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DCB49-0564-4C24-AFD9-BA0CC0BA97A6}" v="1" dt="2024-07-22T01:22:0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0" d="100"/>
          <a:sy n="90" d="100"/>
        </p:scale>
        <p:origin x="174"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AN (TP)" userId="8d23f446-953f-4d3b-930e-ca720e8db7fb" providerId="ADAL" clId="{18CDCB49-0564-4C24-AFD9-BA0CC0BA97A6}"/>
    <pc:docChg chg="modSld">
      <pc:chgData name="Andrew TAN (TP)" userId="8d23f446-953f-4d3b-930e-ca720e8db7fb" providerId="ADAL" clId="{18CDCB49-0564-4C24-AFD9-BA0CC0BA97A6}" dt="2024-07-22T01:22:17.903" v="17" actId="20577"/>
      <pc:docMkLst>
        <pc:docMk/>
      </pc:docMkLst>
      <pc:sldChg chg="addSp modSp mod">
        <pc:chgData name="Andrew TAN (TP)" userId="8d23f446-953f-4d3b-930e-ca720e8db7fb" providerId="ADAL" clId="{18CDCB49-0564-4C24-AFD9-BA0CC0BA97A6}" dt="2024-07-22T01:22:17.903" v="17" actId="20577"/>
        <pc:sldMkLst>
          <pc:docMk/>
          <pc:sldMk cId="4151392023" sldId="256"/>
        </pc:sldMkLst>
        <pc:spChg chg="mod">
          <ac:chgData name="Andrew TAN (TP)" userId="8d23f446-953f-4d3b-930e-ca720e8db7fb" providerId="ADAL" clId="{18CDCB49-0564-4C24-AFD9-BA0CC0BA97A6}" dt="2024-07-22T01:22:05.578" v="1" actId="20577"/>
          <ac:spMkLst>
            <pc:docMk/>
            <pc:sldMk cId="4151392023" sldId="256"/>
            <ac:spMk id="4" creationId="{3360E974-06E3-6569-EFC4-FC2BBCB2FB83}"/>
          </ac:spMkLst>
        </pc:spChg>
        <pc:spChg chg="add mod">
          <ac:chgData name="Andrew TAN (TP)" userId="8d23f446-953f-4d3b-930e-ca720e8db7fb" providerId="ADAL" clId="{18CDCB49-0564-4C24-AFD9-BA0CC0BA97A6}" dt="2024-07-22T01:22:17.903" v="17" actId="20577"/>
          <ac:spMkLst>
            <pc:docMk/>
            <pc:sldMk cId="4151392023" sldId="256"/>
            <ac:spMk id="5" creationId="{B83611F4-6802-99E4-0D1D-8B1406747147}"/>
          </ac:spMkLst>
        </pc:spChg>
      </pc:sldChg>
    </pc:docChg>
  </pc:docChgLst>
  <pc:docChgLst>
    <pc:chgData name="Andrew TAN (TP)" userId="8d23f446-953f-4d3b-930e-ca720e8db7fb" providerId="ADAL" clId="{46A98DA9-66CA-4124-886F-C133A49A8331}"/>
    <pc:docChg chg="custSel addSld modSld">
      <pc:chgData name="Andrew TAN (TP)" userId="8d23f446-953f-4d3b-930e-ca720e8db7fb" providerId="ADAL" clId="{46A98DA9-66CA-4124-886F-C133A49A8331}" dt="2024-03-26T07:40:47.603" v="52" actId="207"/>
      <pc:docMkLst>
        <pc:docMk/>
      </pc:docMkLst>
      <pc:sldChg chg="delSp modSp mod">
        <pc:chgData name="Andrew TAN (TP)" userId="8d23f446-953f-4d3b-930e-ca720e8db7fb" providerId="ADAL" clId="{46A98DA9-66CA-4124-886F-C133A49A8331}" dt="2024-03-26T07:38:32.990" v="31" actId="478"/>
        <pc:sldMkLst>
          <pc:docMk/>
          <pc:sldMk cId="4151392023" sldId="256"/>
        </pc:sldMkLst>
        <pc:spChg chg="mod">
          <ac:chgData name="Andrew TAN (TP)" userId="8d23f446-953f-4d3b-930e-ca720e8db7fb" providerId="ADAL" clId="{46A98DA9-66CA-4124-886F-C133A49A8331}" dt="2024-03-26T07:38:19.645" v="27" actId="20577"/>
          <ac:spMkLst>
            <pc:docMk/>
            <pc:sldMk cId="4151392023" sldId="256"/>
            <ac:spMk id="2" creationId="{98CFA1F4-A2E8-0E0D-5EDE-5E47E204792D}"/>
          </ac:spMkLst>
        </pc:spChg>
        <pc:spChg chg="mod">
          <ac:chgData name="Andrew TAN (TP)" userId="8d23f446-953f-4d3b-930e-ca720e8db7fb" providerId="ADAL" clId="{46A98DA9-66CA-4124-886F-C133A49A8331}" dt="2024-03-26T07:38:25.885" v="28" actId="120"/>
          <ac:spMkLst>
            <pc:docMk/>
            <pc:sldMk cId="4151392023" sldId="256"/>
            <ac:spMk id="3" creationId="{78279090-54BA-237B-4671-06DDC6BAF0A0}"/>
          </ac:spMkLst>
        </pc:spChg>
        <pc:spChg chg="mod">
          <ac:chgData name="Andrew TAN (TP)" userId="8d23f446-953f-4d3b-930e-ca720e8db7fb" providerId="ADAL" clId="{46A98DA9-66CA-4124-886F-C133A49A8331}" dt="2024-03-26T07:38:27.733" v="29" actId="120"/>
          <ac:spMkLst>
            <pc:docMk/>
            <pc:sldMk cId="4151392023" sldId="256"/>
            <ac:spMk id="4" creationId="{3360E974-06E3-6569-EFC4-FC2BBCB2FB83}"/>
          </ac:spMkLst>
        </pc:spChg>
        <pc:spChg chg="del">
          <ac:chgData name="Andrew TAN (TP)" userId="8d23f446-953f-4d3b-930e-ca720e8db7fb" providerId="ADAL" clId="{46A98DA9-66CA-4124-886F-C133A49A8331}" dt="2024-03-26T07:38:32.252" v="30" actId="478"/>
          <ac:spMkLst>
            <pc:docMk/>
            <pc:sldMk cId="4151392023" sldId="256"/>
            <ac:spMk id="5" creationId="{1F402869-1664-2D8D-EAD7-94F549D760F4}"/>
          </ac:spMkLst>
        </pc:spChg>
        <pc:spChg chg="del">
          <ac:chgData name="Andrew TAN (TP)" userId="8d23f446-953f-4d3b-930e-ca720e8db7fb" providerId="ADAL" clId="{46A98DA9-66CA-4124-886F-C133A49A8331}" dt="2024-03-26T07:38:32.252" v="30" actId="478"/>
          <ac:spMkLst>
            <pc:docMk/>
            <pc:sldMk cId="4151392023" sldId="256"/>
            <ac:spMk id="6" creationId="{3F17B60E-5501-A2C1-5FC1-1611580106F3}"/>
          </ac:spMkLst>
        </pc:spChg>
        <pc:spChg chg="del">
          <ac:chgData name="Andrew TAN (TP)" userId="8d23f446-953f-4d3b-930e-ca720e8db7fb" providerId="ADAL" clId="{46A98DA9-66CA-4124-886F-C133A49A8331}" dt="2024-03-26T07:38:32.252" v="30" actId="478"/>
          <ac:spMkLst>
            <pc:docMk/>
            <pc:sldMk cId="4151392023" sldId="256"/>
            <ac:spMk id="7" creationId="{97F148EE-C2A1-176D-45C4-777F5585445D}"/>
          </ac:spMkLst>
        </pc:spChg>
        <pc:picChg chg="del">
          <ac:chgData name="Andrew TAN (TP)" userId="8d23f446-953f-4d3b-930e-ca720e8db7fb" providerId="ADAL" clId="{46A98DA9-66CA-4124-886F-C133A49A8331}" dt="2024-03-26T07:38:32.990" v="31" actId="478"/>
          <ac:picMkLst>
            <pc:docMk/>
            <pc:sldMk cId="4151392023" sldId="256"/>
            <ac:picMk id="1026" creationId="{57D84E1B-DBF5-2A03-FEBB-FC4CE70F19FC}"/>
          </ac:picMkLst>
        </pc:picChg>
      </pc:sldChg>
      <pc:sldChg chg="modSp add mod">
        <pc:chgData name="Andrew TAN (TP)" userId="8d23f446-953f-4d3b-930e-ca720e8db7fb" providerId="ADAL" clId="{46A98DA9-66CA-4124-886F-C133A49A8331}" dt="2024-03-26T07:40:47.603" v="52" actId="207"/>
        <pc:sldMkLst>
          <pc:docMk/>
          <pc:sldMk cId="3876742507" sldId="258"/>
        </pc:sldMkLst>
        <pc:spChg chg="mod">
          <ac:chgData name="Andrew TAN (TP)" userId="8d23f446-953f-4d3b-930e-ca720e8db7fb" providerId="ADAL" clId="{46A98DA9-66CA-4124-886F-C133A49A8331}" dt="2024-03-26T07:39:20.628" v="43" actId="1076"/>
          <ac:spMkLst>
            <pc:docMk/>
            <pc:sldMk cId="3876742507" sldId="258"/>
            <ac:spMk id="2" creationId="{98CFA1F4-A2E8-0E0D-5EDE-5E47E204792D}"/>
          </ac:spMkLst>
        </pc:spChg>
        <pc:spChg chg="mod">
          <ac:chgData name="Andrew TAN (TP)" userId="8d23f446-953f-4d3b-930e-ca720e8db7fb" providerId="ADAL" clId="{46A98DA9-66CA-4124-886F-C133A49A8331}" dt="2024-03-26T07:39:26.236" v="45" actId="13926"/>
          <ac:spMkLst>
            <pc:docMk/>
            <pc:sldMk cId="3876742507" sldId="258"/>
            <ac:spMk id="3" creationId="{78279090-54BA-237B-4671-06DDC6BAF0A0}"/>
          </ac:spMkLst>
        </pc:spChg>
        <pc:spChg chg="mod">
          <ac:chgData name="Andrew TAN (TP)" userId="8d23f446-953f-4d3b-930e-ca720e8db7fb" providerId="ADAL" clId="{46A98DA9-66CA-4124-886F-C133A49A8331}" dt="2024-03-26T07:40:31.140" v="49" actId="1076"/>
          <ac:spMkLst>
            <pc:docMk/>
            <pc:sldMk cId="3876742507" sldId="258"/>
            <ac:spMk id="4" creationId="{3360E974-06E3-6569-EFC4-FC2BBCB2FB83}"/>
          </ac:spMkLst>
        </pc:spChg>
        <pc:spChg chg="mod">
          <ac:chgData name="Andrew TAN (TP)" userId="8d23f446-953f-4d3b-930e-ca720e8db7fb" providerId="ADAL" clId="{46A98DA9-66CA-4124-886F-C133A49A8331}" dt="2024-03-26T07:40:47.603" v="52" actId="207"/>
          <ac:spMkLst>
            <pc:docMk/>
            <pc:sldMk cId="3876742507" sldId="258"/>
            <ac:spMk id="5" creationId="{1F402869-1664-2D8D-EAD7-94F549D760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2FB3-09A8-DDC2-27AB-8DE73AF5F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883F96-8368-DA3B-4089-7D135D121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FD5414B-9943-5B46-EE37-8A9BC1F03E66}"/>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1C961A32-9B92-49D8-E8DD-7970E37F2A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13B559-7F07-DB6E-0B46-32B1FFC4193C}"/>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422433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E5F6-90C3-2B17-170A-505B02F7C26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6C3909E-CA7C-A8A4-FCEC-12D1FB010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E87A3C-AC96-FAFE-5C38-CBE21916DFBC}"/>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8F5C4201-5AB1-4E00-6C25-9CE02D36B0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4C96E8-4B17-FE16-C675-19F88903FF2B}"/>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266140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34B35-9103-2BC4-9D06-E251BBD6B6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E5286A0-0517-7B12-1877-F0CCEE0B6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8BFA62-2CE3-F3EA-67C4-899E21B04D33}"/>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AC2ECFDD-4D81-B1F2-5F8B-E503523919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4D92B66-4257-F6FF-3108-0D3F9BE453B4}"/>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337939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9556-3E74-7EB7-4041-3F3309C379A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E868EB1-BCAA-02BC-4F83-ACA1B51A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A05AA6-BD9B-356A-AD5F-3567E8595286}"/>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D8C9D4C4-7363-D7C6-D834-442C79DA850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AE1BAF-321B-A22E-4F1A-5457B25C76A5}"/>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69548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EB40-F948-FF7C-0789-FD42C1CB1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6BB2CCB-95F3-D395-CADC-258DFCBB6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5C9DF-4824-DDFE-1BBE-8BF5D25CEEFF}"/>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DA83539E-492C-1C8D-B3D4-4F24B19DE8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02F1D2-4E00-9928-B8F3-BC6223BCB095}"/>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117740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8AB7-4737-1A3D-D745-38E87B8F7F0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97802F8-6C93-D636-A269-DADB52C16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E6DD596-258C-F944-0D8D-B1197E087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9F976E0-C907-A3A1-B1A7-56EC24D8B71C}"/>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6" name="Footer Placeholder 5">
            <a:extLst>
              <a:ext uri="{FF2B5EF4-FFF2-40B4-BE49-F238E27FC236}">
                <a16:creationId xmlns:a16="http://schemas.microsoft.com/office/drawing/2014/main" id="{AF132BFE-7F59-CE26-5BB2-8D0C5098B7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0A4E6CC-38FF-00A9-EB0D-904E074B2E7F}"/>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187343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2144-46F7-69F4-5A31-3C389AFA671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5822112-7066-3F03-E9E2-DE87F5D3E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6EAFB-316C-8F1A-9253-26AE15A85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F85ED81-E5DF-0A75-1137-67058B4E3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A2B2B-2953-D014-6DE4-9E13C7833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1B78EF6-85E1-C533-9B9C-05866DCF61A7}"/>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8" name="Footer Placeholder 7">
            <a:extLst>
              <a:ext uri="{FF2B5EF4-FFF2-40B4-BE49-F238E27FC236}">
                <a16:creationId xmlns:a16="http://schemas.microsoft.com/office/drawing/2014/main" id="{6D482B9B-913F-358A-CF87-36D64BAD788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3B9DCD9-4CAB-1CBE-DCE4-07664839D6B3}"/>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259667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B61C-BA24-087A-830C-D8A7D1FAB2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95BB283-2A8A-E57D-C92E-FCC8EA70113F}"/>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4" name="Footer Placeholder 3">
            <a:extLst>
              <a:ext uri="{FF2B5EF4-FFF2-40B4-BE49-F238E27FC236}">
                <a16:creationId xmlns:a16="http://schemas.microsoft.com/office/drawing/2014/main" id="{3B04985C-11E1-9A83-E38D-5FD5BACBD19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C4A3B9F-5F0B-9BC1-AC89-BA91F2C56B5F}"/>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265085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AD227-2963-6358-022C-0661E0C853B9}"/>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3" name="Footer Placeholder 2">
            <a:extLst>
              <a:ext uri="{FF2B5EF4-FFF2-40B4-BE49-F238E27FC236}">
                <a16:creationId xmlns:a16="http://schemas.microsoft.com/office/drawing/2014/main" id="{7F04932E-64FD-9CB7-4707-9F070E5B68A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37C14F1-2F81-DD06-A0C8-15D0E802D586}"/>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106080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FE97-61B6-968B-CF2A-C226FE0EF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CB34C59-C895-94C7-03E1-76EE6E655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5F8AD38-0BFB-69F1-620A-61B14881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C58BE-61EF-9CCD-49D7-8E13182728C7}"/>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6" name="Footer Placeholder 5">
            <a:extLst>
              <a:ext uri="{FF2B5EF4-FFF2-40B4-BE49-F238E27FC236}">
                <a16:creationId xmlns:a16="http://schemas.microsoft.com/office/drawing/2014/main" id="{40B71DEC-DFDF-0FED-8BB6-C4EBDA4EE35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677E3EA-6CEB-683E-0F7F-AD55D92A2172}"/>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69415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8C27-7D89-2A3D-D3AD-BD85DC40C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3997F64-ADF2-185E-A85E-55F8D5F1B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92FD7FF-F305-BACB-C7AC-8009879D9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99E71-1C18-EADB-FA38-14D45BD8320B}"/>
              </a:ext>
            </a:extLst>
          </p:cNvPr>
          <p:cNvSpPr>
            <a:spLocks noGrp="1"/>
          </p:cNvSpPr>
          <p:nvPr>
            <p:ph type="dt" sz="half" idx="10"/>
          </p:nvPr>
        </p:nvSpPr>
        <p:spPr/>
        <p:txBody>
          <a:bodyPr/>
          <a:lstStyle/>
          <a:p>
            <a:fld id="{BFC90A96-AE7A-4511-8BC4-658BA82B95D2}" type="datetimeFigureOut">
              <a:rPr lang="en-SG" smtClean="0"/>
              <a:t>4/8/2024</a:t>
            </a:fld>
            <a:endParaRPr lang="en-SG"/>
          </a:p>
        </p:txBody>
      </p:sp>
      <p:sp>
        <p:nvSpPr>
          <p:cNvPr id="6" name="Footer Placeholder 5">
            <a:extLst>
              <a:ext uri="{FF2B5EF4-FFF2-40B4-BE49-F238E27FC236}">
                <a16:creationId xmlns:a16="http://schemas.microsoft.com/office/drawing/2014/main" id="{AB49CC61-7C2D-B843-DFEA-D31513F6C36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CEC0683-6F0C-C7AF-899D-B775B8134098}"/>
              </a:ext>
            </a:extLst>
          </p:cNvPr>
          <p:cNvSpPr>
            <a:spLocks noGrp="1"/>
          </p:cNvSpPr>
          <p:nvPr>
            <p:ph type="sldNum" sz="quarter" idx="12"/>
          </p:nvPr>
        </p:nvSpPr>
        <p:spPr/>
        <p:txBody>
          <a:bodyPr/>
          <a:lstStyle/>
          <a:p>
            <a:fld id="{0A900F64-1F57-43A6-9F21-1DFBFA9669B1}" type="slidenum">
              <a:rPr lang="en-SG" smtClean="0"/>
              <a:t>‹#›</a:t>
            </a:fld>
            <a:endParaRPr lang="en-SG"/>
          </a:p>
        </p:txBody>
      </p:sp>
    </p:spTree>
    <p:extLst>
      <p:ext uri="{BB962C8B-B14F-4D97-AF65-F5344CB8AC3E}">
        <p14:creationId xmlns:p14="http://schemas.microsoft.com/office/powerpoint/2010/main" val="256569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D839C-79D3-E79F-6B6A-33E9D5BBB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617695-A028-07A1-83A3-D6A0274FD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7724CB-471D-2EBC-0E72-020598CD8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90A96-AE7A-4511-8BC4-658BA82B95D2}" type="datetimeFigureOut">
              <a:rPr lang="en-SG" smtClean="0"/>
              <a:t>4/8/2024</a:t>
            </a:fld>
            <a:endParaRPr lang="en-SG"/>
          </a:p>
        </p:txBody>
      </p:sp>
      <p:sp>
        <p:nvSpPr>
          <p:cNvPr id="5" name="Footer Placeholder 4">
            <a:extLst>
              <a:ext uri="{FF2B5EF4-FFF2-40B4-BE49-F238E27FC236}">
                <a16:creationId xmlns:a16="http://schemas.microsoft.com/office/drawing/2014/main" id="{C64902BB-0E9E-E113-B437-D32B684BB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EE1C777-4A7E-6AC5-EF76-4BD5102DD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00F64-1F57-43A6-9F21-1DFBFA9669B1}" type="slidenum">
              <a:rPr lang="en-SG" smtClean="0"/>
              <a:t>‹#›</a:t>
            </a:fld>
            <a:endParaRPr lang="en-SG"/>
          </a:p>
        </p:txBody>
      </p:sp>
    </p:spTree>
    <p:extLst>
      <p:ext uri="{BB962C8B-B14F-4D97-AF65-F5344CB8AC3E}">
        <p14:creationId xmlns:p14="http://schemas.microsoft.com/office/powerpoint/2010/main" val="223267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XvfOpoj8FZ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wasp.org/API-Security/editions/2023/en/0xa2-broken-authenticatio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API-Security/editions/2023/en/0xa2-broken-authentication/"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wasp.org/API-Security/editions/2023/en/0xa2-broken-authentication/"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FA1F4-A2E8-0E0D-5EDE-5E47E204792D}"/>
              </a:ext>
            </a:extLst>
          </p:cNvPr>
          <p:cNvSpPr>
            <a:spLocks noGrp="1"/>
          </p:cNvSpPr>
          <p:nvPr>
            <p:ph type="ctrTitle"/>
          </p:nvPr>
        </p:nvSpPr>
        <p:spPr>
          <a:xfrm>
            <a:off x="1006900" y="1188637"/>
            <a:ext cx="3152097" cy="4480726"/>
          </a:xfrm>
        </p:spPr>
        <p:txBody>
          <a:bodyPr vert="horz" lIns="91440" tIns="45720" rIns="91440" bIns="45720" rtlCol="0" anchor="ctr">
            <a:normAutofit/>
          </a:bodyPr>
          <a:lstStyle/>
          <a:p>
            <a:pPr algn="r"/>
            <a:r>
              <a:rPr lang="en-US" sz="6600" kern="1200" dirty="0">
                <a:solidFill>
                  <a:schemeClr val="tx1"/>
                </a:solidFill>
                <a:latin typeface="+mj-lt"/>
                <a:ea typeface="+mj-ea"/>
                <a:cs typeface="+mj-cs"/>
              </a:rPr>
              <a:t>OWASP DEMO</a:t>
            </a:r>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232" y="623275"/>
            <a:ext cx="6896595"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016CB6-B6C0-6A04-9F43-B46BFEC3E477}"/>
              </a:ext>
            </a:extLst>
          </p:cNvPr>
          <p:cNvSpPr txBox="1"/>
          <p:nvPr/>
        </p:nvSpPr>
        <p:spPr>
          <a:xfrm>
            <a:off x="4832497" y="2481632"/>
            <a:ext cx="3686587" cy="523220"/>
          </a:xfrm>
          <a:prstGeom prst="rect">
            <a:avLst/>
          </a:prstGeom>
          <a:noFill/>
        </p:spPr>
        <p:txBody>
          <a:bodyPr wrap="none" rtlCol="0">
            <a:spAutoFit/>
          </a:bodyPr>
          <a:lstStyle/>
          <a:p>
            <a:r>
              <a:rPr lang="en-US" sz="2800" dirty="0"/>
              <a:t>Name: Rohith Parthipan</a:t>
            </a:r>
            <a:endParaRPr lang="en-SG" sz="2800" dirty="0"/>
          </a:p>
        </p:txBody>
      </p:sp>
      <p:sp>
        <p:nvSpPr>
          <p:cNvPr id="7" name="TextBox 6">
            <a:extLst>
              <a:ext uri="{FF2B5EF4-FFF2-40B4-BE49-F238E27FC236}">
                <a16:creationId xmlns:a16="http://schemas.microsoft.com/office/drawing/2014/main" id="{C22BB8F5-F752-36FF-D262-22CF58EB3491}"/>
              </a:ext>
            </a:extLst>
          </p:cNvPr>
          <p:cNvSpPr txBox="1"/>
          <p:nvPr/>
        </p:nvSpPr>
        <p:spPr>
          <a:xfrm>
            <a:off x="4832497" y="3057413"/>
            <a:ext cx="2768002" cy="523220"/>
          </a:xfrm>
          <a:prstGeom prst="rect">
            <a:avLst/>
          </a:prstGeom>
          <a:noFill/>
        </p:spPr>
        <p:txBody>
          <a:bodyPr wrap="none" rtlCol="0">
            <a:spAutoFit/>
          </a:bodyPr>
          <a:lstStyle/>
          <a:p>
            <a:r>
              <a:rPr lang="en-US" sz="2800" dirty="0"/>
              <a:t>Practical Grp: P02</a:t>
            </a:r>
            <a:endParaRPr lang="en-SG" sz="2800" dirty="0"/>
          </a:p>
        </p:txBody>
      </p:sp>
      <p:sp>
        <p:nvSpPr>
          <p:cNvPr id="8" name="TextBox 7">
            <a:extLst>
              <a:ext uri="{FF2B5EF4-FFF2-40B4-BE49-F238E27FC236}">
                <a16:creationId xmlns:a16="http://schemas.microsoft.com/office/drawing/2014/main" id="{601FF18E-74E3-D578-ABF7-ECB6E1470757}"/>
              </a:ext>
            </a:extLst>
          </p:cNvPr>
          <p:cNvSpPr txBox="1"/>
          <p:nvPr/>
        </p:nvSpPr>
        <p:spPr>
          <a:xfrm>
            <a:off x="4832497" y="3624133"/>
            <a:ext cx="6728830" cy="523220"/>
          </a:xfrm>
          <a:prstGeom prst="rect">
            <a:avLst/>
          </a:prstGeom>
          <a:noFill/>
        </p:spPr>
        <p:txBody>
          <a:bodyPr wrap="none" rtlCol="0">
            <a:spAutoFit/>
          </a:bodyPr>
          <a:lstStyle/>
          <a:p>
            <a:r>
              <a:rPr lang="en-US" sz="2800" dirty="0"/>
              <a:t>YouTube Link: </a:t>
            </a:r>
            <a:r>
              <a:rPr lang="en-US" sz="2800" dirty="0">
                <a:hlinkClick r:id="rId2"/>
              </a:rPr>
              <a:t>https://youtu.be/XvfOpoj8FZU</a:t>
            </a:r>
            <a:endParaRPr lang="en-SG" sz="2800" dirty="0"/>
          </a:p>
        </p:txBody>
      </p:sp>
    </p:spTree>
    <p:extLst>
      <p:ext uri="{BB962C8B-B14F-4D97-AF65-F5344CB8AC3E}">
        <p14:creationId xmlns:p14="http://schemas.microsoft.com/office/powerpoint/2010/main" val="415139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9A0C0EA-6CAD-7F32-2A83-9111A92E02AD}"/>
              </a:ext>
            </a:extLst>
          </p:cNvPr>
          <p:cNvSpPr txBox="1">
            <a:spLocks/>
          </p:cNvSpPr>
          <p:nvPr/>
        </p:nvSpPr>
        <p:spPr>
          <a:xfrm>
            <a:off x="589560" y="856180"/>
            <a:ext cx="5190703" cy="112806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800" b="1" dirty="0"/>
              <a:t>OWASP #1 </a:t>
            </a:r>
            <a:r>
              <a:rPr lang="en-US" sz="1800" dirty="0"/>
              <a:t>- </a:t>
            </a:r>
            <a:r>
              <a:rPr kumimoji="0" lang="en-US" sz="1800" i="0" u="none" strike="noStrike" cap="none" spc="0" normalizeH="0" baseline="0" noProof="0" dirty="0">
                <a:ln>
                  <a:noFill/>
                </a:ln>
                <a:effectLst/>
                <a:highlight>
                  <a:srgbClr val="FFFF00"/>
                </a:highlight>
                <a:uLnTx/>
                <a:uFillTx/>
              </a:rPr>
              <a:t>API2:2023 Broken Authentication</a:t>
            </a:r>
            <a:r>
              <a:rPr kumimoji="0" lang="en-US" sz="1800" i="0" u="none" strike="noStrike" cap="none" spc="0" normalizeH="0" baseline="0" noProof="0" dirty="0">
                <a:ln>
                  <a:noFill/>
                </a:ln>
                <a:effectLst/>
                <a:uLnTx/>
                <a:uFillTx/>
              </a:rPr>
              <a:t> </a:t>
            </a:r>
            <a:br>
              <a:rPr kumimoji="0" lang="en-US" sz="1600" b="0" i="0" u="none" strike="noStrike" cap="none" spc="0" normalizeH="0" baseline="0" noProof="0" dirty="0">
                <a:ln>
                  <a:noFill/>
                </a:ln>
                <a:effectLst/>
                <a:uLnTx/>
                <a:uFillTx/>
              </a:rPr>
            </a:br>
            <a:r>
              <a:rPr kumimoji="0" lang="en-US" sz="1600" b="0" i="0" u="none" strike="noStrike" cap="none" spc="0" normalizeH="0" baseline="0" noProof="0" dirty="0">
                <a:ln>
                  <a:noFill/>
                </a:ln>
                <a:effectLst/>
                <a:uLnTx/>
                <a:uFillTx/>
                <a:hlinkClick r:id="rId2"/>
              </a:rPr>
              <a:t>https://owasp.org/API-Security/editions/2023/en/0xa2-broken-authentication</a:t>
            </a:r>
            <a:endParaRPr lang="en-US" sz="1600" dirty="0"/>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71A8C4-6EBC-71BD-B238-850D5F72B57D}"/>
              </a:ext>
            </a:extLst>
          </p:cNvPr>
          <p:cNvSpPr txBox="1"/>
          <p:nvPr/>
        </p:nvSpPr>
        <p:spPr>
          <a:xfrm>
            <a:off x="257268" y="2198195"/>
            <a:ext cx="5580006" cy="4334661"/>
          </a:xfrm>
          <a:prstGeom prst="rect">
            <a:avLst/>
          </a:prstGeom>
        </p:spPr>
        <p:txBody>
          <a:bodyPr vert="horz" lIns="91440" tIns="45720" rIns="91440" bIns="45720" rtlCol="0" anchor="ctr">
            <a:normAutofit fontScale="85000" lnSpcReduction="20000"/>
          </a:bodyPr>
          <a:lstStyle/>
          <a:p>
            <a:pPr>
              <a:lnSpc>
                <a:spcPct val="90000"/>
              </a:lnSpc>
              <a:spcAft>
                <a:spcPts val="600"/>
              </a:spcAft>
            </a:pPr>
            <a:r>
              <a:rPr lang="en-US" sz="2000" dirty="0"/>
              <a:t>Vulnerability </a:t>
            </a:r>
          </a:p>
          <a:p>
            <a:pPr marL="742950" lvl="1" indent="-228600">
              <a:lnSpc>
                <a:spcPct val="90000"/>
              </a:lnSpc>
              <a:spcAft>
                <a:spcPts val="600"/>
              </a:spcAft>
              <a:buFont typeface="Arial" panose="020B0604020202020204" pitchFamily="34" charset="0"/>
              <a:buChar char="•"/>
            </a:pPr>
            <a:r>
              <a:rPr lang="en-US" sz="2000" dirty="0"/>
              <a:t>Permits attackers to perform a brute force attack on the same user account, without presenting captcha/account lockout mechanism</a:t>
            </a:r>
          </a:p>
          <a:p>
            <a:pPr>
              <a:lnSpc>
                <a:spcPct val="90000"/>
              </a:lnSpc>
              <a:spcAft>
                <a:spcPts val="600"/>
              </a:spcAft>
            </a:pPr>
            <a:r>
              <a:rPr lang="en-US" sz="2000" dirty="0"/>
              <a:t>How to prevent</a:t>
            </a:r>
          </a:p>
          <a:p>
            <a:pPr marL="742950" lvl="1" indent="-228600">
              <a:lnSpc>
                <a:spcPct val="90000"/>
              </a:lnSpc>
              <a:spcAft>
                <a:spcPts val="600"/>
              </a:spcAft>
              <a:buFont typeface="Arial" panose="020B0604020202020204" pitchFamily="34" charset="0"/>
              <a:buChar char="•"/>
            </a:pPr>
            <a:r>
              <a:rPr lang="en-US" sz="2000" dirty="0">
                <a:highlight>
                  <a:srgbClr val="FFFF00"/>
                </a:highlight>
              </a:rPr>
              <a:t>Using a 2FA method where the user will need to enter a  time-based one-time passcode to in addition to their regular login credentials </a:t>
            </a:r>
          </a:p>
          <a:p>
            <a:pPr marL="57150">
              <a:lnSpc>
                <a:spcPct val="90000"/>
              </a:lnSpc>
              <a:spcAft>
                <a:spcPts val="600"/>
              </a:spcAft>
            </a:pPr>
            <a:r>
              <a:rPr lang="en-US" sz="2000" dirty="0"/>
              <a:t>Explanation:</a:t>
            </a:r>
          </a:p>
          <a:p>
            <a:pPr lvl="1" indent="-228600">
              <a:lnSpc>
                <a:spcPct val="90000"/>
              </a:lnSpc>
              <a:spcAft>
                <a:spcPts val="600"/>
              </a:spcAft>
              <a:buFont typeface="Arial" panose="020B0604020202020204" pitchFamily="34" charset="0"/>
              <a:buChar char="•"/>
            </a:pPr>
            <a:r>
              <a:rPr lang="en-US" sz="2000" dirty="0"/>
              <a:t>When the user registers they will be given a QR code to set up their 2FA which they can use google authenticator to scan to be able to get the time-base one-time token. The user will need the token to login this reduces the chances of users being able to perform a brute force attack</a:t>
            </a:r>
          </a:p>
          <a:p>
            <a:pPr lvl="1" indent="-228600">
              <a:lnSpc>
                <a:spcPct val="90000"/>
              </a:lnSpc>
              <a:spcAft>
                <a:spcPts val="600"/>
              </a:spcAft>
              <a:buFont typeface="Arial" panose="020B0604020202020204" pitchFamily="34" charset="0"/>
              <a:buChar char="•"/>
            </a:pPr>
            <a:r>
              <a:rPr lang="en-US" sz="2000" dirty="0"/>
              <a:t>This 2FA method significantly reduces the chances of a successful brute force attack since, even if an attacker guesses the password, they will also need the time-sensitive one-time token, which is much harder to obtain without physical access to the user’s device.</a:t>
            </a:r>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qr code&#10;&#10;Description automatically generated">
            <a:extLst>
              <a:ext uri="{FF2B5EF4-FFF2-40B4-BE49-F238E27FC236}">
                <a16:creationId xmlns:a16="http://schemas.microsoft.com/office/drawing/2014/main" id="{342D30E5-AE9B-62E9-9A91-BF228425A8F4}"/>
              </a:ext>
            </a:extLst>
          </p:cNvPr>
          <p:cNvPicPr>
            <a:picLocks noChangeAspect="1"/>
          </p:cNvPicPr>
          <p:nvPr/>
        </p:nvPicPr>
        <p:blipFill>
          <a:blip r:embed="rId3"/>
          <a:stretch>
            <a:fillRect/>
          </a:stretch>
        </p:blipFill>
        <p:spPr>
          <a:xfrm>
            <a:off x="7545066" y="581892"/>
            <a:ext cx="3474146" cy="2518756"/>
          </a:xfrm>
          <a:prstGeom prst="rect">
            <a:avLst/>
          </a:prstGeom>
        </p:spPr>
      </p:pic>
      <p:sp>
        <p:nvSpPr>
          <p:cNvPr id="34" name="Rectangle 3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E75DBB2B-25CD-FA11-0723-D91A690114CC}"/>
              </a:ext>
            </a:extLst>
          </p:cNvPr>
          <p:cNvPicPr>
            <a:picLocks noChangeAspect="1"/>
          </p:cNvPicPr>
          <p:nvPr/>
        </p:nvPicPr>
        <p:blipFill>
          <a:blip r:embed="rId4"/>
          <a:stretch>
            <a:fillRect/>
          </a:stretch>
        </p:blipFill>
        <p:spPr>
          <a:xfrm>
            <a:off x="7786397" y="3707894"/>
            <a:ext cx="2989621" cy="2518756"/>
          </a:xfrm>
          <a:prstGeom prst="rect">
            <a:avLst/>
          </a:prstGeom>
        </p:spPr>
      </p:pic>
    </p:spTree>
    <p:extLst>
      <p:ext uri="{BB962C8B-B14F-4D97-AF65-F5344CB8AC3E}">
        <p14:creationId xmlns:p14="http://schemas.microsoft.com/office/powerpoint/2010/main" val="227238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4CDFB34-CF25-3589-21CD-7631950042A5}"/>
              </a:ext>
            </a:extLst>
          </p:cNvPr>
          <p:cNvSpPr txBox="1"/>
          <p:nvPr/>
        </p:nvSpPr>
        <p:spPr>
          <a:xfrm>
            <a:off x="590048" y="995118"/>
            <a:ext cx="5279408" cy="112806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Light" panose="020F0302020204030204"/>
                <a:ea typeface="+mn-ea"/>
                <a:cs typeface="+mn-cs"/>
              </a:rPr>
              <a:t>OWASP #2 </a:t>
            </a:r>
            <a:r>
              <a:rPr kumimoji="0" lang="en-US" b="0" i="0"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n-US" b="0"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API1:2023 Unsafe Consumption of API</a:t>
            </a:r>
            <a:br>
              <a:rPr kumimoji="0" lang="en-US" sz="1600" b="0"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b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hlinkClick r:id="rId2"/>
              </a:rPr>
              <a:t>https://owasp.org/API-Security/editions/2023/en/0xa2-broken-authentication/</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E71A8C4-6EBC-71BD-B238-850D5F72B57D}"/>
              </a:ext>
            </a:extLst>
          </p:cNvPr>
          <p:cNvSpPr txBox="1"/>
          <p:nvPr/>
        </p:nvSpPr>
        <p:spPr>
          <a:xfrm>
            <a:off x="257267" y="2151253"/>
            <a:ext cx="5612189" cy="4775859"/>
          </a:xfrm>
          <a:prstGeom prst="rect">
            <a:avLst/>
          </a:prstGeom>
        </p:spPr>
        <p:txBody>
          <a:bodyPr vert="horz" lIns="91440" tIns="45720" rIns="91440" bIns="45720" rtlCol="0" anchor="ctr">
            <a:normAutofit fontScale="85000" lnSpcReduction="20000"/>
          </a:bodyPr>
          <a:lstStyle/>
          <a:p>
            <a:pPr marR="0" lvl="0" algn="l" defTabSz="914400" rtl="0" eaLnBrk="1" fontAlgn="auto" latinLnBrk="0" hangingPunct="1">
              <a:lnSpc>
                <a:spcPct val="90000"/>
              </a:lnSpc>
              <a:spcBef>
                <a:spcPts val="0"/>
              </a:spcBef>
              <a:spcAft>
                <a:spcPts val="60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Vulnerability </a:t>
            </a:r>
          </a:p>
          <a:p>
            <a:pPr lvl="1" indent="-228600">
              <a:lnSpc>
                <a:spcPct val="90000"/>
              </a:lnSpc>
              <a:spcAft>
                <a:spcPts val="600"/>
              </a:spcAft>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Appropriate alerting thresholds and response escalation processes are not in place or effective.</a:t>
            </a:r>
          </a:p>
          <a:p>
            <a:pPr marL="57150">
              <a:lnSpc>
                <a:spcPct val="90000"/>
              </a:lnSpc>
              <a:spcAft>
                <a:spcPts val="600"/>
              </a:spcAf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How to prevent</a:t>
            </a:r>
          </a:p>
          <a:p>
            <a:pPr lvl="1" indent="-228600">
              <a:lnSpc>
                <a:spcPct val="90000"/>
              </a:lnSpc>
              <a:spcAft>
                <a:spcPts val="600"/>
              </a:spcAft>
              <a:buFont typeface="Arial" panose="020B0604020202020204" pitchFamily="34" charset="0"/>
              <a:buChar char="•"/>
            </a:pPr>
            <a:r>
              <a:rPr lang="en-SG" sz="2000" b="0" i="0" dirty="0">
                <a:effectLst/>
                <a:highlight>
                  <a:srgbClr val="FFFF00"/>
                </a:highlight>
                <a:latin typeface="Roboto" panose="02000000000000000000" pitchFamily="2" charset="0"/>
              </a:rPr>
              <a:t>Having an audit log that is exclusive to executives(the highest role) and when ther</a:t>
            </a:r>
            <a:r>
              <a:rPr lang="en-SG" sz="2000" dirty="0">
                <a:highlight>
                  <a:srgbClr val="FFFF00"/>
                </a:highlight>
                <a:latin typeface="Roboto" panose="02000000000000000000" pitchFamily="2" charset="0"/>
              </a:rPr>
              <a:t>e  is unusual amount of failure logs for a single user at a short amount of time all the executives will be sent an email to investigate that account </a:t>
            </a:r>
            <a:endParaRPr lang="en-SG" sz="2000" dirty="0">
              <a:highlight>
                <a:srgbClr val="FFFF00"/>
              </a:highlight>
            </a:endParaRPr>
          </a:p>
          <a:p>
            <a:pPr marR="0" lvl="0" algn="l" defTabSz="914400" rtl="0" eaLnBrk="1" fontAlgn="auto" latinLnBrk="0" hangingPunct="1">
              <a:lnSpc>
                <a:spcPct val="90000"/>
              </a:lnSpc>
              <a:spcBef>
                <a:spcPts val="0"/>
              </a:spcBef>
              <a:spcAft>
                <a:spcPts val="60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Explanation </a:t>
            </a:r>
          </a:p>
          <a:p>
            <a:pPr lvl="1" indent="-228600">
              <a:lnSpc>
                <a:spcPct val="90000"/>
              </a:lnSpc>
              <a:spcAft>
                <a:spcPts val="600"/>
              </a:spcAft>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Restricting </a:t>
            </a:r>
            <a:r>
              <a:rPr lang="en-US" sz="2000" dirty="0"/>
              <a:t>access to these audit logs to executives ensures that sensitive information is protected and only reviewed by trusted personnel and When the defined threshold is exceeded, automatically trigger an alert to Send an email notification to all executives, providing details of the suspicious activity. This prompt alert allows for immediate investigation and response to potential security threats.</a:t>
            </a:r>
          </a:p>
          <a:p>
            <a:pPr lvl="1" indent="-228600">
              <a:lnSpc>
                <a:spcPct val="90000"/>
              </a:lnSpc>
              <a:spcAft>
                <a:spcPts val="600"/>
              </a:spcAft>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By implementing this approach, the organization can quickly detect and respond to unsafe API consumption patterns, thereby reducing the risk of exploitation and ensuring the integrity of the API services.</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58B73C7-9F6F-DF28-FC41-F28ABEAFAF85}"/>
              </a:ext>
            </a:extLst>
          </p:cNvPr>
          <p:cNvPicPr>
            <a:picLocks noChangeAspect="1"/>
          </p:cNvPicPr>
          <p:nvPr/>
        </p:nvPicPr>
        <p:blipFill>
          <a:blip r:embed="rId3"/>
          <a:stretch>
            <a:fillRect/>
          </a:stretch>
        </p:blipFill>
        <p:spPr>
          <a:xfrm>
            <a:off x="7083423" y="1170662"/>
            <a:ext cx="4397433" cy="1341216"/>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00CC15E-7056-CA86-FD5B-BF7BCB64CFFD}"/>
              </a:ext>
            </a:extLst>
          </p:cNvPr>
          <p:cNvPicPr>
            <a:picLocks noChangeAspect="1"/>
          </p:cNvPicPr>
          <p:nvPr/>
        </p:nvPicPr>
        <p:blipFill>
          <a:blip r:embed="rId4"/>
          <a:stretch>
            <a:fillRect/>
          </a:stretch>
        </p:blipFill>
        <p:spPr>
          <a:xfrm>
            <a:off x="7083423" y="4242003"/>
            <a:ext cx="4395569" cy="1450538"/>
          </a:xfrm>
          <a:prstGeom prst="rect">
            <a:avLst/>
          </a:prstGeom>
        </p:spPr>
      </p:pic>
    </p:spTree>
    <p:extLst>
      <p:ext uri="{BB962C8B-B14F-4D97-AF65-F5344CB8AC3E}">
        <p14:creationId xmlns:p14="http://schemas.microsoft.com/office/powerpoint/2010/main" val="263931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CDFB34-CF25-3589-21CD-7631950042A5}"/>
              </a:ext>
            </a:extLst>
          </p:cNvPr>
          <p:cNvSpPr txBox="1"/>
          <p:nvPr/>
        </p:nvSpPr>
        <p:spPr>
          <a:xfrm>
            <a:off x="589376" y="995118"/>
            <a:ext cx="5667883"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b="1" dirty="0">
                <a:latin typeface="+mj-lt"/>
                <a:ea typeface="+mj-ea"/>
                <a:cs typeface="+mj-cs"/>
              </a:rPr>
              <a:t>OWASP #3 </a:t>
            </a:r>
            <a:r>
              <a:rPr lang="en-US" dirty="0">
                <a:latin typeface="+mj-lt"/>
                <a:ea typeface="+mj-ea"/>
                <a:cs typeface="+mj-cs"/>
              </a:rPr>
              <a:t>- </a:t>
            </a:r>
            <a:r>
              <a:rPr lang="en-US" b="0" i="0" dirty="0">
                <a:effectLst/>
                <a:highlight>
                  <a:srgbClr val="FFFF00"/>
                </a:highlight>
                <a:latin typeface="+mj-lt"/>
                <a:ea typeface="+mj-ea"/>
                <a:cs typeface="+mj-cs"/>
              </a:rPr>
              <a:t>API1:2023 Broken Object Level Authorization</a:t>
            </a:r>
            <a:br>
              <a:rPr lang="en-US" sz="1600" b="0" i="0" dirty="0">
                <a:effectLst/>
                <a:highlight>
                  <a:srgbClr val="FFFF00"/>
                </a:highlight>
                <a:latin typeface="+mj-lt"/>
                <a:ea typeface="+mj-ea"/>
                <a:cs typeface="+mj-cs"/>
              </a:rPr>
            </a:br>
            <a:r>
              <a:rPr lang="en-US" sz="1600" b="0" i="0" dirty="0">
                <a:effectLst/>
                <a:latin typeface="+mj-lt"/>
                <a:ea typeface="+mj-ea"/>
                <a:cs typeface="+mj-cs"/>
                <a:hlinkClick r:id="rId2"/>
              </a:rPr>
              <a:t>https://owasp.org/API-Security/editions/2023/en/0xa2-broken-authentication/</a:t>
            </a:r>
            <a:endParaRPr lang="en-US" sz="1600" b="0" i="0" dirty="0">
              <a:effectLst/>
              <a:latin typeface="+mj-lt"/>
              <a:ea typeface="+mj-ea"/>
              <a:cs typeface="+mj-cs"/>
            </a:endParaRPr>
          </a:p>
          <a:p>
            <a:pPr>
              <a:lnSpc>
                <a:spcPct val="90000"/>
              </a:lnSpc>
              <a:spcBef>
                <a:spcPct val="0"/>
              </a:spcBef>
              <a:spcAft>
                <a:spcPts val="600"/>
              </a:spcAft>
            </a:pPr>
            <a:endParaRPr lang="en-US" sz="1600" dirty="0">
              <a:latin typeface="+mj-lt"/>
              <a:ea typeface="+mj-ea"/>
              <a:cs typeface="+mj-cs"/>
            </a:endParaRP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71A8C4-6EBC-71BD-B238-850D5F72B57D}"/>
              </a:ext>
            </a:extLst>
          </p:cNvPr>
          <p:cNvSpPr txBox="1"/>
          <p:nvPr/>
        </p:nvSpPr>
        <p:spPr>
          <a:xfrm>
            <a:off x="257267" y="2151253"/>
            <a:ext cx="5553426" cy="4424984"/>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2000" dirty="0"/>
              <a:t>Vulnerability </a:t>
            </a:r>
          </a:p>
          <a:p>
            <a:pPr lvl="1" indent="-228600">
              <a:lnSpc>
                <a:spcPct val="90000"/>
              </a:lnSpc>
              <a:spcAft>
                <a:spcPts val="600"/>
              </a:spcAft>
              <a:buFont typeface="Arial" panose="020B0604020202020204" pitchFamily="34" charset="0"/>
              <a:buChar char="•"/>
            </a:pPr>
            <a:r>
              <a:rPr lang="en-US" sz="2000" dirty="0">
                <a:latin typeface="Roboto" panose="02000000000000000000" pitchFamily="2" charset="0"/>
              </a:rPr>
              <a:t>Permits users who don’t have access to reset the password of another user </a:t>
            </a:r>
          </a:p>
          <a:p>
            <a:pPr>
              <a:lnSpc>
                <a:spcPct val="90000"/>
              </a:lnSpc>
              <a:spcAft>
                <a:spcPts val="600"/>
              </a:spcAft>
            </a:pPr>
            <a:r>
              <a:rPr lang="en-US" sz="2000" dirty="0"/>
              <a:t>How to prevent </a:t>
            </a:r>
          </a:p>
          <a:p>
            <a:pPr lvl="1" indent="-228600">
              <a:lnSpc>
                <a:spcPct val="90000"/>
              </a:lnSpc>
              <a:spcAft>
                <a:spcPts val="600"/>
              </a:spcAft>
              <a:buFont typeface="Arial" panose="020B0604020202020204" pitchFamily="34" charset="0"/>
              <a:buChar char="•"/>
            </a:pPr>
            <a:r>
              <a:rPr lang="en-US" sz="2000" dirty="0">
                <a:highlight>
                  <a:srgbClr val="FFFF00"/>
                </a:highlight>
              </a:rPr>
              <a:t>Using a token in the URL which is hard to guess or recreate and will expire after a certain amount of time when sending the reset password link</a:t>
            </a:r>
          </a:p>
          <a:p>
            <a:pPr>
              <a:lnSpc>
                <a:spcPct val="90000"/>
              </a:lnSpc>
              <a:spcAft>
                <a:spcPts val="600"/>
              </a:spcAft>
            </a:pPr>
            <a:r>
              <a:rPr lang="en-US" sz="2000" dirty="0"/>
              <a:t>Explanation:</a:t>
            </a:r>
          </a:p>
          <a:p>
            <a:pPr lvl="1" indent="-228600">
              <a:lnSpc>
                <a:spcPct val="90000"/>
              </a:lnSpc>
              <a:spcAft>
                <a:spcPts val="600"/>
              </a:spcAft>
              <a:buFont typeface="Arial" panose="020B0604020202020204" pitchFamily="34" charset="0"/>
              <a:buChar char="•"/>
            </a:pPr>
            <a:r>
              <a:rPr lang="en-US" sz="2000" dirty="0"/>
              <a:t>There is a token in the URL and the token is also stored in the database with an expiry date this will prevent attackers from guessing the token for the URL this will instead and once successfully it removes the token and its expiration time from the user's record</a:t>
            </a:r>
          </a:p>
          <a:p>
            <a:pPr lvl="1" indent="-228600">
              <a:lnSpc>
                <a:spcPct val="90000"/>
              </a:lnSpc>
              <a:spcAft>
                <a:spcPts val="600"/>
              </a:spcAft>
              <a:buFont typeface="Arial" panose="020B0604020202020204" pitchFamily="34" charset="0"/>
              <a:buChar char="•"/>
            </a:pPr>
            <a:r>
              <a:rPr lang="en-US" sz="2000" dirty="0"/>
              <a:t>This is so that If the password reset mechanism does not properly verify the identity of the user requesting the reset, it can be exploited by others.  </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D6FB25F-13D1-F40B-6685-EB74298AF838}"/>
              </a:ext>
            </a:extLst>
          </p:cNvPr>
          <p:cNvPicPr>
            <a:picLocks noChangeAspect="1"/>
          </p:cNvPicPr>
          <p:nvPr/>
        </p:nvPicPr>
        <p:blipFill>
          <a:blip r:embed="rId3"/>
          <a:stretch>
            <a:fillRect/>
          </a:stretch>
        </p:blipFill>
        <p:spPr>
          <a:xfrm>
            <a:off x="7269934" y="5202537"/>
            <a:ext cx="4174901" cy="1227658"/>
          </a:xfrm>
          <a:prstGeom prst="rect">
            <a:avLst/>
          </a:prstGeom>
        </p:spPr>
      </p:pic>
      <p:pic>
        <p:nvPicPr>
          <p:cNvPr id="2" name="Picture 1">
            <a:extLst>
              <a:ext uri="{FF2B5EF4-FFF2-40B4-BE49-F238E27FC236}">
                <a16:creationId xmlns:a16="http://schemas.microsoft.com/office/drawing/2014/main" id="{95FA6469-874A-8A18-4DD6-F1C43BD6308E}"/>
              </a:ext>
            </a:extLst>
          </p:cNvPr>
          <p:cNvPicPr>
            <a:picLocks noChangeAspect="1"/>
          </p:cNvPicPr>
          <p:nvPr/>
        </p:nvPicPr>
        <p:blipFill>
          <a:blip r:embed="rId4"/>
          <a:stretch>
            <a:fillRect/>
          </a:stretch>
        </p:blipFill>
        <p:spPr>
          <a:xfrm>
            <a:off x="7766029" y="543909"/>
            <a:ext cx="3012803" cy="2550662"/>
          </a:xfrm>
          <a:prstGeom prst="rect">
            <a:avLst/>
          </a:prstGeom>
        </p:spPr>
      </p:pic>
      <p:pic>
        <p:nvPicPr>
          <p:cNvPr id="5" name="Picture 4">
            <a:extLst>
              <a:ext uri="{FF2B5EF4-FFF2-40B4-BE49-F238E27FC236}">
                <a16:creationId xmlns:a16="http://schemas.microsoft.com/office/drawing/2014/main" id="{7DE19BD8-AC22-216A-4FA2-D9C598ACE28E}"/>
              </a:ext>
            </a:extLst>
          </p:cNvPr>
          <p:cNvPicPr>
            <a:picLocks noChangeAspect="1"/>
          </p:cNvPicPr>
          <p:nvPr/>
        </p:nvPicPr>
        <p:blipFill>
          <a:blip r:embed="rId5"/>
          <a:stretch>
            <a:fillRect/>
          </a:stretch>
        </p:blipFill>
        <p:spPr>
          <a:xfrm>
            <a:off x="7195106" y="3566334"/>
            <a:ext cx="4154648" cy="1731102"/>
          </a:xfrm>
          <a:prstGeom prst="rect">
            <a:avLst/>
          </a:prstGeom>
        </p:spPr>
      </p:pic>
    </p:spTree>
    <p:extLst>
      <p:ext uri="{BB962C8B-B14F-4D97-AF65-F5344CB8AC3E}">
        <p14:creationId xmlns:p14="http://schemas.microsoft.com/office/powerpoint/2010/main" val="4117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B0CDC01E6E744BB98561974FF846E2" ma:contentTypeVersion="4" ma:contentTypeDescription="Create a new document." ma:contentTypeScope="" ma:versionID="34981008d660d6fab871d33c0e550230">
  <xsd:schema xmlns:xsd="http://www.w3.org/2001/XMLSchema" xmlns:xs="http://www.w3.org/2001/XMLSchema" xmlns:p="http://schemas.microsoft.com/office/2006/metadata/properties" xmlns:ns2="0dac9eea-8900-49b7-8d60-5051bb511af6" targetNamespace="http://schemas.microsoft.com/office/2006/metadata/properties" ma:root="true" ma:fieldsID="28f460244d68aab60cf014a65442c3a9" ns2:_="">
    <xsd:import namespace="0dac9eea-8900-49b7-8d60-5051bb511af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c9eea-8900-49b7-8d60-5051bb511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9EFCC1-2B10-4DE4-BF4C-CF0F92CA9C57}">
  <ds:schemaRefs>
    <ds:schemaRef ds:uri="http://schemas.microsoft.com/sharepoint/v3/contenttype/forms"/>
  </ds:schemaRefs>
</ds:datastoreItem>
</file>

<file path=customXml/itemProps2.xml><?xml version="1.0" encoding="utf-8"?>
<ds:datastoreItem xmlns:ds="http://schemas.openxmlformats.org/officeDocument/2006/customXml" ds:itemID="{281751CB-6E3D-4D7C-93D9-743F2962E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c9eea-8900-49b7-8d60-5051bb511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52EEEB-C31C-47FF-92BE-64C8CBB66E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528</TotalTime>
  <Words>531</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vt:lpstr>
      <vt:lpstr>Office Theme</vt:lpstr>
      <vt:lpstr>OWASP 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#1</dc:title>
  <dc:creator>Andrew TAN (TP)</dc:creator>
  <cp:lastModifiedBy>PARTHIPAN ROHITH</cp:lastModifiedBy>
  <cp:revision>6</cp:revision>
  <dcterms:created xsi:type="dcterms:W3CDTF">2024-03-26T07:28:50Z</dcterms:created>
  <dcterms:modified xsi:type="dcterms:W3CDTF">2024-08-04T09:55:43Z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28611d-fe69-484f-b56b-0db8a0d79612_Enabled">
    <vt:lpwstr>true</vt:lpwstr>
  </property>
  <property fmtid="{D5CDD505-2E9C-101B-9397-08002B2CF9AE}" pid="3" name="MSIP_Label_d528611d-fe69-484f-b56b-0db8a0d79612_SetDate">
    <vt:lpwstr>2024-03-26T07:37:50Z</vt:lpwstr>
  </property>
  <property fmtid="{D5CDD505-2E9C-101B-9397-08002B2CF9AE}" pid="4" name="MSIP_Label_d528611d-fe69-484f-b56b-0db8a0d79612_Method">
    <vt:lpwstr>Privileged</vt:lpwstr>
  </property>
  <property fmtid="{D5CDD505-2E9C-101B-9397-08002B2CF9AE}" pid="5" name="MSIP_Label_d528611d-fe69-484f-b56b-0db8a0d79612_Name">
    <vt:lpwstr>Public</vt:lpwstr>
  </property>
  <property fmtid="{D5CDD505-2E9C-101B-9397-08002B2CF9AE}" pid="6" name="MSIP_Label_d528611d-fe69-484f-b56b-0db8a0d79612_SiteId">
    <vt:lpwstr>25a99bf0-8e72-472a-ae50-adfbdf0df6f1</vt:lpwstr>
  </property>
  <property fmtid="{D5CDD505-2E9C-101B-9397-08002B2CF9AE}" pid="7" name="MSIP_Label_d528611d-fe69-484f-b56b-0db8a0d79612_ActionId">
    <vt:lpwstr>6b777fb7-76d5-40a1-923a-e717fa7827ed</vt:lpwstr>
  </property>
  <property fmtid="{D5CDD505-2E9C-101B-9397-08002B2CF9AE}" pid="8" name="MSIP_Label_d528611d-fe69-484f-b56b-0db8a0d79612_ContentBits">
    <vt:lpwstr>0</vt:lpwstr>
  </property>
  <property fmtid="{D5CDD505-2E9C-101B-9397-08002B2CF9AE}" pid="9" name="ContentTypeId">
    <vt:lpwstr>0x0101003FB0CDC01E6E744BB98561974FF846E2</vt:lpwstr>
  </property>
</Properties>
</file>