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73" r:id="rId4"/>
    <p:sldId id="260" r:id="rId5"/>
    <p:sldId id="257" r:id="rId6"/>
    <p:sldId id="264" r:id="rId7"/>
    <p:sldId id="280" r:id="rId8"/>
    <p:sldId id="281" r:id="rId9"/>
    <p:sldId id="294" r:id="rId10"/>
    <p:sldId id="295" r:id="rId11"/>
    <p:sldId id="296" r:id="rId12"/>
    <p:sldId id="262" r:id="rId13"/>
    <p:sldId id="263" r:id="rId14"/>
    <p:sldId id="259" r:id="rId15"/>
    <p:sldId id="299" r:id="rId16"/>
    <p:sldId id="274" r:id="rId17"/>
    <p:sldId id="265" r:id="rId18"/>
    <p:sldId id="297" r:id="rId19"/>
    <p:sldId id="298" r:id="rId20"/>
    <p:sldId id="266" r:id="rId21"/>
    <p:sldId id="276" r:id="rId22"/>
    <p:sldId id="277" r:id="rId23"/>
    <p:sldId id="300" r:id="rId24"/>
    <p:sldId id="301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215"/>
    <a:srgbClr val="E51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Otc</a:t>
            </a:r>
            <a:r>
              <a:rPr lang="en-US" altLang="zh-CN" dirty="0"/>
              <a:t>  Trading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>
            <a:noAutofit/>
          </a:bodyPr>
          <a:lstStyle/>
          <a:p>
            <a:r>
              <a:rPr lang="zh-CN" altLang="en-US" dirty="0"/>
              <a:t>组员：</a:t>
            </a:r>
            <a:r>
              <a:rPr lang="en-US" altLang="zh-CN" dirty="0"/>
              <a:t> </a:t>
            </a:r>
            <a:r>
              <a:rPr lang="zh-CN" altLang="en-US" dirty="0"/>
              <a:t>顾一辉    茅悦田    原帅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9644" y="501624"/>
            <a:ext cx="9291215" cy="1049235"/>
          </a:xfrm>
        </p:spPr>
        <p:txBody>
          <a:bodyPr/>
          <a:lstStyle/>
          <a:p>
            <a:r>
              <a:rPr lang="zh-CN" altLang="en-US" dirty="0"/>
              <a:t>价格优先</a:t>
            </a:r>
          </a:p>
        </p:txBody>
      </p:sp>
      <p:sp>
        <p:nvSpPr>
          <p:cNvPr id="6" name="椭圆 5"/>
          <p:cNvSpPr/>
          <p:nvPr/>
        </p:nvSpPr>
        <p:spPr>
          <a:xfrm rot="5400000" flipH="1">
            <a:off x="8457565" y="4057015"/>
            <a:ext cx="459105" cy="462915"/>
          </a:xfrm>
          <a:prstGeom prst="ellipse">
            <a:avLst/>
          </a:prstGeom>
          <a:solidFill>
            <a:srgbClr val="FB8C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5400000" flipH="1">
            <a:off x="8047355" y="5276850"/>
            <a:ext cx="1250315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6" idx="2"/>
            <a:endCxn id="7" idx="3"/>
          </p:cNvCxnSpPr>
          <p:nvPr/>
        </p:nvCxnSpPr>
        <p:spPr>
          <a:xfrm flipH="1">
            <a:off x="8672830" y="4518025"/>
            <a:ext cx="13970" cy="351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 rot="5400000" flipH="1">
            <a:off x="7725410" y="4056380"/>
            <a:ext cx="459105" cy="462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 flipH="1">
            <a:off x="7329805" y="5276850"/>
            <a:ext cx="1250315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9" idx="2"/>
            <a:endCxn id="10" idx="3"/>
          </p:cNvCxnSpPr>
          <p:nvPr/>
        </p:nvCxnSpPr>
        <p:spPr>
          <a:xfrm rot="5400000" flipV="1">
            <a:off x="7779385" y="4693285"/>
            <a:ext cx="351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 rot="5400000" flipH="1">
            <a:off x="6334125" y="4056380"/>
            <a:ext cx="459105" cy="462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 flipH="1">
            <a:off x="5938520" y="5276850"/>
            <a:ext cx="1250315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2" idx="2"/>
            <a:endCxn id="13" idx="3"/>
          </p:cNvCxnSpPr>
          <p:nvPr/>
        </p:nvCxnSpPr>
        <p:spPr>
          <a:xfrm rot="5400000" flipV="1">
            <a:off x="6388100" y="4693285"/>
            <a:ext cx="351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rot="5400000" flipH="1">
            <a:off x="7030085" y="4056380"/>
            <a:ext cx="459105" cy="462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5400000" flipH="1">
            <a:off x="6635115" y="5276850"/>
            <a:ext cx="1250315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5" idx="2"/>
            <a:endCxn id="16" idx="3"/>
          </p:cNvCxnSpPr>
          <p:nvPr/>
        </p:nvCxnSpPr>
        <p:spPr>
          <a:xfrm rot="5400000" flipV="1">
            <a:off x="7084060" y="4693285"/>
            <a:ext cx="351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4"/>
            <a:endCxn id="9" idx="0"/>
          </p:cNvCxnSpPr>
          <p:nvPr/>
        </p:nvCxnSpPr>
        <p:spPr>
          <a:xfrm flipH="1" flipV="1">
            <a:off x="8186103" y="4287203"/>
            <a:ext cx="26924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4"/>
            <a:endCxn id="15" idx="0"/>
          </p:cNvCxnSpPr>
          <p:nvPr/>
        </p:nvCxnSpPr>
        <p:spPr>
          <a:xfrm rot="5400000" flipH="1">
            <a:off x="7607300" y="4171950"/>
            <a:ext cx="0" cy="23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4"/>
            <a:endCxn id="12" idx="0"/>
          </p:cNvCxnSpPr>
          <p:nvPr/>
        </p:nvCxnSpPr>
        <p:spPr>
          <a:xfrm rot="5400000" flipH="1">
            <a:off x="6911975" y="4171315"/>
            <a:ext cx="0" cy="233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 rot="5400000" flipH="1">
            <a:off x="8543290" y="5017770"/>
            <a:ext cx="258445" cy="2565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5400000" flipH="1">
            <a:off x="8543290" y="5354955"/>
            <a:ext cx="258445" cy="2565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5400000" flipH="1">
            <a:off x="8543290" y="5692140"/>
            <a:ext cx="258445" cy="2565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5400000" flipH="1">
            <a:off x="7825740" y="5017770"/>
            <a:ext cx="258445" cy="2565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5400000" flipH="1">
            <a:off x="7124700" y="5022215"/>
            <a:ext cx="258445" cy="2565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5400000" flipH="1">
            <a:off x="7124700" y="5359400"/>
            <a:ext cx="258445" cy="2565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5400000" flipH="1">
            <a:off x="6434455" y="5019040"/>
            <a:ext cx="258445" cy="2565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5400000" flipH="1">
            <a:off x="6434455" y="5355590"/>
            <a:ext cx="258445" cy="2565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9002395" y="4273550"/>
            <a:ext cx="614680" cy="1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498475" y="1764665"/>
            <a:ext cx="4686300" cy="4291965"/>
            <a:chOff x="1455" y="2684"/>
            <a:chExt cx="7380" cy="6759"/>
          </a:xfrm>
        </p:grpSpPr>
        <p:sp>
          <p:nvSpPr>
            <p:cNvPr id="120" name="椭圆 119"/>
            <p:cNvSpPr/>
            <p:nvPr/>
          </p:nvSpPr>
          <p:spPr>
            <a:xfrm rot="5400000" flipH="1">
              <a:off x="4779" y="6195"/>
              <a:ext cx="723" cy="729"/>
            </a:xfrm>
            <a:prstGeom prst="ellipse">
              <a:avLst/>
            </a:prstGeom>
            <a:solidFill>
              <a:srgbClr val="EBD2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 rot="5400000" flipH="1">
              <a:off x="4156" y="8117"/>
              <a:ext cx="1969" cy="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连接符 121"/>
            <p:cNvCxnSpPr>
              <a:stCxn id="120" idx="2"/>
              <a:endCxn id="121" idx="3"/>
            </p:cNvCxnSpPr>
            <p:nvPr/>
          </p:nvCxnSpPr>
          <p:spPr>
            <a:xfrm rot="5400000" flipV="1">
              <a:off x="4864" y="7198"/>
              <a:ext cx="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椭圆 122"/>
            <p:cNvSpPr/>
            <p:nvPr/>
          </p:nvSpPr>
          <p:spPr>
            <a:xfrm rot="5400000" flipH="1">
              <a:off x="3649" y="6195"/>
              <a:ext cx="723" cy="7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 rot="5400000" flipH="1">
              <a:off x="3026" y="8117"/>
              <a:ext cx="1969" cy="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5" name="直接连接符 124"/>
            <p:cNvCxnSpPr>
              <a:stCxn id="123" idx="2"/>
              <a:endCxn id="124" idx="3"/>
            </p:cNvCxnSpPr>
            <p:nvPr/>
          </p:nvCxnSpPr>
          <p:spPr>
            <a:xfrm rot="5400000" flipV="1">
              <a:off x="3734" y="7198"/>
              <a:ext cx="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椭圆 125"/>
            <p:cNvSpPr/>
            <p:nvPr/>
          </p:nvSpPr>
          <p:spPr>
            <a:xfrm rot="5400000" flipH="1">
              <a:off x="1458" y="6195"/>
              <a:ext cx="723" cy="7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 rot="5400000" flipH="1">
              <a:off x="835" y="8117"/>
              <a:ext cx="1969" cy="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连接符 127"/>
            <p:cNvCxnSpPr>
              <a:stCxn id="126" idx="2"/>
              <a:endCxn id="127" idx="3"/>
            </p:cNvCxnSpPr>
            <p:nvPr/>
          </p:nvCxnSpPr>
          <p:spPr>
            <a:xfrm rot="5400000" flipV="1">
              <a:off x="1543" y="7198"/>
              <a:ext cx="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椭圆 128"/>
            <p:cNvSpPr/>
            <p:nvPr/>
          </p:nvSpPr>
          <p:spPr>
            <a:xfrm rot="5400000" flipH="1">
              <a:off x="2554" y="6195"/>
              <a:ext cx="723" cy="7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 rot="5400000" flipH="1">
              <a:off x="1932" y="8117"/>
              <a:ext cx="1969" cy="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1" name="直接连接符 130"/>
            <p:cNvCxnSpPr>
              <a:stCxn id="129" idx="2"/>
              <a:endCxn id="130" idx="3"/>
            </p:cNvCxnSpPr>
            <p:nvPr/>
          </p:nvCxnSpPr>
          <p:spPr>
            <a:xfrm rot="5400000" flipV="1">
              <a:off x="2639" y="7198"/>
              <a:ext cx="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120" idx="4"/>
              <a:endCxn id="123" idx="0"/>
            </p:cNvCxnSpPr>
            <p:nvPr/>
          </p:nvCxnSpPr>
          <p:spPr>
            <a:xfrm rot="5400000" flipH="1">
              <a:off x="4576" y="6359"/>
              <a:ext cx="0" cy="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123" idx="4"/>
              <a:endCxn id="129" idx="0"/>
            </p:cNvCxnSpPr>
            <p:nvPr/>
          </p:nvCxnSpPr>
          <p:spPr>
            <a:xfrm rot="5400000" flipH="1">
              <a:off x="3463" y="6377"/>
              <a:ext cx="0" cy="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29" idx="4"/>
              <a:endCxn id="126" idx="0"/>
            </p:cNvCxnSpPr>
            <p:nvPr/>
          </p:nvCxnSpPr>
          <p:spPr>
            <a:xfrm rot="5400000" flipH="1">
              <a:off x="2368" y="6376"/>
              <a:ext cx="0" cy="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椭圆 134"/>
            <p:cNvSpPr/>
            <p:nvPr/>
          </p:nvSpPr>
          <p:spPr>
            <a:xfrm rot="5400000" flipH="1">
              <a:off x="4937" y="7709"/>
              <a:ext cx="407" cy="404"/>
            </a:xfrm>
            <a:prstGeom prst="ellipse">
              <a:avLst/>
            </a:prstGeom>
            <a:solidFill>
              <a:srgbClr val="EBD2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 rot="5400000" flipH="1">
              <a:off x="4937" y="8240"/>
              <a:ext cx="407" cy="40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 rot="5400000" flipH="1">
              <a:off x="4937" y="8771"/>
              <a:ext cx="407" cy="40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 rot="5400000" flipH="1">
              <a:off x="3807" y="7709"/>
              <a:ext cx="407" cy="40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5400000" flipH="1">
              <a:off x="2703" y="7716"/>
              <a:ext cx="407" cy="40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 rot="5400000" flipH="1">
              <a:off x="2703" y="8247"/>
              <a:ext cx="407" cy="40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5400000" flipH="1">
              <a:off x="1616" y="7711"/>
              <a:ext cx="407" cy="40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5400000" flipH="1">
              <a:off x="1616" y="8241"/>
              <a:ext cx="407" cy="40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文本框 142"/>
            <p:cNvSpPr txBox="1"/>
            <p:nvPr/>
          </p:nvSpPr>
          <p:spPr>
            <a:xfrm flipH="1">
              <a:off x="5953" y="6269"/>
              <a:ext cx="11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buy</a:t>
              </a:r>
            </a:p>
          </p:txBody>
        </p:sp>
        <p:cxnSp>
          <p:nvCxnSpPr>
            <p:cNvPr id="144" name="直接箭头连接符 143"/>
            <p:cNvCxnSpPr/>
            <p:nvPr/>
          </p:nvCxnSpPr>
          <p:spPr>
            <a:xfrm rot="5400000" flipH="1">
              <a:off x="5807" y="6412"/>
              <a:ext cx="0" cy="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椭圆 92"/>
            <p:cNvSpPr/>
            <p:nvPr/>
          </p:nvSpPr>
          <p:spPr>
            <a:xfrm rot="16200000" flipH="1">
              <a:off x="4793" y="5206"/>
              <a:ext cx="723" cy="728"/>
            </a:xfrm>
            <a:prstGeom prst="ellipse">
              <a:avLst/>
            </a:prstGeom>
            <a:solidFill>
              <a:srgbClr val="EBD2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 rot="16200000" flipH="1">
              <a:off x="4170" y="3328"/>
              <a:ext cx="1970" cy="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5" name="直接连接符 94"/>
            <p:cNvCxnSpPr>
              <a:stCxn id="93" idx="2"/>
              <a:endCxn id="94" idx="3"/>
            </p:cNvCxnSpPr>
            <p:nvPr/>
          </p:nvCxnSpPr>
          <p:spPr>
            <a:xfrm rot="16200000" flipV="1">
              <a:off x="4878" y="4931"/>
              <a:ext cx="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 rot="16200000" flipH="1">
              <a:off x="5922" y="5206"/>
              <a:ext cx="723" cy="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 rot="16200000" flipH="1">
              <a:off x="5299" y="3328"/>
              <a:ext cx="1970" cy="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/>
            <p:cNvCxnSpPr>
              <a:stCxn id="96" idx="2"/>
              <a:endCxn id="97" idx="3"/>
            </p:cNvCxnSpPr>
            <p:nvPr/>
          </p:nvCxnSpPr>
          <p:spPr>
            <a:xfrm rot="16200000" flipV="1">
              <a:off x="6007" y="4931"/>
              <a:ext cx="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椭圆 98"/>
            <p:cNvSpPr/>
            <p:nvPr/>
          </p:nvSpPr>
          <p:spPr>
            <a:xfrm rot="16200000" flipH="1">
              <a:off x="8110" y="5206"/>
              <a:ext cx="723" cy="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 rot="16200000" flipH="1">
              <a:off x="7487" y="3328"/>
              <a:ext cx="1970" cy="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1" name="直接连接符 100"/>
            <p:cNvCxnSpPr>
              <a:stCxn id="99" idx="2"/>
              <a:endCxn id="100" idx="3"/>
            </p:cNvCxnSpPr>
            <p:nvPr/>
          </p:nvCxnSpPr>
          <p:spPr>
            <a:xfrm rot="16200000" flipV="1">
              <a:off x="8195" y="4931"/>
              <a:ext cx="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/>
            <p:cNvSpPr/>
            <p:nvPr/>
          </p:nvSpPr>
          <p:spPr>
            <a:xfrm rot="16200000" flipH="1">
              <a:off x="7015" y="5206"/>
              <a:ext cx="723" cy="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 rot="16200000" flipH="1">
              <a:off x="6392" y="3328"/>
              <a:ext cx="1970" cy="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连接符 103"/>
            <p:cNvCxnSpPr>
              <a:stCxn id="102" idx="2"/>
              <a:endCxn id="103" idx="3"/>
            </p:cNvCxnSpPr>
            <p:nvPr/>
          </p:nvCxnSpPr>
          <p:spPr>
            <a:xfrm rot="16200000" flipV="1">
              <a:off x="7100" y="4931"/>
              <a:ext cx="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3" idx="4"/>
              <a:endCxn id="96" idx="0"/>
            </p:cNvCxnSpPr>
            <p:nvPr/>
          </p:nvCxnSpPr>
          <p:spPr>
            <a:xfrm rot="16200000" flipH="1">
              <a:off x="5719" y="5370"/>
              <a:ext cx="0" cy="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96" idx="4"/>
              <a:endCxn id="102" idx="0"/>
            </p:cNvCxnSpPr>
            <p:nvPr/>
          </p:nvCxnSpPr>
          <p:spPr>
            <a:xfrm rot="16200000" flipH="1">
              <a:off x="6830" y="5387"/>
              <a:ext cx="0" cy="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102" idx="4"/>
              <a:endCxn id="99" idx="0"/>
            </p:cNvCxnSpPr>
            <p:nvPr/>
          </p:nvCxnSpPr>
          <p:spPr>
            <a:xfrm rot="16200000" flipH="1">
              <a:off x="7924" y="5387"/>
              <a:ext cx="0" cy="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椭圆 107"/>
            <p:cNvSpPr/>
            <p:nvPr/>
          </p:nvSpPr>
          <p:spPr>
            <a:xfrm rot="16200000" flipH="1">
              <a:off x="4951" y="4016"/>
              <a:ext cx="407" cy="404"/>
            </a:xfrm>
            <a:prstGeom prst="ellipse">
              <a:avLst/>
            </a:prstGeom>
            <a:solidFill>
              <a:srgbClr val="EBD2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 rot="16200000" flipH="1">
              <a:off x="4951" y="3484"/>
              <a:ext cx="407" cy="40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 rot="16200000" flipH="1">
              <a:off x="4951" y="2953"/>
              <a:ext cx="407" cy="40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 rot="16200000" flipH="1">
              <a:off x="6080" y="4016"/>
              <a:ext cx="407" cy="40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 rot="16200000" flipH="1">
              <a:off x="7183" y="4008"/>
              <a:ext cx="407" cy="40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 rot="16200000" flipH="1">
              <a:off x="7183" y="3477"/>
              <a:ext cx="407" cy="40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 rot="16200000" flipH="1">
              <a:off x="8268" y="4014"/>
              <a:ext cx="407" cy="40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 rot="16200000" flipH="1">
              <a:off x="8268" y="3483"/>
              <a:ext cx="407" cy="40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 flipH="1">
              <a:off x="3400" y="5258"/>
              <a:ext cx="11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sell</a:t>
              </a:r>
            </a:p>
          </p:txBody>
        </p:sp>
        <p:cxnSp>
          <p:nvCxnSpPr>
            <p:cNvPr id="117" name="直接箭头连接符 116"/>
            <p:cNvCxnSpPr/>
            <p:nvPr/>
          </p:nvCxnSpPr>
          <p:spPr>
            <a:xfrm rot="16200000" flipH="1">
              <a:off x="4489" y="5423"/>
              <a:ext cx="0" cy="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 rot="16200000">
            <a:off x="8627667" y="1449728"/>
            <a:ext cx="2061756" cy="2568269"/>
            <a:chOff x="7834377" y="3373375"/>
            <a:chExt cx="2061756" cy="2568269"/>
          </a:xfrm>
        </p:grpSpPr>
        <p:sp>
          <p:nvSpPr>
            <p:cNvPr id="33" name="椭圆 32"/>
            <p:cNvSpPr/>
            <p:nvPr/>
          </p:nvSpPr>
          <p:spPr>
            <a:xfrm flipH="1">
              <a:off x="7834377" y="3373375"/>
              <a:ext cx="459397" cy="462173"/>
            </a:xfrm>
            <a:prstGeom prst="ellipse">
              <a:avLst/>
            </a:prstGeom>
            <a:solidFill>
              <a:srgbClr val="EBD2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8645466" y="3387562"/>
              <a:ext cx="1250667" cy="433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3" idx="2"/>
              <a:endCxn id="34" idx="3"/>
            </p:cNvCxnSpPr>
            <p:nvPr/>
          </p:nvCxnSpPr>
          <p:spPr>
            <a:xfrm flipV="1">
              <a:off x="8293773" y="3604461"/>
              <a:ext cx="3516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 flipH="1">
              <a:off x="7834377" y="4090072"/>
              <a:ext cx="459397" cy="462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 flipH="1">
              <a:off x="8645465" y="4104260"/>
              <a:ext cx="1250668" cy="433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6" idx="2"/>
              <a:endCxn id="37" idx="3"/>
            </p:cNvCxnSpPr>
            <p:nvPr/>
          </p:nvCxnSpPr>
          <p:spPr>
            <a:xfrm flipV="1">
              <a:off x="8293773" y="4321158"/>
              <a:ext cx="35169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 flipH="1">
              <a:off x="7834377" y="5479471"/>
              <a:ext cx="459397" cy="462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 flipH="1">
              <a:off x="8645465" y="5493659"/>
              <a:ext cx="1250668" cy="433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39" idx="2"/>
              <a:endCxn id="40" idx="3"/>
            </p:cNvCxnSpPr>
            <p:nvPr/>
          </p:nvCxnSpPr>
          <p:spPr>
            <a:xfrm flipV="1">
              <a:off x="8293773" y="5710557"/>
              <a:ext cx="35169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 flipH="1">
              <a:off x="7834377" y="4784292"/>
              <a:ext cx="459397" cy="462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 flipH="1">
              <a:off x="8645465" y="4798479"/>
              <a:ext cx="1250668" cy="433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>
              <a:stCxn id="42" idx="2"/>
              <a:endCxn id="43" idx="3"/>
            </p:cNvCxnSpPr>
            <p:nvPr/>
          </p:nvCxnSpPr>
          <p:spPr>
            <a:xfrm flipV="1">
              <a:off x="8293773" y="5015378"/>
              <a:ext cx="35169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3" idx="4"/>
              <a:endCxn id="36" idx="0"/>
            </p:cNvCxnSpPr>
            <p:nvPr/>
          </p:nvCxnSpPr>
          <p:spPr>
            <a:xfrm flipH="1">
              <a:off x="8064075" y="3835548"/>
              <a:ext cx="0" cy="254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6" idx="4"/>
              <a:endCxn id="42" idx="0"/>
            </p:cNvCxnSpPr>
            <p:nvPr/>
          </p:nvCxnSpPr>
          <p:spPr>
            <a:xfrm flipH="1">
              <a:off x="8064075" y="4552245"/>
              <a:ext cx="0" cy="232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2" idx="4"/>
              <a:endCxn id="39" idx="0"/>
            </p:cNvCxnSpPr>
            <p:nvPr/>
          </p:nvCxnSpPr>
          <p:spPr>
            <a:xfrm flipH="1">
              <a:off x="8064075" y="5246465"/>
              <a:ext cx="0" cy="233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/>
          </p:nvSpPr>
          <p:spPr>
            <a:xfrm flipH="1">
              <a:off x="8793619" y="3476289"/>
              <a:ext cx="258709" cy="256341"/>
            </a:xfrm>
            <a:prstGeom prst="ellipse">
              <a:avLst/>
            </a:prstGeom>
            <a:solidFill>
              <a:srgbClr val="EBD2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9130876" y="3476289"/>
              <a:ext cx="258709" cy="2563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8793619" y="4192988"/>
              <a:ext cx="258709" cy="2563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8798109" y="4893239"/>
              <a:ext cx="258709" cy="2563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9135367" y="4893239"/>
              <a:ext cx="258709" cy="2563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8794490" y="5582386"/>
              <a:ext cx="258709" cy="2563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9131748" y="5582386"/>
              <a:ext cx="258709" cy="2563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9688195" y="4058920"/>
            <a:ext cx="462280" cy="2060575"/>
            <a:chOff x="12363" y="6591"/>
            <a:chExt cx="728" cy="3245"/>
          </a:xfrm>
        </p:grpSpPr>
        <p:sp>
          <p:nvSpPr>
            <p:cNvPr id="58" name="椭圆 57"/>
            <p:cNvSpPr/>
            <p:nvPr/>
          </p:nvSpPr>
          <p:spPr>
            <a:xfrm rot="5400000" flipH="1">
              <a:off x="12366" y="6588"/>
              <a:ext cx="723" cy="729"/>
            </a:xfrm>
            <a:prstGeom prst="ellipse">
              <a:avLst/>
            </a:prstGeom>
            <a:solidFill>
              <a:srgbClr val="EBD2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 rot="5400000" flipH="1">
              <a:off x="11743" y="8510"/>
              <a:ext cx="1969" cy="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8" idx="2"/>
              <a:endCxn id="59" idx="3"/>
            </p:cNvCxnSpPr>
            <p:nvPr/>
          </p:nvCxnSpPr>
          <p:spPr>
            <a:xfrm>
              <a:off x="12727" y="7314"/>
              <a:ext cx="1" cy="5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/>
            <p:cNvSpPr/>
            <p:nvPr/>
          </p:nvSpPr>
          <p:spPr>
            <a:xfrm rot="5400000" flipH="1">
              <a:off x="12524" y="8102"/>
              <a:ext cx="407" cy="404"/>
            </a:xfrm>
            <a:prstGeom prst="ellipse">
              <a:avLst/>
            </a:prstGeom>
            <a:solidFill>
              <a:srgbClr val="EBD2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137025" y="3996690"/>
            <a:ext cx="462280" cy="2060575"/>
            <a:chOff x="12363" y="6591"/>
            <a:chExt cx="728" cy="3245"/>
          </a:xfrm>
        </p:grpSpPr>
        <p:sp>
          <p:nvSpPr>
            <p:cNvPr id="65" name="椭圆 64"/>
            <p:cNvSpPr/>
            <p:nvPr/>
          </p:nvSpPr>
          <p:spPr>
            <a:xfrm rot="5400000" flipH="1">
              <a:off x="12366" y="6588"/>
              <a:ext cx="723" cy="729"/>
            </a:xfrm>
            <a:prstGeom prst="ellipse">
              <a:avLst/>
            </a:prstGeom>
            <a:solidFill>
              <a:srgbClr val="FB8C2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 rot="5400000" flipH="1">
              <a:off x="11743" y="8510"/>
              <a:ext cx="1969" cy="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/>
            <p:cNvCxnSpPr>
              <a:stCxn id="65" idx="2"/>
              <a:endCxn id="66" idx="3"/>
            </p:cNvCxnSpPr>
            <p:nvPr/>
          </p:nvCxnSpPr>
          <p:spPr>
            <a:xfrm>
              <a:off x="12727" y="7314"/>
              <a:ext cx="1" cy="5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 rot="5400000" flipH="1">
              <a:off x="12524" y="8102"/>
              <a:ext cx="407" cy="404"/>
            </a:xfrm>
            <a:prstGeom prst="ellipse">
              <a:avLst/>
            </a:prstGeom>
            <a:solidFill>
              <a:srgbClr val="91ED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0309" y="389864"/>
            <a:ext cx="9291215" cy="1049235"/>
          </a:xfrm>
        </p:spPr>
        <p:txBody>
          <a:bodyPr/>
          <a:lstStyle/>
          <a:p>
            <a:r>
              <a:rPr lang="en-US" altLang="zh-CN" dirty="0"/>
              <a:t>deal</a:t>
            </a:r>
            <a:r>
              <a:rPr lang="zh-CN" altLang="en-US" dirty="0"/>
              <a:t>业务流程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26085" y="1351748"/>
            <a:ext cx="10686272" cy="5038257"/>
            <a:chOff x="985" y="1502"/>
            <a:chExt cx="16829" cy="7934"/>
          </a:xfrm>
        </p:grpSpPr>
        <p:sp>
          <p:nvSpPr>
            <p:cNvPr id="4" name="矩形 3"/>
            <p:cNvSpPr/>
            <p:nvPr/>
          </p:nvSpPr>
          <p:spPr>
            <a:xfrm>
              <a:off x="4982" y="7701"/>
              <a:ext cx="3656" cy="1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Order book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899" y="1502"/>
              <a:ext cx="3661" cy="1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Waiting orders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2341" y="1992"/>
              <a:ext cx="2834" cy="1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redis</a:t>
              </a:r>
              <a:endParaRPr lang="zh-CN" altLang="en-US" dirty="0"/>
            </a:p>
          </p:txBody>
        </p:sp>
        <p:sp>
          <p:nvSpPr>
            <p:cNvPr id="6" name="流程图: 文档 5"/>
            <p:cNvSpPr/>
            <p:nvPr/>
          </p:nvSpPr>
          <p:spPr>
            <a:xfrm>
              <a:off x="3603" y="4585"/>
              <a:ext cx="2253" cy="163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find candidate</a:t>
              </a:r>
            </a:p>
          </p:txBody>
        </p:sp>
        <p:sp>
          <p:nvSpPr>
            <p:cNvPr id="18" name="流程图: 文档 17"/>
            <p:cNvSpPr/>
            <p:nvPr/>
          </p:nvSpPr>
          <p:spPr>
            <a:xfrm>
              <a:off x="15561" y="4580"/>
              <a:ext cx="2253" cy="163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Add_DB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727" y="3601"/>
              <a:ext cx="29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market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85" y="6529"/>
              <a:ext cx="38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ym typeface="+mn-ea"/>
                </a:rPr>
                <a:t>buy&amp;sell depth </a:t>
              </a:r>
              <a:endParaRPr lang="en-US" altLang="zh-CN"/>
            </a:p>
          </p:txBody>
        </p:sp>
        <p:cxnSp>
          <p:nvCxnSpPr>
            <p:cNvPr id="15" name="直接箭头连接符 14"/>
            <p:cNvCxnSpPr>
              <a:stCxn id="7" idx="2"/>
              <a:endCxn id="6" idx="0"/>
            </p:cNvCxnSpPr>
            <p:nvPr/>
          </p:nvCxnSpPr>
          <p:spPr>
            <a:xfrm>
              <a:off x="4730" y="2905"/>
              <a:ext cx="0" cy="1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0"/>
              <a:endCxn id="6" idx="2"/>
            </p:cNvCxnSpPr>
            <p:nvPr/>
          </p:nvCxnSpPr>
          <p:spPr>
            <a:xfrm flipH="1" flipV="1">
              <a:off x="4730" y="6107"/>
              <a:ext cx="2080" cy="15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流程图: 文档 23"/>
            <p:cNvSpPr/>
            <p:nvPr/>
          </p:nvSpPr>
          <p:spPr>
            <a:xfrm>
              <a:off x="9582" y="4580"/>
              <a:ext cx="2253" cy="163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checkstop</a:t>
              </a:r>
            </a:p>
          </p:txBody>
        </p:sp>
        <p:sp>
          <p:nvSpPr>
            <p:cNvPr id="26" name="流程图: 文档 25"/>
            <p:cNvSpPr/>
            <p:nvPr/>
          </p:nvSpPr>
          <p:spPr>
            <a:xfrm>
              <a:off x="6784" y="4585"/>
              <a:ext cx="2253" cy="163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deal</a:t>
              </a:r>
            </a:p>
          </p:txBody>
        </p:sp>
        <p:sp>
          <p:nvSpPr>
            <p:cNvPr id="28" name="流程图: 文档 27"/>
            <p:cNvSpPr/>
            <p:nvPr/>
          </p:nvSpPr>
          <p:spPr>
            <a:xfrm>
              <a:off x="12631" y="4580"/>
              <a:ext cx="2253" cy="163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update state</a:t>
              </a:r>
            </a:p>
          </p:txBody>
        </p:sp>
        <p:cxnSp>
          <p:nvCxnSpPr>
            <p:cNvPr id="32" name="直接箭头连接符 31"/>
            <p:cNvCxnSpPr>
              <a:endCxn id="26" idx="1"/>
            </p:cNvCxnSpPr>
            <p:nvPr/>
          </p:nvCxnSpPr>
          <p:spPr>
            <a:xfrm>
              <a:off x="5701" y="5391"/>
              <a:ext cx="1083" cy="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8" idx="0"/>
              <a:endCxn id="16" idx="2"/>
            </p:cNvCxnSpPr>
            <p:nvPr/>
          </p:nvCxnSpPr>
          <p:spPr>
            <a:xfrm flipV="1">
              <a:off x="13758" y="3069"/>
              <a:ext cx="0" cy="1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6" idx="3"/>
              <a:endCxn id="24" idx="1"/>
            </p:cNvCxnSpPr>
            <p:nvPr/>
          </p:nvCxnSpPr>
          <p:spPr>
            <a:xfrm flipV="1">
              <a:off x="9037" y="5395"/>
              <a:ext cx="545" cy="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4" idx="3"/>
              <a:endCxn id="28" idx="1"/>
            </p:cNvCxnSpPr>
            <p:nvPr/>
          </p:nvCxnSpPr>
          <p:spPr>
            <a:xfrm>
              <a:off x="11835" y="5395"/>
              <a:ext cx="7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8" idx="3"/>
              <a:endCxn id="18" idx="1"/>
            </p:cNvCxnSpPr>
            <p:nvPr/>
          </p:nvCxnSpPr>
          <p:spPr>
            <a:xfrm>
              <a:off x="14884" y="5395"/>
              <a:ext cx="6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4" idx="2"/>
              <a:endCxn id="4" idx="3"/>
            </p:cNvCxnSpPr>
            <p:nvPr/>
          </p:nvCxnSpPr>
          <p:spPr>
            <a:xfrm flipH="1">
              <a:off x="8638" y="6102"/>
              <a:ext cx="2071" cy="2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Order 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批量查询</a:t>
            </a:r>
            <a:endParaRPr lang="en-US" altLang="zh-CN" dirty="0"/>
          </a:p>
          <a:p>
            <a:r>
              <a:rPr lang="zh-CN" altLang="en-US" dirty="0"/>
              <a:t>基于 </a:t>
            </a:r>
            <a:r>
              <a:rPr lang="en-US" altLang="zh-CN" dirty="0"/>
              <a:t>order id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14530" y="3622275"/>
            <a:ext cx="2324910" cy="683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 controller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40804" y="3622275"/>
            <a:ext cx="1799617" cy="683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8139440" y="3964182"/>
            <a:ext cx="8013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上下 8"/>
          <p:cNvSpPr/>
          <p:nvPr/>
        </p:nvSpPr>
        <p:spPr>
          <a:xfrm>
            <a:off x="6849125" y="2831862"/>
            <a:ext cx="255720" cy="790413"/>
          </a:xfrm>
          <a:prstGeom prst="upDownArrow">
            <a:avLst>
              <a:gd name="adj1" fmla="val 43939"/>
              <a:gd name="adj2" fmla="val 56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675012"/>
            <a:ext cx="9291215" cy="1049235"/>
          </a:xfrm>
        </p:spPr>
        <p:txBody>
          <a:bodyPr/>
          <a:lstStyle/>
          <a:p>
            <a:r>
              <a:rPr lang="en-US" altLang="zh-CN" dirty="0"/>
              <a:t>Finished transaction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 generate</a:t>
            </a:r>
          </a:p>
          <a:p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360404" y="4705938"/>
            <a:ext cx="1162458" cy="90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MySQL</a:t>
            </a:r>
          </a:p>
        </p:txBody>
      </p:sp>
      <p:sp>
        <p:nvSpPr>
          <p:cNvPr id="10" name="流程图: 文档 9"/>
          <p:cNvSpPr/>
          <p:nvPr/>
        </p:nvSpPr>
        <p:spPr>
          <a:xfrm>
            <a:off x="7044447" y="3264512"/>
            <a:ext cx="1430533" cy="103536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Add_DB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 flipV="1">
            <a:off x="6096000" y="3782194"/>
            <a:ext cx="94844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" idx="2"/>
            <a:endCxn id="9" idx="1"/>
          </p:cNvCxnSpPr>
          <p:nvPr/>
        </p:nvCxnSpPr>
        <p:spPr>
          <a:xfrm>
            <a:off x="7759714" y="4231426"/>
            <a:ext cx="1600690" cy="92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657663" y="2207704"/>
            <a:ext cx="2567940" cy="73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Blotter controller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9" idx="0"/>
            <a:endCxn id="13" idx="2"/>
          </p:cNvCxnSpPr>
          <p:nvPr/>
        </p:nvCxnSpPr>
        <p:spPr>
          <a:xfrm flipV="1">
            <a:off x="9941633" y="2946844"/>
            <a:ext cx="0" cy="175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头: 上下 14"/>
          <p:cNvSpPr/>
          <p:nvPr/>
        </p:nvSpPr>
        <p:spPr>
          <a:xfrm>
            <a:off x="9813773" y="1391655"/>
            <a:ext cx="255720" cy="790413"/>
          </a:xfrm>
          <a:prstGeom prst="upDownArrow">
            <a:avLst>
              <a:gd name="adj1" fmla="val 43939"/>
              <a:gd name="adj2" fmla="val 56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Broker gateway - Broker </a:t>
            </a:r>
            <a:r>
              <a:rPr lang="en-US" altLang="zh-CN" dirty="0" err="1"/>
              <a:t>ui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9BC8E2-D21C-4A7E-840E-47F2C288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311" y="1853754"/>
            <a:ext cx="6935377" cy="39575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Broker gateway - Broker </a:t>
            </a:r>
            <a:r>
              <a:rPr lang="en-US" altLang="zh-CN" dirty="0" err="1"/>
              <a:t>ui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28E4C2-9054-4835-A2FD-9BEE92821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93" y="1846005"/>
            <a:ext cx="6974214" cy="39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65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Trader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Gateway – gateway</a:t>
            </a:r>
            <a:r>
              <a:rPr lang="zh-CN" altLang="en-US" dirty="0"/>
              <a:t>（</a:t>
            </a:r>
            <a:r>
              <a:rPr lang="en-US" altLang="zh-CN" dirty="0"/>
              <a:t>socket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Connect</a:t>
            </a:r>
            <a:r>
              <a:rPr lang="zh-CN" altLang="en-US" dirty="0"/>
              <a:t>：</a:t>
            </a:r>
            <a:r>
              <a:rPr lang="en-US" altLang="zh-CN" dirty="0"/>
              <a:t>UUID</a:t>
            </a:r>
          </a:p>
          <a:p>
            <a:r>
              <a:rPr lang="en-US" altLang="zh-CN" dirty="0"/>
              <a:t>Subscribe</a:t>
            </a:r>
          </a:p>
          <a:p>
            <a:r>
              <a:rPr lang="en-US" altLang="zh-CN" dirty="0"/>
              <a:t>Push depth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Gateway – gateway</a:t>
            </a:r>
            <a:r>
              <a:rPr lang="zh-CN" altLang="en-US" dirty="0"/>
              <a:t>（</a:t>
            </a:r>
            <a:r>
              <a:rPr lang="en-US" altLang="zh-CN" dirty="0"/>
              <a:t>HTTP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1634097"/>
            <a:ext cx="9291215" cy="3450613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Rest API</a:t>
            </a:r>
          </a:p>
          <a:p>
            <a:r>
              <a:rPr lang="en-US" altLang="zh-CN" dirty="0"/>
              <a:t>Rest template</a:t>
            </a:r>
            <a:r>
              <a:rPr lang="zh-CN" altLang="en-US" dirty="0"/>
              <a:t>配置</a:t>
            </a:r>
          </a:p>
          <a:p>
            <a:r>
              <a:rPr lang="en-US" altLang="zh-CN" dirty="0">
                <a:sym typeface="+mn-ea"/>
              </a:rPr>
              <a:t>Send  orders  </a:t>
            </a:r>
          </a:p>
          <a:p>
            <a:r>
              <a:rPr lang="en-US" altLang="zh-CN" dirty="0">
                <a:sym typeface="+mn-ea"/>
              </a:rPr>
              <a:t>query order state </a:t>
            </a:r>
          </a:p>
          <a:p>
            <a:r>
              <a:rPr lang="en-US" altLang="zh-CN" dirty="0">
                <a:sym typeface="+mn-ea"/>
              </a:rPr>
              <a:t>query blotter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Gateway – gateway</a:t>
            </a:r>
            <a:r>
              <a:rPr lang="zh-CN" altLang="en-US" dirty="0"/>
              <a:t>（</a:t>
            </a:r>
            <a:r>
              <a:rPr lang="en-US" altLang="zh-CN" dirty="0"/>
              <a:t>HTTP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dirty="0"/>
              <a:t>Rest api </a:t>
            </a:r>
            <a:r>
              <a:rPr lang="zh-CN" altLang="en-US" dirty="0"/>
              <a:t>身份验证：</a:t>
            </a:r>
            <a:r>
              <a:rPr lang="en-US" altLang="zh-CN" dirty="0"/>
              <a:t>uuid</a:t>
            </a:r>
          </a:p>
          <a:p>
            <a:r>
              <a:rPr lang="zh-CN" altLang="en-US" dirty="0"/>
              <a:t>请求中附上</a:t>
            </a:r>
            <a:r>
              <a:rPr lang="en-US" altLang="zh-CN" dirty="0"/>
              <a:t>gateway socket</a:t>
            </a:r>
            <a:r>
              <a:rPr lang="zh-CN" altLang="en-US" dirty="0"/>
              <a:t>连接时生成的</a:t>
            </a:r>
            <a:r>
              <a:rPr lang="en-US" altLang="zh-CN" dirty="0"/>
              <a:t>uuid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/>
          <a:lstStyle/>
          <a:p>
            <a:r>
              <a:rPr lang="zh-CN" altLang="en-US" dirty="0"/>
              <a:t>通信架构</a:t>
            </a:r>
          </a:p>
        </p:txBody>
      </p:sp>
      <p:sp>
        <p:nvSpPr>
          <p:cNvPr id="4" name="矩形 3"/>
          <p:cNvSpPr/>
          <p:nvPr/>
        </p:nvSpPr>
        <p:spPr>
          <a:xfrm>
            <a:off x="2772383" y="2446506"/>
            <a:ext cx="20719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Trader Gateway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72383" y="4478953"/>
            <a:ext cx="20719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Trader UI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27652" y="4478953"/>
            <a:ext cx="20719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Broker UI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27652" y="2446506"/>
            <a:ext cx="20719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Broker Gateway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589506" y="3360906"/>
            <a:ext cx="0" cy="1118047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43464" y="3360906"/>
            <a:ext cx="0" cy="1118047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86392" y="3764602"/>
            <a:ext cx="55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WS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114796" y="3764602"/>
            <a:ext cx="106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031813" y="3347930"/>
            <a:ext cx="0" cy="1118047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485771" y="3347930"/>
            <a:ext cx="0" cy="1118047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511704" y="3764602"/>
            <a:ext cx="55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WS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251985" y="3764602"/>
            <a:ext cx="106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4844375" y="2767519"/>
            <a:ext cx="2383277" cy="0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844374" y="3065834"/>
            <a:ext cx="2383277" cy="0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693920" y="3163264"/>
            <a:ext cx="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286983" y="2302447"/>
            <a:ext cx="161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SOCKET(AIO)</a:t>
            </a:r>
            <a:endParaRPr lang="zh-CN" altLang="en-US" dirty="0"/>
          </a:p>
        </p:txBody>
      </p:sp>
      <p:sp>
        <p:nvSpPr>
          <p:cNvPr id="26" name="矩形: 圆角 25"/>
          <p:cNvSpPr/>
          <p:nvPr/>
        </p:nvSpPr>
        <p:spPr>
          <a:xfrm>
            <a:off x="10079472" y="2223821"/>
            <a:ext cx="1215957" cy="57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27" name="矩形: 圆角 26"/>
          <p:cNvSpPr/>
          <p:nvPr/>
        </p:nvSpPr>
        <p:spPr>
          <a:xfrm>
            <a:off x="10079471" y="2993765"/>
            <a:ext cx="1215957" cy="57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299644" y="2653871"/>
            <a:ext cx="7798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9299643" y="3163264"/>
            <a:ext cx="7798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Trader gateway </a:t>
            </a:r>
            <a:r>
              <a:rPr lang="zh-CN" altLang="en-US" dirty="0"/>
              <a:t>订单生成</a:t>
            </a:r>
          </a:p>
        </p:txBody>
      </p:sp>
      <p:sp>
        <p:nvSpPr>
          <p:cNvPr id="4" name="矩形 3"/>
          <p:cNvSpPr/>
          <p:nvPr/>
        </p:nvSpPr>
        <p:spPr>
          <a:xfrm>
            <a:off x="4991100" y="1853754"/>
            <a:ext cx="19507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98180" y="3019237"/>
            <a:ext cx="2057400" cy="112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 storage</a:t>
            </a:r>
            <a:endParaRPr lang="zh-CN" altLang="en-US" dirty="0"/>
          </a:p>
        </p:txBody>
      </p:sp>
      <p:sp>
        <p:nvSpPr>
          <p:cNvPr id="7" name="流程图: 文档 6"/>
          <p:cNvSpPr/>
          <p:nvPr/>
        </p:nvSpPr>
        <p:spPr>
          <a:xfrm>
            <a:off x="5326380" y="3106867"/>
            <a:ext cx="1280160" cy="9448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 service</a:t>
            </a:r>
            <a:endParaRPr lang="zh-CN" altLang="en-US" dirty="0"/>
          </a:p>
        </p:txBody>
      </p:sp>
      <p:sp>
        <p:nvSpPr>
          <p:cNvPr id="8" name="流程图: 文档 7"/>
          <p:cNvSpPr/>
          <p:nvPr/>
        </p:nvSpPr>
        <p:spPr>
          <a:xfrm>
            <a:off x="5292090" y="4615071"/>
            <a:ext cx="1348740" cy="104923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 Order service</a:t>
            </a:r>
            <a:endParaRPr lang="zh-CN" altLang="en-US" dirty="0"/>
          </a:p>
        </p:txBody>
      </p:sp>
      <p:sp>
        <p:nvSpPr>
          <p:cNvPr id="9" name="流程图: 文档 8"/>
          <p:cNvSpPr/>
          <p:nvPr/>
        </p:nvSpPr>
        <p:spPr>
          <a:xfrm>
            <a:off x="8130540" y="4747259"/>
            <a:ext cx="2392680" cy="78486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 order scheduler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79270" y="2300717"/>
            <a:ext cx="1722120" cy="255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broker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2"/>
            <a:endCxn id="7" idx="0"/>
          </p:cNvCxnSpPr>
          <p:nvPr/>
        </p:nvCxnSpPr>
        <p:spPr>
          <a:xfrm>
            <a:off x="5966460" y="2516694"/>
            <a:ext cx="0" cy="59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3"/>
            <a:endCxn id="5" idx="1"/>
          </p:cNvCxnSpPr>
          <p:nvPr/>
        </p:nvCxnSpPr>
        <p:spPr>
          <a:xfrm>
            <a:off x="6606540" y="3579307"/>
            <a:ext cx="169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8" idx="0"/>
          </p:cNvCxnSpPr>
          <p:nvPr/>
        </p:nvCxnSpPr>
        <p:spPr>
          <a:xfrm>
            <a:off x="5966460" y="3989280"/>
            <a:ext cx="0" cy="62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3"/>
            <a:endCxn id="9" idx="1"/>
          </p:cNvCxnSpPr>
          <p:nvPr/>
        </p:nvCxnSpPr>
        <p:spPr>
          <a:xfrm>
            <a:off x="6640830" y="5139689"/>
            <a:ext cx="1489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0"/>
            <a:endCxn id="5" idx="2"/>
          </p:cNvCxnSpPr>
          <p:nvPr/>
        </p:nvCxnSpPr>
        <p:spPr>
          <a:xfrm flipV="1">
            <a:off x="9326880" y="4139377"/>
            <a:ext cx="0" cy="60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6606540" y="3870960"/>
            <a:ext cx="1524000" cy="87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1"/>
            <a:endCxn id="10" idx="3"/>
          </p:cNvCxnSpPr>
          <p:nvPr/>
        </p:nvCxnSpPr>
        <p:spPr>
          <a:xfrm flipH="1">
            <a:off x="3501390" y="3579307"/>
            <a:ext cx="1824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Trader gateway </a:t>
            </a:r>
            <a:r>
              <a:rPr lang="zh-CN" altLang="en-US" dirty="0"/>
              <a:t>订单状态、市场深度更新</a:t>
            </a:r>
          </a:p>
        </p:txBody>
      </p:sp>
      <p:sp>
        <p:nvSpPr>
          <p:cNvPr id="5" name="矩形 4"/>
          <p:cNvSpPr/>
          <p:nvPr/>
        </p:nvSpPr>
        <p:spPr>
          <a:xfrm>
            <a:off x="6637020" y="3802904"/>
            <a:ext cx="2057400" cy="112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 storage</a:t>
            </a:r>
            <a:endParaRPr lang="zh-CN" altLang="en-US" dirty="0"/>
          </a:p>
        </p:txBody>
      </p:sp>
      <p:sp>
        <p:nvSpPr>
          <p:cNvPr id="7" name="流程图: 文档 6"/>
          <p:cNvSpPr/>
          <p:nvPr/>
        </p:nvSpPr>
        <p:spPr>
          <a:xfrm>
            <a:off x="3855720" y="3890534"/>
            <a:ext cx="1722120" cy="9448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 state service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27760" y="2445497"/>
            <a:ext cx="1722120" cy="255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broker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741420" y="2599802"/>
            <a:ext cx="19507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Gateway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83730" y="2649070"/>
            <a:ext cx="1363980" cy="564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Depth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79280" y="2711673"/>
            <a:ext cx="1386840" cy="2024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 socket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11" idx="1"/>
          </p:cNvCxnSpPr>
          <p:nvPr/>
        </p:nvCxnSpPr>
        <p:spPr>
          <a:xfrm>
            <a:off x="2849880" y="2931271"/>
            <a:ext cx="891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7" idx="1"/>
          </p:cNvCxnSpPr>
          <p:nvPr/>
        </p:nvCxnSpPr>
        <p:spPr>
          <a:xfrm>
            <a:off x="2849880" y="4362974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3"/>
            <a:endCxn id="3" idx="1"/>
          </p:cNvCxnSpPr>
          <p:nvPr/>
        </p:nvCxnSpPr>
        <p:spPr>
          <a:xfrm>
            <a:off x="5692140" y="2931272"/>
            <a:ext cx="1291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3"/>
            <a:endCxn id="5" idx="1"/>
          </p:cNvCxnSpPr>
          <p:nvPr/>
        </p:nvCxnSpPr>
        <p:spPr>
          <a:xfrm>
            <a:off x="5577840" y="4362974"/>
            <a:ext cx="1059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3"/>
          </p:cNvCxnSpPr>
          <p:nvPr/>
        </p:nvCxnSpPr>
        <p:spPr>
          <a:xfrm flipV="1">
            <a:off x="8347710" y="2931271"/>
            <a:ext cx="1131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3"/>
          </p:cNvCxnSpPr>
          <p:nvPr/>
        </p:nvCxnSpPr>
        <p:spPr>
          <a:xfrm>
            <a:off x="8694420" y="4362974"/>
            <a:ext cx="784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trader gateway - trader </a:t>
            </a:r>
            <a:r>
              <a:rPr lang="en-US" altLang="zh-CN" dirty="0" err="1"/>
              <a:t>ui</a:t>
            </a:r>
            <a:endParaRPr lang="zh-CN" altLang="en-US" dirty="0"/>
          </a:p>
        </p:txBody>
      </p:sp>
      <p:sp>
        <p:nvSpPr>
          <p:cNvPr id="4" name="流程图: 多文档 3"/>
          <p:cNvSpPr/>
          <p:nvPr/>
        </p:nvSpPr>
        <p:spPr>
          <a:xfrm>
            <a:off x="4876800" y="3429000"/>
            <a:ext cx="1645920" cy="9525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Session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76600" y="4897566"/>
            <a:ext cx="160020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Depth</a:t>
            </a:r>
            <a:endParaRPr lang="zh-CN" altLang="en-US" dirty="0"/>
          </a:p>
        </p:txBody>
      </p:sp>
      <p:sp>
        <p:nvSpPr>
          <p:cNvPr id="6" name="流程图: 文档 5"/>
          <p:cNvSpPr/>
          <p:nvPr/>
        </p:nvSpPr>
        <p:spPr>
          <a:xfrm>
            <a:off x="6522720" y="4775646"/>
            <a:ext cx="1722120" cy="9448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 state service</a:t>
            </a:r>
            <a:endParaRPr lang="zh-CN" altLang="en-US" dirty="0"/>
          </a:p>
        </p:txBody>
      </p:sp>
      <p:sp>
        <p:nvSpPr>
          <p:cNvPr id="8" name="流程图: 多文档 7"/>
          <p:cNvSpPr/>
          <p:nvPr/>
        </p:nvSpPr>
        <p:spPr>
          <a:xfrm>
            <a:off x="4876800" y="1946910"/>
            <a:ext cx="1645920" cy="9525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81500" y="4341684"/>
            <a:ext cx="495300" cy="56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6278880" y="4206240"/>
            <a:ext cx="396240" cy="56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699760" y="2825115"/>
            <a:ext cx="8687" cy="60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8502E-E8C1-4462-BEB4-B86ED495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trader gateway - trader </a:t>
            </a:r>
            <a:r>
              <a:rPr lang="en-US" altLang="zh-CN" dirty="0" err="1"/>
              <a:t>ui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7B4638-90FF-4379-ABD1-F67EA7BC4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729" y="1853754"/>
            <a:ext cx="7880542" cy="44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5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8502E-E8C1-4462-BEB4-B86ED495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trader gateway - trader </a:t>
            </a:r>
            <a:r>
              <a:rPr lang="en-US" altLang="zh-CN" dirty="0" err="1"/>
              <a:t>ui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2A0C4E-75D9-4CEE-88B4-C2EAF204C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87" y="1853754"/>
            <a:ext cx="8034226" cy="458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12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Iceberg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TWAP</a:t>
            </a:r>
          </a:p>
          <a:p>
            <a:r>
              <a:rPr lang="en-US" altLang="zh-CN" dirty="0"/>
              <a:t>VWAP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0392" y="2238112"/>
            <a:ext cx="9291215" cy="1049235"/>
          </a:xfrm>
        </p:spPr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Broker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508796"/>
            <a:ext cx="9291215" cy="1049235"/>
          </a:xfrm>
        </p:spPr>
        <p:txBody>
          <a:bodyPr/>
          <a:lstStyle/>
          <a:p>
            <a:r>
              <a:rPr lang="zh-CN" altLang="en-US" dirty="0"/>
              <a:t>订单处理</a:t>
            </a:r>
          </a:p>
        </p:txBody>
      </p:sp>
      <p:sp>
        <p:nvSpPr>
          <p:cNvPr id="4" name="矩形 3"/>
          <p:cNvSpPr/>
          <p:nvPr/>
        </p:nvSpPr>
        <p:spPr>
          <a:xfrm>
            <a:off x="4652219" y="4519133"/>
            <a:ext cx="1896893" cy="135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 book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74584" y="3090378"/>
            <a:ext cx="2324910" cy="890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Waiting orders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74584" y="1846815"/>
            <a:ext cx="2324910" cy="683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 controller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580336" y="4459478"/>
            <a:ext cx="1162458" cy="90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MySQL</a:t>
            </a:r>
          </a:p>
        </p:txBody>
      </p:sp>
      <p:sp>
        <p:nvSpPr>
          <p:cNvPr id="16" name="矩形 15"/>
          <p:cNvSpPr/>
          <p:nvPr/>
        </p:nvSpPr>
        <p:spPr>
          <a:xfrm>
            <a:off x="4700858" y="1846815"/>
            <a:ext cx="1799617" cy="683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3" name="流程图: 多文档 2"/>
          <p:cNvSpPr/>
          <p:nvPr/>
        </p:nvSpPr>
        <p:spPr>
          <a:xfrm>
            <a:off x="1793950" y="4591214"/>
            <a:ext cx="1668780" cy="120622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Add/cancel</a:t>
            </a:r>
            <a:endParaRPr lang="zh-CN" altLang="en-US" dirty="0"/>
          </a:p>
        </p:txBody>
      </p:sp>
      <p:sp>
        <p:nvSpPr>
          <p:cNvPr id="5" name="流程图: 文档 4"/>
          <p:cNvSpPr/>
          <p:nvPr/>
        </p:nvSpPr>
        <p:spPr>
          <a:xfrm>
            <a:off x="4885399" y="3018054"/>
            <a:ext cx="1430533" cy="103536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deal</a:t>
            </a:r>
            <a:endParaRPr lang="zh-CN" altLang="en-US" dirty="0"/>
          </a:p>
        </p:txBody>
      </p:sp>
      <p:sp>
        <p:nvSpPr>
          <p:cNvPr id="18" name="流程图: 文档 17"/>
          <p:cNvSpPr/>
          <p:nvPr/>
        </p:nvSpPr>
        <p:spPr>
          <a:xfrm>
            <a:off x="7264379" y="3018052"/>
            <a:ext cx="1430533" cy="103536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Add_DB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12" idx="2"/>
            <a:endCxn id="7" idx="0"/>
          </p:cNvCxnSpPr>
          <p:nvPr/>
        </p:nvCxnSpPr>
        <p:spPr>
          <a:xfrm>
            <a:off x="2737039" y="2530628"/>
            <a:ext cx="0" cy="55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2"/>
            <a:endCxn id="3" idx="0"/>
          </p:cNvCxnSpPr>
          <p:nvPr/>
        </p:nvCxnSpPr>
        <p:spPr>
          <a:xfrm>
            <a:off x="2737039" y="3981094"/>
            <a:ext cx="6107" cy="61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" idx="3"/>
            <a:endCxn id="4" idx="1"/>
          </p:cNvCxnSpPr>
          <p:nvPr/>
        </p:nvCxnSpPr>
        <p:spPr>
          <a:xfrm>
            <a:off x="3462730" y="5194329"/>
            <a:ext cx="11894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3"/>
            <a:endCxn id="5" idx="1"/>
          </p:cNvCxnSpPr>
          <p:nvPr/>
        </p:nvCxnSpPr>
        <p:spPr>
          <a:xfrm>
            <a:off x="3899494" y="3535736"/>
            <a:ext cx="98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0"/>
            <a:endCxn id="5" idx="2"/>
          </p:cNvCxnSpPr>
          <p:nvPr/>
        </p:nvCxnSpPr>
        <p:spPr>
          <a:xfrm flipV="1">
            <a:off x="5600666" y="3984968"/>
            <a:ext cx="0" cy="53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0"/>
            <a:endCxn id="16" idx="2"/>
          </p:cNvCxnSpPr>
          <p:nvPr/>
        </p:nvCxnSpPr>
        <p:spPr>
          <a:xfrm flipV="1">
            <a:off x="5600666" y="2530628"/>
            <a:ext cx="1" cy="48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3"/>
            <a:endCxn id="18" idx="1"/>
          </p:cNvCxnSpPr>
          <p:nvPr/>
        </p:nvCxnSpPr>
        <p:spPr>
          <a:xfrm flipV="1">
            <a:off x="6315932" y="3535734"/>
            <a:ext cx="94844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2"/>
            <a:endCxn id="15" idx="1"/>
          </p:cNvCxnSpPr>
          <p:nvPr/>
        </p:nvCxnSpPr>
        <p:spPr>
          <a:xfrm>
            <a:off x="7979646" y="3984966"/>
            <a:ext cx="1600690" cy="92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2" idx="3"/>
            <a:endCxn id="16" idx="1"/>
          </p:cNvCxnSpPr>
          <p:nvPr/>
        </p:nvCxnSpPr>
        <p:spPr>
          <a:xfrm>
            <a:off x="3899494" y="2188722"/>
            <a:ext cx="8013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877595" y="1961244"/>
            <a:ext cx="2567940" cy="73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Blotter controller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15" idx="0"/>
            <a:endCxn id="49" idx="2"/>
          </p:cNvCxnSpPr>
          <p:nvPr/>
        </p:nvCxnSpPr>
        <p:spPr>
          <a:xfrm flipV="1">
            <a:off x="10161565" y="2700384"/>
            <a:ext cx="0" cy="175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头: 上下 12"/>
          <p:cNvSpPr/>
          <p:nvPr/>
        </p:nvSpPr>
        <p:spPr>
          <a:xfrm>
            <a:off x="10033705" y="1145195"/>
            <a:ext cx="255720" cy="790413"/>
          </a:xfrm>
          <a:prstGeom prst="upDownArrow">
            <a:avLst>
              <a:gd name="adj1" fmla="val 43939"/>
              <a:gd name="adj2" fmla="val 56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3462730" y="2530628"/>
            <a:ext cx="1422669" cy="237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箭头: 上下 49"/>
          <p:cNvSpPr/>
          <p:nvPr/>
        </p:nvSpPr>
        <p:spPr>
          <a:xfrm>
            <a:off x="2609179" y="1039949"/>
            <a:ext cx="255720" cy="790413"/>
          </a:xfrm>
          <a:prstGeom prst="upDownArrow">
            <a:avLst>
              <a:gd name="adj1" fmla="val 43939"/>
              <a:gd name="adj2" fmla="val 56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49" y="497752"/>
            <a:ext cx="9291215" cy="1049235"/>
          </a:xfrm>
        </p:spPr>
        <p:txBody>
          <a:bodyPr/>
          <a:lstStyle/>
          <a:p>
            <a:pPr algn="l"/>
            <a:r>
              <a:rPr lang="en-US" altLang="zh-CN" dirty="0"/>
              <a:t>Order book</a:t>
            </a:r>
            <a:endParaRPr lang="zh-CN" altLang="en-US" dirty="0"/>
          </a:p>
        </p:txBody>
      </p:sp>
      <p:grpSp>
        <p:nvGrpSpPr>
          <p:cNvPr id="91" name="组合 90"/>
          <p:cNvGrpSpPr/>
          <p:nvPr/>
        </p:nvGrpSpPr>
        <p:grpSpPr>
          <a:xfrm rot="16200000" flipH="1">
            <a:off x="8711609" y="393304"/>
            <a:ext cx="2030839" cy="3470370"/>
            <a:chOff x="5690680" y="2471273"/>
            <a:chExt cx="2004209" cy="3470370"/>
          </a:xfrm>
        </p:grpSpPr>
        <p:sp>
          <p:nvSpPr>
            <p:cNvPr id="7" name="椭圆 6"/>
            <p:cNvSpPr/>
            <p:nvPr/>
          </p:nvSpPr>
          <p:spPr>
            <a:xfrm>
              <a:off x="7248315" y="3370039"/>
              <a:ext cx="446574" cy="462773"/>
            </a:xfrm>
            <a:prstGeom prst="ellipse">
              <a:avLst/>
            </a:prstGeom>
            <a:solidFill>
              <a:srgbClr val="EBD2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690680" y="3384245"/>
              <a:ext cx="1215759" cy="43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>
              <a:stCxn id="7" idx="2"/>
              <a:endCxn id="18" idx="3"/>
            </p:cNvCxnSpPr>
            <p:nvPr/>
          </p:nvCxnSpPr>
          <p:spPr>
            <a:xfrm flipH="1" flipV="1">
              <a:off x="6906439" y="3601425"/>
              <a:ext cx="34187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7248315" y="4087667"/>
              <a:ext cx="446574" cy="462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690680" y="4101873"/>
              <a:ext cx="1215760" cy="43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>
              <a:stCxn id="23" idx="2"/>
              <a:endCxn id="24" idx="3"/>
            </p:cNvCxnSpPr>
            <p:nvPr/>
          </p:nvCxnSpPr>
          <p:spPr>
            <a:xfrm flipH="1" flipV="1">
              <a:off x="6906440" y="4319053"/>
              <a:ext cx="34187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7248315" y="5478870"/>
              <a:ext cx="446574" cy="462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690680" y="5493076"/>
              <a:ext cx="1215760" cy="43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7" idx="2"/>
              <a:endCxn id="28" idx="3"/>
            </p:cNvCxnSpPr>
            <p:nvPr/>
          </p:nvCxnSpPr>
          <p:spPr>
            <a:xfrm flipH="1" flipV="1">
              <a:off x="6906440" y="5710256"/>
              <a:ext cx="34187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7248315" y="4782788"/>
              <a:ext cx="446574" cy="462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690680" y="4796994"/>
              <a:ext cx="1215760" cy="43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>
              <a:stCxn id="31" idx="2"/>
              <a:endCxn id="32" idx="3"/>
            </p:cNvCxnSpPr>
            <p:nvPr/>
          </p:nvCxnSpPr>
          <p:spPr>
            <a:xfrm flipH="1" flipV="1">
              <a:off x="6906440" y="5014174"/>
              <a:ext cx="34187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7" idx="4"/>
              <a:endCxn id="23" idx="0"/>
            </p:cNvCxnSpPr>
            <p:nvPr/>
          </p:nvCxnSpPr>
          <p:spPr>
            <a:xfrm>
              <a:off x="7471602" y="3832812"/>
              <a:ext cx="0" cy="254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3" idx="4"/>
              <a:endCxn id="31" idx="0"/>
            </p:cNvCxnSpPr>
            <p:nvPr/>
          </p:nvCxnSpPr>
          <p:spPr>
            <a:xfrm>
              <a:off x="7471602" y="4550440"/>
              <a:ext cx="0" cy="232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1" idx="4"/>
              <a:endCxn id="27" idx="0"/>
            </p:cNvCxnSpPr>
            <p:nvPr/>
          </p:nvCxnSpPr>
          <p:spPr>
            <a:xfrm>
              <a:off x="7471602" y="5245561"/>
              <a:ext cx="0" cy="233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6510933" y="3473087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183089" y="3473087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855245" y="3473087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6510933" y="4190716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506568" y="4891877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178724" y="4891877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510086" y="5581919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82242" y="5581919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 rot="16200000">
              <a:off x="7120903" y="2647040"/>
              <a:ext cx="720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limit</a:t>
              </a:r>
              <a:endParaRPr lang="zh-CN" altLang="en-US" dirty="0"/>
            </a:p>
          </p:txBody>
        </p:sp>
        <p:cxnSp>
          <p:nvCxnSpPr>
            <p:cNvPr id="55" name="直接箭头连接符 54"/>
            <p:cNvCxnSpPr/>
            <p:nvPr/>
          </p:nvCxnSpPr>
          <p:spPr>
            <a:xfrm>
              <a:off x="7471602" y="3084659"/>
              <a:ext cx="0" cy="187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/>
          <p:cNvGrpSpPr/>
          <p:nvPr/>
        </p:nvGrpSpPr>
        <p:grpSpPr>
          <a:xfrm rot="16200000">
            <a:off x="4838190" y="418056"/>
            <a:ext cx="2061756" cy="3451783"/>
            <a:chOff x="7834377" y="2489861"/>
            <a:chExt cx="2061756" cy="3451783"/>
          </a:xfrm>
        </p:grpSpPr>
        <p:sp>
          <p:nvSpPr>
            <p:cNvPr id="93" name="椭圆 92"/>
            <p:cNvSpPr/>
            <p:nvPr/>
          </p:nvSpPr>
          <p:spPr>
            <a:xfrm flipH="1">
              <a:off x="7834377" y="3373375"/>
              <a:ext cx="459397" cy="46217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 flipH="1">
              <a:off x="8645466" y="3387562"/>
              <a:ext cx="1250667" cy="433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5" name="直接连接符 94"/>
            <p:cNvCxnSpPr>
              <a:stCxn id="93" idx="2"/>
              <a:endCxn id="94" idx="3"/>
            </p:cNvCxnSpPr>
            <p:nvPr/>
          </p:nvCxnSpPr>
          <p:spPr>
            <a:xfrm flipV="1">
              <a:off x="8293773" y="3604461"/>
              <a:ext cx="3516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 flipH="1">
              <a:off x="7834377" y="4090072"/>
              <a:ext cx="459397" cy="462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 flipH="1">
              <a:off x="8645465" y="4104260"/>
              <a:ext cx="1250668" cy="433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/>
            <p:cNvCxnSpPr>
              <a:stCxn id="96" idx="2"/>
              <a:endCxn id="97" idx="3"/>
            </p:cNvCxnSpPr>
            <p:nvPr/>
          </p:nvCxnSpPr>
          <p:spPr>
            <a:xfrm flipV="1">
              <a:off x="8293773" y="4321158"/>
              <a:ext cx="35169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椭圆 98"/>
            <p:cNvSpPr/>
            <p:nvPr/>
          </p:nvSpPr>
          <p:spPr>
            <a:xfrm flipH="1">
              <a:off x="7834377" y="5479471"/>
              <a:ext cx="459397" cy="462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 flipH="1">
              <a:off x="8645465" y="5493659"/>
              <a:ext cx="1250668" cy="433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1" name="直接连接符 100"/>
            <p:cNvCxnSpPr>
              <a:stCxn id="99" idx="2"/>
              <a:endCxn id="100" idx="3"/>
            </p:cNvCxnSpPr>
            <p:nvPr/>
          </p:nvCxnSpPr>
          <p:spPr>
            <a:xfrm flipV="1">
              <a:off x="8293773" y="5710557"/>
              <a:ext cx="35169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/>
            <p:cNvSpPr/>
            <p:nvPr/>
          </p:nvSpPr>
          <p:spPr>
            <a:xfrm flipH="1">
              <a:off x="7834377" y="4784292"/>
              <a:ext cx="459397" cy="462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 flipH="1">
              <a:off x="8645465" y="4798479"/>
              <a:ext cx="1250668" cy="433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连接符 103"/>
            <p:cNvCxnSpPr>
              <a:stCxn id="102" idx="2"/>
              <a:endCxn id="103" idx="3"/>
            </p:cNvCxnSpPr>
            <p:nvPr/>
          </p:nvCxnSpPr>
          <p:spPr>
            <a:xfrm flipV="1">
              <a:off x="8293773" y="5015378"/>
              <a:ext cx="35169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3" idx="4"/>
              <a:endCxn id="96" idx="0"/>
            </p:cNvCxnSpPr>
            <p:nvPr/>
          </p:nvCxnSpPr>
          <p:spPr>
            <a:xfrm flipH="1">
              <a:off x="8064075" y="3835548"/>
              <a:ext cx="0" cy="254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96" idx="4"/>
              <a:endCxn id="102" idx="0"/>
            </p:cNvCxnSpPr>
            <p:nvPr/>
          </p:nvCxnSpPr>
          <p:spPr>
            <a:xfrm flipH="1">
              <a:off x="8064075" y="4552245"/>
              <a:ext cx="0" cy="232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102" idx="4"/>
              <a:endCxn id="99" idx="0"/>
            </p:cNvCxnSpPr>
            <p:nvPr/>
          </p:nvCxnSpPr>
          <p:spPr>
            <a:xfrm flipH="1">
              <a:off x="8064075" y="5246465"/>
              <a:ext cx="0" cy="233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椭圆 107"/>
            <p:cNvSpPr/>
            <p:nvPr/>
          </p:nvSpPr>
          <p:spPr>
            <a:xfrm flipH="1">
              <a:off x="8793619" y="3476289"/>
              <a:ext cx="258709" cy="2563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 flipH="1">
              <a:off x="9130876" y="3476289"/>
              <a:ext cx="258709" cy="2563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 flipH="1">
              <a:off x="9468134" y="3476289"/>
              <a:ext cx="258709" cy="2563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 flipH="1">
              <a:off x="8793619" y="4192988"/>
              <a:ext cx="258709" cy="2563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 flipH="1">
              <a:off x="8798109" y="4893239"/>
              <a:ext cx="258709" cy="2563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 flipH="1">
              <a:off x="9135367" y="4893239"/>
              <a:ext cx="258709" cy="2563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 flipH="1">
              <a:off x="8794490" y="5582386"/>
              <a:ext cx="258709" cy="2563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 flipH="1">
              <a:off x="9131748" y="5582386"/>
              <a:ext cx="258709" cy="2563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 rot="5400000" flipH="1">
              <a:off x="7707110" y="2676216"/>
              <a:ext cx="741563" cy="368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stop</a:t>
              </a:r>
              <a:endParaRPr lang="zh-CN" altLang="en-US" dirty="0"/>
            </a:p>
          </p:txBody>
        </p:sp>
        <p:cxnSp>
          <p:nvCxnSpPr>
            <p:cNvPr id="117" name="直接箭头连接符 116"/>
            <p:cNvCxnSpPr/>
            <p:nvPr/>
          </p:nvCxnSpPr>
          <p:spPr>
            <a:xfrm flipH="1">
              <a:off x="8064075" y="3088365"/>
              <a:ext cx="0" cy="186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18"/>
          <p:cNvGrpSpPr/>
          <p:nvPr/>
        </p:nvGrpSpPr>
        <p:grpSpPr>
          <a:xfrm rot="5400000" flipH="1">
            <a:off x="1692337" y="3167388"/>
            <a:ext cx="2060656" cy="3597249"/>
            <a:chOff x="5690680" y="2344394"/>
            <a:chExt cx="2004209" cy="3597249"/>
          </a:xfrm>
        </p:grpSpPr>
        <p:sp>
          <p:nvSpPr>
            <p:cNvPr id="120" name="椭圆 119"/>
            <p:cNvSpPr/>
            <p:nvPr/>
          </p:nvSpPr>
          <p:spPr>
            <a:xfrm>
              <a:off x="7248315" y="3370039"/>
              <a:ext cx="446574" cy="462773"/>
            </a:xfrm>
            <a:prstGeom prst="ellipse">
              <a:avLst/>
            </a:prstGeom>
            <a:solidFill>
              <a:srgbClr val="EBD2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5690680" y="3384245"/>
              <a:ext cx="1215759" cy="43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连接符 121"/>
            <p:cNvCxnSpPr>
              <a:stCxn id="120" idx="2"/>
              <a:endCxn id="121" idx="3"/>
            </p:cNvCxnSpPr>
            <p:nvPr/>
          </p:nvCxnSpPr>
          <p:spPr>
            <a:xfrm flipH="1" flipV="1">
              <a:off x="6906439" y="3601425"/>
              <a:ext cx="34187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椭圆 122"/>
            <p:cNvSpPr/>
            <p:nvPr/>
          </p:nvSpPr>
          <p:spPr>
            <a:xfrm>
              <a:off x="7248315" y="4087667"/>
              <a:ext cx="446574" cy="462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5690680" y="4101873"/>
              <a:ext cx="1215760" cy="43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5" name="直接连接符 124"/>
            <p:cNvCxnSpPr>
              <a:stCxn id="123" idx="2"/>
              <a:endCxn id="124" idx="3"/>
            </p:cNvCxnSpPr>
            <p:nvPr/>
          </p:nvCxnSpPr>
          <p:spPr>
            <a:xfrm flipH="1" flipV="1">
              <a:off x="6906440" y="4319053"/>
              <a:ext cx="34187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椭圆 125"/>
            <p:cNvSpPr/>
            <p:nvPr/>
          </p:nvSpPr>
          <p:spPr>
            <a:xfrm>
              <a:off x="7248315" y="5478870"/>
              <a:ext cx="446574" cy="462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5690680" y="5493076"/>
              <a:ext cx="1215760" cy="43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连接符 127"/>
            <p:cNvCxnSpPr>
              <a:stCxn id="126" idx="2"/>
              <a:endCxn id="127" idx="3"/>
            </p:cNvCxnSpPr>
            <p:nvPr/>
          </p:nvCxnSpPr>
          <p:spPr>
            <a:xfrm flipH="1" flipV="1">
              <a:off x="6906440" y="5710256"/>
              <a:ext cx="34187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椭圆 128"/>
            <p:cNvSpPr/>
            <p:nvPr/>
          </p:nvSpPr>
          <p:spPr>
            <a:xfrm>
              <a:off x="7248315" y="4782788"/>
              <a:ext cx="446574" cy="462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5690680" y="4796994"/>
              <a:ext cx="1215760" cy="43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1" name="直接连接符 130"/>
            <p:cNvCxnSpPr>
              <a:stCxn id="129" idx="2"/>
              <a:endCxn id="130" idx="3"/>
            </p:cNvCxnSpPr>
            <p:nvPr/>
          </p:nvCxnSpPr>
          <p:spPr>
            <a:xfrm flipH="1" flipV="1">
              <a:off x="6906440" y="5014174"/>
              <a:ext cx="34187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120" idx="4"/>
              <a:endCxn id="123" idx="0"/>
            </p:cNvCxnSpPr>
            <p:nvPr/>
          </p:nvCxnSpPr>
          <p:spPr>
            <a:xfrm>
              <a:off x="7471602" y="3832812"/>
              <a:ext cx="0" cy="254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123" idx="4"/>
              <a:endCxn id="129" idx="0"/>
            </p:cNvCxnSpPr>
            <p:nvPr/>
          </p:nvCxnSpPr>
          <p:spPr>
            <a:xfrm>
              <a:off x="7471602" y="4550440"/>
              <a:ext cx="0" cy="232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29" idx="4"/>
              <a:endCxn id="126" idx="0"/>
            </p:cNvCxnSpPr>
            <p:nvPr/>
          </p:nvCxnSpPr>
          <p:spPr>
            <a:xfrm>
              <a:off x="7471602" y="5245561"/>
              <a:ext cx="0" cy="233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椭圆 134"/>
            <p:cNvSpPr/>
            <p:nvPr/>
          </p:nvSpPr>
          <p:spPr>
            <a:xfrm>
              <a:off x="6510933" y="3473087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6183089" y="3473087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5855245" y="3473087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6510933" y="4190716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6506568" y="4891877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6178724" y="4891877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6510086" y="5581919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6182242" y="5581919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文本框 142"/>
            <p:cNvSpPr txBox="1"/>
            <p:nvPr/>
          </p:nvSpPr>
          <p:spPr>
            <a:xfrm rot="5400000">
              <a:off x="7101018" y="2535370"/>
              <a:ext cx="741168" cy="359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limit</a:t>
              </a:r>
              <a:endParaRPr lang="zh-CN" altLang="en-US" dirty="0"/>
            </a:p>
          </p:txBody>
        </p:sp>
        <p:cxnSp>
          <p:nvCxnSpPr>
            <p:cNvPr id="144" name="直接箭头连接符 143"/>
            <p:cNvCxnSpPr/>
            <p:nvPr/>
          </p:nvCxnSpPr>
          <p:spPr>
            <a:xfrm>
              <a:off x="7471602" y="3084659"/>
              <a:ext cx="0" cy="187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组合 144"/>
          <p:cNvGrpSpPr/>
          <p:nvPr/>
        </p:nvGrpSpPr>
        <p:grpSpPr>
          <a:xfrm rot="5400000">
            <a:off x="5225473" y="3168571"/>
            <a:ext cx="2061756" cy="3626879"/>
            <a:chOff x="7834377" y="2314765"/>
            <a:chExt cx="2061756" cy="3626879"/>
          </a:xfrm>
        </p:grpSpPr>
        <p:sp>
          <p:nvSpPr>
            <p:cNvPr id="146" name="椭圆 145"/>
            <p:cNvSpPr/>
            <p:nvPr/>
          </p:nvSpPr>
          <p:spPr>
            <a:xfrm flipH="1">
              <a:off x="7834377" y="3373375"/>
              <a:ext cx="459397" cy="46217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 flipH="1">
              <a:off x="8645466" y="3387562"/>
              <a:ext cx="1250667" cy="433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8" name="直接连接符 147"/>
            <p:cNvCxnSpPr>
              <a:stCxn id="146" idx="2"/>
              <a:endCxn id="147" idx="3"/>
            </p:cNvCxnSpPr>
            <p:nvPr/>
          </p:nvCxnSpPr>
          <p:spPr>
            <a:xfrm flipV="1">
              <a:off x="8293773" y="3604461"/>
              <a:ext cx="3516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椭圆 148"/>
            <p:cNvSpPr/>
            <p:nvPr/>
          </p:nvSpPr>
          <p:spPr>
            <a:xfrm flipH="1">
              <a:off x="7834377" y="4090072"/>
              <a:ext cx="459397" cy="462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 flipH="1">
              <a:off x="8645465" y="4104260"/>
              <a:ext cx="1250668" cy="433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1" name="直接连接符 150"/>
            <p:cNvCxnSpPr>
              <a:stCxn id="149" idx="2"/>
              <a:endCxn id="150" idx="3"/>
            </p:cNvCxnSpPr>
            <p:nvPr/>
          </p:nvCxnSpPr>
          <p:spPr>
            <a:xfrm flipV="1">
              <a:off x="8293773" y="4321158"/>
              <a:ext cx="35169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椭圆 151"/>
            <p:cNvSpPr/>
            <p:nvPr/>
          </p:nvSpPr>
          <p:spPr>
            <a:xfrm flipH="1">
              <a:off x="7834377" y="5479471"/>
              <a:ext cx="459397" cy="462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 flipH="1">
              <a:off x="8645465" y="5493659"/>
              <a:ext cx="1250668" cy="433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4" name="直接连接符 153"/>
            <p:cNvCxnSpPr>
              <a:stCxn id="152" idx="2"/>
              <a:endCxn id="153" idx="3"/>
            </p:cNvCxnSpPr>
            <p:nvPr/>
          </p:nvCxnSpPr>
          <p:spPr>
            <a:xfrm flipV="1">
              <a:off x="8293773" y="5710557"/>
              <a:ext cx="35169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椭圆 154"/>
            <p:cNvSpPr/>
            <p:nvPr/>
          </p:nvSpPr>
          <p:spPr>
            <a:xfrm flipH="1">
              <a:off x="7834377" y="4784292"/>
              <a:ext cx="459397" cy="462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 flipH="1">
              <a:off x="8645465" y="4798479"/>
              <a:ext cx="1250668" cy="433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7" name="直接连接符 156"/>
            <p:cNvCxnSpPr>
              <a:stCxn id="155" idx="2"/>
              <a:endCxn id="156" idx="3"/>
            </p:cNvCxnSpPr>
            <p:nvPr/>
          </p:nvCxnSpPr>
          <p:spPr>
            <a:xfrm flipV="1">
              <a:off x="8293773" y="5015378"/>
              <a:ext cx="35169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stCxn id="146" idx="4"/>
              <a:endCxn id="149" idx="0"/>
            </p:cNvCxnSpPr>
            <p:nvPr/>
          </p:nvCxnSpPr>
          <p:spPr>
            <a:xfrm flipH="1">
              <a:off x="8064075" y="3835548"/>
              <a:ext cx="0" cy="254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>
              <a:stCxn id="149" idx="4"/>
              <a:endCxn id="155" idx="0"/>
            </p:cNvCxnSpPr>
            <p:nvPr/>
          </p:nvCxnSpPr>
          <p:spPr>
            <a:xfrm flipH="1">
              <a:off x="8064075" y="4552245"/>
              <a:ext cx="0" cy="232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>
              <a:stCxn id="155" idx="4"/>
              <a:endCxn id="152" idx="0"/>
            </p:cNvCxnSpPr>
            <p:nvPr/>
          </p:nvCxnSpPr>
          <p:spPr>
            <a:xfrm flipH="1">
              <a:off x="8064075" y="5246465"/>
              <a:ext cx="0" cy="233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flipH="1">
              <a:off x="8793619" y="3476289"/>
              <a:ext cx="258709" cy="2563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flipH="1">
              <a:off x="9130876" y="3476289"/>
              <a:ext cx="258709" cy="2563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flipH="1">
              <a:off x="9468134" y="3476289"/>
              <a:ext cx="258709" cy="2563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flipH="1">
              <a:off x="8793619" y="4192988"/>
              <a:ext cx="258709" cy="2563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flipH="1">
              <a:off x="8798109" y="4893239"/>
              <a:ext cx="258709" cy="2563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flipH="1">
              <a:off x="9135367" y="4893239"/>
              <a:ext cx="258709" cy="2563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flipH="1">
              <a:off x="8794490" y="5582386"/>
              <a:ext cx="258709" cy="2563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flipH="1">
              <a:off x="9131748" y="5582386"/>
              <a:ext cx="258709" cy="2563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文本框 168"/>
            <p:cNvSpPr txBox="1"/>
            <p:nvPr/>
          </p:nvSpPr>
          <p:spPr>
            <a:xfrm rot="16200000" flipH="1">
              <a:off x="7677941" y="2501120"/>
              <a:ext cx="741563" cy="368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stop</a:t>
              </a:r>
              <a:endParaRPr lang="zh-CN" altLang="en-US" dirty="0"/>
            </a:p>
          </p:txBody>
        </p:sp>
        <p:cxnSp>
          <p:nvCxnSpPr>
            <p:cNvPr id="170" name="直接箭头连接符 169"/>
            <p:cNvCxnSpPr/>
            <p:nvPr/>
          </p:nvCxnSpPr>
          <p:spPr>
            <a:xfrm flipH="1">
              <a:off x="8064075" y="3088365"/>
              <a:ext cx="0" cy="186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直接箭头连接符 175"/>
          <p:cNvCxnSpPr/>
          <p:nvPr/>
        </p:nvCxnSpPr>
        <p:spPr>
          <a:xfrm>
            <a:off x="758755" y="3545734"/>
            <a:ext cx="10785232" cy="0"/>
          </a:xfrm>
          <a:prstGeom prst="straightConnector1">
            <a:avLst/>
          </a:prstGeom>
          <a:ln w="28575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/>
          <p:cNvSpPr txBox="1"/>
          <p:nvPr/>
        </p:nvSpPr>
        <p:spPr>
          <a:xfrm>
            <a:off x="753184" y="3069534"/>
            <a:ext cx="475236" cy="36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</a:t>
            </a:r>
          </a:p>
        </p:txBody>
      </p:sp>
      <p:sp>
        <p:nvSpPr>
          <p:cNvPr id="179" name="文本框 178"/>
          <p:cNvSpPr txBox="1"/>
          <p:nvPr/>
        </p:nvSpPr>
        <p:spPr>
          <a:xfrm>
            <a:off x="11079291" y="3710434"/>
            <a:ext cx="4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</a:t>
            </a:r>
          </a:p>
        </p:txBody>
      </p:sp>
      <p:sp>
        <p:nvSpPr>
          <p:cNvPr id="180" name="文本框 179"/>
          <p:cNvSpPr txBox="1"/>
          <p:nvPr/>
        </p:nvSpPr>
        <p:spPr>
          <a:xfrm>
            <a:off x="8445800" y="4910375"/>
            <a:ext cx="221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BUY</a:t>
            </a:r>
            <a:endParaRPr lang="zh-CN" altLang="en-US" dirty="0"/>
          </a:p>
        </p:txBody>
      </p:sp>
      <p:sp>
        <p:nvSpPr>
          <p:cNvPr id="181" name="文本框 180"/>
          <p:cNvSpPr txBox="1"/>
          <p:nvPr/>
        </p:nvSpPr>
        <p:spPr>
          <a:xfrm>
            <a:off x="3087367" y="1952385"/>
            <a:ext cx="125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SELL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675" y="3361068"/>
            <a:ext cx="6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价格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Case 1</a:t>
            </a:r>
            <a:r>
              <a:rPr lang="zh-CN" altLang="en-US" dirty="0"/>
              <a:t>：</a:t>
            </a:r>
            <a:r>
              <a:rPr lang="en-US" altLang="zh-CN" dirty="0"/>
              <a:t>deal &amp; cancel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 rot="5400000" flipH="1">
            <a:off x="5065672" y="2291735"/>
            <a:ext cx="2060656" cy="3597249"/>
            <a:chOff x="5690680" y="2344394"/>
            <a:chExt cx="2004209" cy="3597249"/>
          </a:xfrm>
        </p:grpSpPr>
        <p:sp>
          <p:nvSpPr>
            <p:cNvPr id="5" name="椭圆 4"/>
            <p:cNvSpPr/>
            <p:nvPr/>
          </p:nvSpPr>
          <p:spPr>
            <a:xfrm>
              <a:off x="7248315" y="3370039"/>
              <a:ext cx="446574" cy="462773"/>
            </a:xfrm>
            <a:prstGeom prst="ellipse">
              <a:avLst/>
            </a:prstGeom>
            <a:solidFill>
              <a:srgbClr val="EBD2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690680" y="3384245"/>
              <a:ext cx="1215759" cy="43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5" idx="2"/>
              <a:endCxn id="6" idx="3"/>
            </p:cNvCxnSpPr>
            <p:nvPr/>
          </p:nvCxnSpPr>
          <p:spPr>
            <a:xfrm flipH="1" flipV="1">
              <a:off x="6906439" y="3601425"/>
              <a:ext cx="34187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7248315" y="4087667"/>
              <a:ext cx="446574" cy="462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690680" y="4101873"/>
              <a:ext cx="1215760" cy="43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stCxn id="8" idx="2"/>
              <a:endCxn id="9" idx="3"/>
            </p:cNvCxnSpPr>
            <p:nvPr/>
          </p:nvCxnSpPr>
          <p:spPr>
            <a:xfrm flipH="1" flipV="1">
              <a:off x="6906440" y="4319053"/>
              <a:ext cx="34187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7248315" y="5478870"/>
              <a:ext cx="446574" cy="462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690680" y="5493076"/>
              <a:ext cx="1215760" cy="43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1" idx="2"/>
              <a:endCxn id="12" idx="3"/>
            </p:cNvCxnSpPr>
            <p:nvPr/>
          </p:nvCxnSpPr>
          <p:spPr>
            <a:xfrm flipH="1" flipV="1">
              <a:off x="6906440" y="5710256"/>
              <a:ext cx="34187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7248315" y="4782788"/>
              <a:ext cx="446574" cy="462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90680" y="4796994"/>
              <a:ext cx="1215760" cy="43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14" idx="2"/>
              <a:endCxn id="15" idx="3"/>
            </p:cNvCxnSpPr>
            <p:nvPr/>
          </p:nvCxnSpPr>
          <p:spPr>
            <a:xfrm flipH="1" flipV="1">
              <a:off x="6906440" y="5014174"/>
              <a:ext cx="34187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5" idx="4"/>
              <a:endCxn id="8" idx="0"/>
            </p:cNvCxnSpPr>
            <p:nvPr/>
          </p:nvCxnSpPr>
          <p:spPr>
            <a:xfrm>
              <a:off x="7471602" y="3832812"/>
              <a:ext cx="0" cy="254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4"/>
              <a:endCxn id="14" idx="0"/>
            </p:cNvCxnSpPr>
            <p:nvPr/>
          </p:nvCxnSpPr>
          <p:spPr>
            <a:xfrm>
              <a:off x="7471602" y="4550440"/>
              <a:ext cx="0" cy="232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4" idx="4"/>
              <a:endCxn id="11" idx="0"/>
            </p:cNvCxnSpPr>
            <p:nvPr/>
          </p:nvCxnSpPr>
          <p:spPr>
            <a:xfrm>
              <a:off x="7471602" y="5245561"/>
              <a:ext cx="0" cy="233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6510933" y="3473087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183089" y="3473087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855245" y="3473087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510933" y="4190716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506568" y="4891877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6178724" y="4891877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510086" y="5581919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6182242" y="5581919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 rot="5400000">
              <a:off x="7101018" y="2535370"/>
              <a:ext cx="741168" cy="359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limit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7471602" y="3084659"/>
              <a:ext cx="0" cy="187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Case 2</a:t>
            </a:r>
            <a:r>
              <a:rPr lang="zh-CN" altLang="en-US" dirty="0"/>
              <a:t>：</a:t>
            </a:r>
            <a:r>
              <a:rPr lang="en-US" altLang="zh-CN" dirty="0"/>
              <a:t>add &amp; cancel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 rot="5400000" flipH="1">
            <a:off x="5065672" y="2291735"/>
            <a:ext cx="2060656" cy="3597249"/>
            <a:chOff x="5690680" y="2344394"/>
            <a:chExt cx="2004209" cy="3597249"/>
          </a:xfrm>
        </p:grpSpPr>
        <p:sp>
          <p:nvSpPr>
            <p:cNvPr id="5" name="椭圆 4"/>
            <p:cNvSpPr/>
            <p:nvPr/>
          </p:nvSpPr>
          <p:spPr>
            <a:xfrm>
              <a:off x="7248315" y="3370039"/>
              <a:ext cx="446574" cy="462773"/>
            </a:xfrm>
            <a:prstGeom prst="ellipse">
              <a:avLst/>
            </a:prstGeom>
            <a:solidFill>
              <a:srgbClr val="EBD2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690680" y="3384245"/>
              <a:ext cx="1215759" cy="43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5" idx="2"/>
              <a:endCxn id="6" idx="3"/>
            </p:cNvCxnSpPr>
            <p:nvPr/>
          </p:nvCxnSpPr>
          <p:spPr>
            <a:xfrm flipH="1" flipV="1">
              <a:off x="6906439" y="3601425"/>
              <a:ext cx="34187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7248315" y="4087667"/>
              <a:ext cx="446574" cy="462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690680" y="4101873"/>
              <a:ext cx="1215760" cy="43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stCxn id="8" idx="2"/>
              <a:endCxn id="9" idx="3"/>
            </p:cNvCxnSpPr>
            <p:nvPr/>
          </p:nvCxnSpPr>
          <p:spPr>
            <a:xfrm flipH="1" flipV="1">
              <a:off x="6906440" y="4319053"/>
              <a:ext cx="34187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7248315" y="5478870"/>
              <a:ext cx="446574" cy="462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690680" y="5493076"/>
              <a:ext cx="1215760" cy="43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1" idx="2"/>
              <a:endCxn id="12" idx="3"/>
            </p:cNvCxnSpPr>
            <p:nvPr/>
          </p:nvCxnSpPr>
          <p:spPr>
            <a:xfrm flipH="1" flipV="1">
              <a:off x="6906440" y="5710256"/>
              <a:ext cx="34187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7248315" y="4782788"/>
              <a:ext cx="446574" cy="462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90680" y="4796994"/>
              <a:ext cx="1215760" cy="43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14" idx="2"/>
              <a:endCxn id="15" idx="3"/>
            </p:cNvCxnSpPr>
            <p:nvPr/>
          </p:nvCxnSpPr>
          <p:spPr>
            <a:xfrm flipH="1" flipV="1">
              <a:off x="6906440" y="5014174"/>
              <a:ext cx="34187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5" idx="4"/>
              <a:endCxn id="8" idx="0"/>
            </p:cNvCxnSpPr>
            <p:nvPr/>
          </p:nvCxnSpPr>
          <p:spPr>
            <a:xfrm>
              <a:off x="7471602" y="3832812"/>
              <a:ext cx="0" cy="254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4"/>
              <a:endCxn id="14" idx="0"/>
            </p:cNvCxnSpPr>
            <p:nvPr/>
          </p:nvCxnSpPr>
          <p:spPr>
            <a:xfrm>
              <a:off x="7471602" y="4550440"/>
              <a:ext cx="0" cy="232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4" idx="4"/>
              <a:endCxn id="11" idx="0"/>
            </p:cNvCxnSpPr>
            <p:nvPr/>
          </p:nvCxnSpPr>
          <p:spPr>
            <a:xfrm>
              <a:off x="7471602" y="5245561"/>
              <a:ext cx="0" cy="233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6510933" y="3473087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183089" y="3473087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855245" y="3473087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510933" y="4190716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506568" y="4891877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6178724" y="4891877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510086" y="5581919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6182242" y="5581919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 rot="5400000">
              <a:off x="7101018" y="2535370"/>
              <a:ext cx="741168" cy="359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limit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7471602" y="3084659"/>
              <a:ext cx="0" cy="187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Case 3</a:t>
            </a:r>
            <a:r>
              <a:rPr lang="zh-CN" altLang="en-US" dirty="0"/>
              <a:t>：</a:t>
            </a:r>
            <a:r>
              <a:rPr lang="en-US" altLang="zh-CN" dirty="0"/>
              <a:t>add &amp; deal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 rot="5400000" flipH="1">
            <a:off x="5065672" y="2291735"/>
            <a:ext cx="2060656" cy="3597249"/>
            <a:chOff x="5690680" y="2344394"/>
            <a:chExt cx="2004209" cy="3597249"/>
          </a:xfrm>
        </p:grpSpPr>
        <p:sp>
          <p:nvSpPr>
            <p:cNvPr id="5" name="椭圆 4"/>
            <p:cNvSpPr/>
            <p:nvPr/>
          </p:nvSpPr>
          <p:spPr>
            <a:xfrm>
              <a:off x="7248315" y="3370039"/>
              <a:ext cx="446574" cy="462773"/>
            </a:xfrm>
            <a:prstGeom prst="ellipse">
              <a:avLst/>
            </a:prstGeom>
            <a:solidFill>
              <a:srgbClr val="EBD2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690680" y="3384245"/>
              <a:ext cx="1215759" cy="43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5" idx="2"/>
              <a:endCxn id="6" idx="3"/>
            </p:cNvCxnSpPr>
            <p:nvPr/>
          </p:nvCxnSpPr>
          <p:spPr>
            <a:xfrm flipH="1" flipV="1">
              <a:off x="6906439" y="3601425"/>
              <a:ext cx="34187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7248315" y="4087667"/>
              <a:ext cx="446574" cy="462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690680" y="4101873"/>
              <a:ext cx="1215760" cy="43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stCxn id="8" idx="2"/>
              <a:endCxn id="9" idx="3"/>
            </p:cNvCxnSpPr>
            <p:nvPr/>
          </p:nvCxnSpPr>
          <p:spPr>
            <a:xfrm flipH="1" flipV="1">
              <a:off x="6906440" y="4319053"/>
              <a:ext cx="34187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7248315" y="5478870"/>
              <a:ext cx="446574" cy="462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690680" y="5493076"/>
              <a:ext cx="1215760" cy="43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1" idx="2"/>
              <a:endCxn id="12" idx="3"/>
            </p:cNvCxnSpPr>
            <p:nvPr/>
          </p:nvCxnSpPr>
          <p:spPr>
            <a:xfrm flipH="1" flipV="1">
              <a:off x="6906440" y="5710256"/>
              <a:ext cx="34187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7248315" y="4782788"/>
              <a:ext cx="446574" cy="462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90680" y="4796994"/>
              <a:ext cx="1215760" cy="43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14" idx="2"/>
              <a:endCxn id="15" idx="3"/>
            </p:cNvCxnSpPr>
            <p:nvPr/>
          </p:nvCxnSpPr>
          <p:spPr>
            <a:xfrm flipH="1" flipV="1">
              <a:off x="6906440" y="5014174"/>
              <a:ext cx="34187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5" idx="4"/>
              <a:endCxn id="8" idx="0"/>
            </p:cNvCxnSpPr>
            <p:nvPr/>
          </p:nvCxnSpPr>
          <p:spPr>
            <a:xfrm>
              <a:off x="7471602" y="3832812"/>
              <a:ext cx="0" cy="254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4"/>
              <a:endCxn id="14" idx="0"/>
            </p:cNvCxnSpPr>
            <p:nvPr/>
          </p:nvCxnSpPr>
          <p:spPr>
            <a:xfrm>
              <a:off x="7471602" y="4550440"/>
              <a:ext cx="0" cy="232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4" idx="4"/>
              <a:endCxn id="11" idx="0"/>
            </p:cNvCxnSpPr>
            <p:nvPr/>
          </p:nvCxnSpPr>
          <p:spPr>
            <a:xfrm>
              <a:off x="7471602" y="5245561"/>
              <a:ext cx="0" cy="233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6510933" y="3473087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183089" y="3473087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855245" y="3473087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510933" y="4190716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506568" y="4891877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6178724" y="4891877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510086" y="5581919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6182242" y="5581919"/>
              <a:ext cx="251488" cy="2566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 rot="5400000">
              <a:off x="7101018" y="2535370"/>
              <a:ext cx="741168" cy="359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limit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7471602" y="3084659"/>
              <a:ext cx="0" cy="187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价格优先，</a:t>
            </a:r>
            <a:r>
              <a:rPr lang="zh-CN" altLang="en-US" dirty="0">
                <a:sym typeface="+mn-ea"/>
              </a:rPr>
              <a:t>时间优先</a:t>
            </a:r>
          </a:p>
          <a:p>
            <a:endParaRPr lang="zh-CN" altLang="en-US" dirty="0"/>
          </a:p>
          <a:p>
            <a:r>
              <a:rPr lang="zh-CN" altLang="zh-CN" dirty="0"/>
              <a:t>交易的最小单元</a:t>
            </a:r>
          </a:p>
          <a:p>
            <a:endParaRPr lang="zh-CN" altLang="zh-CN" dirty="0"/>
          </a:p>
          <a:p>
            <a:r>
              <a:rPr lang="zh-CN" altLang="zh-CN" dirty="0"/>
              <a:t>市场深度的重叠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270</Words>
  <Application>Microsoft Office PowerPoint</Application>
  <PresentationFormat>宽屏</PresentationFormat>
  <Paragraphs>119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Arial</vt:lpstr>
      <vt:lpstr>Calibri</vt:lpstr>
      <vt:lpstr>Rockwell</vt:lpstr>
      <vt:lpstr>画廊</vt:lpstr>
      <vt:lpstr>Otc  Trading</vt:lpstr>
      <vt:lpstr>通信架构</vt:lpstr>
      <vt:lpstr>Broker</vt:lpstr>
      <vt:lpstr>订单处理</vt:lpstr>
      <vt:lpstr>Order book</vt:lpstr>
      <vt:lpstr>并发控制</vt:lpstr>
      <vt:lpstr>并发控制</vt:lpstr>
      <vt:lpstr>并发控制</vt:lpstr>
      <vt:lpstr>deal</vt:lpstr>
      <vt:lpstr>价格优先</vt:lpstr>
      <vt:lpstr>deal业务流程</vt:lpstr>
      <vt:lpstr>Order state</vt:lpstr>
      <vt:lpstr>Finished transaction</vt:lpstr>
      <vt:lpstr>Broker gateway - Broker ui</vt:lpstr>
      <vt:lpstr>Broker gateway - Broker ui</vt:lpstr>
      <vt:lpstr>Trader</vt:lpstr>
      <vt:lpstr>Gateway – gateway（socket）</vt:lpstr>
      <vt:lpstr>Gateway – gateway（HTTP）</vt:lpstr>
      <vt:lpstr>Gateway – gateway（HTTP）</vt:lpstr>
      <vt:lpstr>Trader gateway 订单生成</vt:lpstr>
      <vt:lpstr>Trader gateway 订单状态、市场深度更新</vt:lpstr>
      <vt:lpstr>trader gateway - trader ui</vt:lpstr>
      <vt:lpstr>trader gateway - trader ui</vt:lpstr>
      <vt:lpstr>trader gateway - trader ui</vt:lpstr>
      <vt:lpstr>Iceberg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commod</dc:title>
  <dc:creator>yh g</dc:creator>
  <cp:lastModifiedBy>yh g</cp:lastModifiedBy>
  <cp:revision>37</cp:revision>
  <dcterms:created xsi:type="dcterms:W3CDTF">2019-06-10T15:54:00Z</dcterms:created>
  <dcterms:modified xsi:type="dcterms:W3CDTF">2019-06-11T04:03:32Z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