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7" r:id="rId3"/>
    <p:sldId id="285" r:id="rId4"/>
    <p:sldId id="278" r:id="rId5"/>
    <p:sldId id="279" r:id="rId6"/>
    <p:sldId id="280" r:id="rId7"/>
    <p:sldId id="286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39" autoAdjust="0"/>
    <p:restoredTop sz="96743" autoAdjust="0"/>
  </p:normalViewPr>
  <p:slideViewPr>
    <p:cSldViewPr>
      <p:cViewPr varScale="1">
        <p:scale>
          <a:sx n="61" d="100"/>
          <a:sy n="61" d="100"/>
        </p:scale>
        <p:origin x="-108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09FBC03-5948-4147-A104-19E57843ED47}" type="datetimeFigureOut">
              <a:rPr lang="zh-CN" altLang="en-US"/>
              <a:pPr>
                <a:defRPr/>
              </a:pPr>
              <a:t>2019/10/7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71BFBD9-DEFB-40E5-B88C-4F3D59F65B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6650D-CF19-4472-B4F9-76511B55C9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49AD3-15FB-41AD-A710-4CE1C52832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21819-6177-421A-917E-EF0B5C08AC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BCC24-D407-453C-B418-BC454FD412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22CE6-9F9F-4929-8C0C-1AE9775F18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071D9-8404-44AB-9C44-47247D1F60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C1ADF-4769-4E1C-8B3D-72893662DB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AA797-FEAE-4591-BCE6-05A41B0FB0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00A6B-95B4-44C3-AD58-A45668D0D4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A3656-7C0C-4E05-89A9-4387CFFEF7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D8BC5-1D11-442B-89DA-20359C1A36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0184B66E-D1D5-4B82-8D1B-2D889139F3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章作业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第一题：简述软件生命周期分哪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个时期和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个阶段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没问题</a:t>
            </a: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第二题 ：叙述瀑布模型、原型模型、增量模型和螺旋模型适用什么软件开发（几句话就可）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第二题  题参考答案如下所示：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Char char="n"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879600" y="1103313"/>
            <a:ext cx="53848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45" name="Group 49"/>
          <p:cNvGraphicFramePr>
            <a:graphicFrameLocks noGrp="1"/>
          </p:cNvGraphicFramePr>
          <p:nvPr/>
        </p:nvGraphicFramePr>
        <p:xfrm>
          <a:off x="0" y="0"/>
          <a:ext cx="9144000" cy="6598920"/>
        </p:xfrm>
        <a:graphic>
          <a:graphicData uri="http://schemas.openxmlformats.org/drawingml/2006/table">
            <a:tbl>
              <a:tblPr/>
              <a:tblGrid>
                <a:gridCol w="1287463"/>
                <a:gridCol w="4808537"/>
                <a:gridCol w="3048000"/>
              </a:tblGrid>
              <a:tr h="1295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模型名称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技术特点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适用范围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瀑布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模型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简单，分阶段，阶段间存在因果关系， 各个阶段完成后都有评审，允许反馈，不支持 用户参与，要求预先确定需求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需求易于完善定义且不易变更的软件系统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快速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原型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模型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不要求需求预先完备定义，支持用户参与， 支持需求的渐进式完善和确认，能够适应用户需求的变化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需求复杂、难以确定、动态变化的软件系统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962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增量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模型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软件产品是被增量式地一块块开发的， 允许开发活动并行和重叠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技术风险较大、用户需求较为稳定的软件系统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962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螺旋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模型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结合瀑布模型、快速原型模型和迭代模 型的思想，并引进了风险分析活动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需求难以获取和确定、软件开发风险较大的软件系统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24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第三题补充：假设你要开发一个软件，它的功能是把</a:t>
            </a:r>
            <a:r>
              <a:rPr lang="en-US" altLang="zh-CN" dirty="0" smtClean="0"/>
              <a:t>73624.9385</a:t>
            </a:r>
            <a:r>
              <a:rPr lang="zh-CN" altLang="en-US" dirty="0" smtClean="0"/>
              <a:t>这个数开平方，所得到的结果应该精确到小数点后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位，一旦实现并测试完之后，该产品被抛弃，你打算选哪种软件过程模型？请说明你做出这样选择的理由。</a:t>
            </a:r>
            <a:r>
              <a:rPr lang="zh-CN" altLang="en-US" dirty="0" smtClean="0">
                <a:solidFill>
                  <a:srgbClr val="FF0000"/>
                </a:solidFill>
              </a:rPr>
              <a:t>（部分同学缺了这一道题）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           </a:t>
            </a:r>
            <a:r>
              <a:rPr lang="zh-CN" altLang="en-US" dirty="0" smtClean="0"/>
              <a:t>参考答案：使用瀑布模型。原因：需求清晰、开发完就抛弃。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    </a:t>
            </a:r>
            <a:r>
              <a:rPr lang="zh-CN" altLang="en-US" dirty="0" smtClean="0">
                <a:solidFill>
                  <a:srgbClr val="FF0000"/>
                </a:solidFill>
              </a:rPr>
              <a:t>部分同学选择了“快速原型模型”，表明的原因是：“很快能开发出来”！！！这是错误的。快速原型模型，是适合对需求不确切的软件开发，具体见第二题。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229600" cy="8096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zh-CN" altLang="en-US" sz="2400" b="1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第三章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</a:rPr>
              <a:t>第一题：储蓄系统画数据流图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</a:rPr>
              <a:t>参考答案：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042988" y="2060575"/>
          <a:ext cx="7019925" cy="2047875"/>
        </p:xfrm>
        <a:graphic>
          <a:graphicData uri="http://schemas.openxmlformats.org/presentationml/2006/ole">
            <p:oleObj spid="_x0000_s34818" name="Visio" r:id="rId3" imgW="2746903" imgH="799627" progId="Visio.Drawing.11">
              <p:embed/>
            </p:oleObj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68313" y="4652963"/>
            <a:ext cx="822960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2600" b="1"/>
              <a:t>顶层数据流图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1054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有的同学将业务员写为了储户，也算正确，因为存取款单数据是储户提供给业务员的，业务员是进行了操作，业务员属于代理储户，但如果画出了储户给业务员信息这一步，就不对了，数据流图不画非软件部分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“事务”指的就是存取款单。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注意：有的同学把数据库画到了顶层图里，</a:t>
            </a:r>
            <a:r>
              <a:rPr lang="zh-CN" altLang="en-US" b="1" dirty="0" smtClean="0">
                <a:solidFill>
                  <a:schemeClr val="accent2"/>
                </a:solidFill>
              </a:rPr>
              <a:t>数据库本来</a:t>
            </a:r>
            <a:r>
              <a:rPr lang="zh-CN" altLang="en-US" b="1" dirty="0" smtClean="0">
                <a:solidFill>
                  <a:schemeClr val="accent2"/>
                </a:solidFill>
              </a:rPr>
              <a:t>就是系统的一部分，不用画出。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05438"/>
            <a:ext cx="8229600" cy="5334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2600" b="1"/>
              <a:t>功能级数据流图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539750" y="549275"/>
          <a:ext cx="7993063" cy="4494213"/>
        </p:xfrm>
        <a:graphic>
          <a:graphicData uri="http://schemas.openxmlformats.org/presentationml/2006/ole">
            <p:oleObj spid="_x0000_s35842" name="Visio" r:id="rId3" imgW="3286963" imgH="1846818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593467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注意：“存款信息”静态处理，应该与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处理取款相关，取款时，需要查储户的账号情况，比如账号金额是否够取款额，密码是否正确等。取完款后，也需要修改储户的账号情况，比如账号金额减去取款金额。此处出错较多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00600"/>
            <a:ext cx="8229600" cy="541338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2600" b="1" dirty="0"/>
              <a:t>细化的数据流图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2100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04800" y="0"/>
          <a:ext cx="8280400" cy="4937125"/>
        </p:xfrm>
        <a:graphic>
          <a:graphicData uri="http://schemas.openxmlformats.org/presentationml/2006/ole">
            <p:oleObj spid="_x0000_s36866" name="Visio" r:id="rId3" imgW="4456715" imgH="2656855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54102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有的同学将“储户将存取款单给了业务员”，也画到了数据流图上，这是错误的。“储户将存取款单给了业务员”是人工过程，非软件过程，不能画到流图上。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部分同学出错，箭头上不是数据流，而是“操作，是动作”，违反了数据流的定义！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" y="2667000"/>
            <a:ext cx="34163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核对密码输出的是密码正确，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答案给的不清晰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密码不在取款单上，需储户输入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533400"/>
            <a:ext cx="87630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第二题</a:t>
            </a:r>
            <a:r>
              <a:rPr lang="zh-CN" altLang="en-US" sz="2800" b="1" dirty="0" smtClean="0"/>
              <a:t>：</a:t>
            </a:r>
            <a:r>
              <a:rPr lang="zh-CN" altLang="en-US" sz="2800" b="1" dirty="0" smtClean="0"/>
              <a:t>用数据字典中定义数据的方式，</a:t>
            </a:r>
            <a:r>
              <a:rPr lang="zh-CN" altLang="en-US" sz="2800" b="1" dirty="0" smtClean="0"/>
              <a:t>描述</a:t>
            </a:r>
            <a:r>
              <a:rPr lang="en-US" sz="2800" b="1" dirty="0" smtClean="0"/>
              <a:t>C</a:t>
            </a:r>
            <a:r>
              <a:rPr lang="zh-CN" altLang="en-US" sz="2800" b="1" dirty="0" smtClean="0"/>
              <a:t>语言</a:t>
            </a:r>
            <a:r>
              <a:rPr lang="zh-CN" altLang="en-US" sz="2800" b="1" dirty="0" smtClean="0"/>
              <a:t>中标识符定义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以</a:t>
            </a:r>
            <a:r>
              <a:rPr lang="zh-CN" altLang="en-US" sz="2800" b="1" dirty="0" smtClean="0"/>
              <a:t>字母或下划线开头</a:t>
            </a:r>
            <a:r>
              <a:rPr lang="zh-CN" altLang="en-US" sz="2800" b="1" dirty="0" smtClean="0"/>
              <a:t>，字母、下划线、数字的组合，长度在</a:t>
            </a:r>
            <a:r>
              <a:rPr lang="en-US" sz="2800" b="1" dirty="0" smtClean="0"/>
              <a:t>1</a:t>
            </a:r>
            <a:r>
              <a:rPr lang="zh-CN" altLang="en-US" sz="2800" b="1" dirty="0" smtClean="0"/>
              <a:t>到</a:t>
            </a:r>
            <a:r>
              <a:rPr lang="en-US" sz="2800" b="1" dirty="0" smtClean="0"/>
              <a:t>255</a:t>
            </a:r>
            <a:r>
              <a:rPr lang="zh-CN" altLang="en-US" sz="2800" b="1" dirty="0" smtClean="0"/>
              <a:t>之间。</a:t>
            </a:r>
            <a:r>
              <a:rPr lang="en-US" sz="2800" b="1" dirty="0" smtClean="0"/>
              <a:t>  </a:t>
            </a:r>
            <a:r>
              <a:rPr lang="en-US" altLang="zh-CN" sz="2800" b="1" dirty="0" smtClean="0"/>
              <a:t> </a:t>
            </a:r>
            <a:endParaRPr lang="zh-CN" altLang="en-US" sz="2800" b="1" dirty="0" smtClean="0"/>
          </a:p>
          <a:p>
            <a:pPr>
              <a:buNone/>
            </a:pPr>
            <a:r>
              <a:rPr lang="zh-CN" altLang="en-US" sz="2800" dirty="0" smtClean="0"/>
              <a:t> 解答：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b="1" dirty="0" smtClean="0"/>
              <a:t>标识符 </a:t>
            </a:r>
            <a:r>
              <a:rPr lang="en-US" sz="2800" b="1" dirty="0" smtClean="0"/>
              <a:t>= </a:t>
            </a:r>
            <a:r>
              <a:rPr lang="zh-CN" altLang="en-US" sz="2800" b="1" dirty="0" smtClean="0"/>
              <a:t>字母或下划线字符 </a:t>
            </a:r>
            <a:r>
              <a:rPr lang="en-US" sz="2800" b="1" dirty="0" smtClean="0"/>
              <a:t>+</a:t>
            </a:r>
            <a:r>
              <a:rPr lang="zh-CN" altLang="en-US" sz="2800" b="1" dirty="0" smtClean="0"/>
              <a:t>字母数字下划线串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字母或下划线</a:t>
            </a:r>
            <a:r>
              <a:rPr lang="zh-CN" altLang="en-US" sz="2800" b="1" dirty="0" smtClean="0"/>
              <a:t>字符</a:t>
            </a:r>
            <a:r>
              <a:rPr lang="en-US" altLang="zh-CN" sz="2800" b="1" dirty="0" smtClean="0"/>
              <a:t>=[</a:t>
            </a:r>
            <a:r>
              <a:rPr lang="zh-CN" altLang="en-US" sz="2800" b="1" dirty="0" smtClean="0"/>
              <a:t>字母字符</a:t>
            </a:r>
            <a:r>
              <a:rPr lang="en-US" altLang="zh-CN" sz="2800" b="1" dirty="0" smtClean="0"/>
              <a:t>|</a:t>
            </a:r>
            <a:r>
              <a:rPr lang="zh-CN" altLang="en-US" sz="2800" b="1" dirty="0" smtClean="0"/>
              <a:t>下划线</a:t>
            </a:r>
            <a:r>
              <a:rPr lang="en-US" altLang="zh-CN" sz="2800" b="1" dirty="0" smtClean="0"/>
              <a:t>]</a:t>
            </a:r>
            <a:endParaRPr lang="zh-CN" altLang="en-US" sz="2800" b="1" dirty="0" smtClean="0"/>
          </a:p>
          <a:p>
            <a:pPr>
              <a:buNone/>
            </a:pPr>
            <a:r>
              <a:rPr lang="zh-CN" altLang="en-US" sz="2800" b="1" dirty="0" smtClean="0"/>
              <a:t>字母数字下划线串</a:t>
            </a:r>
            <a:r>
              <a:rPr lang="en-US" sz="2800" b="1" dirty="0" smtClean="0"/>
              <a:t>=</a:t>
            </a:r>
            <a:r>
              <a:rPr lang="en-US" sz="2800" b="1" dirty="0" smtClean="0"/>
              <a:t>0{ </a:t>
            </a:r>
            <a:r>
              <a:rPr lang="zh-CN" altLang="en-US" sz="2800" b="1" dirty="0" smtClean="0"/>
              <a:t>字母或数字或下划线｝</a:t>
            </a:r>
            <a:r>
              <a:rPr lang="en-US" sz="2800" b="1" dirty="0" smtClean="0"/>
              <a:t>254 </a:t>
            </a:r>
            <a:endParaRPr lang="zh-CN" altLang="en-US" sz="2800" b="1" dirty="0" smtClean="0"/>
          </a:p>
          <a:p>
            <a:pPr>
              <a:buNone/>
            </a:pPr>
            <a:r>
              <a:rPr lang="zh-CN" altLang="en-US" sz="2800" b="1" dirty="0" smtClean="0"/>
              <a:t>字母或数字或下划线</a:t>
            </a:r>
            <a:r>
              <a:rPr lang="en-US" sz="2800" b="1" dirty="0" smtClean="0"/>
              <a:t>=[</a:t>
            </a:r>
            <a:r>
              <a:rPr lang="zh-CN" altLang="en-US" sz="2800" b="1" dirty="0" smtClean="0"/>
              <a:t>字母字符｜数字字符</a:t>
            </a:r>
            <a:r>
              <a:rPr lang="en-US" sz="2800" b="1" dirty="0" smtClean="0"/>
              <a:t>|</a:t>
            </a:r>
            <a:r>
              <a:rPr lang="zh-CN" altLang="en-US" sz="2800" b="1" dirty="0" smtClean="0"/>
              <a:t>下划线</a:t>
            </a:r>
            <a:r>
              <a:rPr lang="en-US" sz="2800" b="1" dirty="0" smtClean="0"/>
              <a:t>] </a:t>
            </a:r>
            <a:endParaRPr lang="zh-CN" altLang="en-US" sz="2800" b="1" dirty="0" smtClean="0"/>
          </a:p>
          <a:p>
            <a:pPr>
              <a:buNone/>
            </a:pPr>
            <a:r>
              <a:rPr lang="zh-CN" altLang="en-US" sz="2800" b="1" dirty="0" smtClean="0"/>
              <a:t>字母字符 </a:t>
            </a:r>
            <a:r>
              <a:rPr lang="en-US" sz="2800" b="1" dirty="0" smtClean="0"/>
              <a:t>=</a:t>
            </a:r>
            <a:r>
              <a:rPr lang="zh-CN" altLang="en-US" sz="2800" b="1" dirty="0" smtClean="0"/>
              <a:t>［</a:t>
            </a:r>
            <a:r>
              <a:rPr lang="en-US" sz="2800" b="1" dirty="0" smtClean="0"/>
              <a:t>a</a:t>
            </a:r>
            <a:r>
              <a:rPr lang="zh-CN" altLang="en-US" sz="2800" b="1" dirty="0" smtClean="0"/>
              <a:t>｜</a:t>
            </a:r>
            <a:r>
              <a:rPr lang="en-US" sz="2800" b="1" dirty="0" smtClean="0"/>
              <a:t>b|……|</a:t>
            </a:r>
            <a:r>
              <a:rPr lang="en-US" sz="2800" b="1" dirty="0" err="1" smtClean="0"/>
              <a:t>z|A|B</a:t>
            </a:r>
            <a:r>
              <a:rPr lang="en-US" sz="2800" b="1" dirty="0" smtClean="0"/>
              <a:t>|……|Z</a:t>
            </a:r>
            <a:r>
              <a:rPr lang="zh-CN" altLang="en-US" sz="2800" b="1" dirty="0" smtClean="0"/>
              <a:t>］</a:t>
            </a:r>
          </a:p>
          <a:p>
            <a:pPr>
              <a:buNone/>
            </a:pPr>
            <a:r>
              <a:rPr lang="zh-CN" altLang="en-US" sz="2800" b="1" dirty="0" smtClean="0"/>
              <a:t>数字字符</a:t>
            </a:r>
            <a:r>
              <a:rPr lang="en-US" sz="2800" b="1" dirty="0" smtClean="0"/>
              <a:t>=</a:t>
            </a:r>
            <a:r>
              <a:rPr lang="zh-CN" altLang="en-US" sz="2800" b="1" dirty="0" smtClean="0"/>
              <a:t>［</a:t>
            </a:r>
            <a:r>
              <a:rPr lang="en-US" sz="2800" b="1" dirty="0" smtClean="0"/>
              <a:t>0</a:t>
            </a:r>
            <a:r>
              <a:rPr lang="zh-CN" altLang="en-US" sz="2800" b="1" dirty="0" smtClean="0"/>
              <a:t>｜</a:t>
            </a:r>
            <a:r>
              <a:rPr lang="en-US" sz="2800" b="1" dirty="0" smtClean="0"/>
              <a:t>1|……|9</a:t>
            </a:r>
            <a:r>
              <a:rPr lang="zh-CN" altLang="en-US" sz="2800" b="1" dirty="0" smtClean="0"/>
              <a:t>］</a:t>
            </a:r>
          </a:p>
          <a:p>
            <a:pPr>
              <a:buNone/>
            </a:pPr>
            <a:r>
              <a:rPr lang="zh-CN" altLang="en-US" sz="2800" b="1" dirty="0" smtClean="0"/>
              <a:t>下划线</a:t>
            </a:r>
            <a:r>
              <a:rPr lang="en-US" sz="2800" b="1" dirty="0" smtClean="0"/>
              <a:t>=_   </a:t>
            </a:r>
            <a:endParaRPr lang="zh-CN" altLang="en-US" sz="2800" b="1" dirty="0" smtClean="0"/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1828800"/>
            <a:ext cx="1828800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最好将字母字符、数字字符的定义也描述出来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5934670"/>
            <a:ext cx="4800600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个别同学对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{}</a:t>
            </a:r>
            <a:r>
              <a:rPr lang="zh-CN" altLang="en-US" dirty="0" smtClean="0">
                <a:solidFill>
                  <a:srgbClr val="FF0000"/>
                </a:solidFill>
              </a:rPr>
              <a:t>的混合应用掌握不准确。如</a:t>
            </a:r>
            <a:r>
              <a:rPr lang="zh-CN" altLang="en-US" b="1" dirty="0" smtClean="0"/>
              <a:t>字母数字下划线串</a:t>
            </a:r>
            <a:r>
              <a:rPr lang="en-US" b="1" dirty="0" smtClean="0"/>
              <a:t>=0{ </a:t>
            </a:r>
            <a:r>
              <a:rPr lang="en-US" b="1" dirty="0" smtClean="0"/>
              <a:t>[</a:t>
            </a:r>
            <a:r>
              <a:rPr lang="zh-CN" altLang="en-US" b="1" dirty="0" smtClean="0"/>
              <a:t>字母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数字</a:t>
            </a:r>
            <a:r>
              <a:rPr lang="en-US" altLang="zh-CN" b="1" dirty="0" smtClean="0"/>
              <a:t>|</a:t>
            </a:r>
            <a:r>
              <a:rPr lang="zh-CN" altLang="en-US" b="1" dirty="0" smtClean="0"/>
              <a:t>字母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下划线</a:t>
            </a:r>
            <a:r>
              <a:rPr lang="en-US" altLang="zh-CN" b="1" dirty="0" smtClean="0"/>
              <a:t>|</a:t>
            </a:r>
            <a:r>
              <a:rPr lang="zh-CN" altLang="en-US" b="1" dirty="0" smtClean="0"/>
              <a:t>数字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下划线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｝</a:t>
            </a:r>
            <a:r>
              <a:rPr lang="en-US" b="1" dirty="0" smtClean="0"/>
              <a:t>254 </a:t>
            </a:r>
            <a:r>
              <a:rPr lang="en-US" b="1" dirty="0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4118</TotalTime>
  <Words>765</Words>
  <Application>Microsoft Office PowerPoint</Application>
  <PresentationFormat>全屏显示(4:3)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默认设计模板</vt:lpstr>
      <vt:lpstr>Visio</vt:lpstr>
      <vt:lpstr>第1章作业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mzll</dc:creator>
  <cp:lastModifiedBy>Admin</cp:lastModifiedBy>
  <cp:revision>58</cp:revision>
  <cp:lastPrinted>1601-01-01T00:00:00Z</cp:lastPrinted>
  <dcterms:created xsi:type="dcterms:W3CDTF">1601-01-01T00:00:00Z</dcterms:created>
  <dcterms:modified xsi:type="dcterms:W3CDTF">2019-10-06T23:47:53Z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