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7" r:id="rId7"/>
    <p:sldId id="266" r:id="rId8"/>
    <p:sldId id="261" r:id="rId9"/>
    <p:sldId id="262" r:id="rId10"/>
    <p:sldId id="263" r:id="rId11"/>
    <p:sldId id="264" r:id="rId12"/>
    <p:sldId id="268" r:id="rId13"/>
    <p:sldId id="269" r:id="rId14"/>
    <p:sldId id="257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382" autoAdjust="0"/>
  </p:normalViewPr>
  <p:slideViewPr>
    <p:cSldViewPr>
      <p:cViewPr varScale="1">
        <p:scale>
          <a:sx n="50" d="100"/>
          <a:sy n="50" d="100"/>
        </p:scale>
        <p:origin x="-504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软件工程第五章 详细设计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作业参考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mtClean="0"/>
              <a:t>测试用例及预期结果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395288" y="981075"/>
          <a:ext cx="8229600" cy="5984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666822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编号及覆盖度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测试数据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预期结果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1228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&lt;1&gt;</a:t>
                      </a:r>
                      <a:r>
                        <a:rPr lang="zh-CN" altLang="en-US" sz="2400" dirty="0" smtClean="0"/>
                        <a:t>覆盖</a:t>
                      </a:r>
                      <a:r>
                        <a:rPr lang="en-US" altLang="zh-CN" sz="2400" dirty="0" smtClean="0"/>
                        <a:t>(1)(2)(3)</a:t>
                      </a:r>
                      <a:r>
                        <a:rPr lang="zh-CN" altLang="en-US" sz="2400" dirty="0" smtClean="0"/>
                        <a:t> 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Abc1_2cd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接受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69711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&lt;2&gt;</a:t>
                      </a:r>
                      <a:r>
                        <a:rPr lang="zh-CN" altLang="en-US" sz="2400" b="1" dirty="0" smtClean="0"/>
                        <a:t>覆盖</a:t>
                      </a:r>
                      <a:r>
                        <a:rPr lang="en-US" altLang="zh-CN" sz="2400" b="1" dirty="0" smtClean="0"/>
                        <a:t>(4)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dbc1</a:t>
                      </a:r>
                      <a:endParaRPr lang="zh-CN" altLang="en-US" sz="2400" b="1" dirty="0" smtClean="0"/>
                    </a:p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不接受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810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&lt;3&gt;</a:t>
                      </a:r>
                      <a:r>
                        <a:rPr lang="zh-CN" altLang="en-US" sz="2400" b="1" dirty="0" smtClean="0"/>
                        <a:t>覆盖</a:t>
                      </a:r>
                      <a:r>
                        <a:rPr lang="en-US" altLang="zh-CN" sz="2400" b="1" dirty="0" smtClean="0"/>
                        <a:t>(5)</a:t>
                      </a:r>
                      <a:endParaRPr lang="zh-CN" altLang="en-US" sz="2400" b="1" dirty="0" smtClean="0"/>
                    </a:p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Bcde123_85_cdeeerjekrwler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不接受</a:t>
                      </a:r>
                    </a:p>
                    <a:p>
                      <a:endParaRPr lang="zh-CN" altLang="en-US" sz="2400" b="1" dirty="0"/>
                    </a:p>
                  </a:txBody>
                  <a:tcPr/>
                </a:tc>
              </a:tr>
              <a:tr h="810254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&lt;4&gt;</a:t>
                      </a:r>
                      <a:r>
                        <a:rPr lang="zh-CN" altLang="en-US" sz="2400" b="1" dirty="0" smtClean="0"/>
                        <a:t>覆盖</a:t>
                      </a:r>
                      <a:r>
                        <a:rPr lang="en-US" altLang="zh-CN" sz="2400" b="1" dirty="0" smtClean="0"/>
                        <a:t>(6)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7bc12efd_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不接受</a:t>
                      </a:r>
                    </a:p>
                  </a:txBody>
                  <a:tcPr/>
                </a:tc>
              </a:tr>
              <a:tr h="810254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&lt;5&gt;</a:t>
                      </a:r>
                      <a:r>
                        <a:rPr lang="zh-CN" altLang="en-US" sz="2400" b="1" dirty="0" smtClean="0"/>
                        <a:t>覆盖</a:t>
                      </a:r>
                      <a:r>
                        <a:rPr lang="en-US" altLang="zh-CN" sz="2400" b="1" dirty="0" smtClean="0"/>
                        <a:t>(7)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_bc12efdab</a:t>
                      </a:r>
                      <a:endParaRPr lang="zh-CN" altLang="en-US" sz="2400" b="1" dirty="0" smtClean="0"/>
                    </a:p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不接受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/>
                    </a:p>
                  </a:txBody>
                  <a:tcPr/>
                </a:tc>
              </a:tr>
              <a:tr h="810254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05" name="TextBox 4"/>
          <p:cNvSpPr txBox="1">
            <a:spLocks noChangeArrowheads="1"/>
          </p:cNvSpPr>
          <p:nvPr/>
        </p:nvSpPr>
        <p:spPr bwMode="auto">
          <a:xfrm>
            <a:off x="2124075" y="6092825"/>
            <a:ext cx="64817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有的同学没有设计 预期结果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77867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有的同学</a:t>
            </a:r>
            <a:r>
              <a:rPr lang="zh-CN" altLang="en-US" b="1" dirty="0" smtClean="0">
                <a:solidFill>
                  <a:srgbClr val="FF0000"/>
                </a:solidFill>
              </a:rPr>
              <a:t>没有设计</a:t>
            </a:r>
            <a:r>
              <a:rPr lang="zh-CN" altLang="en-US" b="1" dirty="0">
                <a:solidFill>
                  <a:srgbClr val="FF0000"/>
                </a:solidFill>
              </a:rPr>
              <a:t>测试用例</a:t>
            </a:r>
            <a:r>
              <a:rPr lang="zh-CN" altLang="en-US" b="1" dirty="0" smtClean="0">
                <a:solidFill>
                  <a:srgbClr val="FF0000"/>
                </a:solidFill>
              </a:rPr>
              <a:t>。这个必须。测试用例见本页和下页。测试用例包括测试数据和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预期结果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142976" y="6489700"/>
            <a:ext cx="64817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有的同学</a:t>
            </a:r>
            <a:r>
              <a:rPr lang="zh-CN" altLang="en-US" b="1" dirty="0" smtClean="0">
                <a:solidFill>
                  <a:srgbClr val="FF0000"/>
                </a:solidFill>
              </a:rPr>
              <a:t>没有表达覆盖度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即覆盖了哪几个等价类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zh-CN" altLang="en-US" smtClean="0"/>
              <a:t>测试用例及预期结果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395288" y="981075"/>
          <a:ext cx="8229600" cy="393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666822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编号及覆盖度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测试数据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预期结果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69711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&lt;6&gt;</a:t>
                      </a:r>
                      <a:r>
                        <a:rPr lang="zh-CN" altLang="en-US" sz="2400" b="1" dirty="0" smtClean="0"/>
                        <a:t>覆盖</a:t>
                      </a:r>
                      <a:r>
                        <a:rPr lang="en-US" altLang="zh-CN" sz="2400" b="1" dirty="0" smtClean="0"/>
                        <a:t>(8)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$dbc16757_</a:t>
                      </a:r>
                      <a:endParaRPr lang="zh-CN" altLang="en-US" sz="2400" b="1" dirty="0" smtClean="0"/>
                    </a:p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不接受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810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&lt;7&gt;</a:t>
                      </a:r>
                      <a:r>
                        <a:rPr lang="zh-CN" altLang="en-US" sz="2400" b="1" dirty="0" smtClean="0"/>
                        <a:t>覆盖</a:t>
                      </a:r>
                      <a:r>
                        <a:rPr lang="en-US" altLang="zh-CN" sz="2400" b="1" dirty="0" smtClean="0"/>
                        <a:t>(9)</a:t>
                      </a:r>
                      <a:endParaRPr lang="zh-CN" altLang="en-US" sz="2400" b="1" dirty="0" smtClean="0"/>
                    </a:p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/>
                        <a:t>Bcde</a:t>
                      </a:r>
                      <a:r>
                        <a:rPr lang="en-US" altLang="zh-CN" sz="2400" b="1" dirty="0" smtClean="0"/>
                        <a:t> 12 3_85_cd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不接受</a:t>
                      </a:r>
                    </a:p>
                    <a:p>
                      <a:endParaRPr lang="zh-CN" altLang="en-US" sz="2400" b="1" dirty="0"/>
                    </a:p>
                  </a:txBody>
                  <a:tcPr/>
                </a:tc>
              </a:tr>
              <a:tr h="810254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&lt;8&gt;</a:t>
                      </a:r>
                      <a:r>
                        <a:rPr lang="zh-CN" altLang="en-US" sz="2400" b="1" dirty="0" smtClean="0"/>
                        <a:t>覆盖</a:t>
                      </a:r>
                      <a:r>
                        <a:rPr lang="en-US" altLang="zh-CN" sz="2400" b="1" dirty="0" smtClean="0"/>
                        <a:t>(10)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7bc12e&amp;fd_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不接受</a:t>
                      </a:r>
                    </a:p>
                  </a:txBody>
                  <a:tcPr/>
                </a:tc>
              </a:tr>
              <a:tr h="810254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软件工程第七章 管理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作业参考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    一个</a:t>
            </a:r>
            <a:r>
              <a:rPr lang="zh-CN" altLang="en-US" b="1" dirty="0" smtClean="0">
                <a:solidFill>
                  <a:srgbClr val="0000FF"/>
                </a:solidFill>
              </a:rPr>
              <a:t>嵌入式</a:t>
            </a:r>
            <a:r>
              <a:rPr lang="zh-CN" altLang="en-US" b="1" dirty="0" smtClean="0"/>
              <a:t>软件系统，代码估计有</a:t>
            </a:r>
            <a:r>
              <a:rPr lang="en-US" altLang="zh-CN" b="1" dirty="0" smtClean="0"/>
              <a:t>32KLOC</a:t>
            </a:r>
            <a:r>
              <a:rPr lang="zh-CN" altLang="en-US" b="1" dirty="0" smtClean="0"/>
              <a:t>。</a:t>
            </a:r>
            <a:r>
              <a:rPr lang="en-US" altLang="zh-CN" b="1" dirty="0" smtClean="0"/>
              <a:t> 5</a:t>
            </a:r>
            <a:r>
              <a:rPr lang="zh-CN" altLang="en-US" b="1" dirty="0" smtClean="0"/>
              <a:t>个分级因素值分别为</a:t>
            </a:r>
            <a:r>
              <a:rPr lang="en-US" altLang="zh-CN" b="1" dirty="0" smtClean="0"/>
              <a:t>3.72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3.04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4.24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3.29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4.68</a:t>
            </a:r>
            <a:r>
              <a:rPr lang="zh-CN" altLang="en-US" b="1" dirty="0" smtClean="0"/>
              <a:t>。除了系统需要很告的可靠性（</a:t>
            </a:r>
            <a:r>
              <a:rPr lang="en-US" altLang="zh-CN" b="1" dirty="0" smtClean="0"/>
              <a:t>1.26</a:t>
            </a:r>
            <a:r>
              <a:rPr lang="zh-CN" altLang="en-US" b="1" dirty="0" smtClean="0"/>
              <a:t>）和很高的执行时间限制（</a:t>
            </a:r>
            <a:r>
              <a:rPr lang="en-US" altLang="zh-CN" b="1" dirty="0" smtClean="0"/>
              <a:t>1.29</a:t>
            </a:r>
            <a:r>
              <a:rPr lang="zh-CN" altLang="en-US" b="1" dirty="0" smtClean="0"/>
              <a:t>），其它所有的成本驱动因素</a:t>
            </a:r>
            <a:r>
              <a:rPr lang="zh-CN" altLang="en-US" b="1" dirty="0" smtClean="0">
                <a:solidFill>
                  <a:srgbClr val="0000FF"/>
                </a:solidFill>
              </a:rPr>
              <a:t>都是中</a:t>
            </a:r>
            <a:r>
              <a:rPr lang="zh-CN" altLang="en-US" b="1" dirty="0" smtClean="0"/>
              <a:t>。请使用</a:t>
            </a:r>
            <a:r>
              <a:rPr lang="zh-CN" altLang="en-US" b="1" dirty="0" smtClean="0">
                <a:solidFill>
                  <a:srgbClr val="0000FF"/>
                </a:solidFill>
              </a:rPr>
              <a:t>后期架构模型</a:t>
            </a:r>
            <a:r>
              <a:rPr lang="zh-CN" altLang="en-US" b="1" dirty="0" smtClean="0"/>
              <a:t>，计算这个项目所需要的工作量。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解答</a:t>
            </a:r>
            <a:r>
              <a:rPr lang="en-US" altLang="zh-CN" dirty="0" smtClean="0"/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PM</a:t>
            </a:r>
            <a:r>
              <a:rPr lang="zh-CN" altLang="en-US" b="1" dirty="0" smtClean="0"/>
              <a:t>计算公式如下：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本系统为</a:t>
            </a:r>
            <a:r>
              <a:rPr lang="zh-CN" altLang="en-US" b="1" dirty="0" smtClean="0">
                <a:solidFill>
                  <a:srgbClr val="0000FF"/>
                </a:solidFill>
              </a:rPr>
              <a:t>嵌入式</a:t>
            </a:r>
            <a:r>
              <a:rPr lang="zh-CN" altLang="en-US" b="1" dirty="0" smtClean="0"/>
              <a:t>软件系统</a:t>
            </a:r>
            <a:r>
              <a:rPr lang="en-US" altLang="zh-CN" b="1" dirty="0" smtClean="0"/>
              <a:t>,a</a:t>
            </a:r>
            <a:r>
              <a:rPr lang="zh-CN" altLang="en-US" b="1" dirty="0" smtClean="0"/>
              <a:t>取值：</a:t>
            </a:r>
            <a:r>
              <a:rPr lang="en-US" altLang="zh-CN" b="1" dirty="0" smtClean="0"/>
              <a:t>2.8</a:t>
            </a:r>
            <a:endParaRPr lang="en-US" altLang="zh-CN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个分级因素值分别为</a:t>
            </a:r>
            <a:r>
              <a:rPr lang="en-US" altLang="zh-CN" b="1" dirty="0" smtClean="0"/>
              <a:t>3.72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3.04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4.24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3.29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4.68</a:t>
            </a:r>
            <a:r>
              <a:rPr lang="zh-CN" altLang="en-US" b="1" dirty="0" smtClean="0"/>
              <a:t>。</a:t>
            </a:r>
            <a:r>
              <a:rPr lang="zh-CN" altLang="en-US" dirty="0" smtClean="0"/>
              <a:t>根据公式：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b=1.01+0.01(3.72+3.04+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4.24+3.29+4.68</a:t>
            </a:r>
            <a:r>
              <a:rPr lang="en-US" altLang="zh-CN" dirty="0" smtClean="0"/>
              <a:t>)=1.1997 </a:t>
            </a:r>
            <a:r>
              <a:rPr lang="en-US" altLang="zh-CN" dirty="0" smtClean="0"/>
              <a:t>≈1.2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071934" y="3857628"/>
          <a:ext cx="3962400" cy="1212850"/>
        </p:xfrm>
        <a:graphic>
          <a:graphicData uri="http://schemas.openxmlformats.org/presentationml/2006/ole">
            <p:oleObj spid="_x0000_s1026" name="公式" r:id="rId3" imgW="1397000" imgH="4318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57488" y="1785926"/>
          <a:ext cx="4445000" cy="1176337"/>
        </p:xfrm>
        <a:graphic>
          <a:graphicData uri="http://schemas.openxmlformats.org/presentationml/2006/ole">
            <p:oleObj spid="_x0000_s1027" name="公式" r:id="rId4" imgW="166356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00042"/>
            <a:ext cx="8229600" cy="4525963"/>
          </a:xfrm>
        </p:spPr>
        <p:txBody>
          <a:bodyPr/>
          <a:lstStyle/>
          <a:p>
            <a:r>
              <a:rPr lang="zh-CN" altLang="en-US" b="1" dirty="0" smtClean="0"/>
              <a:t>系统需要很告的可靠性（</a:t>
            </a:r>
            <a:r>
              <a:rPr lang="en-US" altLang="zh-CN" b="1" dirty="0" smtClean="0"/>
              <a:t>1.26</a:t>
            </a:r>
            <a:r>
              <a:rPr lang="zh-CN" altLang="en-US" b="1" dirty="0" smtClean="0"/>
              <a:t>）和很高的执行时间限制（</a:t>
            </a:r>
            <a:r>
              <a:rPr lang="en-US" altLang="zh-CN" b="1" dirty="0" smtClean="0"/>
              <a:t>1.29</a:t>
            </a:r>
            <a:r>
              <a:rPr lang="zh-CN" altLang="en-US" b="1" dirty="0" smtClean="0"/>
              <a:t>），其它所有的成本驱动因素</a:t>
            </a:r>
            <a:r>
              <a:rPr lang="zh-CN" altLang="en-US" b="1" dirty="0" smtClean="0">
                <a:solidFill>
                  <a:srgbClr val="0000FF"/>
                </a:solidFill>
              </a:rPr>
              <a:t>都是</a:t>
            </a:r>
            <a:r>
              <a:rPr lang="zh-CN" altLang="en-US" b="1" dirty="0" smtClean="0">
                <a:solidFill>
                  <a:srgbClr val="0000FF"/>
                </a:solidFill>
              </a:rPr>
              <a:t>中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即都为</a:t>
            </a:r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）。所以：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endParaRPr lang="en-US" altLang="zh-CN" b="1" dirty="0" smtClean="0">
              <a:solidFill>
                <a:srgbClr val="0000FF"/>
              </a:solidFill>
            </a:endParaRPr>
          </a:p>
          <a:p>
            <a:endParaRPr lang="en-US" altLang="zh-CN" b="1" dirty="0" smtClean="0">
              <a:solidFill>
                <a:srgbClr val="0000FF"/>
              </a:solidFill>
            </a:endParaRPr>
          </a:p>
          <a:p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/>
              <a:t>根据题意：</a:t>
            </a:r>
            <a:r>
              <a:rPr lang="en-US" altLang="zh-CN" b="1" dirty="0" smtClean="0"/>
              <a:t>KLOC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0000FF"/>
                </a:solidFill>
              </a:rPr>
              <a:t>因此：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endParaRPr lang="en-US" altLang="zh-CN" b="1" dirty="0" smtClean="0">
              <a:solidFill>
                <a:srgbClr val="0000FF"/>
              </a:solidFill>
            </a:endParaRPr>
          </a:p>
          <a:p>
            <a:endParaRPr lang="en-US" altLang="zh-CN" b="1" dirty="0" smtClean="0">
              <a:solidFill>
                <a:srgbClr val="0000FF"/>
              </a:solidFill>
            </a:endParaRPr>
          </a:p>
          <a:p>
            <a:endParaRPr lang="en-US" altLang="zh-CN" b="1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785786" y="2285992"/>
          <a:ext cx="7024688" cy="1176338"/>
        </p:xfrm>
        <a:graphic>
          <a:graphicData uri="http://schemas.openxmlformats.org/presentationml/2006/ole">
            <p:oleObj spid="_x0000_s2050" name="公式" r:id="rId3" imgW="2628720" imgH="44424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0" y="4929198"/>
          <a:ext cx="8786841" cy="1176337"/>
        </p:xfrm>
        <a:graphic>
          <a:graphicData uri="http://schemas.openxmlformats.org/presentationml/2006/ole">
            <p:oleObj spid="_x0000_s2052" name="公式" r:id="rId4" imgW="368280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58082" y="60722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（人月）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614364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计算的最终结果，因为使用的计算器不同。差不多就都算对了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30725"/>
          </a:xfrm>
        </p:spPr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zh-CN" altLang="zh-CN" sz="2800" b="1" dirty="0" smtClean="0">
                <a:latin typeface="Times New Roman" pitchFamily="18" charset="0"/>
              </a:rPr>
              <a:t>某校的课酬计算机方案为：</a:t>
            </a:r>
            <a:r>
              <a:rPr lang="en-US" altLang="zh-CN" sz="2800" b="1" dirty="0" smtClean="0">
                <a:latin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</a:t>
            </a:r>
            <a:r>
              <a:rPr lang="zh-CN" altLang="zh-CN" sz="2800" b="1" dirty="0" smtClean="0">
                <a:latin typeface="Times New Roman" pitchFamily="18" charset="0"/>
              </a:rPr>
              <a:t>基本课酬为每节课</a:t>
            </a:r>
            <a:r>
              <a:rPr lang="en-US" altLang="zh-CN" sz="2800" b="1" dirty="0" smtClean="0">
                <a:latin typeface="Times New Roman" pitchFamily="18" charset="0"/>
              </a:rPr>
              <a:t>10</a:t>
            </a:r>
            <a:r>
              <a:rPr lang="zh-CN" altLang="zh-CN" sz="2800" b="1" dirty="0" smtClean="0">
                <a:latin typeface="Times New Roman" pitchFamily="18" charset="0"/>
              </a:rPr>
              <a:t>元。 </a:t>
            </a:r>
          </a:p>
          <a:p>
            <a:pPr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</a:t>
            </a:r>
            <a:r>
              <a:rPr lang="zh-CN" altLang="zh-CN" sz="2800" b="1" dirty="0" smtClean="0">
                <a:latin typeface="Times New Roman" pitchFamily="18" charset="0"/>
              </a:rPr>
              <a:t>班级人数超过</a:t>
            </a:r>
            <a:r>
              <a:rPr lang="en-US" altLang="zh-CN" sz="2800" b="1" dirty="0" smtClean="0">
                <a:latin typeface="Times New Roman" pitchFamily="18" charset="0"/>
              </a:rPr>
              <a:t>60</a:t>
            </a:r>
            <a:r>
              <a:rPr lang="zh-CN" altLang="zh-CN" sz="2800" b="1" dirty="0" smtClean="0">
                <a:latin typeface="Times New Roman" pitchFamily="18" charset="0"/>
              </a:rPr>
              <a:t>人，增加基本课酬的</a:t>
            </a:r>
            <a:r>
              <a:rPr lang="en-US" altLang="zh-CN" sz="2800" b="1" dirty="0" smtClean="0">
                <a:latin typeface="Times New Roman" pitchFamily="18" charset="0"/>
              </a:rPr>
              <a:t>10%</a:t>
            </a:r>
            <a:r>
              <a:rPr lang="zh-CN" altLang="zh-CN" sz="2800" b="1" dirty="0" smtClean="0">
                <a:latin typeface="Times New Roman" pitchFamily="18" charset="0"/>
              </a:rPr>
              <a:t>。 班级人数超过</a:t>
            </a:r>
            <a:r>
              <a:rPr lang="en-US" altLang="zh-CN" sz="2800" b="1" dirty="0" smtClean="0">
                <a:latin typeface="Times New Roman" pitchFamily="18" charset="0"/>
              </a:rPr>
              <a:t>80</a:t>
            </a:r>
            <a:r>
              <a:rPr lang="zh-CN" altLang="zh-CN" sz="2800" b="1" dirty="0" smtClean="0">
                <a:latin typeface="Times New Roman" pitchFamily="18" charset="0"/>
              </a:rPr>
              <a:t>人，增加基本课酬的</a:t>
            </a:r>
            <a:r>
              <a:rPr lang="en-US" altLang="zh-CN" sz="2800" b="1" dirty="0" smtClean="0">
                <a:latin typeface="Times New Roman" pitchFamily="18" charset="0"/>
              </a:rPr>
              <a:t>20%</a:t>
            </a:r>
            <a:r>
              <a:rPr lang="zh-CN" altLang="zh-CN" sz="2800" b="1" dirty="0" smtClean="0">
                <a:latin typeface="Times New Roman" pitchFamily="18" charset="0"/>
              </a:rPr>
              <a:t>。 如果教师为副教授，增加基本课酬的</a:t>
            </a:r>
            <a:r>
              <a:rPr lang="en-US" altLang="zh-CN" sz="2800" b="1" dirty="0" smtClean="0">
                <a:latin typeface="Times New Roman" pitchFamily="18" charset="0"/>
              </a:rPr>
              <a:t>10%</a:t>
            </a:r>
            <a:r>
              <a:rPr lang="zh-CN" altLang="zh-CN" sz="2800" b="1" dirty="0" smtClean="0">
                <a:latin typeface="Times New Roman" pitchFamily="18" charset="0"/>
              </a:rPr>
              <a:t>。 如果教师为教授，增加基本课酬的</a:t>
            </a:r>
            <a:r>
              <a:rPr lang="en-US" altLang="zh-CN" sz="2800" b="1" dirty="0" smtClean="0">
                <a:latin typeface="Times New Roman" pitchFamily="18" charset="0"/>
              </a:rPr>
              <a:t>20%</a:t>
            </a:r>
            <a:r>
              <a:rPr lang="zh-CN" altLang="zh-CN" sz="2800" b="1" dirty="0" smtClean="0">
                <a:latin typeface="Times New Roman" pitchFamily="18" charset="0"/>
              </a:rPr>
              <a:t>。 如果教师为助教，不增加课酬。 </a:t>
            </a:r>
          </a:p>
          <a:p>
            <a:pPr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</a:t>
            </a:r>
            <a:r>
              <a:rPr lang="zh-CN" altLang="zh-CN" sz="2800" b="1" dirty="0" smtClean="0">
                <a:latin typeface="Times New Roman" pitchFamily="18" charset="0"/>
              </a:rPr>
              <a:t>如果教师为见习助教，减少基本课酬的</a:t>
            </a:r>
            <a:r>
              <a:rPr lang="en-US" altLang="zh-CN" sz="2800" b="1" dirty="0" smtClean="0">
                <a:latin typeface="Times New Roman" pitchFamily="18" charset="0"/>
              </a:rPr>
              <a:t>10%</a:t>
            </a:r>
            <a:r>
              <a:rPr lang="zh-CN" altLang="zh-CN" sz="2800" b="1" dirty="0" smtClean="0">
                <a:latin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zh-CN" altLang="zh-CN" sz="2800" b="1" dirty="0" smtClean="0">
                <a:latin typeface="Times New Roman" pitchFamily="18" charset="0"/>
              </a:rPr>
              <a:t> 用</a:t>
            </a:r>
            <a:r>
              <a:rPr lang="zh-CN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判定表</a:t>
            </a:r>
            <a:r>
              <a:rPr lang="zh-CN" altLang="zh-CN" sz="2800" b="1" dirty="0" smtClean="0">
                <a:latin typeface="Times New Roman" pitchFamily="18" charset="0"/>
              </a:rPr>
              <a:t>，表达上述计算方案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  <a:endParaRPr lang="zh-CN" altLang="zh-CN" sz="2800" b="1" dirty="0" smtClean="0">
              <a:latin typeface="Times New Roman" pitchFamily="18" charset="0"/>
            </a:endParaRPr>
          </a:p>
          <a:p>
            <a:endParaRPr lang="en-US" altLang="zh-CN" sz="28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57250" y="1071563"/>
          <a:ext cx="7891215" cy="4714916"/>
        </p:xfrm>
        <a:graphic>
          <a:graphicData uri="http://schemas.openxmlformats.org/drawingml/2006/table">
            <a:tbl>
              <a:tblPr/>
              <a:tblGrid>
                <a:gridCol w="1490830"/>
                <a:gridCol w="494474"/>
                <a:gridCol w="350947"/>
                <a:gridCol w="544477"/>
                <a:gridCol w="545403"/>
                <a:gridCol w="546330"/>
                <a:gridCol w="546330"/>
                <a:gridCol w="546330"/>
                <a:gridCol w="546330"/>
                <a:gridCol w="546330"/>
                <a:gridCol w="600961"/>
                <a:gridCol w="600961"/>
                <a:gridCol w="531512"/>
              </a:tblGrid>
              <a:tr h="277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&gt;60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&gt;80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教授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副教授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助教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见习助教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10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10(1+10%)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10(1+20%)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10(1+30%)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10(1+40%)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10(1-10%) 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Calibri"/>
                        </a:rPr>
                        <a:t>√</a:t>
                      </a:r>
                      <a:endParaRPr lang="zh-CN" sz="1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7235" marR="672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44" name="TextBox 3"/>
          <p:cNvSpPr txBox="1">
            <a:spLocks noChangeArrowheads="1"/>
          </p:cNvSpPr>
          <p:nvPr/>
        </p:nvSpPr>
        <p:spPr bwMode="auto">
          <a:xfrm>
            <a:off x="827088" y="214313"/>
            <a:ext cx="80660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部分同学 多写</a:t>
            </a:r>
            <a:r>
              <a:rPr lang="zh-CN" altLang="en-US" dirty="0" smtClean="0">
                <a:solidFill>
                  <a:srgbClr val="FF0000"/>
                </a:solidFill>
              </a:rPr>
              <a:t>了一</a:t>
            </a:r>
            <a:r>
              <a:rPr lang="zh-CN" altLang="en-US" dirty="0">
                <a:solidFill>
                  <a:srgbClr val="FF0000"/>
                </a:solidFill>
              </a:rPr>
              <a:t>个条件 </a:t>
            </a:r>
            <a:r>
              <a:rPr lang="en-US" altLang="zh-CN" dirty="0">
                <a:solidFill>
                  <a:srgbClr val="FF0000"/>
                </a:solidFill>
              </a:rPr>
              <a:t>60《</a:t>
            </a:r>
            <a:r>
              <a:rPr lang="zh-CN" altLang="en-US" dirty="0">
                <a:solidFill>
                  <a:srgbClr val="FF0000"/>
                </a:solidFill>
              </a:rPr>
              <a:t>班级人数</a:t>
            </a:r>
            <a:r>
              <a:rPr lang="en-US" altLang="zh-CN" dirty="0">
                <a:solidFill>
                  <a:srgbClr val="FF0000"/>
                </a:solidFill>
              </a:rPr>
              <a:t>《80 </a:t>
            </a:r>
            <a:r>
              <a:rPr lang="zh-CN" altLang="en-US" dirty="0">
                <a:solidFill>
                  <a:srgbClr val="FF0000"/>
                </a:solidFill>
              </a:rPr>
              <a:t>，这个条件通过 </a:t>
            </a:r>
            <a:r>
              <a:rPr lang="en-US" altLang="zh-CN" dirty="0">
                <a:solidFill>
                  <a:srgbClr val="FF0000"/>
                </a:solidFill>
              </a:rPr>
              <a:t>&gt;60 </a:t>
            </a:r>
            <a:r>
              <a:rPr lang="zh-CN" altLang="en-US" dirty="0">
                <a:solidFill>
                  <a:srgbClr val="FF0000"/>
                </a:solidFill>
              </a:rPr>
              <a:t>这个条件和</a:t>
            </a:r>
            <a:r>
              <a:rPr lang="en-US" altLang="zh-CN" dirty="0">
                <a:solidFill>
                  <a:srgbClr val="FF0000"/>
                </a:solidFill>
              </a:rPr>
              <a:t>&gt;80</a:t>
            </a:r>
            <a:r>
              <a:rPr lang="zh-CN" altLang="en-US" dirty="0">
                <a:solidFill>
                  <a:srgbClr val="FF0000"/>
                </a:solidFill>
              </a:rPr>
              <a:t>这个条件的组合是</a:t>
            </a:r>
            <a:r>
              <a:rPr lang="zh-CN" altLang="en-US" dirty="0" smtClean="0">
                <a:solidFill>
                  <a:srgbClr val="FF0000"/>
                </a:solidFill>
              </a:rPr>
              <a:t>可以得出来</a:t>
            </a:r>
            <a:r>
              <a:rPr lang="zh-CN" altLang="en-US" dirty="0">
                <a:solidFill>
                  <a:srgbClr val="FF0000"/>
                </a:solidFill>
              </a:rPr>
              <a:t>的。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比如   </a:t>
            </a:r>
            <a:r>
              <a:rPr lang="en-US" altLang="zh-CN" dirty="0">
                <a:solidFill>
                  <a:srgbClr val="FF0000"/>
                </a:solidFill>
              </a:rPr>
              <a:t>&gt;60</a:t>
            </a:r>
            <a:r>
              <a:rPr lang="zh-CN" altLang="en-US" dirty="0">
                <a:solidFill>
                  <a:srgbClr val="FF0000"/>
                </a:solidFill>
              </a:rPr>
              <a:t>为真，</a:t>
            </a:r>
            <a:r>
              <a:rPr lang="en-US" altLang="zh-CN" dirty="0">
                <a:solidFill>
                  <a:srgbClr val="FF0000"/>
                </a:solidFill>
              </a:rPr>
              <a:t>》80</a:t>
            </a:r>
            <a:r>
              <a:rPr lang="zh-CN" altLang="en-US" dirty="0">
                <a:solidFill>
                  <a:srgbClr val="FF0000"/>
                </a:solidFill>
              </a:rPr>
              <a:t>为假。  </a:t>
            </a:r>
          </a:p>
        </p:txBody>
      </p:sp>
      <p:sp>
        <p:nvSpPr>
          <p:cNvPr id="6345" name="TextBox 3"/>
          <p:cNvSpPr txBox="1">
            <a:spLocks noChangeArrowheads="1"/>
          </p:cNvSpPr>
          <p:nvPr/>
        </p:nvSpPr>
        <p:spPr bwMode="auto">
          <a:xfrm>
            <a:off x="1547813" y="6165850"/>
            <a:ext cx="7272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&gt;60 </a:t>
            </a:r>
            <a:r>
              <a:rPr lang="zh-CN" altLang="en-US" dirty="0"/>
              <a:t>和</a:t>
            </a:r>
            <a:r>
              <a:rPr lang="en-US" altLang="zh-CN" dirty="0"/>
              <a:t>&gt;80  </a:t>
            </a:r>
            <a:r>
              <a:rPr lang="zh-CN" altLang="en-US" dirty="0"/>
              <a:t>的组合只有三种可能性，因为：</a:t>
            </a:r>
            <a:r>
              <a:rPr lang="en-US" altLang="zh-CN" dirty="0"/>
              <a:t>&lt;60</a:t>
            </a:r>
            <a:r>
              <a:rPr lang="zh-CN" altLang="en-US" dirty="0"/>
              <a:t>且</a:t>
            </a:r>
            <a:r>
              <a:rPr lang="en-US" altLang="zh-CN" dirty="0"/>
              <a:t>&gt;80 </a:t>
            </a:r>
            <a:r>
              <a:rPr lang="zh-CN" altLang="en-US" dirty="0"/>
              <a:t>是不存在的。剩下的职称的条件只有四种可能，所以为</a:t>
            </a:r>
            <a:r>
              <a:rPr lang="en-US" altLang="zh-CN" dirty="0">
                <a:solidFill>
                  <a:srgbClr val="0000FF"/>
                </a:solidFill>
              </a:rPr>
              <a:t>12</a:t>
            </a:r>
            <a:r>
              <a:rPr lang="zh-CN" altLang="en-US" dirty="0">
                <a:solidFill>
                  <a:srgbClr val="0000FF"/>
                </a:solidFill>
              </a:rPr>
              <a:t>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软件工程第六章 测试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作业参考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设计测试用例，实现逻辑覆盖的三种覆盖（语句覆盖，判定覆盖，条件覆盖）</a:t>
            </a:r>
          </a:p>
        </p:txBody>
      </p:sp>
      <p:pic>
        <p:nvPicPr>
          <p:cNvPr id="4894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480392"/>
            <a:ext cx="4572032" cy="448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30725"/>
          </a:xfrm>
        </p:spPr>
        <p:txBody>
          <a:bodyPr/>
          <a:lstStyle/>
          <a:p>
            <a:r>
              <a:rPr lang="zh-CN" altLang="en-US" b="1" dirty="0" smtClean="0"/>
              <a:t>本题没有参考答案。</a:t>
            </a:r>
            <a:endParaRPr lang="en-US" altLang="zh-CN" b="1" dirty="0" smtClean="0"/>
          </a:p>
          <a:p>
            <a:r>
              <a:rPr lang="zh-CN" altLang="en-US" b="1" dirty="0" smtClean="0"/>
              <a:t>每个人设计的测试数据完全不同。</a:t>
            </a:r>
            <a:endParaRPr lang="en-US" altLang="zh-CN" b="1" dirty="0" smtClean="0"/>
          </a:p>
          <a:p>
            <a:r>
              <a:rPr lang="zh-CN" altLang="en-US" b="1" dirty="0" smtClean="0"/>
              <a:t>如果不理解题意，参看课件举例。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kern="1200" dirty="0" smtClean="0">
                <a:latin typeface="Calibri" pitchFamily="34" charset="0"/>
              </a:rPr>
              <a:t>2</a:t>
            </a:r>
            <a:r>
              <a:rPr lang="zh-CN" altLang="en-US" kern="1200" dirty="0" smtClean="0">
                <a:latin typeface="Calibri" pitchFamily="34" charset="0"/>
              </a:rPr>
              <a:t>、等价类法测试邮箱名是否合法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30725"/>
          </a:xfrm>
        </p:spPr>
        <p:txBody>
          <a:bodyPr/>
          <a:lstStyle/>
          <a:p>
            <a:pPr>
              <a:defRPr/>
            </a:pPr>
            <a:r>
              <a:rPr lang="zh-CN" altLang="en-US" b="1" kern="1200" dirty="0" smtClean="0">
                <a:latin typeface="Calibri" pitchFamily="34" charset="0"/>
              </a:rPr>
              <a:t>注册邮箱时邮箱名要求</a:t>
            </a:r>
            <a:r>
              <a:rPr lang="en-US" altLang="zh-CN" b="1" i="1" kern="1200" dirty="0" smtClean="0">
                <a:latin typeface="Calibri" pitchFamily="34" charset="0"/>
              </a:rPr>
              <a:t>6~18</a:t>
            </a:r>
            <a:r>
              <a:rPr lang="zh-CN" altLang="en-US" b="1" i="1" kern="1200" dirty="0" smtClean="0">
                <a:latin typeface="Calibri" pitchFamily="34" charset="0"/>
              </a:rPr>
              <a:t>个字符，可使用字母、数字、下划线，需以字母开头。 </a:t>
            </a:r>
            <a:endParaRPr lang="en-US" altLang="zh-CN" b="1" i="1" kern="1200" dirty="0" smtClean="0">
              <a:latin typeface="Calibri" pitchFamily="34" charset="0"/>
            </a:endParaRPr>
          </a:p>
          <a:p>
            <a:pPr>
              <a:defRPr/>
            </a:pPr>
            <a:r>
              <a:rPr lang="en-US" altLang="zh-CN" b="1" i="1" kern="1200" dirty="0" smtClean="0">
                <a:latin typeface="Calibri" pitchFamily="34" charset="0"/>
              </a:rPr>
              <a:t>Boolean  Check</a:t>
            </a:r>
            <a:r>
              <a:rPr lang="zh-CN" altLang="en-US" b="1" i="1" kern="1200" dirty="0" smtClean="0">
                <a:latin typeface="Calibri" pitchFamily="34" charset="0"/>
              </a:rPr>
              <a:t>（</a:t>
            </a:r>
            <a:r>
              <a:rPr lang="en-US" altLang="zh-CN" b="1" i="1" kern="1200" dirty="0" smtClean="0">
                <a:latin typeface="Calibri" pitchFamily="34" charset="0"/>
              </a:rPr>
              <a:t>string  name</a:t>
            </a:r>
            <a:r>
              <a:rPr lang="zh-CN" altLang="en-US" b="1" i="1" kern="1200" dirty="0" smtClean="0">
                <a:latin typeface="Calibri" pitchFamily="34" charset="0"/>
              </a:rPr>
              <a:t>）</a:t>
            </a:r>
            <a:r>
              <a:rPr lang="en-US" altLang="zh-CN" b="1" i="1" kern="1200" dirty="0" smtClean="0">
                <a:latin typeface="Calibri" pitchFamily="34" charset="0"/>
              </a:rPr>
              <a:t>{}  //name</a:t>
            </a:r>
            <a:r>
              <a:rPr lang="zh-CN" altLang="en-US" b="1" i="1" kern="1200" dirty="0" smtClean="0">
                <a:latin typeface="Calibri" pitchFamily="34" charset="0"/>
              </a:rPr>
              <a:t>为邮箱名</a:t>
            </a:r>
            <a:endParaRPr lang="zh-CN" altLang="en-US" dirty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/>
          <a:srcRect l="19611" t="28252" r="45209" b="44574"/>
          <a:stretch>
            <a:fillRect/>
          </a:stretch>
        </p:blipFill>
        <p:spPr bwMode="auto">
          <a:xfrm>
            <a:off x="1500166" y="3357562"/>
            <a:ext cx="655505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1200" dirty="0" smtClean="0">
                <a:latin typeface="Calibri" pitchFamily="34" charset="0"/>
              </a:rPr>
              <a:t>等价类</a:t>
            </a:r>
            <a:r>
              <a:rPr lang="zh-CN" altLang="en-US" b="1" kern="1200" dirty="0" smtClean="0">
                <a:latin typeface="Calibri" pitchFamily="34" charset="0"/>
              </a:rPr>
              <a:t>法：注册邮箱时邮箱名要求</a:t>
            </a:r>
            <a:r>
              <a:rPr lang="en-US" altLang="zh-CN" b="1" i="1" kern="1200" dirty="0" smtClean="0">
                <a:latin typeface="Calibri" pitchFamily="34" charset="0"/>
              </a:rPr>
              <a:t>6~18</a:t>
            </a:r>
            <a:r>
              <a:rPr lang="zh-CN" altLang="en-US" b="1" i="1" kern="1200" dirty="0" smtClean="0">
                <a:latin typeface="Calibri" pitchFamily="34" charset="0"/>
              </a:rPr>
              <a:t>个字符，可使用字母、数字、下划线，需以字母开头。</a:t>
            </a:r>
            <a:endParaRPr lang="zh-CN" altLang="en-US" dirty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/>
          <a:srcRect l="19611" t="28252" r="45209" b="44574"/>
          <a:stretch>
            <a:fillRect/>
          </a:stretch>
        </p:blipFill>
        <p:spPr bwMode="auto">
          <a:xfrm>
            <a:off x="1258888" y="3141663"/>
            <a:ext cx="5362575" cy="25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323850" y="836613"/>
          <a:ext cx="8229600" cy="5979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666822"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条件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有效等价类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无效等价类</a:t>
                      </a:r>
                      <a:endParaRPr lang="zh-CN" altLang="en-US" sz="3200" b="1" dirty="0"/>
                    </a:p>
                  </a:txBody>
                  <a:tcPr/>
                </a:tc>
              </a:tr>
              <a:tr h="1228356"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用户名长度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(1)[6   18]</a:t>
                      </a:r>
                      <a:r>
                        <a:rPr lang="zh-CN" altLang="en-US" sz="3200" b="1" dirty="0" smtClean="0"/>
                        <a:t>位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(4)&lt;6 </a:t>
                      </a:r>
                      <a:r>
                        <a:rPr lang="zh-CN" altLang="en-US" sz="3200" b="1" dirty="0" smtClean="0"/>
                        <a:t>位    </a:t>
                      </a:r>
                      <a:r>
                        <a:rPr lang="en-US" altLang="zh-CN" sz="3200" b="1" dirty="0" smtClean="0"/>
                        <a:t>(5)&gt;18</a:t>
                      </a:r>
                      <a:r>
                        <a:rPr lang="zh-CN" altLang="en-US" sz="3200" b="1" dirty="0" smtClean="0"/>
                        <a:t>位</a:t>
                      </a:r>
                      <a:endParaRPr lang="zh-CN" altLang="en-US" sz="3200" b="1" dirty="0"/>
                    </a:p>
                  </a:txBody>
                  <a:tcPr/>
                </a:tc>
              </a:tr>
              <a:tr h="1789891"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用户名开头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(2)</a:t>
                      </a:r>
                      <a:r>
                        <a:rPr lang="zh-CN" altLang="en-US" sz="3200" b="1" dirty="0" smtClean="0"/>
                        <a:t>字母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00CC"/>
                          </a:solidFill>
                        </a:rPr>
                        <a:t>(6)</a:t>
                      </a:r>
                      <a:r>
                        <a:rPr lang="zh-CN" altLang="en-US" sz="3200" b="1" dirty="0" smtClean="0">
                          <a:solidFill>
                            <a:srgbClr val="0000CC"/>
                          </a:solidFill>
                        </a:rPr>
                        <a:t>数字</a:t>
                      </a:r>
                      <a:r>
                        <a:rPr lang="en-US" altLang="zh-CN" sz="3200" b="1" dirty="0" smtClean="0">
                          <a:solidFill>
                            <a:srgbClr val="0000CC"/>
                          </a:solidFill>
                        </a:rPr>
                        <a:t>(7)</a:t>
                      </a:r>
                      <a:r>
                        <a:rPr lang="zh-CN" altLang="en-US" sz="3200" b="1" dirty="0" smtClean="0">
                          <a:solidFill>
                            <a:srgbClr val="0000CC"/>
                          </a:solidFill>
                        </a:rPr>
                        <a:t>下划线</a:t>
                      </a:r>
                      <a:r>
                        <a:rPr lang="en-US" altLang="zh-CN" sz="3200" b="1" dirty="0" smtClean="0">
                          <a:solidFill>
                            <a:srgbClr val="0000CC"/>
                          </a:solidFill>
                        </a:rPr>
                        <a:t>(8)</a:t>
                      </a:r>
                      <a:r>
                        <a:rPr lang="zh-CN" altLang="en-US" sz="3200" b="1" dirty="0" smtClean="0">
                          <a:solidFill>
                            <a:srgbClr val="0000CC"/>
                          </a:solidFill>
                        </a:rPr>
                        <a:t>其它非字母易常用符号如</a:t>
                      </a:r>
                      <a:r>
                        <a:rPr lang="en-US" altLang="zh-CN" sz="3200" b="1" dirty="0" smtClean="0">
                          <a:solidFill>
                            <a:srgbClr val="0000CC"/>
                          </a:solidFill>
                        </a:rPr>
                        <a:t>$</a:t>
                      </a:r>
                      <a:endParaRPr lang="zh-CN" altLang="en-US" sz="3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1789891"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用户名是字母和数字混合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(3)</a:t>
                      </a:r>
                    </a:p>
                    <a:p>
                      <a:r>
                        <a:rPr lang="zh-CN" altLang="en-US" sz="3200" b="1" dirty="0" smtClean="0"/>
                        <a:t>字母和数字、下划线混合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(9)</a:t>
                      </a:r>
                      <a:r>
                        <a:rPr lang="zh-CN" altLang="zh-CN" sz="3200" b="1" dirty="0" smtClean="0"/>
                        <a:t>空格</a:t>
                      </a:r>
                      <a:endParaRPr lang="en-US" altLang="zh-CN" sz="3200" b="1" dirty="0" smtClean="0"/>
                    </a:p>
                    <a:p>
                      <a:r>
                        <a:rPr lang="en-US" altLang="zh-CN" sz="3200" b="1" dirty="0" smtClean="0"/>
                        <a:t>(10)</a:t>
                      </a:r>
                      <a:r>
                        <a:rPr lang="zh-CN" altLang="en-US" sz="3200" b="1" dirty="0" smtClean="0"/>
                        <a:t>其它</a:t>
                      </a:r>
                      <a:r>
                        <a:rPr lang="zh-CN" altLang="zh-CN" sz="3200" b="1" dirty="0" smtClean="0"/>
                        <a:t>特殊字符</a:t>
                      </a:r>
                      <a:r>
                        <a:rPr lang="zh-CN" altLang="en-US" sz="3200" b="1" dirty="0" smtClean="0"/>
                        <a:t>易常用如</a:t>
                      </a:r>
                      <a:r>
                        <a:rPr lang="en-US" altLang="zh-CN" sz="3200" b="1" dirty="0" smtClean="0"/>
                        <a:t>&amp;</a:t>
                      </a:r>
                      <a:endParaRPr lang="zh-CN" altLang="en-US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9" name="TextBox 4"/>
          <p:cNvSpPr txBox="1">
            <a:spLocks noChangeArrowheads="1"/>
          </p:cNvSpPr>
          <p:nvPr/>
        </p:nvSpPr>
        <p:spPr bwMode="auto">
          <a:xfrm>
            <a:off x="1403350" y="188913"/>
            <a:ext cx="6481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有的同学</a:t>
            </a:r>
            <a:r>
              <a:rPr lang="zh-CN" altLang="en-US" b="1" dirty="0" smtClean="0">
                <a:solidFill>
                  <a:srgbClr val="FF0000"/>
                </a:solidFill>
              </a:rPr>
              <a:t>没有划分等价类。等价类如下图，这个必须。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9454" y="4214818"/>
            <a:ext cx="2000264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8 </a:t>
            </a:r>
            <a:r>
              <a:rPr lang="zh-CN" altLang="en-US" dirty="0" smtClean="0">
                <a:solidFill>
                  <a:srgbClr val="FF0000"/>
                </a:solidFill>
              </a:rPr>
              <a:t>合成一个也可以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6211669"/>
            <a:ext cx="2000264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10 </a:t>
            </a:r>
            <a:r>
              <a:rPr lang="zh-CN" altLang="en-US" dirty="0" smtClean="0">
                <a:solidFill>
                  <a:srgbClr val="FF0000"/>
                </a:solidFill>
              </a:rPr>
              <a:t>合成一个也可以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894</Words>
  <PresentationFormat>全屏显示(4:3)</PresentationFormat>
  <Paragraphs>206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</vt:lpstr>
      <vt:lpstr>公式</vt:lpstr>
      <vt:lpstr>Microsoft 公式 3.0</vt:lpstr>
      <vt:lpstr>软件工程第五章 详细设计</vt:lpstr>
      <vt:lpstr>作业</vt:lpstr>
      <vt:lpstr>幻灯片 3</vt:lpstr>
      <vt:lpstr>软件工程第六章 测试</vt:lpstr>
      <vt:lpstr>作业</vt:lpstr>
      <vt:lpstr>幻灯片 6</vt:lpstr>
      <vt:lpstr>2、等价类法测试邮箱名是否合法</vt:lpstr>
      <vt:lpstr>幻灯片 8</vt:lpstr>
      <vt:lpstr>幻灯片 9</vt:lpstr>
      <vt:lpstr>测试用例及预期结果</vt:lpstr>
      <vt:lpstr>测试用例及预期结果</vt:lpstr>
      <vt:lpstr>软件工程第七章 管理</vt:lpstr>
      <vt:lpstr>作业1：</vt:lpstr>
      <vt:lpstr>解答: 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软件工程第五章 详细设计</dc:title>
  <dc:creator>mzll</dc:creator>
  <cp:lastModifiedBy>Admin</cp:lastModifiedBy>
  <cp:revision>11</cp:revision>
  <dcterms:created xsi:type="dcterms:W3CDTF">2019-12-01T23:45:53Z</dcterms:created>
  <dcterms:modified xsi:type="dcterms:W3CDTF">2019-12-02T02:26:27Z</dcterms:modified>
</cp:coreProperties>
</file>