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95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4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1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D35E"/>
            </a:solidFill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FFFFFF"/>
              </a:soli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516-4654-A299-5C211F8948A9}"/>
              </c:ext>
            </c:extLst>
          </c:dPt>
          <c:dPt>
            <c:idx val="1"/>
            <c:bubble3D val="0"/>
            <c:spPr>
              <a:noFill/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D516-4654-A299-5C211F8948A9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微软雅黑"/>
                      <a:ea typeface="DejaVu Sans"/>
                    </a:defRPr>
                  </a:pPr>
                  <a:endParaRPr lang="en-TW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516-4654-A299-5C211F8948A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微软雅黑"/>
                      <a:ea typeface="DejaVu Sans"/>
                    </a:defRPr>
                  </a:pPr>
                  <a:endParaRPr lang="en-TW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516-4654-A299-5C211F8948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strike="noStrike" spc="-1">
                    <a:solidFill>
                      <a:srgbClr val="000000"/>
                    </a:solidFill>
                    <a:latin typeface="微软雅黑"/>
                    <a:ea typeface="微软雅黑"/>
                  </a:defRPr>
                </a:pPr>
                <a:endParaRPr lang="en-TW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1</c:v>
                </c:pt>
                <c:pt idx="1">
                  <c:v>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16-4654-A299-5C211F894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zero"/>
    <c:showDLblsOverMax val="1"/>
  </c:chart>
  <c:spPr>
    <a:noFill/>
    <a:ln w="9360">
      <a:solidFill>
        <a:srgbClr val="D9D9D9"/>
      </a:solidFill>
      <a:round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000000"/>
            </a:solidFill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FFFFFF"/>
              </a:soli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82A-402D-8FB6-9B4E50D52CBC}"/>
              </c:ext>
            </c:extLst>
          </c:dPt>
          <c:dPt>
            <c:idx val="1"/>
            <c:bubble3D val="0"/>
            <c:spPr>
              <a:noFill/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82A-402D-8FB6-9B4E50D52CBC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微软雅黑"/>
                      <a:ea typeface="DejaVu Sans"/>
                    </a:defRPr>
                  </a:pPr>
                  <a:endParaRPr lang="en-TW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2A-402D-8FB6-9B4E50D52CBC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微软雅黑"/>
                      <a:ea typeface="DejaVu Sans"/>
                    </a:defRPr>
                  </a:pPr>
                  <a:endParaRPr lang="en-TW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2A-402D-8FB6-9B4E50D52C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strike="noStrike" spc="-1">
                    <a:solidFill>
                      <a:srgbClr val="000000"/>
                    </a:solidFill>
                    <a:latin typeface="微软雅黑"/>
                    <a:ea typeface="微软雅黑"/>
                  </a:defRPr>
                </a:pPr>
                <a:endParaRPr lang="en-TW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1</c:v>
                </c:pt>
                <c:pt idx="1">
                  <c:v>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2A-402D-8FB6-9B4E50D52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zero"/>
    <c:showDLblsOverMax val="1"/>
  </c:chart>
  <c:spPr>
    <a:noFill/>
    <a:ln w="9360">
      <a:solidFill>
        <a:srgbClr val="D9D9D9"/>
      </a:solidFill>
      <a:round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D35E"/>
            </a:solidFill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FFFFFF"/>
              </a:soli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68B-4E98-9F8E-A5E59AC55E00}"/>
              </c:ext>
            </c:extLst>
          </c:dPt>
          <c:dPt>
            <c:idx val="1"/>
            <c:bubble3D val="0"/>
            <c:spPr>
              <a:noFill/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68B-4E98-9F8E-A5E59AC55E00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微软雅黑"/>
                      <a:ea typeface="DejaVu Sans"/>
                    </a:defRPr>
                  </a:pPr>
                  <a:endParaRPr lang="en-TW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8B-4E98-9F8E-A5E59AC55E00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微软雅黑"/>
                      <a:ea typeface="DejaVu Sans"/>
                    </a:defRPr>
                  </a:pPr>
                  <a:endParaRPr lang="en-TW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8B-4E98-9F8E-A5E59AC55E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strike="noStrike" spc="-1">
                    <a:solidFill>
                      <a:srgbClr val="000000"/>
                    </a:solidFill>
                    <a:latin typeface="微软雅黑"/>
                    <a:ea typeface="微软雅黑"/>
                  </a:defRPr>
                </a:pPr>
                <a:endParaRPr lang="en-TW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1</c:v>
                </c:pt>
                <c:pt idx="1">
                  <c:v>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8B-4E98-9F8E-A5E59AC55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zero"/>
    <c:showDLblsOverMax val="1"/>
  </c:chart>
  <c:spPr>
    <a:noFill/>
    <a:ln w="9360">
      <a:solidFill>
        <a:srgbClr val="D9D9D9"/>
      </a:solidFill>
      <a:round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D35E"/>
            </a:solidFill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FFFFFF"/>
              </a:soli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52C-4955-B3F1-F862CE3E8445}"/>
              </c:ext>
            </c:extLst>
          </c:dPt>
          <c:dPt>
            <c:idx val="1"/>
            <c:bubble3D val="0"/>
            <c:spPr>
              <a:noFill/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52C-4955-B3F1-F862CE3E8445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微软雅黑"/>
                      <a:ea typeface="DejaVu Sans"/>
                    </a:defRPr>
                  </a:pPr>
                  <a:endParaRPr lang="en-TW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2C-4955-B3F1-F862CE3E8445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微软雅黑"/>
                      <a:ea typeface="DejaVu Sans"/>
                    </a:defRPr>
                  </a:pPr>
                  <a:endParaRPr lang="en-TW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2C-4955-B3F1-F862CE3E84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strike="noStrike" spc="-1">
                    <a:solidFill>
                      <a:srgbClr val="000000"/>
                    </a:solidFill>
                    <a:latin typeface="微软雅黑"/>
                    <a:ea typeface="微软雅黑"/>
                  </a:defRPr>
                </a:pPr>
                <a:endParaRPr lang="en-TW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1</c:v>
                </c:pt>
                <c:pt idx="1">
                  <c:v>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2C-4955-B3F1-F862CE3E8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zero"/>
    <c:showDLblsOverMax val="1"/>
  </c:chart>
  <c:spPr>
    <a:noFill/>
    <a:ln w="9360">
      <a:solidFill>
        <a:srgbClr val="D9D9D9"/>
      </a:solidFill>
      <a:round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D35E"/>
            </a:solidFill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FFFFFF"/>
              </a:soli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56D-4784-9F16-D80A4553B8F9}"/>
              </c:ext>
            </c:extLst>
          </c:dPt>
          <c:dPt>
            <c:idx val="1"/>
            <c:bubble3D val="0"/>
            <c:spPr>
              <a:noFill/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56D-4784-9F16-D80A4553B8F9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微软雅黑"/>
                      <a:ea typeface="DejaVu Sans"/>
                    </a:defRPr>
                  </a:pPr>
                  <a:endParaRPr lang="en-TW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6D-4784-9F16-D80A4553B8F9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微软雅黑"/>
                      <a:ea typeface="DejaVu Sans"/>
                    </a:defRPr>
                  </a:pPr>
                  <a:endParaRPr lang="en-TW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6D-4784-9F16-D80A4553B8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strike="noStrike" spc="-1">
                    <a:solidFill>
                      <a:srgbClr val="000000"/>
                    </a:solidFill>
                    <a:latin typeface="微软雅黑"/>
                    <a:ea typeface="微软雅黑"/>
                  </a:defRPr>
                </a:pPr>
                <a:endParaRPr lang="en-TW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1</c:v>
                </c:pt>
                <c:pt idx="1">
                  <c:v>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6D-4784-9F16-D80A4553B8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zero"/>
    <c:showDLblsOverMax val="1"/>
  </c:chart>
  <c:spPr>
    <a:noFill/>
    <a:ln w="9360">
      <a:solidFill>
        <a:srgbClr val="D9D9D9"/>
      </a:solidFill>
      <a:round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D35E"/>
            </a:solidFill>
            <a:ln>
              <a:solidFill>
                <a:srgbClr val="FFFFFF"/>
              </a:solidFill>
            </a:ln>
          </c:spPr>
          <c:dPt>
            <c:idx val="0"/>
            <c:bubble3D val="0"/>
            <c:spPr>
              <a:solidFill>
                <a:srgbClr val="FFFFFF"/>
              </a:solidFill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5613-433A-BA69-5EDE0FE66937}"/>
              </c:ext>
            </c:extLst>
          </c:dPt>
          <c:dPt>
            <c:idx val="1"/>
            <c:bubble3D val="0"/>
            <c:spPr>
              <a:noFill/>
              <a:ln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5613-433A-BA69-5EDE0FE66937}"/>
              </c:ext>
            </c:extLst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微软雅黑"/>
                      <a:ea typeface="DejaVu Sans"/>
                    </a:defRPr>
                  </a:pPr>
                  <a:endParaRPr lang="en-TW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13-433A-BA69-5EDE0FE66937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1800" b="0" strike="noStrike" spc="-1">
                      <a:solidFill>
                        <a:srgbClr val="000000"/>
                      </a:solidFill>
                      <a:latin typeface="微软雅黑"/>
                      <a:ea typeface="DejaVu Sans"/>
                    </a:defRPr>
                  </a:pPr>
                  <a:endParaRPr lang="en-TW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13-433A-BA69-5EDE0FE6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0" strike="noStrike" spc="-1">
                    <a:solidFill>
                      <a:srgbClr val="000000"/>
                    </a:solidFill>
                    <a:latin typeface="微软雅黑"/>
                    <a:ea typeface="微软雅黑"/>
                  </a:defRPr>
                </a:pPr>
                <a:endParaRPr lang="en-TW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1</c:v>
                </c:pt>
                <c:pt idx="1">
                  <c:v>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13-433A-BA69-5EDE0FE66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solidFill>
          <a:srgbClr val="FFFFFF"/>
        </a:solidFill>
        <a:ln>
          <a:noFill/>
        </a:ln>
      </c:spPr>
    </c:plotArea>
    <c:plotVisOnly val="1"/>
    <c:dispBlanksAs val="zero"/>
    <c:showDLblsOverMax val="1"/>
  </c:chart>
  <c:spPr>
    <a:noFill/>
    <a:ln w="9360">
      <a:solidFill>
        <a:srgbClr val="D9D9D9"/>
      </a:solidFill>
      <a:round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請按這裡移動投影片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zh-TW" sz="2000" b="0" strike="noStrike" spc="-1">
                <a:latin typeface="Arial"/>
              </a:rPr>
              <a:t>請按這裡編輯備註格式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&lt;頁首&gt;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&lt;日期/時間&gt;</a:t>
            </a: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&lt;頁尾&gt;</a:t>
            </a: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A23E31F-8C2F-4F3D-B468-C85335A0229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86A5D7A-6262-49A1-B9EE-FDBE568ABB3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7109CDB-57A3-47F2-A010-67035D0511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C828311-8345-42B5-A998-F594C2A3C15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EFF60B1-E1E4-4C9D-9732-D553F5F3684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161C77A-8133-47E0-958F-F2017FC3CE7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045A8C6-271A-4B1A-B1F1-D33E76C700B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57AC509-58C1-453C-9C21-174E5213C3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2303DD-C05F-4CA8-9C27-75553E974E0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262CC55-8579-4BF4-87F0-D9BA8214642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A1C5DF8-06E5-4A91-B338-BDA6898604B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FCA94E-6BD1-46A5-996C-F8CE9273065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B811C08-1872-46BA-8A2F-718C985C409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0179223-51BC-42BB-A27D-A1C32B1FD90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A67111-1AFA-4CC3-876B-37DE64B66BC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A5735C1-E6FE-4D57-ABA2-5C50F33FB1A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E427003-4C76-4484-8071-6C0769E5E6E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2A2CC64-9C4A-45B8-B4FE-2705E02F6F3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8EA4C09-EE4C-45D0-B581-E0239BEEFE0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FCC42B-3B25-44B2-877C-72569B8AE1F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 rot="16200000">
            <a:off x="10953360" y="6275160"/>
            <a:ext cx="428760" cy="514800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>
            <a:off x="7858800" y="735840"/>
            <a:ext cx="1239840" cy="0"/>
          </a:xfrm>
          <a:prstGeom prst="line">
            <a:avLst/>
          </a:prstGeom>
          <a:ln w="1908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4710960" y="449280"/>
            <a:ext cx="2541600" cy="5727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4"/>
          <p:cNvSpPr/>
          <p:nvPr/>
        </p:nvSpPr>
        <p:spPr>
          <a:xfrm>
            <a:off x="2968920" y="735840"/>
            <a:ext cx="1239840" cy="0"/>
          </a:xfrm>
          <a:prstGeom prst="line">
            <a:avLst/>
          </a:prstGeom>
          <a:ln w="1908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80138095_Feature_Selection_with_Boruta_Package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wmf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rosvenpaul/family-income-and-expendi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966800" y="4204440"/>
            <a:ext cx="3123720" cy="13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2000" b="1" strike="noStrike" spc="-1">
                <a:solidFill>
                  <a:srgbClr val="FFFFFF"/>
                </a:solidFill>
                <a:latin typeface="幼圆"/>
                <a:ea typeface="幼圆"/>
              </a:rPr>
              <a:t>組員</a:t>
            </a:r>
            <a:r>
              <a:rPr lang="en-US" sz="2000" b="1" strike="noStrike" spc="-1">
                <a:solidFill>
                  <a:srgbClr val="FFFFFF"/>
                </a:solidFill>
                <a:latin typeface="幼圆"/>
                <a:ea typeface="幼圆"/>
              </a:rPr>
              <a:t>: 107590016 </a:t>
            </a:r>
            <a:r>
              <a:rPr lang="zh-TW" sz="2000" b="1" strike="noStrike" spc="-1">
                <a:solidFill>
                  <a:srgbClr val="FFFFFF"/>
                </a:solidFill>
                <a:latin typeface="幼圆"/>
                <a:ea typeface="幼圆"/>
              </a:rPr>
              <a:t>楊宗洺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幼圆"/>
                <a:ea typeface="幼圆"/>
              </a:rPr>
              <a:t>      107590020 </a:t>
            </a:r>
            <a:r>
              <a:rPr lang="zh-TW" sz="2000" b="1" strike="noStrike" spc="-1">
                <a:solidFill>
                  <a:srgbClr val="FFFFFF"/>
                </a:solidFill>
                <a:latin typeface="幼圆"/>
                <a:ea typeface="幼圆"/>
              </a:rPr>
              <a:t>朱柏霖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幼圆"/>
                <a:ea typeface="幼圆"/>
              </a:rPr>
              <a:t>      107590023 </a:t>
            </a:r>
            <a:r>
              <a:rPr lang="zh-TW" sz="2000" b="1" strike="noStrike" spc="-1">
                <a:solidFill>
                  <a:srgbClr val="FFFFFF"/>
                </a:solidFill>
                <a:latin typeface="幼圆"/>
                <a:ea typeface="幼圆"/>
              </a:rPr>
              <a:t>李承紘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幼圆"/>
                <a:ea typeface="幼圆"/>
              </a:rPr>
              <a:t>      107590037 </a:t>
            </a:r>
            <a:r>
              <a:rPr lang="zh-TW" sz="2000" b="1" strike="noStrike" spc="-1">
                <a:solidFill>
                  <a:srgbClr val="FFFFFF"/>
                </a:solidFill>
                <a:latin typeface="幼圆"/>
                <a:ea typeface="幼圆"/>
              </a:rPr>
              <a:t>應耀德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25" name="图片 15"/>
          <p:cNvPicPr/>
          <p:nvPr/>
        </p:nvPicPr>
        <p:blipFill>
          <a:blip r:embed="rId3"/>
          <a:srcRect b="26103"/>
          <a:stretch/>
        </p:blipFill>
        <p:spPr>
          <a:xfrm rot="11081400">
            <a:off x="-1525320" y="1476720"/>
            <a:ext cx="5777280" cy="623520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3474000" y="1407240"/>
            <a:ext cx="762228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Calibri"/>
                <a:ea typeface="DejaVu Sans"/>
              </a:rPr>
              <a:t>Household income prediction</a:t>
            </a:r>
            <a:endParaRPr lang="en-US" sz="4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  <a:ea typeface="DejaVu Sans"/>
              </a:rPr>
              <a:t>based on the attributes of families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9397080" y="6066720"/>
            <a:ext cx="164664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2020 / 12 / 28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142600" y="537480"/>
            <a:ext cx="1767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Preprocessing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921180" y="3421982"/>
            <a:ext cx="57034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Data Normalization –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MinMaxScaler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X_std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= (X -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X.min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(axis=0)) / (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X.max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(axis=0) -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X.min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(axis=0))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X_scaled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=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X_std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* (max - min) + min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921180" y="1568251"/>
            <a:ext cx="570348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Split data into train, validation, test subset</a:t>
            </a:r>
            <a:endParaRPr lang="en-US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Train: 64%</a:t>
            </a:r>
            <a:endParaRPr lang="en-US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Validation: 16%</a:t>
            </a:r>
            <a:endParaRPr lang="en-US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Test: 20%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78" name="圖片 5"/>
          <p:cNvPicPr/>
          <p:nvPr/>
        </p:nvPicPr>
        <p:blipFill>
          <a:blip r:embed="rId3"/>
          <a:stretch/>
        </p:blipFill>
        <p:spPr>
          <a:xfrm>
            <a:off x="6790320" y="1680480"/>
            <a:ext cx="4646160" cy="370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953240" y="537480"/>
            <a:ext cx="2114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Feature Selection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80" name="Group 2"/>
          <p:cNvGrpSpPr/>
          <p:nvPr/>
        </p:nvGrpSpPr>
        <p:grpSpPr>
          <a:xfrm>
            <a:off x="318240" y="1161720"/>
            <a:ext cx="6055200" cy="5413680"/>
            <a:chOff x="318240" y="1161720"/>
            <a:chExt cx="6055200" cy="5413680"/>
          </a:xfrm>
        </p:grpSpPr>
        <p:pic>
          <p:nvPicPr>
            <p:cNvPr id="181" name="圖片 3"/>
            <p:cNvPicPr/>
            <p:nvPr/>
          </p:nvPicPr>
          <p:blipFill>
            <a:blip r:embed="rId3"/>
            <a:stretch/>
          </p:blipFill>
          <p:spPr>
            <a:xfrm>
              <a:off x="318240" y="1161720"/>
              <a:ext cx="6055200" cy="5413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2" name="CustomShape 3"/>
            <p:cNvSpPr/>
            <p:nvPr/>
          </p:nvSpPr>
          <p:spPr>
            <a:xfrm>
              <a:off x="816120" y="1384200"/>
              <a:ext cx="1269360" cy="202320"/>
            </a:xfrm>
            <a:prstGeom prst="rect">
              <a:avLst/>
            </a:prstGeom>
            <a:noFill/>
            <a:ln w="2844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797040" y="2279520"/>
              <a:ext cx="2208960" cy="202320"/>
            </a:xfrm>
            <a:prstGeom prst="rect">
              <a:avLst/>
            </a:prstGeom>
            <a:noFill/>
            <a:ln w="2844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84" name="圖片 11"/>
          <p:cNvPicPr/>
          <p:nvPr/>
        </p:nvPicPr>
        <p:blipFill>
          <a:blip r:embed="rId4"/>
          <a:stretch/>
        </p:blipFill>
        <p:spPr>
          <a:xfrm>
            <a:off x="6852600" y="1635840"/>
            <a:ext cx="4465800" cy="4465800"/>
          </a:xfrm>
          <a:prstGeom prst="rect">
            <a:avLst/>
          </a:prstGeom>
          <a:ln>
            <a:noFill/>
          </a:ln>
        </p:spPr>
      </p:pic>
      <p:sp>
        <p:nvSpPr>
          <p:cNvPr id="185" name="CustomShape 5"/>
          <p:cNvSpPr/>
          <p:nvPr/>
        </p:nvSpPr>
        <p:spPr>
          <a:xfrm>
            <a:off x="6852600" y="1247400"/>
            <a:ext cx="4465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Visual-based feature selection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953240" y="537480"/>
            <a:ext cx="2114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Feature Selection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7" name="圖片 11"/>
          <p:cNvPicPr/>
          <p:nvPr/>
        </p:nvPicPr>
        <p:blipFill>
          <a:blip r:embed="rId3"/>
          <a:stretch/>
        </p:blipFill>
        <p:spPr>
          <a:xfrm>
            <a:off x="756720" y="1502280"/>
            <a:ext cx="4465800" cy="4465800"/>
          </a:xfrm>
          <a:prstGeom prst="rect">
            <a:avLst/>
          </a:prstGeom>
          <a:ln>
            <a:noFill/>
          </a:ln>
        </p:spPr>
      </p:pic>
      <p:pic>
        <p:nvPicPr>
          <p:cNvPr id="188" name="圖片 2"/>
          <p:cNvPicPr/>
          <p:nvPr/>
        </p:nvPicPr>
        <p:blipFill>
          <a:blip r:embed="rId4"/>
          <a:stretch/>
        </p:blipFill>
        <p:spPr>
          <a:xfrm>
            <a:off x="5840640" y="1490040"/>
            <a:ext cx="5774760" cy="445356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6519960" y="2448000"/>
            <a:ext cx="851760" cy="113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6291360" y="3305160"/>
            <a:ext cx="1142280" cy="113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4"/>
          <p:cNvSpPr/>
          <p:nvPr/>
        </p:nvSpPr>
        <p:spPr>
          <a:xfrm>
            <a:off x="6365160" y="4662360"/>
            <a:ext cx="1316160" cy="113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5"/>
          <p:cNvSpPr/>
          <p:nvPr/>
        </p:nvSpPr>
        <p:spPr>
          <a:xfrm>
            <a:off x="6287760" y="5500800"/>
            <a:ext cx="2874600" cy="113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6"/>
          <p:cNvSpPr/>
          <p:nvPr/>
        </p:nvSpPr>
        <p:spPr>
          <a:xfrm>
            <a:off x="3299400" y="3637800"/>
            <a:ext cx="32796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92D050"/>
                </a:solidFill>
                <a:latin typeface="Wingdings 2"/>
                <a:ea typeface="DejaVu Sans"/>
              </a:rPr>
              <a:t>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3299400" y="1428120"/>
            <a:ext cx="32796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92D050"/>
                </a:solidFill>
                <a:latin typeface="Wingdings 2"/>
                <a:ea typeface="DejaVu Sans"/>
              </a:rPr>
              <a:t>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1139040" y="3637800"/>
            <a:ext cx="28656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Wingdings 2"/>
                <a:ea typeface="DejaVu Sans"/>
              </a:rPr>
              <a:t>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1278000" y="1413720"/>
            <a:ext cx="28656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Wingdings 2"/>
                <a:ea typeface="DejaVu Sans"/>
              </a:rPr>
              <a:t>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6010920" y="5407560"/>
            <a:ext cx="32796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92D050"/>
                </a:solidFill>
                <a:latin typeface="Wingdings 2"/>
                <a:ea typeface="DejaVu Sans"/>
              </a:rPr>
              <a:t>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6027120" y="3211920"/>
            <a:ext cx="32796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92D050"/>
                </a:solidFill>
                <a:latin typeface="Wingdings 2"/>
                <a:ea typeface="DejaVu Sans"/>
              </a:rPr>
              <a:t>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9" name="CustomShape 12"/>
          <p:cNvSpPr/>
          <p:nvPr/>
        </p:nvSpPr>
        <p:spPr>
          <a:xfrm>
            <a:off x="6125040" y="4559760"/>
            <a:ext cx="28656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Wingdings 2"/>
                <a:ea typeface="DejaVu Sans"/>
              </a:rPr>
              <a:t>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0" name="CustomShape 13"/>
          <p:cNvSpPr/>
          <p:nvPr/>
        </p:nvSpPr>
        <p:spPr>
          <a:xfrm>
            <a:off x="6268680" y="2345040"/>
            <a:ext cx="28656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latin typeface="Wingdings 2"/>
                <a:ea typeface="DejaVu Sans"/>
              </a:rPr>
              <a:t>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1" name="CustomShape 14"/>
          <p:cNvSpPr/>
          <p:nvPr/>
        </p:nvSpPr>
        <p:spPr>
          <a:xfrm>
            <a:off x="687960" y="6019200"/>
            <a:ext cx="6096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(# of features: 177 – 2 = 175)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953240" y="537480"/>
            <a:ext cx="2114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Feature Selection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96160" y="1178280"/>
            <a:ext cx="6096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Boruta Algorithm – based on Random Forest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095880" y="5859000"/>
            <a:ext cx="4915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Paper: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https://www.researchgate.net/publication/280138095_Feature_Selection_with_Boruta_Package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5" name="Picture 2" descr="Image for post"/>
          <p:cNvPicPr/>
          <p:nvPr/>
        </p:nvPicPr>
        <p:blipFill>
          <a:blip r:embed="rId4"/>
          <a:srcRect l="9928" r="9682"/>
          <a:stretch/>
        </p:blipFill>
        <p:spPr>
          <a:xfrm>
            <a:off x="596160" y="1977120"/>
            <a:ext cx="5158440" cy="1817640"/>
          </a:xfrm>
          <a:prstGeom prst="rect">
            <a:avLst/>
          </a:prstGeom>
          <a:ln>
            <a:noFill/>
          </a:ln>
        </p:spPr>
      </p:pic>
      <p:sp>
        <p:nvSpPr>
          <p:cNvPr id="206" name="CustomShape 4"/>
          <p:cNvSpPr/>
          <p:nvPr/>
        </p:nvSpPr>
        <p:spPr>
          <a:xfrm>
            <a:off x="596160" y="1632600"/>
            <a:ext cx="2791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1. Shadow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7" name="Picture 4" descr="Image for post"/>
          <p:cNvPicPr/>
          <p:nvPr/>
        </p:nvPicPr>
        <p:blipFill>
          <a:blip r:embed="rId5"/>
          <a:stretch/>
        </p:blipFill>
        <p:spPr>
          <a:xfrm>
            <a:off x="596160" y="4081320"/>
            <a:ext cx="5158440" cy="747000"/>
          </a:xfrm>
          <a:prstGeom prst="rect">
            <a:avLst/>
          </a:prstGeom>
          <a:ln>
            <a:noFill/>
          </a:ln>
        </p:spPr>
      </p:pic>
      <p:pic>
        <p:nvPicPr>
          <p:cNvPr id="208" name="Picture 6" descr="Image for post"/>
          <p:cNvPicPr/>
          <p:nvPr/>
        </p:nvPicPr>
        <p:blipFill>
          <a:blip r:embed="rId6"/>
          <a:stretch/>
        </p:blipFill>
        <p:spPr>
          <a:xfrm>
            <a:off x="6095880" y="3210480"/>
            <a:ext cx="5871240" cy="2647800"/>
          </a:xfrm>
          <a:prstGeom prst="rect">
            <a:avLst/>
          </a:prstGeom>
          <a:ln>
            <a:noFill/>
          </a:ln>
        </p:spPr>
      </p:pic>
      <p:sp>
        <p:nvSpPr>
          <p:cNvPr id="209" name="CustomShape 5"/>
          <p:cNvSpPr/>
          <p:nvPr/>
        </p:nvSpPr>
        <p:spPr>
          <a:xfrm>
            <a:off x="6095880" y="1608120"/>
            <a:ext cx="2791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2. Binomial distribution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0" name="Picture 8" descr="Image for post"/>
          <p:cNvPicPr/>
          <p:nvPr/>
        </p:nvPicPr>
        <p:blipFill>
          <a:blip r:embed="rId7"/>
          <a:srcRect l="27799" r="27100"/>
          <a:stretch/>
        </p:blipFill>
        <p:spPr>
          <a:xfrm>
            <a:off x="6095880" y="2001960"/>
            <a:ext cx="5499360" cy="117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953240" y="537480"/>
            <a:ext cx="2114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Feature Selection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2" name="圖片 2"/>
          <p:cNvPicPr/>
          <p:nvPr/>
        </p:nvPicPr>
        <p:blipFill>
          <a:blip r:embed="rId3"/>
          <a:stretch/>
        </p:blipFill>
        <p:spPr>
          <a:xfrm>
            <a:off x="379440" y="1122840"/>
            <a:ext cx="6143040" cy="5634720"/>
          </a:xfrm>
          <a:prstGeom prst="rect">
            <a:avLst/>
          </a:prstGeom>
          <a:ln>
            <a:noFill/>
          </a:ln>
        </p:spPr>
      </p:pic>
      <p:sp>
        <p:nvSpPr>
          <p:cNvPr id="213" name="CustomShape 2"/>
          <p:cNvSpPr/>
          <p:nvPr/>
        </p:nvSpPr>
        <p:spPr>
          <a:xfrm>
            <a:off x="7149240" y="3429000"/>
            <a:ext cx="6096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# of features: 175 </a:t>
            </a:r>
            <a:r>
              <a:rPr lang="en-US" sz="1800" b="0" strike="noStrike" spc="-1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 62 (max_depth=5)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954680" y="537480"/>
            <a:ext cx="2140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Selected Features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215" name="Table 2"/>
          <p:cNvGraphicFramePr/>
          <p:nvPr/>
        </p:nvGraphicFramePr>
        <p:xfrm>
          <a:off x="390960" y="1067040"/>
          <a:ext cx="11324160" cy="5288280"/>
        </p:xfrm>
        <a:graphic>
          <a:graphicData uri="http://schemas.openxmlformats.org/drawingml/2006/table">
            <a:tbl>
              <a:tblPr/>
              <a:tblGrid>
                <a:gridCol w="566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Total Food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Agricultural Household indicator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Bread and Cereals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Meat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Total Fish and  marine products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Fruit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Vegetables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Restaurant and hotels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Alcoholic Beverages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Tobacco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Clothing, Footwear and Other Wear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Housing and water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Medical Care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Transportation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Communication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Education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Miscellaneous Goods and Services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Special Occasions Expenditure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Crop Farming and Gardening expenses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Total Income from Entrepreneurial Acitivites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Household Head Age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Total Number of Family members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Members with age 5 - 17 years old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Total number of family members employed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 Floor Area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 Age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bedrooms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Electricity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Television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CD/VCD/DVD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Component/Stereo set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Refrigerator/Freezer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Washing Machine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Airconditioner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Car, Jeep, Van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Landline/wireless telephones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Cellular phone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Personal Computer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Stove with Oven/Gas Range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Motorcycle/Tricycle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Region_ ARMM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Region_NCR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Main Source of Income_Enterpreneurial Activities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Main Source of Income_Other sources of Income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Main Source of Income_Wage/Salaries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Household Head Marital Status_Married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Household Head Highest Grade Completed_Business and Administration Programs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Household Head Highest Grade Completed_High School Graduate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Household Head Class of Worker_Worked for government/government corporation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Household Head Class of Worker_Worked for private establishment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Type of Household_Extended Family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Type of Household_Single Family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Type of Roof_Light material (cogon,nipa,anahaw)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Type of Roof_Strong material(galvanized,iron,al,tile,concrete,brick,stone,asbestos)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Type of Walls_Light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Type of Walls_Strong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Tenure Status_Own house, rent-free lot with consent of owner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Toilet Facilities_None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Toilet Facilities_Water-sealed, sewer septic tank, used exclusively by household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Main Source of Water Supply_Dug well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Main Source of Water Supply_Own use, faucet, community water system</a:t>
                      </a:r>
                      <a:endParaRPr lang="en-US" sz="11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1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Main Source of Water Supply_Shared, tubed/piped deep well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451480" y="556560"/>
            <a:ext cx="1116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Baseline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174680" y="1622160"/>
            <a:ext cx="609516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LogisticRegression – All features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Train score:  0.7089288400782308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Cross-validation score:  0.6943352914502243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Validation score:  0.7009177072363473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Test score: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8" name="圖片 9"/>
          <p:cNvPicPr/>
          <p:nvPr/>
        </p:nvPicPr>
        <p:blipFill>
          <a:blip r:embed="rId2"/>
          <a:stretch/>
        </p:blipFill>
        <p:spPr>
          <a:xfrm>
            <a:off x="1174680" y="3653640"/>
            <a:ext cx="4434840" cy="1794240"/>
          </a:xfrm>
          <a:prstGeom prst="rect">
            <a:avLst/>
          </a:prstGeom>
          <a:ln>
            <a:noFill/>
          </a:ln>
        </p:spPr>
      </p:pic>
      <p:sp>
        <p:nvSpPr>
          <p:cNvPr id="219" name="CustomShape 3"/>
          <p:cNvSpPr/>
          <p:nvPr/>
        </p:nvSpPr>
        <p:spPr>
          <a:xfrm>
            <a:off x="6575400" y="1622160"/>
            <a:ext cx="609516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LogisticRegression – Selected features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Train score:  0.702572589137957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Cross-validation score:  0.6932449600198842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Validation score:  0.6982097186700768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Test score: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0" name="圖片 14"/>
          <p:cNvPicPr/>
          <p:nvPr/>
        </p:nvPicPr>
        <p:blipFill>
          <a:blip r:embed="rId3"/>
          <a:stretch/>
        </p:blipFill>
        <p:spPr>
          <a:xfrm>
            <a:off x="6575400" y="3653640"/>
            <a:ext cx="4560480" cy="179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62BB96A-C830-4BB4-96D4-8B30DAFAE2A1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5626800" y="543600"/>
            <a:ext cx="709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KNN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A6DE63-1615-4C46-875C-2D73098A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60" y="907920"/>
            <a:ext cx="4285976" cy="5812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98996B-7136-134E-BCA6-D3DABF5D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60" y="907920"/>
            <a:ext cx="4285976" cy="581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31ECA8C-9824-48ED-B75B-A039920466DF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5627160" y="543600"/>
            <a:ext cx="723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MDC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76120-85C4-7945-93CC-A3729732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93" y="805262"/>
            <a:ext cx="4361668" cy="5915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678C3E-EE92-834F-BC5F-9F84B772C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98" y="805261"/>
            <a:ext cx="4361667" cy="59155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14ECB74-12AA-F440-B5B6-D8D6163E29BF}"/>
              </a:ext>
            </a:extLst>
          </p:cNvPr>
          <p:cNvGrpSpPr/>
          <p:nvPr/>
        </p:nvGrpSpPr>
        <p:grpSpPr>
          <a:xfrm>
            <a:off x="2680924" y="3597026"/>
            <a:ext cx="7338951" cy="439387"/>
            <a:chOff x="4629008" y="5072671"/>
            <a:chExt cx="7338951" cy="43938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7246D6-8814-9342-A7C1-94557DF78459}"/>
                </a:ext>
              </a:extLst>
            </p:cNvPr>
            <p:cNvSpPr/>
            <p:nvPr/>
          </p:nvSpPr>
          <p:spPr>
            <a:xfrm>
              <a:off x="4629008" y="5072671"/>
              <a:ext cx="7338951" cy="439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" name="CustomShape 2">
              <a:extLst>
                <a:ext uri="{FF2B5EF4-FFF2-40B4-BE49-F238E27FC236}">
                  <a16:creationId xmlns:a16="http://schemas.microsoft.com/office/drawing/2014/main" id="{C85F303F-5C9C-5D4C-8DD6-F232A90CB95B}"/>
                </a:ext>
              </a:extLst>
            </p:cNvPr>
            <p:cNvSpPr/>
            <p:nvPr/>
          </p:nvSpPr>
          <p:spPr>
            <a:xfrm>
              <a:off x="4694343" y="5110204"/>
              <a:ext cx="72082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微软雅黑"/>
                  <a:ea typeface="微软雅黑"/>
                </a:rPr>
                <a:t>Numeric features make more sense to the KNN and MDC model</a:t>
              </a:r>
              <a:endParaRPr lang="en-US" sz="18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35851B4-F6D9-4F9B-AA03-B3B84A7C4233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993560" y="395640"/>
            <a:ext cx="20847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DecisionTree&amp;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RandomForest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2" y="1574106"/>
            <a:ext cx="10696575" cy="3838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373720" y="551520"/>
            <a:ext cx="1287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Segoe UI Black"/>
              </a:rPr>
              <a:t>CONTENT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1800" y="1400400"/>
            <a:ext cx="11337480" cy="359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360">
              <a:lnSpc>
                <a:spcPct val="150000"/>
              </a:lnSpc>
              <a:buClr>
                <a:srgbClr val="FFFFFF"/>
              </a:buClr>
              <a:buFont typeface="Wingdings" charset="2"/>
              <a:buChar char=""/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About the data</a:t>
            </a:r>
            <a:endParaRPr lang="en-US" sz="2300" b="0" strike="noStrike" spc="-1"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FFFFFF"/>
              </a:buClr>
              <a:buFont typeface="Wingdings" charset="2"/>
              <a:buChar char=""/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Preprocessing </a:t>
            </a:r>
            <a:endParaRPr lang="en-US" sz="2300" b="0" strike="noStrike" spc="-1"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FFFFFF"/>
              </a:buClr>
              <a:buFont typeface="Wingdings" charset="2"/>
              <a:buChar char=""/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Baseline (Logistic Regression)</a:t>
            </a:r>
            <a:endParaRPr lang="en-US" sz="2300" b="0" strike="noStrike" spc="-1"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FFFFFF"/>
              </a:buClr>
              <a:buFont typeface="Wingdings" charset="2"/>
              <a:buChar char=""/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Models (Decision Tree, Random Forest, MDC, KNN, SVM, XGBoost, SOM + XGBoost)</a:t>
            </a:r>
            <a:endParaRPr lang="en-US" sz="2300" b="0" strike="noStrike" spc="-1"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FFFFFF"/>
              </a:buClr>
              <a:buFont typeface="Wingdings" charset="2"/>
              <a:buChar char=""/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Evaluation</a:t>
            </a:r>
            <a:endParaRPr lang="en-US" sz="2300" b="0" strike="noStrike" spc="-1"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FFFFFF"/>
              </a:buClr>
              <a:buFont typeface="Wingdings" charset="2"/>
              <a:buChar char=""/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Conclusion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35851B4-F6D9-4F9B-AA03-B3B84A7C4233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4993560" y="395640"/>
            <a:ext cx="20847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DecisionTree&amp;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RandomForest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71637"/>
            <a:ext cx="10591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3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E7D143A-4977-4FBB-ADBF-379777D2B312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7950240" y="2159280"/>
            <a:ext cx="359568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Top-5 important features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Housing and water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Total Food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Communication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Miscellaneous Goods and Services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Total Income from Entrepreneurial Activities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5172120" y="560520"/>
            <a:ext cx="1632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DecisionTree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5" name="圖片 4"/>
          <p:cNvPicPr/>
          <p:nvPr/>
        </p:nvPicPr>
        <p:blipFill>
          <a:blip r:embed="rId2"/>
          <a:stretch/>
        </p:blipFill>
        <p:spPr>
          <a:xfrm>
            <a:off x="270360" y="1240560"/>
            <a:ext cx="7275960" cy="548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360D309-7B5D-4FC8-B023-1A849FCEB725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7950240" y="2159280"/>
            <a:ext cx="359568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Top-5 important features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Miscellaneous Goods and Services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Total Food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Housing and water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Total Income from Entrepreneurial Activities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Communication Expenditure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120280" y="547560"/>
            <a:ext cx="1817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RandomForest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9" name="圖片 2"/>
          <p:cNvPicPr/>
          <p:nvPr/>
        </p:nvPicPr>
        <p:blipFill>
          <a:blip r:embed="rId2"/>
          <a:stretch/>
        </p:blipFill>
        <p:spPr>
          <a:xfrm>
            <a:off x="314640" y="1080720"/>
            <a:ext cx="7296120" cy="547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0A96A01-221A-490A-A152-8B4C68EDA3C4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605920" y="556560"/>
            <a:ext cx="696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SVM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2" name="圖片 241"/>
          <p:cNvPicPr/>
          <p:nvPr/>
        </p:nvPicPr>
        <p:blipFill>
          <a:blip r:embed="rId2"/>
          <a:stretch/>
        </p:blipFill>
        <p:spPr>
          <a:xfrm>
            <a:off x="632880" y="1494000"/>
            <a:ext cx="10942200" cy="3886200"/>
          </a:xfrm>
          <a:prstGeom prst="rect">
            <a:avLst/>
          </a:prstGeom>
          <a:ln>
            <a:noFill/>
          </a:ln>
        </p:spPr>
      </p:pic>
      <p:pic>
        <p:nvPicPr>
          <p:cNvPr id="243" name="圖片 242"/>
          <p:cNvPicPr/>
          <p:nvPr/>
        </p:nvPicPr>
        <p:blipFill>
          <a:blip r:embed="rId3"/>
          <a:stretch/>
        </p:blipFill>
        <p:spPr>
          <a:xfrm>
            <a:off x="632880" y="1471320"/>
            <a:ext cx="10942200" cy="393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34A72F5-4039-4763-8F0D-7BEE27E71F34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438160" y="547560"/>
            <a:ext cx="1160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XGBoost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666720" y="925920"/>
            <a:ext cx="2266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XGBoost – All features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7" name="圖片 10"/>
          <p:cNvPicPr/>
          <p:nvPr/>
        </p:nvPicPr>
        <p:blipFill>
          <a:blip r:embed="rId2"/>
          <a:stretch/>
        </p:blipFill>
        <p:spPr>
          <a:xfrm>
            <a:off x="666720" y="4434480"/>
            <a:ext cx="3542040" cy="2361240"/>
          </a:xfrm>
          <a:prstGeom prst="rect">
            <a:avLst/>
          </a:prstGeom>
          <a:ln>
            <a:noFill/>
          </a:ln>
        </p:spPr>
      </p:pic>
      <p:sp>
        <p:nvSpPr>
          <p:cNvPr id="248" name="CustomShape 4"/>
          <p:cNvSpPr/>
          <p:nvPr/>
        </p:nvSpPr>
        <p:spPr>
          <a:xfrm>
            <a:off x="666720" y="1295280"/>
            <a:ext cx="2714040" cy="31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n_estimators=100,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max_depth=6,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learning_rate=0.04,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objective=‘multi:softmax’,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booster=‘gbtree’,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reg_alpha=2.0,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reg_lambda=2.5,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gamma=0.5,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min_child_weight=2.0,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colsample_bytree=0.7,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subsample=0.5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9" name="圖片 17"/>
          <p:cNvPicPr/>
          <p:nvPr/>
        </p:nvPicPr>
        <p:blipFill>
          <a:blip r:embed="rId3"/>
          <a:stretch/>
        </p:blipFill>
        <p:spPr>
          <a:xfrm>
            <a:off x="6491880" y="1110600"/>
            <a:ext cx="3819240" cy="544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090F897-199E-4133-8B9E-3AFADFF72753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51" name="圖片 2"/>
          <p:cNvPicPr/>
          <p:nvPr/>
        </p:nvPicPr>
        <p:blipFill>
          <a:blip r:embed="rId2"/>
          <a:stretch/>
        </p:blipFill>
        <p:spPr>
          <a:xfrm>
            <a:off x="374040" y="1078560"/>
            <a:ext cx="7356240" cy="5642280"/>
          </a:xfrm>
          <a:prstGeom prst="rect">
            <a:avLst/>
          </a:prstGeom>
          <a:ln>
            <a:noFill/>
          </a:ln>
        </p:spPr>
      </p:pic>
      <p:sp>
        <p:nvSpPr>
          <p:cNvPr id="252" name="CustomShape 2"/>
          <p:cNvSpPr/>
          <p:nvPr/>
        </p:nvSpPr>
        <p:spPr>
          <a:xfrm>
            <a:off x="7950240" y="2159280"/>
            <a:ext cx="359568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Top-5 important features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Miscellaneous Goods and Services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Total Food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Communication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Housing and water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Total Income from Entrepreneurial Activities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5438160" y="547560"/>
            <a:ext cx="1160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XGBoost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2C00087-B696-4B80-A840-A1BB0A95C079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66720" y="925920"/>
            <a:ext cx="2840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XGBoost – Selected features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666720" y="1295280"/>
            <a:ext cx="2714040" cy="31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n_estimators=100,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max_depth=6,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learning_rate=0.04,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objective=‘multi:softmax’,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booster=‘gbtree’,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reg_alpha=2.0,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reg_lambda=2.5,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gamma=0.5,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min_child_weight=2.0,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colsample_bytree=0.7,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subsample=0.5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7" name="圖片 17"/>
          <p:cNvPicPr/>
          <p:nvPr/>
        </p:nvPicPr>
        <p:blipFill>
          <a:blip r:embed="rId2"/>
          <a:stretch/>
        </p:blipFill>
        <p:spPr>
          <a:xfrm>
            <a:off x="6492960" y="1110600"/>
            <a:ext cx="3817440" cy="5448240"/>
          </a:xfrm>
          <a:prstGeom prst="rect">
            <a:avLst/>
          </a:prstGeom>
          <a:ln>
            <a:noFill/>
          </a:ln>
        </p:spPr>
      </p:pic>
      <p:pic>
        <p:nvPicPr>
          <p:cNvPr id="258" name="圖片 3"/>
          <p:cNvPicPr/>
          <p:nvPr/>
        </p:nvPicPr>
        <p:blipFill>
          <a:blip r:embed="rId3"/>
          <a:stretch/>
        </p:blipFill>
        <p:spPr>
          <a:xfrm>
            <a:off x="666720" y="4434480"/>
            <a:ext cx="3542040" cy="2361240"/>
          </a:xfrm>
          <a:prstGeom prst="rect">
            <a:avLst/>
          </a:prstGeom>
          <a:ln>
            <a:noFill/>
          </a:ln>
        </p:spPr>
      </p:pic>
      <p:sp>
        <p:nvSpPr>
          <p:cNvPr id="259" name="CustomShape 4"/>
          <p:cNvSpPr/>
          <p:nvPr/>
        </p:nvSpPr>
        <p:spPr>
          <a:xfrm>
            <a:off x="5438160" y="547560"/>
            <a:ext cx="1160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XGBoost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1D28357-B803-44CA-B50D-1D2805C837FC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261" name="圖片 2"/>
          <p:cNvPicPr/>
          <p:nvPr/>
        </p:nvPicPr>
        <p:blipFill>
          <a:blip r:embed="rId2"/>
          <a:stretch/>
        </p:blipFill>
        <p:spPr>
          <a:xfrm>
            <a:off x="374040" y="1078560"/>
            <a:ext cx="7356240" cy="5642280"/>
          </a:xfrm>
          <a:prstGeom prst="rect">
            <a:avLst/>
          </a:prstGeom>
          <a:ln>
            <a:noFill/>
          </a:ln>
        </p:spPr>
      </p:pic>
      <p:sp>
        <p:nvSpPr>
          <p:cNvPr id="262" name="CustomShape 2"/>
          <p:cNvSpPr/>
          <p:nvPr/>
        </p:nvSpPr>
        <p:spPr>
          <a:xfrm>
            <a:off x="7950240" y="2159280"/>
            <a:ext cx="359568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Top-5 important features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Miscellaneous Goods and Services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Total Food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Housing and water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Communication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Total Income from Entrepreneurial Activities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5438160" y="547560"/>
            <a:ext cx="1160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XGBoost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82902E6-7235-406E-9525-04EB81EF3560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094360" y="551160"/>
            <a:ext cx="1855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SOM+XGBoost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64640" y="1313280"/>
            <a:ext cx="2675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What is SOM ?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7" name="圖片 5"/>
          <p:cNvPicPr/>
          <p:nvPr/>
        </p:nvPicPr>
        <p:blipFill>
          <a:blip r:embed="rId2"/>
          <a:stretch/>
        </p:blipFill>
        <p:spPr>
          <a:xfrm>
            <a:off x="6552720" y="1809720"/>
            <a:ext cx="4115160" cy="4115160"/>
          </a:xfrm>
          <a:prstGeom prst="rect">
            <a:avLst/>
          </a:prstGeom>
          <a:ln>
            <a:noFill/>
          </a:ln>
        </p:spPr>
      </p:pic>
      <p:pic>
        <p:nvPicPr>
          <p:cNvPr id="268" name="Picture 2"/>
          <p:cNvPicPr/>
          <p:nvPr/>
        </p:nvPicPr>
        <p:blipFill>
          <a:blip r:embed="rId3"/>
          <a:stretch/>
        </p:blipFill>
        <p:spPr>
          <a:xfrm>
            <a:off x="764640" y="1809720"/>
            <a:ext cx="5391360" cy="2833920"/>
          </a:xfrm>
          <a:prstGeom prst="rect">
            <a:avLst/>
          </a:prstGeom>
          <a:ln>
            <a:noFill/>
          </a:ln>
        </p:spPr>
      </p:pic>
      <p:pic>
        <p:nvPicPr>
          <p:cNvPr id="269" name="圖片 8"/>
          <p:cNvPicPr/>
          <p:nvPr/>
        </p:nvPicPr>
        <p:blipFill>
          <a:blip r:embed="rId4"/>
          <a:stretch/>
        </p:blipFill>
        <p:spPr>
          <a:xfrm>
            <a:off x="393480" y="4894200"/>
            <a:ext cx="6095160" cy="1643760"/>
          </a:xfrm>
          <a:prstGeom prst="rect">
            <a:avLst/>
          </a:prstGeom>
          <a:ln>
            <a:noFill/>
          </a:ln>
        </p:spPr>
      </p:pic>
      <p:sp>
        <p:nvSpPr>
          <p:cNvPr id="270" name="CustomShape 4"/>
          <p:cNvSpPr/>
          <p:nvPr/>
        </p:nvSpPr>
        <p:spPr>
          <a:xfrm>
            <a:off x="2493720" y="1313280"/>
            <a:ext cx="2783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Gamma, Learning_rate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1" name="圖片 12"/>
          <p:cNvPicPr/>
          <p:nvPr/>
        </p:nvPicPr>
        <p:blipFill>
          <a:blip r:embed="rId5"/>
          <a:stretch/>
        </p:blipFill>
        <p:spPr>
          <a:xfrm>
            <a:off x="6552720" y="6121440"/>
            <a:ext cx="3266640" cy="599400"/>
          </a:xfrm>
          <a:prstGeom prst="rect">
            <a:avLst/>
          </a:prstGeom>
          <a:ln>
            <a:noFill/>
          </a:ln>
        </p:spPr>
      </p:pic>
      <p:pic>
        <p:nvPicPr>
          <p:cNvPr id="272" name="圖片 14"/>
          <p:cNvPicPr/>
          <p:nvPr/>
        </p:nvPicPr>
        <p:blipFill>
          <a:blip r:embed="rId6"/>
          <a:stretch/>
        </p:blipFill>
        <p:spPr>
          <a:xfrm>
            <a:off x="838080" y="4773600"/>
            <a:ext cx="3465360" cy="1947240"/>
          </a:xfrm>
          <a:prstGeom prst="rect">
            <a:avLst/>
          </a:prstGeom>
          <a:ln>
            <a:noFill/>
          </a:ln>
        </p:spPr>
      </p:pic>
      <p:pic>
        <p:nvPicPr>
          <p:cNvPr id="273" name="圖片 6"/>
          <p:cNvPicPr/>
          <p:nvPr/>
        </p:nvPicPr>
        <p:blipFill>
          <a:blip r:embed="rId7"/>
          <a:stretch/>
        </p:blipFill>
        <p:spPr>
          <a:xfrm>
            <a:off x="10134000" y="691920"/>
            <a:ext cx="1859760" cy="18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306F283-25F2-4F05-A027-8109E237E0B0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094360" y="551160"/>
            <a:ext cx="1855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SOM+XGBoost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2302560" y="1870200"/>
            <a:ext cx="1528920" cy="739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SOM(2*2)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3067560" y="1005840"/>
            <a:ext cx="360" cy="86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C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5"/>
          <p:cNvSpPr/>
          <p:nvPr/>
        </p:nvSpPr>
        <p:spPr>
          <a:xfrm>
            <a:off x="3075840" y="1253520"/>
            <a:ext cx="763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Input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772920" y="3710160"/>
            <a:ext cx="1528920" cy="739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XGBoost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0" name="CustomShape 7"/>
          <p:cNvSpPr/>
          <p:nvPr/>
        </p:nvSpPr>
        <p:spPr>
          <a:xfrm>
            <a:off x="3840480" y="3710160"/>
            <a:ext cx="1528920" cy="739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XGBoost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3555720" y="4996440"/>
            <a:ext cx="1528920" cy="739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XGBoost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1158120" y="4996440"/>
            <a:ext cx="1528920" cy="739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XGBoost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 flipH="1">
            <a:off x="1537200" y="2610360"/>
            <a:ext cx="1528920" cy="109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1"/>
          <p:cNvSpPr/>
          <p:nvPr/>
        </p:nvSpPr>
        <p:spPr>
          <a:xfrm flipH="1">
            <a:off x="2301840" y="2610360"/>
            <a:ext cx="763920" cy="2385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12"/>
          <p:cNvSpPr/>
          <p:nvPr/>
        </p:nvSpPr>
        <p:spPr>
          <a:xfrm>
            <a:off x="3067560" y="2610360"/>
            <a:ext cx="840240" cy="2385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3"/>
          <p:cNvSpPr/>
          <p:nvPr/>
        </p:nvSpPr>
        <p:spPr>
          <a:xfrm>
            <a:off x="3067560" y="2610360"/>
            <a:ext cx="1537200" cy="109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4"/>
          <p:cNvSpPr/>
          <p:nvPr/>
        </p:nvSpPr>
        <p:spPr>
          <a:xfrm>
            <a:off x="6022440" y="3160080"/>
            <a:ext cx="936360" cy="54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15"/>
          <p:cNvSpPr/>
          <p:nvPr/>
        </p:nvSpPr>
        <p:spPr>
          <a:xfrm>
            <a:off x="3734640" y="2534760"/>
            <a:ext cx="24750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Split a problem into multiple small problems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9" name="CustomShape 16"/>
          <p:cNvSpPr/>
          <p:nvPr/>
        </p:nvSpPr>
        <p:spPr>
          <a:xfrm>
            <a:off x="352800" y="2673000"/>
            <a:ext cx="2031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Divide and Conquer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0" name="CustomShape 17"/>
          <p:cNvSpPr/>
          <p:nvPr/>
        </p:nvSpPr>
        <p:spPr>
          <a:xfrm>
            <a:off x="7204680" y="3136680"/>
            <a:ext cx="449244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Calculate weighted average f1_score and accuracy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based on (# of data in cluster / total # of data)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1" name="CustomShape 18"/>
          <p:cNvSpPr/>
          <p:nvPr/>
        </p:nvSpPr>
        <p:spPr>
          <a:xfrm>
            <a:off x="6143040" y="3753720"/>
            <a:ext cx="3395160" cy="15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SOM model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size_x=2,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size_y=2,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len(features),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sigma=1, learning_rate=1.2,     neighborhood_function='triangle'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2" name="CustomShape 19"/>
          <p:cNvSpPr/>
          <p:nvPr/>
        </p:nvSpPr>
        <p:spPr>
          <a:xfrm>
            <a:off x="8983440" y="3721320"/>
            <a:ext cx="2714040" cy="301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XGBoost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n_estimators=100,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max_depth=6,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learning_rate=0.04,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objective=‘multi:softmax’,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booster=‘gbtree’,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reg_alpha=2.0,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reg_lambda=2.5,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gamma=0.5,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min_child_weight=2.0,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colsample_bytree=0.7,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DejaVu Sans"/>
              </a:rPr>
              <a:t>subsample=0.5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124960" y="534240"/>
            <a:ext cx="1727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Segoe UI Black"/>
              </a:rPr>
              <a:t>ABOUT DATA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670760" y="1824120"/>
            <a:ext cx="9336240" cy="427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DejaVu Sans"/>
              </a:rPr>
              <a:t>Type of file: A csv file</a:t>
            </a:r>
            <a:endParaRPr lang="en-US" sz="2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Source: Kaggle</a:t>
            </a:r>
            <a:endParaRPr lang="en-US" sz="2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DejaVu Sans"/>
              </a:rPr>
              <a:t>Data provider: The Philippine Statistics Authority</a:t>
            </a:r>
            <a:endParaRPr lang="en-US" sz="2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Size:</a:t>
            </a:r>
            <a:endParaRPr lang="en-US" sz="25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DejaVu Sans"/>
              </a:rPr>
              <a:t>21.61MB</a:t>
            </a:r>
            <a:endParaRPr lang="en-US" sz="25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DejaVu Sans"/>
              </a:rPr>
              <a:t>60 columns</a:t>
            </a:r>
            <a:endParaRPr lang="en-US" sz="25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DejaVu Sans"/>
              </a:rPr>
              <a:t>41544 rows</a:t>
            </a:r>
            <a:endParaRPr lang="en-US" sz="2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DejaVu Sans"/>
              </a:rPr>
              <a:t>Each column represents:</a:t>
            </a:r>
            <a:endParaRPr lang="en-US" sz="2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DejaVu Sans"/>
              </a:rPr>
              <a:t>      one household attribute</a:t>
            </a:r>
            <a:endParaRPr lang="en-US" sz="2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DejaVu Sans"/>
              </a:rPr>
              <a:t>Each row represents: </a:t>
            </a:r>
            <a:endParaRPr lang="en-US" sz="2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500" b="0" strike="noStrike" spc="-1">
                <a:solidFill>
                  <a:srgbClr val="FFFFFF"/>
                </a:solidFill>
                <a:latin typeface="Calibri"/>
                <a:ea typeface="DejaVu Sans"/>
              </a:rPr>
              <a:t>      one household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5989320" y="6447960"/>
            <a:ext cx="6971760" cy="68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https://www.kaggle.com/grosvenpaul/family-income-and-expenditure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6BBF0FC-930D-471D-BC62-6C0483C4F292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5094360" y="551160"/>
            <a:ext cx="1855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SOM+XGBoost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95" name="圖片 4"/>
          <p:cNvPicPr/>
          <p:nvPr/>
        </p:nvPicPr>
        <p:blipFill>
          <a:blip r:embed="rId2"/>
          <a:stretch/>
        </p:blipFill>
        <p:spPr>
          <a:xfrm>
            <a:off x="577440" y="1469160"/>
            <a:ext cx="2981160" cy="4994280"/>
          </a:xfrm>
          <a:prstGeom prst="rect">
            <a:avLst/>
          </a:prstGeom>
          <a:ln>
            <a:noFill/>
          </a:ln>
        </p:spPr>
      </p:pic>
      <p:pic>
        <p:nvPicPr>
          <p:cNvPr id="296" name="圖片 6"/>
          <p:cNvPicPr/>
          <p:nvPr/>
        </p:nvPicPr>
        <p:blipFill>
          <a:blip r:embed="rId3"/>
          <a:stretch/>
        </p:blipFill>
        <p:spPr>
          <a:xfrm>
            <a:off x="4304880" y="1468800"/>
            <a:ext cx="3024000" cy="4994640"/>
          </a:xfrm>
          <a:prstGeom prst="rect">
            <a:avLst/>
          </a:prstGeom>
          <a:ln>
            <a:noFill/>
          </a:ln>
        </p:spPr>
      </p:pic>
      <p:pic>
        <p:nvPicPr>
          <p:cNvPr id="297" name="圖片 8"/>
          <p:cNvPicPr/>
          <p:nvPr/>
        </p:nvPicPr>
        <p:blipFill>
          <a:blip r:embed="rId4"/>
          <a:stretch/>
        </p:blipFill>
        <p:spPr>
          <a:xfrm>
            <a:off x="8052840" y="1461240"/>
            <a:ext cx="3025800" cy="4979880"/>
          </a:xfrm>
          <a:prstGeom prst="rect">
            <a:avLst/>
          </a:prstGeom>
          <a:ln>
            <a:noFill/>
          </a:ln>
        </p:spPr>
      </p:pic>
      <p:sp>
        <p:nvSpPr>
          <p:cNvPr id="298" name="CustomShape 3"/>
          <p:cNvSpPr/>
          <p:nvPr/>
        </p:nvSpPr>
        <p:spPr>
          <a:xfrm>
            <a:off x="555120" y="1114920"/>
            <a:ext cx="1120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Train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4303800" y="1099440"/>
            <a:ext cx="1120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Validation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8052840" y="1084320"/>
            <a:ext cx="1120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Test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CustomShape 6"/>
          <p:cNvSpPr/>
          <p:nvPr/>
        </p:nvSpPr>
        <p:spPr>
          <a:xfrm>
            <a:off x="1090080" y="1084320"/>
            <a:ext cx="28515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weighted avg f_score:  0.8362633198800108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weighted avg accuracy:  0.8362419136452535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02" name="CustomShape 7"/>
          <p:cNvSpPr/>
          <p:nvPr/>
        </p:nvSpPr>
        <p:spPr>
          <a:xfrm>
            <a:off x="5340960" y="1068840"/>
            <a:ext cx="282384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weighted avg f_score:  0.7616251247579151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weighted avg accuracy:  0.7622987814051453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03" name="CustomShape 8"/>
          <p:cNvSpPr/>
          <p:nvPr/>
        </p:nvSpPr>
        <p:spPr>
          <a:xfrm>
            <a:off x="8526960" y="1039320"/>
            <a:ext cx="28263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weighted avg f_score:  0.7584503520165833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weighted avg accuracy:  0.7588157419665424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04" name="CustomShape 9"/>
          <p:cNvSpPr/>
          <p:nvPr/>
        </p:nvSpPr>
        <p:spPr>
          <a:xfrm>
            <a:off x="555120" y="669960"/>
            <a:ext cx="2840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All features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06665E0-EC55-4451-9374-71112FA66C90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5094360" y="551160"/>
            <a:ext cx="1855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SOM+XGBoost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7" name="圖片 6"/>
          <p:cNvPicPr/>
          <p:nvPr/>
        </p:nvPicPr>
        <p:blipFill>
          <a:blip r:embed="rId2"/>
          <a:stretch/>
        </p:blipFill>
        <p:spPr>
          <a:xfrm>
            <a:off x="348840" y="1042200"/>
            <a:ext cx="7403760" cy="5678280"/>
          </a:xfrm>
          <a:prstGeom prst="rect">
            <a:avLst/>
          </a:prstGeom>
          <a:ln>
            <a:noFill/>
          </a:ln>
        </p:spPr>
      </p:pic>
      <p:sp>
        <p:nvSpPr>
          <p:cNvPr id="308" name="CustomShape 3"/>
          <p:cNvSpPr/>
          <p:nvPr/>
        </p:nvSpPr>
        <p:spPr>
          <a:xfrm>
            <a:off x="7950240" y="2159280"/>
            <a:ext cx="359568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Top-5 important features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Total Food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Miscellaneous Goods and Services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Communication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Housing and water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Total Income from Entrepreneurial Activities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9F8F4FC0-FB64-472C-A876-17E2277BB87D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094360" y="551160"/>
            <a:ext cx="1855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SOM+XGBoost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1" name="圖片 4" descr="一張含有 文字, 收據 的圖片&#10;&#10;自動產生的描述"/>
          <p:cNvPicPr/>
          <p:nvPr/>
        </p:nvPicPr>
        <p:blipFill>
          <a:blip r:embed="rId2"/>
          <a:stretch/>
        </p:blipFill>
        <p:spPr>
          <a:xfrm>
            <a:off x="555120" y="1469160"/>
            <a:ext cx="3025800" cy="4994280"/>
          </a:xfrm>
          <a:prstGeom prst="rect">
            <a:avLst/>
          </a:prstGeom>
          <a:ln>
            <a:noFill/>
          </a:ln>
        </p:spPr>
      </p:pic>
      <p:pic>
        <p:nvPicPr>
          <p:cNvPr id="312" name="圖片 6" descr="一張含有 文字, 收據 的圖片&#10;&#10;自動產生的描述"/>
          <p:cNvPicPr/>
          <p:nvPr/>
        </p:nvPicPr>
        <p:blipFill>
          <a:blip r:embed="rId3"/>
          <a:stretch/>
        </p:blipFill>
        <p:spPr>
          <a:xfrm>
            <a:off x="4303800" y="1468800"/>
            <a:ext cx="3025800" cy="4994640"/>
          </a:xfrm>
          <a:prstGeom prst="rect">
            <a:avLst/>
          </a:prstGeom>
          <a:ln>
            <a:noFill/>
          </a:ln>
        </p:spPr>
      </p:pic>
      <p:pic>
        <p:nvPicPr>
          <p:cNvPr id="313" name="圖片 8" descr="一張含有 文字, 收據 的圖片&#10;&#10;自動產生的描述"/>
          <p:cNvPicPr/>
          <p:nvPr/>
        </p:nvPicPr>
        <p:blipFill>
          <a:blip r:embed="rId4"/>
          <a:stretch/>
        </p:blipFill>
        <p:spPr>
          <a:xfrm>
            <a:off x="8052840" y="1438560"/>
            <a:ext cx="3025800" cy="5025240"/>
          </a:xfrm>
          <a:prstGeom prst="rect">
            <a:avLst/>
          </a:prstGeom>
          <a:ln>
            <a:noFill/>
          </a:ln>
        </p:spPr>
      </p:pic>
      <p:sp>
        <p:nvSpPr>
          <p:cNvPr id="314" name="CustomShape 3"/>
          <p:cNvSpPr/>
          <p:nvPr/>
        </p:nvSpPr>
        <p:spPr>
          <a:xfrm>
            <a:off x="555120" y="1114920"/>
            <a:ext cx="1120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Train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4303800" y="1099440"/>
            <a:ext cx="1120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Validation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8052840" y="1084320"/>
            <a:ext cx="1120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Test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1090080" y="1084320"/>
            <a:ext cx="28515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weighted avg f_score:  0.8353064361614327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weighted avg accuracy:  0.8353016398375207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18" name="CustomShape 7"/>
          <p:cNvSpPr/>
          <p:nvPr/>
        </p:nvSpPr>
        <p:spPr>
          <a:xfrm>
            <a:off x="5340960" y="1068840"/>
            <a:ext cx="2795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weighted avg f_score:  0.7634193207879316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weighted avg accuracy:  0.763953663306755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19" name="CustomShape 8"/>
          <p:cNvSpPr/>
          <p:nvPr/>
        </p:nvSpPr>
        <p:spPr>
          <a:xfrm>
            <a:off x="8526960" y="1039320"/>
            <a:ext cx="28263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weighted avg f_score:  0.765380433404814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weighted avg accuracy:  0.7655554218317489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20" name="CustomShape 9"/>
          <p:cNvSpPr/>
          <p:nvPr/>
        </p:nvSpPr>
        <p:spPr>
          <a:xfrm>
            <a:off x="555120" y="669960"/>
            <a:ext cx="2840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Selected features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CF78D96-C959-477C-865F-DE01FA4DFF07}" type="slidenum">
              <a:rPr lang="en-US" sz="1200" b="0" strike="noStrike" spc="-1">
                <a:solidFill>
                  <a:srgbClr val="8C9196"/>
                </a:solidFill>
                <a:latin typeface="Calibri"/>
                <a:ea typeface="DejaVu Sans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5094360" y="551160"/>
            <a:ext cx="1855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SOM+XGBoost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3" name="圖片 6"/>
          <p:cNvPicPr/>
          <p:nvPr/>
        </p:nvPicPr>
        <p:blipFill>
          <a:blip r:embed="rId2"/>
          <a:stretch/>
        </p:blipFill>
        <p:spPr>
          <a:xfrm>
            <a:off x="348840" y="1042200"/>
            <a:ext cx="7403760" cy="5678280"/>
          </a:xfrm>
          <a:prstGeom prst="rect">
            <a:avLst/>
          </a:prstGeom>
          <a:ln>
            <a:noFill/>
          </a:ln>
        </p:spPr>
      </p:pic>
      <p:sp>
        <p:nvSpPr>
          <p:cNvPr id="324" name="CustomShape 3"/>
          <p:cNvSpPr/>
          <p:nvPr/>
        </p:nvSpPr>
        <p:spPr>
          <a:xfrm>
            <a:off x="7950240" y="2159280"/>
            <a:ext cx="359568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Top-5 important features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Total Food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Miscellaneous Goods and Services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Communication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Housing and water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Total Income from Entrepreneurial Activities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5260680" y="549360"/>
            <a:ext cx="1364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Evaluation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6" name="Line 2"/>
          <p:cNvSpPr/>
          <p:nvPr/>
        </p:nvSpPr>
        <p:spPr>
          <a:xfrm>
            <a:off x="3590640" y="1465200"/>
            <a:ext cx="23400" cy="502164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Line 3"/>
          <p:cNvSpPr/>
          <p:nvPr/>
        </p:nvSpPr>
        <p:spPr>
          <a:xfrm>
            <a:off x="570960" y="3886920"/>
            <a:ext cx="11454120" cy="2052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4"/>
          <p:cNvSpPr/>
          <p:nvPr/>
        </p:nvSpPr>
        <p:spPr>
          <a:xfrm>
            <a:off x="499680" y="583920"/>
            <a:ext cx="131760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F1 - score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329" name="CustomShape 5"/>
          <p:cNvSpPr/>
          <p:nvPr/>
        </p:nvSpPr>
        <p:spPr>
          <a:xfrm>
            <a:off x="1713960" y="1284840"/>
            <a:ext cx="18993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Decision Tree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330" name="CustomShape 6"/>
          <p:cNvSpPr/>
          <p:nvPr/>
        </p:nvSpPr>
        <p:spPr>
          <a:xfrm>
            <a:off x="3685680" y="1280880"/>
            <a:ext cx="197748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Random Forest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331" name="CustomShape 7"/>
          <p:cNvSpPr/>
          <p:nvPr/>
        </p:nvSpPr>
        <p:spPr>
          <a:xfrm>
            <a:off x="5920200" y="1283040"/>
            <a:ext cx="7293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SVM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332" name="CustomShape 8"/>
          <p:cNvSpPr/>
          <p:nvPr/>
        </p:nvSpPr>
        <p:spPr>
          <a:xfrm>
            <a:off x="7856640" y="1283040"/>
            <a:ext cx="7833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MDC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333" name="CustomShape 9"/>
          <p:cNvSpPr/>
          <p:nvPr/>
        </p:nvSpPr>
        <p:spPr>
          <a:xfrm>
            <a:off x="6899040" y="1283040"/>
            <a:ext cx="71100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KNN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334" name="CustomShape 10"/>
          <p:cNvSpPr/>
          <p:nvPr/>
        </p:nvSpPr>
        <p:spPr>
          <a:xfrm>
            <a:off x="8841960" y="1292760"/>
            <a:ext cx="7833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SOM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335" name="CustomShape 11"/>
          <p:cNvSpPr/>
          <p:nvPr/>
        </p:nvSpPr>
        <p:spPr>
          <a:xfrm>
            <a:off x="9827640" y="1289160"/>
            <a:ext cx="219672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SOM + XGBoost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336" name="Line 12"/>
          <p:cNvSpPr/>
          <p:nvPr/>
        </p:nvSpPr>
        <p:spPr>
          <a:xfrm>
            <a:off x="7719840" y="1465200"/>
            <a:ext cx="21600" cy="502164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Line 13"/>
          <p:cNvSpPr/>
          <p:nvPr/>
        </p:nvSpPr>
        <p:spPr>
          <a:xfrm>
            <a:off x="6764400" y="1465200"/>
            <a:ext cx="25560" cy="502164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Line 14"/>
          <p:cNvSpPr/>
          <p:nvPr/>
        </p:nvSpPr>
        <p:spPr>
          <a:xfrm>
            <a:off x="5781600" y="1465200"/>
            <a:ext cx="19800" cy="502164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Line 15"/>
          <p:cNvSpPr/>
          <p:nvPr/>
        </p:nvSpPr>
        <p:spPr>
          <a:xfrm flipH="1">
            <a:off x="1669680" y="1465200"/>
            <a:ext cx="720" cy="502164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Line 16"/>
          <p:cNvSpPr/>
          <p:nvPr/>
        </p:nvSpPr>
        <p:spPr>
          <a:xfrm>
            <a:off x="8750880" y="1465200"/>
            <a:ext cx="4320" cy="502164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Line 17"/>
          <p:cNvSpPr/>
          <p:nvPr/>
        </p:nvSpPr>
        <p:spPr>
          <a:xfrm>
            <a:off x="9784080" y="1465200"/>
            <a:ext cx="43560" cy="502164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18"/>
          <p:cNvSpPr/>
          <p:nvPr/>
        </p:nvSpPr>
        <p:spPr>
          <a:xfrm>
            <a:off x="90000" y="2349000"/>
            <a:ext cx="15706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Non-Selected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3" name="CustomShape 19"/>
          <p:cNvSpPr/>
          <p:nvPr/>
        </p:nvSpPr>
        <p:spPr>
          <a:xfrm>
            <a:off x="256680" y="4815000"/>
            <a:ext cx="12369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Selected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4" name="CustomShape 20"/>
          <p:cNvSpPr/>
          <p:nvPr/>
        </p:nvSpPr>
        <p:spPr>
          <a:xfrm>
            <a:off x="6845760" y="2631600"/>
            <a:ext cx="81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0.4827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21"/>
          <p:cNvSpPr/>
          <p:nvPr/>
        </p:nvSpPr>
        <p:spPr>
          <a:xfrm>
            <a:off x="6845760" y="5053320"/>
            <a:ext cx="81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0.4918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CustomShape 22"/>
          <p:cNvSpPr/>
          <p:nvPr/>
        </p:nvSpPr>
        <p:spPr>
          <a:xfrm>
            <a:off x="7835760" y="2631600"/>
            <a:ext cx="81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0.4724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7" name="CustomShape 23"/>
          <p:cNvSpPr/>
          <p:nvPr/>
        </p:nvSpPr>
        <p:spPr>
          <a:xfrm>
            <a:off x="7842960" y="5053320"/>
            <a:ext cx="81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0.4696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8" name="CustomShape 24"/>
          <p:cNvSpPr/>
          <p:nvPr/>
        </p:nvSpPr>
        <p:spPr>
          <a:xfrm>
            <a:off x="8976240" y="2635200"/>
            <a:ext cx="586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0.76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9" name="CustomShape 25"/>
          <p:cNvSpPr/>
          <p:nvPr/>
        </p:nvSpPr>
        <p:spPr>
          <a:xfrm>
            <a:off x="8975520" y="5053320"/>
            <a:ext cx="586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0.76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0" name="CustomShape 26"/>
          <p:cNvSpPr/>
          <p:nvPr/>
        </p:nvSpPr>
        <p:spPr>
          <a:xfrm>
            <a:off x="10526400" y="5053320"/>
            <a:ext cx="81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0.7653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1" name="CustomShape 27"/>
          <p:cNvSpPr/>
          <p:nvPr/>
        </p:nvSpPr>
        <p:spPr>
          <a:xfrm>
            <a:off x="10586520" y="2631600"/>
            <a:ext cx="81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0.7588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28"/>
          <p:cNvSpPr/>
          <p:nvPr/>
        </p:nvSpPr>
        <p:spPr>
          <a:xfrm>
            <a:off x="5994360" y="2659320"/>
            <a:ext cx="58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0.65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3" name="CustomShape 29"/>
          <p:cNvSpPr/>
          <p:nvPr/>
        </p:nvSpPr>
        <p:spPr>
          <a:xfrm>
            <a:off x="6005520" y="5050440"/>
            <a:ext cx="58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0.66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54" name="CustomShape 30"/>
          <p:cNvSpPr/>
          <p:nvPr/>
        </p:nvSpPr>
        <p:spPr>
          <a:xfrm>
            <a:off x="4420440" y="2636415"/>
            <a:ext cx="58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0.76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55" name="CustomShape 31"/>
          <p:cNvSpPr/>
          <p:nvPr/>
        </p:nvSpPr>
        <p:spPr>
          <a:xfrm>
            <a:off x="4443300" y="5053140"/>
            <a:ext cx="58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0.76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56" name="CustomShape 32"/>
          <p:cNvSpPr/>
          <p:nvPr/>
        </p:nvSpPr>
        <p:spPr>
          <a:xfrm>
            <a:off x="2355300" y="2631600"/>
            <a:ext cx="47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0.7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57" name="CustomShape 33"/>
          <p:cNvSpPr/>
          <p:nvPr/>
        </p:nvSpPr>
        <p:spPr>
          <a:xfrm>
            <a:off x="2417040" y="5050440"/>
            <a:ext cx="47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0.7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5260680" y="549360"/>
            <a:ext cx="1364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Evaluation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9" name="Line 2"/>
          <p:cNvSpPr/>
          <p:nvPr/>
        </p:nvSpPr>
        <p:spPr>
          <a:xfrm>
            <a:off x="3590640" y="1465200"/>
            <a:ext cx="23400" cy="502164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Line 3"/>
          <p:cNvSpPr/>
          <p:nvPr/>
        </p:nvSpPr>
        <p:spPr>
          <a:xfrm>
            <a:off x="570960" y="3886920"/>
            <a:ext cx="11454120" cy="2052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4"/>
          <p:cNvSpPr/>
          <p:nvPr/>
        </p:nvSpPr>
        <p:spPr>
          <a:xfrm>
            <a:off x="1713960" y="1284840"/>
            <a:ext cx="18993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Decision Tree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362" name="CustomShape 5"/>
          <p:cNvSpPr/>
          <p:nvPr/>
        </p:nvSpPr>
        <p:spPr>
          <a:xfrm>
            <a:off x="3685680" y="1280880"/>
            <a:ext cx="197748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Random Forest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363" name="CustomShape 6"/>
          <p:cNvSpPr/>
          <p:nvPr/>
        </p:nvSpPr>
        <p:spPr>
          <a:xfrm>
            <a:off x="5920200" y="1283040"/>
            <a:ext cx="7293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SVM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364" name="CustomShape 7"/>
          <p:cNvSpPr/>
          <p:nvPr/>
        </p:nvSpPr>
        <p:spPr>
          <a:xfrm>
            <a:off x="7856640" y="1283040"/>
            <a:ext cx="7833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MDC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365" name="CustomShape 8"/>
          <p:cNvSpPr/>
          <p:nvPr/>
        </p:nvSpPr>
        <p:spPr>
          <a:xfrm>
            <a:off x="6899040" y="1283040"/>
            <a:ext cx="71100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KNN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366" name="CustomShape 9"/>
          <p:cNvSpPr/>
          <p:nvPr/>
        </p:nvSpPr>
        <p:spPr>
          <a:xfrm>
            <a:off x="8841960" y="1292760"/>
            <a:ext cx="7833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SOM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367" name="CustomShape 10"/>
          <p:cNvSpPr/>
          <p:nvPr/>
        </p:nvSpPr>
        <p:spPr>
          <a:xfrm>
            <a:off x="9827640" y="1289160"/>
            <a:ext cx="219672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SOM + XGBoost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368" name="Line 11"/>
          <p:cNvSpPr/>
          <p:nvPr/>
        </p:nvSpPr>
        <p:spPr>
          <a:xfrm>
            <a:off x="7719840" y="1465200"/>
            <a:ext cx="21600" cy="502164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Line 12"/>
          <p:cNvSpPr/>
          <p:nvPr/>
        </p:nvSpPr>
        <p:spPr>
          <a:xfrm>
            <a:off x="6764400" y="1465200"/>
            <a:ext cx="25560" cy="502164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Line 13"/>
          <p:cNvSpPr/>
          <p:nvPr/>
        </p:nvSpPr>
        <p:spPr>
          <a:xfrm>
            <a:off x="5781600" y="1465200"/>
            <a:ext cx="19800" cy="502164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Line 14"/>
          <p:cNvSpPr/>
          <p:nvPr/>
        </p:nvSpPr>
        <p:spPr>
          <a:xfrm flipH="1">
            <a:off x="1669680" y="1465200"/>
            <a:ext cx="720" cy="502164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Line 15"/>
          <p:cNvSpPr/>
          <p:nvPr/>
        </p:nvSpPr>
        <p:spPr>
          <a:xfrm>
            <a:off x="8750880" y="1465200"/>
            <a:ext cx="4320" cy="502164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Line 16"/>
          <p:cNvSpPr/>
          <p:nvPr/>
        </p:nvSpPr>
        <p:spPr>
          <a:xfrm>
            <a:off x="9784080" y="1465200"/>
            <a:ext cx="43560" cy="502164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17"/>
          <p:cNvSpPr/>
          <p:nvPr/>
        </p:nvSpPr>
        <p:spPr>
          <a:xfrm>
            <a:off x="90000" y="2349000"/>
            <a:ext cx="15706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Non-Selected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5" name="CustomShape 18"/>
          <p:cNvSpPr/>
          <p:nvPr/>
        </p:nvSpPr>
        <p:spPr>
          <a:xfrm>
            <a:off x="256680" y="4815000"/>
            <a:ext cx="12369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Selected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76" name="CustomShape 19"/>
          <p:cNvSpPr/>
          <p:nvPr/>
        </p:nvSpPr>
        <p:spPr>
          <a:xfrm>
            <a:off x="6845760" y="2631600"/>
            <a:ext cx="81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0.4833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7" name="CustomShape 20"/>
          <p:cNvSpPr/>
          <p:nvPr/>
        </p:nvSpPr>
        <p:spPr>
          <a:xfrm>
            <a:off x="6845760" y="5053320"/>
            <a:ext cx="81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0.4936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78" name="CustomShape 21"/>
          <p:cNvSpPr/>
          <p:nvPr/>
        </p:nvSpPr>
        <p:spPr>
          <a:xfrm>
            <a:off x="7835760" y="2631600"/>
            <a:ext cx="81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0.4830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9" name="CustomShape 22"/>
          <p:cNvSpPr/>
          <p:nvPr/>
        </p:nvSpPr>
        <p:spPr>
          <a:xfrm>
            <a:off x="7842960" y="5053320"/>
            <a:ext cx="81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0.4832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" name="CustomShape 23"/>
          <p:cNvSpPr/>
          <p:nvPr/>
        </p:nvSpPr>
        <p:spPr>
          <a:xfrm>
            <a:off x="497520" y="583920"/>
            <a:ext cx="124308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Calibri"/>
                <a:ea typeface="DejaVu Sans"/>
              </a:rPr>
              <a:t>Accuracy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381" name="CustomShape 24"/>
          <p:cNvSpPr/>
          <p:nvPr/>
        </p:nvSpPr>
        <p:spPr>
          <a:xfrm>
            <a:off x="8975520" y="5053320"/>
            <a:ext cx="586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0.76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2" name="CustomShape 25"/>
          <p:cNvSpPr/>
          <p:nvPr/>
        </p:nvSpPr>
        <p:spPr>
          <a:xfrm>
            <a:off x="8976240" y="2635200"/>
            <a:ext cx="586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0.76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3" name="CustomShape 26"/>
          <p:cNvSpPr/>
          <p:nvPr/>
        </p:nvSpPr>
        <p:spPr>
          <a:xfrm>
            <a:off x="10526400" y="5053320"/>
            <a:ext cx="81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0.7653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4" name="CustomShape 27"/>
          <p:cNvSpPr/>
          <p:nvPr/>
        </p:nvSpPr>
        <p:spPr>
          <a:xfrm>
            <a:off x="10586520" y="2631600"/>
            <a:ext cx="81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0.7584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5" name="CustomShape 28"/>
          <p:cNvSpPr/>
          <p:nvPr/>
        </p:nvSpPr>
        <p:spPr>
          <a:xfrm>
            <a:off x="5993640" y="2664000"/>
            <a:ext cx="586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0.65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6" name="CustomShape 29"/>
          <p:cNvSpPr/>
          <p:nvPr/>
        </p:nvSpPr>
        <p:spPr>
          <a:xfrm>
            <a:off x="6005520" y="5057325"/>
            <a:ext cx="58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0.66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87" name="CustomShape 30"/>
          <p:cNvSpPr/>
          <p:nvPr/>
        </p:nvSpPr>
        <p:spPr>
          <a:xfrm>
            <a:off x="4459500" y="2636415"/>
            <a:ext cx="58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0.76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88" name="CustomShape 31"/>
          <p:cNvSpPr/>
          <p:nvPr/>
        </p:nvSpPr>
        <p:spPr>
          <a:xfrm>
            <a:off x="4496400" y="5042880"/>
            <a:ext cx="58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0.76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89" name="CustomShape 32"/>
          <p:cNvSpPr/>
          <p:nvPr/>
        </p:nvSpPr>
        <p:spPr>
          <a:xfrm>
            <a:off x="2301885" y="2631757"/>
            <a:ext cx="47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0.7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0" name="CustomShape 33"/>
          <p:cNvSpPr/>
          <p:nvPr/>
        </p:nvSpPr>
        <p:spPr>
          <a:xfrm>
            <a:off x="2376000" y="5042880"/>
            <a:ext cx="58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0.71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3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5260680" y="549360"/>
            <a:ext cx="1364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Evaluation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2" name="Line 2"/>
          <p:cNvSpPr/>
          <p:nvPr/>
        </p:nvSpPr>
        <p:spPr>
          <a:xfrm flipH="1">
            <a:off x="3871080" y="1936440"/>
            <a:ext cx="1800" cy="403200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3"/>
          <p:cNvSpPr/>
          <p:nvPr/>
        </p:nvSpPr>
        <p:spPr>
          <a:xfrm>
            <a:off x="570960" y="3886920"/>
            <a:ext cx="9505440" cy="216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4" name="Group 4"/>
          <p:cNvGrpSpPr/>
          <p:nvPr/>
        </p:nvGrpSpPr>
        <p:grpSpPr>
          <a:xfrm>
            <a:off x="1841760" y="1840680"/>
            <a:ext cx="2274480" cy="1763280"/>
            <a:chOff x="1841760" y="1840680"/>
            <a:chExt cx="2274480" cy="1763280"/>
          </a:xfrm>
        </p:grpSpPr>
        <p:graphicFrame>
          <p:nvGraphicFramePr>
            <p:cNvPr id="395" name="Chart 3"/>
            <p:cNvGraphicFramePr/>
            <p:nvPr/>
          </p:nvGraphicFramePr>
          <p:xfrm>
            <a:off x="1841760" y="1840680"/>
            <a:ext cx="2274480" cy="1763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96" name="CustomShape 5"/>
            <p:cNvSpPr/>
            <p:nvPr/>
          </p:nvSpPr>
          <p:spPr>
            <a:xfrm>
              <a:off x="2292480" y="2437200"/>
              <a:ext cx="141228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ms-MY" sz="3200" b="0" strike="noStrike" spc="-1">
                  <a:solidFill>
                    <a:srgbClr val="FFFFFF"/>
                  </a:solidFill>
                  <a:latin typeface="幼圆"/>
                  <a:ea typeface="幼圆"/>
                </a:rPr>
                <a:t>60%</a:t>
              </a:r>
              <a:endParaRPr lang="en-US" sz="3200" b="0" strike="noStrike" spc="-1">
                <a:latin typeface="Arial"/>
              </a:endParaRPr>
            </a:p>
          </p:txBody>
        </p:sp>
      </p:grpSp>
      <p:grpSp>
        <p:nvGrpSpPr>
          <p:cNvPr id="397" name="Group 6"/>
          <p:cNvGrpSpPr/>
          <p:nvPr/>
        </p:nvGrpSpPr>
        <p:grpSpPr>
          <a:xfrm>
            <a:off x="1838160" y="4209480"/>
            <a:ext cx="2274480" cy="1763280"/>
            <a:chOff x="1838160" y="4209480"/>
            <a:chExt cx="2274480" cy="1763280"/>
          </a:xfrm>
        </p:grpSpPr>
        <p:graphicFrame>
          <p:nvGraphicFramePr>
            <p:cNvPr id="398" name="Chart 7"/>
            <p:cNvGraphicFramePr/>
            <p:nvPr/>
          </p:nvGraphicFramePr>
          <p:xfrm>
            <a:off x="1838160" y="4209480"/>
            <a:ext cx="2274480" cy="1763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99" name="CustomShape 7"/>
            <p:cNvSpPr/>
            <p:nvPr/>
          </p:nvSpPr>
          <p:spPr>
            <a:xfrm>
              <a:off x="2275560" y="4810680"/>
              <a:ext cx="141228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ms-MY" sz="3200" b="0" strike="noStrike" spc="-1">
                  <a:solidFill>
                    <a:srgbClr val="FFFFFF"/>
                  </a:solidFill>
                  <a:latin typeface="幼圆"/>
                  <a:ea typeface="幼圆"/>
                </a:rPr>
                <a:t>78%</a:t>
              </a:r>
              <a:endParaRPr lang="en-US" sz="3200" b="0" strike="noStrike" spc="-1">
                <a:latin typeface="Arial"/>
              </a:endParaRPr>
            </a:p>
          </p:txBody>
        </p:sp>
      </p:grpSp>
      <p:sp>
        <p:nvSpPr>
          <p:cNvPr id="400" name="CustomShape 8"/>
          <p:cNvSpPr/>
          <p:nvPr/>
        </p:nvSpPr>
        <p:spPr>
          <a:xfrm>
            <a:off x="3178080" y="7336080"/>
            <a:ext cx="1092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yanshifu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1" name="CustomShape 9"/>
          <p:cNvSpPr/>
          <p:nvPr/>
        </p:nvSpPr>
        <p:spPr>
          <a:xfrm>
            <a:off x="352440" y="1109880"/>
            <a:ext cx="141264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F1-Score</a:t>
            </a:r>
            <a:endParaRPr lang="en-US" sz="2300" b="0" strike="noStrike" spc="-1">
              <a:latin typeface="Arial"/>
            </a:endParaRPr>
          </a:p>
        </p:txBody>
      </p:sp>
      <p:grpSp>
        <p:nvGrpSpPr>
          <p:cNvPr id="402" name="Group 10"/>
          <p:cNvGrpSpPr/>
          <p:nvPr/>
        </p:nvGrpSpPr>
        <p:grpSpPr>
          <a:xfrm>
            <a:off x="4993920" y="4209480"/>
            <a:ext cx="2274480" cy="1763280"/>
            <a:chOff x="4993920" y="4209480"/>
            <a:chExt cx="2274480" cy="1763280"/>
          </a:xfrm>
        </p:grpSpPr>
        <p:graphicFrame>
          <p:nvGraphicFramePr>
            <p:cNvPr id="403" name="Chart 9"/>
            <p:cNvGraphicFramePr/>
            <p:nvPr/>
          </p:nvGraphicFramePr>
          <p:xfrm>
            <a:off x="4993920" y="4209480"/>
            <a:ext cx="2274480" cy="1763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04" name="CustomShape 11"/>
            <p:cNvSpPr/>
            <p:nvPr/>
          </p:nvSpPr>
          <p:spPr>
            <a:xfrm>
              <a:off x="5433120" y="4793760"/>
              <a:ext cx="138456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ms-MY" sz="3200" b="0" strike="noStrike" spc="-1">
                  <a:solidFill>
                    <a:srgbClr val="FFFFFF"/>
                  </a:solidFill>
                  <a:latin typeface="幼圆"/>
                  <a:ea typeface="幼圆"/>
                </a:rPr>
                <a:t>100%</a:t>
              </a:r>
              <a:endParaRPr lang="en-US" sz="3200" b="0" strike="noStrike" spc="-1">
                <a:latin typeface="Arial"/>
              </a:endParaRPr>
            </a:p>
          </p:txBody>
        </p:sp>
      </p:grpSp>
      <p:grpSp>
        <p:nvGrpSpPr>
          <p:cNvPr id="405" name="Group 12"/>
          <p:cNvGrpSpPr/>
          <p:nvPr/>
        </p:nvGrpSpPr>
        <p:grpSpPr>
          <a:xfrm>
            <a:off x="5000040" y="1836000"/>
            <a:ext cx="2274480" cy="1763280"/>
            <a:chOff x="5000040" y="1836000"/>
            <a:chExt cx="2274480" cy="1763280"/>
          </a:xfrm>
        </p:grpSpPr>
        <p:graphicFrame>
          <p:nvGraphicFramePr>
            <p:cNvPr id="406" name="Chart 32"/>
            <p:cNvGraphicFramePr/>
            <p:nvPr/>
          </p:nvGraphicFramePr>
          <p:xfrm>
            <a:off x="5000040" y="1836000"/>
            <a:ext cx="2274480" cy="1763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407" name="CustomShape 13"/>
            <p:cNvSpPr/>
            <p:nvPr/>
          </p:nvSpPr>
          <p:spPr>
            <a:xfrm>
              <a:off x="5438880" y="2420280"/>
              <a:ext cx="138456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ms-MY" sz="3200" b="0" strike="noStrike" spc="-1">
                  <a:solidFill>
                    <a:srgbClr val="FFFFFF"/>
                  </a:solidFill>
                  <a:latin typeface="幼圆"/>
                  <a:ea typeface="幼圆"/>
                </a:rPr>
                <a:t>100%</a:t>
              </a:r>
              <a:endParaRPr lang="en-US" sz="3200" b="0" strike="noStrike" spc="-1">
                <a:latin typeface="Arial"/>
              </a:endParaRPr>
            </a:p>
          </p:txBody>
        </p:sp>
      </p:grpSp>
      <p:grpSp>
        <p:nvGrpSpPr>
          <p:cNvPr id="408" name="Group 14"/>
          <p:cNvGrpSpPr/>
          <p:nvPr/>
        </p:nvGrpSpPr>
        <p:grpSpPr>
          <a:xfrm>
            <a:off x="8152560" y="4209480"/>
            <a:ext cx="2274480" cy="1763280"/>
            <a:chOff x="8152560" y="4209480"/>
            <a:chExt cx="2274480" cy="1763280"/>
          </a:xfrm>
        </p:grpSpPr>
        <p:graphicFrame>
          <p:nvGraphicFramePr>
            <p:cNvPr id="409" name="Chart 9"/>
            <p:cNvGraphicFramePr/>
            <p:nvPr/>
          </p:nvGraphicFramePr>
          <p:xfrm>
            <a:off x="8152560" y="4209480"/>
            <a:ext cx="2274480" cy="1763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410" name="CustomShape 15"/>
            <p:cNvSpPr/>
            <p:nvPr/>
          </p:nvSpPr>
          <p:spPr>
            <a:xfrm>
              <a:off x="8591400" y="4793760"/>
              <a:ext cx="138456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ms-MY" sz="3200" b="0" strike="noStrike" spc="-1">
                  <a:solidFill>
                    <a:srgbClr val="FFFFFF"/>
                  </a:solidFill>
                  <a:latin typeface="幼圆"/>
                  <a:ea typeface="幼圆"/>
                </a:rPr>
                <a:t>100%</a:t>
              </a:r>
              <a:endParaRPr lang="en-US" sz="3200" b="0" strike="noStrike" spc="-1">
                <a:latin typeface="Arial"/>
              </a:endParaRPr>
            </a:p>
          </p:txBody>
        </p:sp>
      </p:grpSp>
      <p:grpSp>
        <p:nvGrpSpPr>
          <p:cNvPr id="411" name="Group 16"/>
          <p:cNvGrpSpPr/>
          <p:nvPr/>
        </p:nvGrpSpPr>
        <p:grpSpPr>
          <a:xfrm>
            <a:off x="8158680" y="1853280"/>
            <a:ext cx="2274480" cy="1763280"/>
            <a:chOff x="8158680" y="1853280"/>
            <a:chExt cx="2274480" cy="1763280"/>
          </a:xfrm>
        </p:grpSpPr>
        <p:graphicFrame>
          <p:nvGraphicFramePr>
            <p:cNvPr id="412" name="Chart 32"/>
            <p:cNvGraphicFramePr/>
            <p:nvPr/>
          </p:nvGraphicFramePr>
          <p:xfrm>
            <a:off x="8158680" y="1853280"/>
            <a:ext cx="2274480" cy="1763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413" name="CustomShape 17"/>
            <p:cNvSpPr/>
            <p:nvPr/>
          </p:nvSpPr>
          <p:spPr>
            <a:xfrm>
              <a:off x="8597520" y="2437560"/>
              <a:ext cx="1384560" cy="577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ms-MY" sz="3200" b="0" strike="noStrike" spc="-1">
                  <a:solidFill>
                    <a:srgbClr val="FFFFFF"/>
                  </a:solidFill>
                  <a:latin typeface="幼圆"/>
                  <a:ea typeface="幼圆"/>
                </a:rPr>
                <a:t>100%</a:t>
              </a:r>
              <a:endParaRPr lang="en-US" sz="3200" b="0" strike="noStrike" spc="-1">
                <a:latin typeface="Arial"/>
              </a:endParaRPr>
            </a:p>
          </p:txBody>
        </p:sp>
      </p:grpSp>
      <p:sp>
        <p:nvSpPr>
          <p:cNvPr id="414" name="Line 18"/>
          <p:cNvSpPr/>
          <p:nvPr/>
        </p:nvSpPr>
        <p:spPr>
          <a:xfrm flipH="1">
            <a:off x="7050960" y="2005200"/>
            <a:ext cx="1800" cy="4032000"/>
          </a:xfrm>
          <a:prstGeom prst="line">
            <a:avLst/>
          </a:prstGeom>
          <a:ln w="3240">
            <a:solidFill>
              <a:srgbClr val="FFFFFF"/>
            </a:solidFill>
            <a:prstDash val="sys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19"/>
          <p:cNvSpPr/>
          <p:nvPr/>
        </p:nvSpPr>
        <p:spPr>
          <a:xfrm>
            <a:off x="473400" y="2334960"/>
            <a:ext cx="137124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Decision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Tree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416" name="CustomShape 20"/>
          <p:cNvSpPr/>
          <p:nvPr/>
        </p:nvSpPr>
        <p:spPr>
          <a:xfrm>
            <a:off x="3958920" y="2334960"/>
            <a:ext cx="1446120" cy="79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Random 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Forest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417" name="CustomShape 21"/>
          <p:cNvSpPr/>
          <p:nvPr/>
        </p:nvSpPr>
        <p:spPr>
          <a:xfrm>
            <a:off x="7416000" y="2503440"/>
            <a:ext cx="83340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SVM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418" name="CustomShape 22"/>
          <p:cNvSpPr/>
          <p:nvPr/>
        </p:nvSpPr>
        <p:spPr>
          <a:xfrm>
            <a:off x="481680" y="4663080"/>
            <a:ext cx="153000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Minimum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Distance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Classifier</a:t>
            </a:r>
            <a:endParaRPr lang="en-US" sz="2300" b="0" strike="noStrike" spc="-1">
              <a:latin typeface="Arial"/>
            </a:endParaRPr>
          </a:p>
        </p:txBody>
      </p:sp>
      <p:sp>
        <p:nvSpPr>
          <p:cNvPr id="419" name="CustomShape 23"/>
          <p:cNvSpPr/>
          <p:nvPr/>
        </p:nvSpPr>
        <p:spPr>
          <a:xfrm>
            <a:off x="4210920" y="4877280"/>
            <a:ext cx="840960" cy="44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KNN</a:t>
            </a:r>
            <a:endParaRPr lang="en-US" sz="2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15" dur="2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22" dur="2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9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4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3" dur="2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6" dur="2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39"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42" dur="2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4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6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5261040" y="543600"/>
            <a:ext cx="1406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微软雅黑"/>
              </a:rPr>
              <a:t>Conclusion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568440" y="1286280"/>
            <a:ext cx="359568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Top-5 important features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微软雅黑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Total Food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微软雅黑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Miscellaneous Goods and Services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微软雅黑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Communication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微软雅黑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Housing and water Expenditure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微软雅黑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Total Income from Entrepreneurial Activities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22" name="圖片 4"/>
          <p:cNvPicPr/>
          <p:nvPr/>
        </p:nvPicPr>
        <p:blipFill>
          <a:blip r:embed="rId2"/>
          <a:stretch/>
        </p:blipFill>
        <p:spPr>
          <a:xfrm>
            <a:off x="4460760" y="1286280"/>
            <a:ext cx="2945160" cy="2040480"/>
          </a:xfrm>
          <a:prstGeom prst="rect">
            <a:avLst/>
          </a:prstGeom>
          <a:ln>
            <a:noFill/>
          </a:ln>
        </p:spPr>
      </p:pic>
      <p:pic>
        <p:nvPicPr>
          <p:cNvPr id="423" name="圖片 6"/>
          <p:cNvPicPr/>
          <p:nvPr/>
        </p:nvPicPr>
        <p:blipFill>
          <a:blip r:embed="rId3"/>
          <a:stretch/>
        </p:blipFill>
        <p:spPr>
          <a:xfrm>
            <a:off x="7821000" y="1286280"/>
            <a:ext cx="2885400" cy="2040480"/>
          </a:xfrm>
          <a:prstGeom prst="rect">
            <a:avLst/>
          </a:prstGeom>
          <a:ln>
            <a:noFill/>
          </a:ln>
        </p:spPr>
      </p:pic>
      <p:pic>
        <p:nvPicPr>
          <p:cNvPr id="424" name="圖片 8"/>
          <p:cNvPicPr/>
          <p:nvPr/>
        </p:nvPicPr>
        <p:blipFill>
          <a:blip r:embed="rId4"/>
          <a:stretch/>
        </p:blipFill>
        <p:spPr>
          <a:xfrm>
            <a:off x="7821000" y="3429000"/>
            <a:ext cx="2885400" cy="2040480"/>
          </a:xfrm>
          <a:prstGeom prst="rect">
            <a:avLst/>
          </a:prstGeom>
          <a:ln>
            <a:noFill/>
          </a:ln>
        </p:spPr>
      </p:pic>
      <p:pic>
        <p:nvPicPr>
          <p:cNvPr id="425" name="圖片 10"/>
          <p:cNvPicPr/>
          <p:nvPr/>
        </p:nvPicPr>
        <p:blipFill>
          <a:blip r:embed="rId5"/>
          <a:stretch/>
        </p:blipFill>
        <p:spPr>
          <a:xfrm>
            <a:off x="4460760" y="3429000"/>
            <a:ext cx="2885400" cy="2040480"/>
          </a:xfrm>
          <a:prstGeom prst="rect">
            <a:avLst/>
          </a:prstGeom>
          <a:ln>
            <a:noFill/>
          </a:ln>
        </p:spPr>
      </p:pic>
      <p:pic>
        <p:nvPicPr>
          <p:cNvPr id="426" name="圖片 12"/>
          <p:cNvPicPr/>
          <p:nvPr/>
        </p:nvPicPr>
        <p:blipFill>
          <a:blip r:embed="rId6"/>
          <a:stretch/>
        </p:blipFill>
        <p:spPr>
          <a:xfrm>
            <a:off x="751320" y="4120920"/>
            <a:ext cx="3138480" cy="221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5591959-442A-4608-AB4B-FAC7EE019995}" type="slidenum">
              <a:rPr lang="en-US" sz="1200" b="0" strike="noStrike" spc="-1">
                <a:solidFill>
                  <a:srgbClr val="8C9196"/>
                </a:solidFill>
                <a:latin typeface="微软雅黑"/>
                <a:ea typeface="微软雅黑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428" name="圖片 2"/>
          <p:cNvPicPr/>
          <p:nvPr/>
        </p:nvPicPr>
        <p:blipFill>
          <a:blip r:embed="rId2"/>
          <a:stretch/>
        </p:blipFill>
        <p:spPr>
          <a:xfrm>
            <a:off x="871920" y="1264320"/>
            <a:ext cx="5096160" cy="5096160"/>
          </a:xfrm>
          <a:prstGeom prst="rect">
            <a:avLst/>
          </a:prstGeom>
          <a:ln>
            <a:noFill/>
          </a:ln>
        </p:spPr>
      </p:pic>
      <p:sp>
        <p:nvSpPr>
          <p:cNvPr id="429" name="CustomShape 2"/>
          <p:cNvSpPr/>
          <p:nvPr/>
        </p:nvSpPr>
        <p:spPr>
          <a:xfrm>
            <a:off x="5261040" y="543600"/>
            <a:ext cx="1406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微软雅黑"/>
              </a:rPr>
              <a:t>Conclusion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30" name="圖片 7"/>
          <p:cNvPicPr/>
          <p:nvPr/>
        </p:nvPicPr>
        <p:blipFill>
          <a:blip r:embed="rId3"/>
          <a:stretch/>
        </p:blipFill>
        <p:spPr>
          <a:xfrm>
            <a:off x="6546600" y="1264320"/>
            <a:ext cx="3751560" cy="2494440"/>
          </a:xfrm>
          <a:prstGeom prst="rect">
            <a:avLst/>
          </a:prstGeom>
          <a:ln>
            <a:noFill/>
          </a:ln>
        </p:spPr>
      </p:pic>
      <p:pic>
        <p:nvPicPr>
          <p:cNvPr id="431" name="圖片 9"/>
          <p:cNvPicPr/>
          <p:nvPr/>
        </p:nvPicPr>
        <p:blipFill>
          <a:blip r:embed="rId4"/>
          <a:stretch/>
        </p:blipFill>
        <p:spPr>
          <a:xfrm>
            <a:off x="6546600" y="3861000"/>
            <a:ext cx="3751560" cy="249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2387160" y="1669320"/>
            <a:ext cx="1345320" cy="1799640"/>
          </a:xfrm>
          <a:custGeom>
            <a:avLst/>
            <a:gdLst/>
            <a:ahLst/>
            <a:cxnLst/>
            <a:rect l="l" t="t" r="r" b="b"/>
            <a:pathLst>
              <a:path w="634" h="633">
                <a:moveTo>
                  <a:pt x="603" y="14"/>
                </a:moveTo>
                <a:lnTo>
                  <a:pt x="603" y="14"/>
                </a:lnTo>
                <a:cubicBezTo>
                  <a:pt x="574" y="14"/>
                  <a:pt x="0" y="309"/>
                  <a:pt x="0" y="309"/>
                </a:cubicBezTo>
                <a:lnTo>
                  <a:pt x="191" y="427"/>
                </a:lnTo>
                <a:lnTo>
                  <a:pt x="309" y="632"/>
                </a:lnTo>
                <a:cubicBezTo>
                  <a:pt x="309" y="632"/>
                  <a:pt x="618" y="44"/>
                  <a:pt x="618" y="29"/>
                </a:cubicBezTo>
                <a:cubicBezTo>
                  <a:pt x="633" y="14"/>
                  <a:pt x="618" y="0"/>
                  <a:pt x="603" y="14"/>
                </a:cubicBezTo>
                <a:close/>
                <a:moveTo>
                  <a:pt x="74" y="309"/>
                </a:moveTo>
                <a:lnTo>
                  <a:pt x="74" y="309"/>
                </a:lnTo>
                <a:cubicBezTo>
                  <a:pt x="530" y="88"/>
                  <a:pt x="530" y="88"/>
                  <a:pt x="530" y="88"/>
                </a:cubicBezTo>
                <a:cubicBezTo>
                  <a:pt x="206" y="382"/>
                  <a:pt x="206" y="382"/>
                  <a:pt x="206" y="382"/>
                </a:cubicBezTo>
                <a:lnTo>
                  <a:pt x="74" y="309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309" y="559"/>
                  <a:pt x="250" y="441"/>
                  <a:pt x="236" y="397"/>
                </a:cubicBezTo>
                <a:cubicBezTo>
                  <a:pt x="545" y="102"/>
                  <a:pt x="545" y="102"/>
                  <a:pt x="545" y="102"/>
                </a:cubicBezTo>
                <a:lnTo>
                  <a:pt x="309" y="5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2"/>
          <p:cNvSpPr/>
          <p:nvPr/>
        </p:nvSpPr>
        <p:spPr>
          <a:xfrm rot="5400000">
            <a:off x="1715040" y="3012120"/>
            <a:ext cx="1105560" cy="913680"/>
          </a:xfrm>
          <a:prstGeom prst="curvedConnector3">
            <a:avLst>
              <a:gd name="adj1" fmla="val 156611"/>
            </a:avLst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3"/>
          <p:cNvSpPr/>
          <p:nvPr/>
        </p:nvSpPr>
        <p:spPr>
          <a:xfrm>
            <a:off x="4338720" y="2761560"/>
            <a:ext cx="496764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Bodoni MT Black"/>
                <a:ea typeface="微软雅黑"/>
              </a:rPr>
              <a:t>Have  A  Nice  Day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3689798-FBFE-4D60-8CB0-2F3DCAA9793B}" type="slidenum">
              <a:rPr lang="en-US" sz="1200" b="0" strike="noStrike" spc="-1">
                <a:solidFill>
                  <a:srgbClr val="8B8B8B"/>
                </a:solidFill>
                <a:latin typeface="微软雅黑"/>
                <a:ea typeface="微软雅黑"/>
              </a:rPr>
              <a:t>39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38" name="CustomShape 5"/>
          <p:cNvSpPr/>
          <p:nvPr/>
        </p:nvSpPr>
        <p:spPr>
          <a:xfrm>
            <a:off x="3178080" y="7336080"/>
            <a:ext cx="1092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yanshifu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Class="pat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86 0.28681 L -0.15586 0.28704 C -0.15 0.29885 -0.14492 0.31204 -0.13802 0.32292 C -0.13567 0.32662 -0.13294 0.33033 -0.13072 0.33426 C -0.12656 0.34237 -0.12239 0.35024 -0.11875 0.3588 C -0.11705 0.3632 -0.11302 0.37338 -0.11054 0.37778 C -0.10898 0.38056 -0.10703 0.38264 -0.10559 0.38542 C -0.10455 0.38774 -0.10429 0.39051 -0.10325 0.39283 C -0.10234 0.39514 -0.10065 0.39653 -0.09961 0.39862 C -0.09622 0.4051 -0.09804 0.40487 -0.09362 0.41181 C -0.09257 0.41343 -0.09127 0.41436 -0.08997 0.41575 C -0.08372 0.42292 -0.0875 0.41991 -0.08164 0.42315 C -0.08046 0.42431 -0.07929 0.42593 -0.07812 0.42686 C -0.07578 0.42848 -0.07083 0.43079 -0.07083 0.43125 C -0.06888 0.4301 -0.06666 0.43033 -0.06484 0.42894 C -0.06354 0.42778 -0.06341 0.42477 -0.0625 0.42315 C -0.06145 0.42107 -0.06015 0.41945 -0.05885 0.41737 C -0.05859 0.41436 -0.05833 0.41112 -0.05768 0.40811 C -0.05638 0.40162 -0.05416 0.39792 -0.05169 0.39283 L -0.04804 0.37593 C -0.04765 0.37408 -0.04713 0.372 -0.047 0.37037 C -0.04609 0.36505 -0.04544 0.35996 -0.04453 0.3551 C -0.04401 0.35301 -0.04375 0.35139 -0.04336 0.34931 C -0.04075 0.33565 -0.04336 0.34792 -0.04101 0.33218 C -0.04062 0.33056 -0.0401 0.32848 -0.03971 0.32662 C -0.0388 0.32176 -0.03802 0.31644 -0.03737 0.31181 L -0.03606 0.30394 C -0.03541 0.29399 -0.03424 0.28403 -0.03372 0.27362 C -0.03099 0.22662 -0.03229 0.24607 -0.03007 0.21505 C -0.02968 0.20371 -0.02916 0.1926 -0.0289 0.18102 C -0.02812 0.15417 -0.02812 0.14121 -0.02643 0.1169 C -0.02565 0.10139 -0.025 0.10301 -0.02291 0.08658 C -0.022 0.0794 -0.02057 0.06112 -0.01927 0.05625 C -0.01849 0.05301 -0.01757 0.05 -0.01692 0.04676 C -0.01562 0.04144 -0.0125 0.02315 -0.00963 0.02014 L -0.00625 0.01644 C -0.00533 0.01389 -0.00442 0.01158 -0.00364 0.00903 C -0.00338 0.00718 -0.00312 0.0051 -0.0026 0.00348 C -0.00208 0.00162 -0.00091 0.0007 -4.16667E-006 -0.00023 L -4.16667E-006 -4.44444E-006 E">
                                      <p:cBhvr>
                                        <p:cTn id="11" dur="2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4" dur="175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124960" y="534240"/>
            <a:ext cx="1727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Segoe UI Black"/>
              </a:rPr>
              <a:t>ABOUT DATA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989320" y="6478200"/>
            <a:ext cx="491472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https://www.kaggle.com/grosvenpaul/family-income-and-expenditure</a:t>
            </a:r>
            <a:endParaRPr lang="en-US" sz="1300" b="0" strike="noStrike" spc="-1">
              <a:latin typeface="Arial"/>
            </a:endParaRPr>
          </a:p>
        </p:txBody>
      </p:sp>
      <p:pic>
        <p:nvPicPr>
          <p:cNvPr id="135" name="圖片 5"/>
          <p:cNvPicPr/>
          <p:nvPr/>
        </p:nvPicPr>
        <p:blipFill>
          <a:blip r:embed="rId3"/>
          <a:stretch/>
        </p:blipFill>
        <p:spPr>
          <a:xfrm>
            <a:off x="6985080" y="1160280"/>
            <a:ext cx="3761280" cy="2646720"/>
          </a:xfrm>
          <a:prstGeom prst="rect">
            <a:avLst/>
          </a:prstGeom>
          <a:ln>
            <a:noFill/>
          </a:ln>
        </p:spPr>
      </p:pic>
      <p:pic>
        <p:nvPicPr>
          <p:cNvPr id="136" name="圖片 7"/>
          <p:cNvPicPr/>
          <p:nvPr/>
        </p:nvPicPr>
        <p:blipFill>
          <a:blip r:embed="rId4"/>
          <a:stretch/>
        </p:blipFill>
        <p:spPr>
          <a:xfrm>
            <a:off x="6985080" y="3952800"/>
            <a:ext cx="3818160" cy="249444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424080" y="2484000"/>
            <a:ext cx="6560280" cy="28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Target: Split Total Household Income into 4 parts</a:t>
            </a:r>
            <a:endParaRPr lang="en-US" sz="1800" b="0" strike="noStrike" spc="-1"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Category 1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(11284.999, 104895.0] - (&lt; 25% of the distribution)</a:t>
            </a:r>
            <a:endParaRPr lang="en-US" sz="1800" b="0" strike="noStrike" spc="-1"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Category 2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(104895.0, 164079.5] - (25%-50% of the distribution)</a:t>
            </a:r>
            <a:endParaRPr lang="en-US" sz="1800" b="0" strike="noStrike" spc="-1"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Category 3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(164079.5, 291138.5] - (50%-75% of the distribution)</a:t>
            </a:r>
            <a:endParaRPr lang="en-US" sz="1800" b="0" strike="noStrike" spc="-1"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Category 4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(291138.5, 11815988.0] - (&gt; 75% of the distribution)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426280" y="523440"/>
            <a:ext cx="1136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Features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39" name="Table 2"/>
          <p:cNvGraphicFramePr/>
          <p:nvPr/>
        </p:nvGraphicFramePr>
        <p:xfrm>
          <a:off x="405360" y="1008360"/>
          <a:ext cx="7315920" cy="5303520"/>
        </p:xfrm>
        <a:graphic>
          <a:graphicData uri="http://schemas.openxmlformats.org/drawingml/2006/table">
            <a:tbl>
              <a:tblPr/>
              <a:tblGrid>
                <a:gridCol w="365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Continuous attributes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Total Household Income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Total Food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Bread and Cereals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Bread and Cereals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Meat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Total Fish and marine products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Fruit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Vegetables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Restaurant and hotels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Alcoholic Beverages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Tobacco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Clothing, Footwear and Other Wear Expenditure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Housing and water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Imputed House Rental Value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Medical Care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Transportation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Communication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Education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Miscellaneous Goods and Services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Special Occasions Expenditure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Crop Farming and Gardening expenses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Total Income from Entrepreneurial Activities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 Floor Area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0" name="圖片 11"/>
          <p:cNvPicPr/>
          <p:nvPr/>
        </p:nvPicPr>
        <p:blipFill>
          <a:blip r:embed="rId3"/>
          <a:stretch/>
        </p:blipFill>
        <p:spPr>
          <a:xfrm>
            <a:off x="7721640" y="1431360"/>
            <a:ext cx="4286160" cy="383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426280" y="523440"/>
            <a:ext cx="1136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Features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291960" y="965520"/>
          <a:ext cx="11536560" cy="5852160"/>
        </p:xfrm>
        <a:graphic>
          <a:graphicData uri="http://schemas.openxmlformats.org/drawingml/2006/table">
            <a:tbl>
              <a:tblPr/>
              <a:tblGrid>
                <a:gridCol w="576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Discrete attributes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Agricultural Household indicator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Household Head Age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Total Number of Family members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Members with age less than 5 years old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Members with age 5 - 17 years old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Total number of family members employed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 Age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bedrooms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Television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CD/VCD/DVD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Component/Stereo set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Refrigerator/Freezer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Washing Machine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Air conditioner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Car, Jeep, Van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Landline/wireless telephones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Cellular phone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Personal Computer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Stove with Oven/Gas Range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Motorized Banca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Motorcycle/Tricycle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Binary attributes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Household Head Job or Business Indicator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Electricity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Nominal attributes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Main Source of Water Supply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Toilet Facilities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Tenure Status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Household Head Occupation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Household Head Marital Status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Region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Household Head Sex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Main Source of Income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Household Head Highest Grade Completed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Household Head Class of Worker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Type of Household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Type of Building/House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Type of Roof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743040" lvl="1" indent="-285120">
                        <a:lnSpc>
                          <a:spcPct val="100000"/>
                        </a:lnSpc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Type of Walls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142600" y="537480"/>
            <a:ext cx="1767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Preprocessing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221120" y="1497600"/>
            <a:ext cx="3835066" cy="29546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285840" indent="-285120">
              <a:lnSpc>
                <a:spcPct val="150000"/>
              </a:lnSpc>
              <a:buClr>
                <a:srgbClr val="FFFFFF"/>
              </a:buClr>
              <a:buFont typeface="Wingdings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Data Cleaning</a:t>
            </a:r>
            <a:endParaRPr lang="en-US" sz="1800" b="0" strike="noStrike" spc="-1" dirty="0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FFFFFF"/>
              </a:buClr>
              <a:buFont typeface="Wingdings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Data Integration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Label-Encoder - Target</a:t>
            </a:r>
            <a:endParaRPr lang="en-US" sz="1800" b="0" strike="noStrike" spc="-1" dirty="0">
              <a:latin typeface="Arial"/>
            </a:endParaRPr>
          </a:p>
          <a:p>
            <a:pPr marL="743040" lvl="1" indent="-285120">
              <a:lnSpc>
                <a:spcPct val="15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One-Hot Encoder</a:t>
            </a:r>
            <a:endParaRPr lang="en-US" sz="1800" b="0" strike="noStrike" spc="-1" dirty="0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FFFFFF"/>
              </a:buClr>
              <a:buFont typeface="Wingdings" charset="2"/>
              <a:buChar char=""/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Split data into train, validation, test</a:t>
            </a:r>
            <a:endParaRPr lang="en-US" sz="1800" b="0" strike="noStrike" spc="-1" dirty="0">
              <a:solidFill>
                <a:srgbClr val="FFFFFF"/>
              </a:solidFill>
              <a:latin typeface="Calibri"/>
              <a:ea typeface="DejaVu Sans"/>
            </a:endParaRPr>
          </a:p>
          <a:p>
            <a:pPr marL="285840" indent="-285120">
              <a:lnSpc>
                <a:spcPct val="150000"/>
              </a:lnSpc>
              <a:buClr>
                <a:srgbClr val="FFFFFF"/>
              </a:buClr>
              <a:buFont typeface="Wingdings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Data Normalization –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MinMaxScaler</a:t>
            </a:r>
            <a:endParaRPr lang="en-US" sz="1800" b="0" strike="noStrike" spc="-1" dirty="0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FFFFFF"/>
              </a:buClr>
              <a:buFont typeface="Wingdings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Feature selection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"/>
          <p:cNvGrpSpPr/>
          <p:nvPr/>
        </p:nvGrpSpPr>
        <p:grpSpPr>
          <a:xfrm>
            <a:off x="471240" y="1891080"/>
            <a:ext cx="4162680" cy="5014080"/>
            <a:chOff x="471240" y="1891080"/>
            <a:chExt cx="4162680" cy="5014080"/>
          </a:xfrm>
        </p:grpSpPr>
        <p:sp>
          <p:nvSpPr>
            <p:cNvPr id="146" name="CustomShape 2"/>
            <p:cNvSpPr/>
            <p:nvPr/>
          </p:nvSpPr>
          <p:spPr>
            <a:xfrm>
              <a:off x="811800" y="2532240"/>
              <a:ext cx="3541680" cy="4372920"/>
            </a:xfrm>
            <a:custGeom>
              <a:avLst/>
              <a:gdLst/>
              <a:ahLst/>
              <a:cxnLst/>
              <a:rect l="l" t="t" r="r" b="b"/>
              <a:pathLst>
                <a:path w="3638574" h="4492350">
                  <a:moveTo>
                    <a:pt x="1687779" y="4492350"/>
                  </a:moveTo>
                  <a:cubicBezTo>
                    <a:pt x="1649353" y="4280693"/>
                    <a:pt x="1685297" y="4020910"/>
                    <a:pt x="1703018" y="3785190"/>
                  </a:cubicBezTo>
                  <a:lnTo>
                    <a:pt x="1239812" y="3369121"/>
                  </a:lnTo>
                  <a:cubicBezTo>
                    <a:pt x="710236" y="3436368"/>
                    <a:pt x="325039" y="3138656"/>
                    <a:pt x="0" y="2917145"/>
                  </a:cubicBezTo>
                  <a:cubicBezTo>
                    <a:pt x="370399" y="3119320"/>
                    <a:pt x="1037576" y="3333525"/>
                    <a:pt x="1087133" y="3238920"/>
                  </a:cubicBezTo>
                  <a:cubicBezTo>
                    <a:pt x="945521" y="3141082"/>
                    <a:pt x="539214" y="2730422"/>
                    <a:pt x="389581" y="2412005"/>
                  </a:cubicBezTo>
                  <a:cubicBezTo>
                    <a:pt x="859682" y="2946896"/>
                    <a:pt x="1430048" y="3277253"/>
                    <a:pt x="1719677" y="3519376"/>
                  </a:cubicBezTo>
                  <a:cubicBezTo>
                    <a:pt x="1735906" y="3304113"/>
                    <a:pt x="1659893" y="2776030"/>
                    <a:pt x="1627995" y="2400346"/>
                  </a:cubicBezTo>
                  <a:cubicBezTo>
                    <a:pt x="725782" y="2160678"/>
                    <a:pt x="172484" y="1536000"/>
                    <a:pt x="4198" y="742880"/>
                  </a:cubicBezTo>
                  <a:cubicBezTo>
                    <a:pt x="248250" y="1210277"/>
                    <a:pt x="456205" y="1649601"/>
                    <a:pt x="932867" y="1924493"/>
                  </a:cubicBezTo>
                  <a:cubicBezTo>
                    <a:pt x="1158949" y="1666327"/>
                    <a:pt x="1108304" y="1211645"/>
                    <a:pt x="1037607" y="857226"/>
                  </a:cubicBezTo>
                  <a:cubicBezTo>
                    <a:pt x="1222371" y="1153446"/>
                    <a:pt x="1266767" y="1586023"/>
                    <a:pt x="1138710" y="2026621"/>
                  </a:cubicBezTo>
                  <a:cubicBezTo>
                    <a:pt x="1250538" y="2109256"/>
                    <a:pt x="1570304" y="2252254"/>
                    <a:pt x="1646038" y="2198532"/>
                  </a:cubicBezTo>
                  <a:cubicBezTo>
                    <a:pt x="1690527" y="1476450"/>
                    <a:pt x="1904067" y="874481"/>
                    <a:pt x="1900430" y="0"/>
                  </a:cubicBezTo>
                  <a:cubicBezTo>
                    <a:pt x="1976693" y="192349"/>
                    <a:pt x="2015482" y="645373"/>
                    <a:pt x="1971873" y="986216"/>
                  </a:cubicBezTo>
                  <a:cubicBezTo>
                    <a:pt x="1947436" y="1177213"/>
                    <a:pt x="1846749" y="1657958"/>
                    <a:pt x="1826002" y="2060385"/>
                  </a:cubicBezTo>
                  <a:cubicBezTo>
                    <a:pt x="1811014" y="2351099"/>
                    <a:pt x="1951043" y="3007770"/>
                    <a:pt x="2001533" y="3046321"/>
                  </a:cubicBezTo>
                  <a:cubicBezTo>
                    <a:pt x="2041794" y="3055338"/>
                    <a:pt x="2575349" y="2567047"/>
                    <a:pt x="2591546" y="2519916"/>
                  </a:cubicBezTo>
                  <a:cubicBezTo>
                    <a:pt x="2482423" y="2107858"/>
                    <a:pt x="2569814" y="1503293"/>
                    <a:pt x="2857733" y="1291762"/>
                  </a:cubicBezTo>
                  <a:cubicBezTo>
                    <a:pt x="2648315" y="1639496"/>
                    <a:pt x="2663487" y="2195777"/>
                    <a:pt x="2750848" y="2383091"/>
                  </a:cubicBezTo>
                  <a:cubicBezTo>
                    <a:pt x="3066810" y="2282983"/>
                    <a:pt x="3503085" y="1513118"/>
                    <a:pt x="3638574" y="1124252"/>
                  </a:cubicBezTo>
                  <a:cubicBezTo>
                    <a:pt x="3492704" y="2254009"/>
                    <a:pt x="2460505" y="2814271"/>
                    <a:pt x="2166244" y="3370521"/>
                  </a:cubicBezTo>
                  <a:cubicBezTo>
                    <a:pt x="2148523" y="3519377"/>
                    <a:pt x="2147251" y="3667825"/>
                    <a:pt x="2121509" y="3808660"/>
                  </a:cubicBezTo>
                  <a:cubicBezTo>
                    <a:pt x="2452144" y="3808286"/>
                    <a:pt x="3159362" y="3298984"/>
                    <a:pt x="3261397" y="3094074"/>
                  </a:cubicBezTo>
                  <a:cubicBezTo>
                    <a:pt x="3262702" y="3429094"/>
                    <a:pt x="2493987" y="3820258"/>
                    <a:pt x="2138356" y="4030951"/>
                  </a:cubicBezTo>
                  <a:cubicBezTo>
                    <a:pt x="2116438" y="4040371"/>
                    <a:pt x="2182753" y="4334539"/>
                    <a:pt x="2176877" y="4476307"/>
                  </a:cubicBezTo>
                  <a:cubicBezTo>
                    <a:pt x="2170659" y="4477332"/>
                    <a:pt x="2168451" y="4490390"/>
                    <a:pt x="2162233" y="4491415"/>
                  </a:cubicBezTo>
                  <a:lnTo>
                    <a:pt x="1687779" y="44923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48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3"/>
            <p:cNvSpPr/>
            <p:nvPr/>
          </p:nvSpPr>
          <p:spPr>
            <a:xfrm>
              <a:off x="2346120" y="1891080"/>
              <a:ext cx="560160" cy="560160"/>
            </a:xfrm>
            <a:prstGeom prst="ellipse">
              <a:avLst/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4"/>
            <p:cNvSpPr/>
            <p:nvPr/>
          </p:nvSpPr>
          <p:spPr>
            <a:xfrm>
              <a:off x="4073760" y="2984760"/>
              <a:ext cx="560160" cy="560160"/>
            </a:xfrm>
            <a:prstGeom prst="ellipse">
              <a:avLst/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5"/>
            <p:cNvSpPr/>
            <p:nvPr/>
          </p:nvSpPr>
          <p:spPr>
            <a:xfrm>
              <a:off x="531360" y="2616120"/>
              <a:ext cx="560160" cy="560160"/>
            </a:xfrm>
            <a:prstGeom prst="ellipse">
              <a:avLst/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6"/>
            <p:cNvSpPr/>
            <p:nvPr/>
          </p:nvSpPr>
          <p:spPr>
            <a:xfrm>
              <a:off x="471240" y="4762440"/>
              <a:ext cx="560160" cy="560160"/>
            </a:xfrm>
            <a:prstGeom prst="ellipse">
              <a:avLst/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7"/>
            <p:cNvSpPr/>
            <p:nvPr/>
          </p:nvSpPr>
          <p:spPr>
            <a:xfrm>
              <a:off x="3838680" y="4903560"/>
              <a:ext cx="560160" cy="560160"/>
            </a:xfrm>
            <a:prstGeom prst="ellipse">
              <a:avLst/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8"/>
            <p:cNvSpPr/>
            <p:nvPr/>
          </p:nvSpPr>
          <p:spPr>
            <a:xfrm>
              <a:off x="3263040" y="3191760"/>
              <a:ext cx="560160" cy="560160"/>
            </a:xfrm>
            <a:prstGeom prst="ellipse">
              <a:avLst/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9"/>
            <p:cNvSpPr/>
            <p:nvPr/>
          </p:nvSpPr>
          <p:spPr>
            <a:xfrm>
              <a:off x="1554120" y="2768760"/>
              <a:ext cx="560160" cy="560160"/>
            </a:xfrm>
            <a:prstGeom prst="ellipse">
              <a:avLst/>
            </a:prstGeom>
            <a:noFill/>
            <a:ln w="324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0"/>
            <p:cNvSpPr/>
            <p:nvPr/>
          </p:nvSpPr>
          <p:spPr>
            <a:xfrm>
              <a:off x="2649960" y="3966480"/>
              <a:ext cx="279720" cy="279720"/>
            </a:xfrm>
            <a:prstGeom prst="ellipse">
              <a:avLst/>
            </a:prstGeom>
            <a:solidFill>
              <a:schemeClr val="tx2"/>
            </a:solidFill>
            <a:ln w="284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11"/>
            <p:cNvSpPr/>
            <p:nvPr/>
          </p:nvSpPr>
          <p:spPr>
            <a:xfrm>
              <a:off x="3753360" y="3886920"/>
              <a:ext cx="279720" cy="279720"/>
            </a:xfrm>
            <a:prstGeom prst="ellipse">
              <a:avLst/>
            </a:prstGeom>
            <a:solidFill>
              <a:srgbClr val="FFFFFF"/>
            </a:solidFill>
            <a:ln w="284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12"/>
            <p:cNvSpPr/>
            <p:nvPr/>
          </p:nvSpPr>
          <p:spPr>
            <a:xfrm>
              <a:off x="2292840" y="3329640"/>
              <a:ext cx="279720" cy="279720"/>
            </a:xfrm>
            <a:prstGeom prst="ellipse">
              <a:avLst/>
            </a:prstGeom>
            <a:solidFill>
              <a:srgbClr val="FFFFFF"/>
            </a:solidFill>
            <a:ln w="284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13"/>
            <p:cNvSpPr/>
            <p:nvPr/>
          </p:nvSpPr>
          <p:spPr>
            <a:xfrm>
              <a:off x="1303920" y="3767760"/>
              <a:ext cx="279720" cy="279720"/>
            </a:xfrm>
            <a:prstGeom prst="ellipse">
              <a:avLst/>
            </a:prstGeom>
            <a:solidFill>
              <a:srgbClr val="FFFFFF"/>
            </a:solidFill>
            <a:ln w="284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14"/>
            <p:cNvSpPr/>
            <p:nvPr/>
          </p:nvSpPr>
          <p:spPr>
            <a:xfrm>
              <a:off x="1139760" y="4623120"/>
              <a:ext cx="279720" cy="279720"/>
            </a:xfrm>
            <a:prstGeom prst="ellipse">
              <a:avLst/>
            </a:prstGeom>
            <a:solidFill>
              <a:srgbClr val="FFFFFF"/>
            </a:solidFill>
            <a:ln w="284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15"/>
            <p:cNvSpPr/>
            <p:nvPr/>
          </p:nvSpPr>
          <p:spPr>
            <a:xfrm>
              <a:off x="1879920" y="5229000"/>
              <a:ext cx="279720" cy="279720"/>
            </a:xfrm>
            <a:prstGeom prst="ellipse">
              <a:avLst/>
            </a:prstGeom>
            <a:solidFill>
              <a:schemeClr val="tx2"/>
            </a:solidFill>
            <a:ln w="284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16"/>
            <p:cNvSpPr/>
            <p:nvPr/>
          </p:nvSpPr>
          <p:spPr>
            <a:xfrm>
              <a:off x="2783880" y="4903560"/>
              <a:ext cx="279720" cy="279720"/>
            </a:xfrm>
            <a:prstGeom prst="ellipse">
              <a:avLst/>
            </a:prstGeom>
            <a:solidFill>
              <a:schemeClr val="tx2"/>
            </a:solidFill>
            <a:ln w="284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17"/>
            <p:cNvSpPr/>
            <p:nvPr/>
          </p:nvSpPr>
          <p:spPr>
            <a:xfrm>
              <a:off x="3210120" y="5688720"/>
              <a:ext cx="279720" cy="279720"/>
            </a:xfrm>
            <a:prstGeom prst="ellipse">
              <a:avLst/>
            </a:prstGeom>
            <a:solidFill>
              <a:schemeClr val="tx2"/>
            </a:solidFill>
            <a:ln w="284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2" name="CustomShape 18"/>
          <p:cNvSpPr/>
          <p:nvPr/>
        </p:nvSpPr>
        <p:spPr>
          <a:xfrm>
            <a:off x="5142600" y="537480"/>
            <a:ext cx="1767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Preprocessing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19"/>
          <p:cNvSpPr/>
          <p:nvPr/>
        </p:nvSpPr>
        <p:spPr>
          <a:xfrm>
            <a:off x="957240" y="1672560"/>
            <a:ext cx="3676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Data Cleaning – Null Value &amp; Fill N/A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4" name="圖片 4"/>
          <p:cNvPicPr/>
          <p:nvPr/>
        </p:nvPicPr>
        <p:blipFill>
          <a:blip r:embed="rId3"/>
          <a:stretch/>
        </p:blipFill>
        <p:spPr>
          <a:xfrm>
            <a:off x="957240" y="2379240"/>
            <a:ext cx="4785480" cy="1300320"/>
          </a:xfrm>
          <a:prstGeom prst="rect">
            <a:avLst/>
          </a:prstGeom>
          <a:ln>
            <a:noFill/>
          </a:ln>
        </p:spPr>
      </p:pic>
      <p:pic>
        <p:nvPicPr>
          <p:cNvPr id="165" name="圖片 6"/>
          <p:cNvPicPr/>
          <p:nvPr/>
        </p:nvPicPr>
        <p:blipFill>
          <a:blip r:embed="rId4"/>
          <a:stretch/>
        </p:blipFill>
        <p:spPr>
          <a:xfrm>
            <a:off x="6744600" y="1891080"/>
            <a:ext cx="4686480" cy="1650960"/>
          </a:xfrm>
          <a:prstGeom prst="rect">
            <a:avLst/>
          </a:prstGeom>
          <a:ln>
            <a:noFill/>
          </a:ln>
        </p:spPr>
      </p:pic>
      <p:pic>
        <p:nvPicPr>
          <p:cNvPr id="166" name="圖片 8"/>
          <p:cNvPicPr/>
          <p:nvPr/>
        </p:nvPicPr>
        <p:blipFill>
          <a:blip r:embed="rId5"/>
          <a:stretch/>
        </p:blipFill>
        <p:spPr>
          <a:xfrm>
            <a:off x="6740280" y="4039920"/>
            <a:ext cx="4819320" cy="1589040"/>
          </a:xfrm>
          <a:prstGeom prst="rect">
            <a:avLst/>
          </a:prstGeom>
          <a:ln>
            <a:noFill/>
          </a:ln>
        </p:spPr>
      </p:pic>
      <p:sp>
        <p:nvSpPr>
          <p:cNvPr id="167" name="CustomShape 20"/>
          <p:cNvSpPr/>
          <p:nvPr/>
        </p:nvSpPr>
        <p:spPr>
          <a:xfrm>
            <a:off x="6094800" y="2553120"/>
            <a:ext cx="5601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92D050"/>
                </a:solidFill>
                <a:latin typeface="Wingdings 2"/>
                <a:ea typeface="DejaVu Sans"/>
              </a:rPr>
              <a:t>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68" name="CustomShape 21"/>
          <p:cNvSpPr/>
          <p:nvPr/>
        </p:nvSpPr>
        <p:spPr>
          <a:xfrm>
            <a:off x="6077880" y="4419360"/>
            <a:ext cx="56016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F0000"/>
                </a:solidFill>
                <a:latin typeface="Wingdings 2"/>
                <a:ea typeface="DejaVu Sans"/>
              </a:rPr>
              <a:t>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142600" y="537480"/>
            <a:ext cx="1767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33B4E"/>
                </a:solidFill>
                <a:latin typeface="Segoe UI Black"/>
                <a:ea typeface="DejaVu Sans"/>
              </a:rPr>
              <a:t>Preprocessing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99280" y="1440000"/>
            <a:ext cx="29318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Data Integration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Categorical attributes: 15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Numeric attributes: 43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921240" y="2551320"/>
            <a:ext cx="4880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Label Encoding - Target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899280" y="3177720"/>
            <a:ext cx="6560280" cy="283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Target: Split Total Household Income into 4 parts</a:t>
            </a:r>
            <a:endParaRPr lang="en-US" sz="1800" b="0" strike="noStrike" spc="-1"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Category 1 #0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(11284.999, 104895.0] - (&lt; 25% of the distribution)</a:t>
            </a:r>
            <a:endParaRPr lang="en-US" sz="1800" b="0" strike="noStrike" spc="-1"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Category 2 #1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(104895.0, 164079.5] - (25%-50% of the distribution)</a:t>
            </a:r>
            <a:endParaRPr lang="en-US" sz="1800" b="0" strike="noStrike" spc="-1"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Category 3 #2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(164079.5, 291138.5] - (50%-75% of the distribution)</a:t>
            </a:r>
            <a:endParaRPr lang="en-US" sz="1800" b="0" strike="noStrike" spc="-1"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Category 4 #3</a:t>
            </a:r>
            <a:endParaRPr lang="en-US" sz="1800" b="0" strike="noStrike" spc="-1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(291138.5, 11815988.0] - (&gt; 75% of the distribution)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6922080" y="1351800"/>
            <a:ext cx="4151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One Hot Encoding – Categorical attributes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(15 </a:t>
            </a:r>
            <a:r>
              <a:rPr lang="en-US" sz="1800" b="0" strike="noStrike" spc="-1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 134)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6922080" y="1901880"/>
            <a:ext cx="6095160" cy="39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Main Source of Water Supply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Toilet Facilities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Tenure Status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Household Head Occupation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Household Head Marital Status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Region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Household Head Sex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Main Source of Income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Household Head Highest Grade Completed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Household Head Class of Worker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Type of Household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Type of Building/House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Type of Roof</a:t>
            </a:r>
            <a:endParaRPr lang="en-US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Type of Walls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1889</Words>
  <Application>Microsoft Macintosh PowerPoint</Application>
  <PresentationFormat>Widescreen</PresentationFormat>
  <Paragraphs>499</Paragraphs>
  <Slides>39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微软雅黑</vt:lpstr>
      <vt:lpstr>幼圆</vt:lpstr>
      <vt:lpstr>Arial</vt:lpstr>
      <vt:lpstr>Bodoni MT Black</vt:lpstr>
      <vt:lpstr>Calibri</vt:lpstr>
      <vt:lpstr>Calibri Light</vt:lpstr>
      <vt:lpstr>Segoe UI Black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>http /www.ypppt.com</cp:keywords>
  <dc:description/>
  <cp:lastModifiedBy>應耀德</cp:lastModifiedBy>
  <cp:revision>273</cp:revision>
  <dcterms:created xsi:type="dcterms:W3CDTF">2016-06-15T15:17:18Z</dcterms:created>
  <dcterms:modified xsi:type="dcterms:W3CDTF">2020-12-28T05:07:02Z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