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4" r:id="rId3"/>
    <p:sldMasterId id="2147483668" r:id="rId4"/>
  </p:sldMasterIdLst>
  <p:notesMasterIdLst>
    <p:notesMasterId r:id="rId6"/>
  </p:notesMasterIdLst>
  <p:sldIdLst>
    <p:sldId id="480" r:id="rId5"/>
    <p:sldId id="351" r:id="rId7"/>
    <p:sldId id="514" r:id="rId8"/>
    <p:sldId id="352" r:id="rId9"/>
    <p:sldId id="515" r:id="rId10"/>
    <p:sldId id="362" r:id="rId11"/>
    <p:sldId id="474" r:id="rId12"/>
    <p:sldId id="499" r:id="rId13"/>
    <p:sldId id="361" r:id="rId14"/>
    <p:sldId id="535" r:id="rId15"/>
    <p:sldId id="536" r:id="rId16"/>
    <p:sldId id="481" r:id="rId17"/>
    <p:sldId id="459" r:id="rId18"/>
    <p:sldId id="537" r:id="rId19"/>
    <p:sldId id="475" r:id="rId20"/>
    <p:sldId id="476" r:id="rId21"/>
    <p:sldId id="477" r:id="rId22"/>
    <p:sldId id="479" r:id="rId23"/>
    <p:sldId id="461" r:id="rId24"/>
    <p:sldId id="354" r:id="rId25"/>
    <p:sldId id="374" r:id="rId26"/>
    <p:sldId id="458" r:id="rId27"/>
    <p:sldId id="478" r:id="rId28"/>
    <p:sldId id="46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BB"/>
    <a:srgbClr val="FFFB16"/>
    <a:srgbClr val="3F5C8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144"/>
      </p:cViewPr>
      <p:guideLst>
        <p:guide orient="horz" pos="2134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B6CB-5D33-4092-965E-98107097A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dirty="0"/>
              <a:t>Delete pictures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Drag</a:t>
            </a:r>
            <a:r>
              <a:rPr lang="en-US" sz="1200" baseline="0" dirty="0"/>
              <a:t> and Drop your images</a:t>
            </a:r>
            <a:endParaRPr lang="en-US" sz="1200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4E8D62-D41F-6042-BCDF-79D228EFA1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C805A9-F618-A64C-A71F-F614A05E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B6CB-5D33-4092-965E-98107097A5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11" y="190747"/>
            <a:ext cx="6341098" cy="64765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076539" y="2054681"/>
            <a:ext cx="2020549" cy="3581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943026" y="2590800"/>
            <a:ext cx="1010123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200756" y="2590800"/>
            <a:ext cx="1010123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39624" y="1975278"/>
            <a:ext cx="4339462" cy="24910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86483" y="2019300"/>
            <a:ext cx="2978936" cy="4000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04612" y="2218840"/>
            <a:ext cx="3035438" cy="3095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3440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853440" y="399794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57600" y="1497146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657600" y="3997942"/>
            <a:ext cx="256032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176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2142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465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431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5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8" y="1607419"/>
            <a:ext cx="3566992" cy="36431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7" y="1786111"/>
            <a:ext cx="1514376" cy="1546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5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176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2142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465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431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176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21426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465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4312" y="1833691"/>
            <a:ext cx="2411549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421883" y="1647680"/>
            <a:ext cx="2317411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13147" y="1647680"/>
            <a:ext cx="2317411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21883" y="4061748"/>
            <a:ext cx="2317411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13147" y="4061748"/>
            <a:ext cx="2317411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5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60796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417713"/>
            <a:ext cx="180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57946" y="1854943"/>
            <a:ext cx="2029685" cy="2727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073370" y="1854943"/>
            <a:ext cx="2078592" cy="27278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7918154" y="1856956"/>
            <a:ext cx="2079350" cy="2727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-922532" y="-897429"/>
            <a:ext cx="2028553" cy="20718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1070545" y="5625590"/>
            <a:ext cx="2028553" cy="20718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1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371475" indent="-142875" algn="l" defTabSz="228600" rtl="0" eaLnBrk="1" latinLnBrk="0" hangingPunct="1">
        <a:spcBef>
          <a:spcPct val="20000"/>
        </a:spcBef>
        <a:buFont typeface="Arial" panose="020B0604020202020204"/>
        <a:buChar char="–"/>
        <a:defRPr sz="140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571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2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800100" indent="-114300" algn="l" defTabSz="228600" rtl="0" eaLnBrk="1" latinLnBrk="0" hangingPunct="1">
        <a:spcBef>
          <a:spcPct val="20000"/>
        </a:spcBef>
        <a:buFont typeface="Arial" panose="020B0604020202020204"/>
        <a:buChar char="–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028700" indent="-114300" algn="l" defTabSz="228600" rtl="0" eaLnBrk="1" latinLnBrk="0" hangingPunct="1">
        <a:spcBef>
          <a:spcPct val="20000"/>
        </a:spcBef>
        <a:buFont typeface="Arial" panose="020B0604020202020204"/>
        <a:buChar char="»"/>
        <a:defRPr sz="100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12573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 panose="020B0604020202020204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2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825115" y="661035"/>
            <a:ext cx="6541770" cy="11068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MySQL</a:t>
            </a:r>
            <a:r>
              <a:rPr lang="zh-CN" altLang="en-US" sz="66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事务</a:t>
            </a:r>
            <a:endParaRPr lang="zh-CN" altLang="en-US" sz="66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5132705" y="2892425"/>
            <a:ext cx="4544060" cy="26987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52795" y="3856990"/>
            <a:ext cx="3104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3200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分享人：路飞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616191" y="5038870"/>
            <a:ext cx="1987400" cy="4913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000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0" y="1282700"/>
            <a:ext cx="5664200" cy="429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838200"/>
            <a:ext cx="10357485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2650490" y="674370"/>
            <a:ext cx="7401560" cy="11068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InnoDB</a:t>
            </a:r>
            <a:r>
              <a:rPr lang="zh-CN" altLang="en-US" sz="66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中的锁🔐</a:t>
            </a:r>
            <a:endParaRPr lang="zh-CN" altLang="en-US" sz="66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1035050" y="2831465"/>
            <a:ext cx="4544060" cy="26987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05330" y="3396615"/>
            <a:ext cx="327977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为什么我要强调</a:t>
            </a:r>
            <a:r>
              <a:rPr lang="en-US" altLang="zh-CN" sz="3200">
                <a:solidFill>
                  <a:srgbClr val="FF0000"/>
                </a:solidFill>
              </a:rPr>
              <a:t>MySQL</a:t>
            </a:r>
            <a:r>
              <a:rPr lang="zh-CN" altLang="en-US" sz="3200">
                <a:solidFill>
                  <a:srgbClr val="FF0000"/>
                </a:solidFill>
              </a:rPr>
              <a:t>的</a:t>
            </a:r>
            <a:r>
              <a:rPr lang="en-US" altLang="zh-CN" sz="3200">
                <a:solidFill>
                  <a:srgbClr val="FF0000"/>
                </a:solidFill>
              </a:rPr>
              <a:t>InnoDB</a:t>
            </a:r>
            <a:r>
              <a:rPr lang="zh-CN" altLang="en-US" sz="3200">
                <a:solidFill>
                  <a:srgbClr val="FF0000"/>
                </a:solidFill>
              </a:rPr>
              <a:t>？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8985" y="2233295"/>
            <a:ext cx="3279775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InnoDB</a:t>
            </a:r>
            <a:r>
              <a:rPr lang="zh-CN" altLang="en-US" sz="3200">
                <a:solidFill>
                  <a:srgbClr val="FF0000"/>
                </a:solidFill>
              </a:rPr>
              <a:t>中的锁实现！！！</a:t>
            </a:r>
            <a:endParaRPr lang="zh-CN" altLang="en-US" sz="320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8330565" y="1781810"/>
            <a:ext cx="4445" cy="451485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55695" y="356870"/>
            <a:ext cx="543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1.</a:t>
            </a:r>
            <a:r>
              <a:rPr lang="zh-CN" altLang="en-US" sz="2800">
                <a:solidFill>
                  <a:srgbClr val="FF0000"/>
                </a:solidFill>
              </a:rPr>
              <a:t>mysql数据库体系结构图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0" y="1060450"/>
            <a:ext cx="6934200" cy="47371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爆炸形 1 2"/>
          <p:cNvSpPr/>
          <p:nvPr/>
        </p:nvSpPr>
        <p:spPr>
          <a:xfrm>
            <a:off x="2493010" y="440055"/>
            <a:ext cx="7076440" cy="4927600"/>
          </a:xfrm>
          <a:prstGeom prst="irregularSeal1">
            <a:avLst/>
          </a:prstGeom>
          <a:solidFill>
            <a:srgbClr val="F0F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95165" y="1884045"/>
            <a:ext cx="33762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不针对数据库引擎的来对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mysql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数据库机制的一切讨论都是耍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流氓！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276985" y="580390"/>
            <a:ext cx="608901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1.1 </a:t>
            </a:r>
            <a:r>
              <a:rPr lang="zh-CN" altLang="en-US" sz="2800">
                <a:solidFill>
                  <a:srgbClr val="FF0000"/>
                </a:solidFill>
              </a:rPr>
              <a:t>插件式的表存储引擎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mysql区别于其他数据库的一个重要特点--插件式的表存储引擎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1933575"/>
            <a:ext cx="10134600" cy="423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005" y="1553210"/>
            <a:ext cx="9063990" cy="3751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9665" y="1405255"/>
            <a:ext cx="93675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背景：开发多用户、数据库驱动的应用时，最大的难点：一方面要最大程度的利用数据库的并发访问，另一方面要确保每个用户能以一致性的方式读取和修改数据。为此就有了锁机制。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定义：用来管理对共享资源的并发访问(虽然现在数据库系统做的越来越类似，但是有多少种数据库就可能有多少种锁的实现方法)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33545" y="410845"/>
            <a:ext cx="3724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2.InnoDB</a:t>
            </a:r>
            <a:r>
              <a:rPr lang="zh-CN" altLang="en-US" sz="3600">
                <a:solidFill>
                  <a:srgbClr val="FF0000"/>
                </a:solidFill>
              </a:rPr>
              <a:t>中的锁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9665" y="3291205"/>
            <a:ext cx="79552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.InnoDB引擎中的锁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类型 </a:t>
            </a:r>
            <a:r>
              <a:rPr lang="en-US" altLang="zh-CN"/>
              <a:t>	       </a:t>
            </a:r>
            <a:r>
              <a:rPr lang="zh-CN" altLang="en-US"/>
              <a:t>共享锁(S Lock):允许事务读取一行数据（读锁）</a:t>
            </a:r>
            <a:endParaRPr lang="zh-CN" altLang="en-US"/>
          </a:p>
          <a:p>
            <a:r>
              <a:rPr lang="en-US" altLang="zh-CN"/>
              <a:t>	       </a:t>
            </a:r>
            <a:r>
              <a:rPr lang="zh-CN" altLang="en-US"/>
              <a:t>排它锁(X Lock):允许事务删除或更新一行数据（写锁）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兼容性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意向锁：       多粒度锁定,允许行级别和表级别上的锁同时存在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335" y="4697730"/>
            <a:ext cx="36830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886325" y="855345"/>
            <a:ext cx="2931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2.1</a:t>
            </a:r>
            <a:r>
              <a:rPr lang="zh-CN" altLang="en-US" sz="2800">
                <a:solidFill>
                  <a:srgbClr val="FF0000"/>
                </a:solidFill>
              </a:rPr>
              <a:t>一致性读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776730"/>
            <a:ext cx="11201400" cy="394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5705" y="541020"/>
            <a:ext cx="9192260" cy="4677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en-US" altLang="zh-CN" sz="2800">
                <a:solidFill>
                  <a:srgbClr val="FF0000"/>
                </a:solidFill>
              </a:rPr>
              <a:t>			2.2 </a:t>
            </a:r>
            <a:r>
              <a:rPr lang="zh-CN" altLang="en-US" sz="2800">
                <a:solidFill>
                  <a:srgbClr val="FF0000"/>
                </a:solidFill>
              </a:rPr>
              <a:t>快照读与当前读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1. 快照读(snapshot read)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简单的select操作(不包括 select ... lock in share mode, select ... for update)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2.当前读(current read)：包括锁定读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select ... lock in share mode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select ... for update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insert、update、delete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75649" y="2262202"/>
            <a:ext cx="56394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定义：事务是一组</a:t>
            </a:r>
            <a:r>
              <a:rPr lang="en-US" altLang="zh-CN" sz="2000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或一条</a:t>
            </a:r>
            <a:r>
              <a:rPr lang="en-US" altLang="zh-CN" sz="2000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  <a:r>
              <a:rPr lang="zh-CN" sz="2000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满足原子性的</a:t>
            </a:r>
            <a:r>
              <a:rPr lang="en-US" altLang="zh-CN" sz="2000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SQL</a:t>
            </a:r>
            <a:r>
              <a:rPr lang="zh-CN" altLang="en-US" sz="2000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语句</a:t>
            </a:r>
            <a:endParaRPr lang="zh-CN" altLang="en-US" sz="2000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6" name="Rectangle 1"/>
          <p:cNvSpPr/>
          <p:nvPr/>
        </p:nvSpPr>
        <p:spPr bwMode="auto">
          <a:xfrm>
            <a:off x="5053648" y="458959"/>
            <a:ext cx="2084705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p>
            <a:pPr algn="ctr" defTabSz="913765"/>
            <a:r>
              <a:rPr lang="en-US" altLang="zh-CN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1. </a:t>
            </a:r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事务定义</a:t>
            </a:r>
            <a:endParaRPr lang="zh-CN" altLang="en-US" sz="2800" spc="3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5965" y="3552825"/>
            <a:ext cx="557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有了事务我们可以保证数据的一致性，</a:t>
            </a:r>
            <a:endParaRPr lang="zh-CN" sz="2000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 bwMode="auto">
          <a:xfrm>
            <a:off x="559435" y="129223"/>
            <a:ext cx="10505440" cy="4305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p>
            <a:pPr algn="ctr" defTabSz="913765"/>
            <a:r>
              <a:rPr 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2.3 </a:t>
            </a:r>
            <a:r>
              <a:rPr lang="zh-CN" alt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多版本并发控制</a:t>
            </a:r>
            <a:endParaRPr lang="zh-CN" altLang="en-US" sz="2800" spc="3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1117600"/>
            <a:ext cx="11074400" cy="462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6770" y="749300"/>
            <a:ext cx="10537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913765"/>
            <a:r>
              <a:rPr lang="en-US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 </a:t>
            </a:r>
            <a:r>
              <a:rPr lang="en-US" altLang="zh-CN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MVCC(Multi Version Concurrency Control)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035" y="971550"/>
            <a:ext cx="5842000" cy="49149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"/>
          <p:cNvSpPr/>
          <p:nvPr/>
        </p:nvSpPr>
        <p:spPr bwMode="auto">
          <a:xfrm>
            <a:off x="3945890" y="249409"/>
            <a:ext cx="4300220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 defTabSz="913765"/>
            <a:r>
              <a:rPr lang="en-US" altLang="zh-CN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2.4 </a:t>
            </a:r>
            <a:r>
              <a:rPr lang="zh-CN" alt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MVCC</a:t>
            </a:r>
            <a:r>
              <a:rPr lang="zh-CN" alt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+mn-ea"/>
              </a:rPr>
              <a:t>如何解决幻读</a:t>
            </a:r>
            <a:endParaRPr lang="zh-CN" altLang="en-US" sz="2800" spc="3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605" y="929640"/>
            <a:ext cx="95142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MVCC 解决幻读的时候使用了间隙锁，也就是 next-key lock，这部分就要先从 InnoDB 的三种行锁说起：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Record Lock：单个行记录上的锁，锁住的是索引</a:t>
            </a:r>
            <a:endParaRPr lang="zh-CN" altLang="en-US"/>
          </a:p>
          <a:p>
            <a:r>
              <a:rPr lang="zh-CN" altLang="en-US"/>
              <a:t>Gap Lock：区间锁，锁定一个区间范围，但不包括记录本身，开区间</a:t>
            </a:r>
            <a:endParaRPr lang="zh-CN" altLang="en-US"/>
          </a:p>
          <a:p>
            <a:r>
              <a:rPr lang="zh-CN" altLang="en-US"/>
              <a:t>Next-Key Lock：间隙锁，Record Lock + Gap Lock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尽量使用唯一索引,因为唯一索引会把Next-Key Lock降级为Record Lock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4067810"/>
            <a:ext cx="8555355" cy="27578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924685" y="1182370"/>
            <a:ext cx="8342630" cy="430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总结：在mysql中，提供了两种事务隔离技术，第一个是mvcc，第二个是next-key技术。这个在使用不同的语句的时候可以动态选择。不加lock inshare mode之类的快照读就使用mvcc。否则 当前读使用next-key。mvcc的优势是不加锁，并发性高。缺点是不是实时数据。next-key的优势是获取实时数据，但是需要加锁。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15695" y="198120"/>
            <a:ext cx="938085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Read Uncommited</a:t>
            </a:r>
            <a:endParaRPr lang="zh-CN" altLang="en-US"/>
          </a:p>
          <a:p>
            <a:r>
              <a:rPr lang="zh-CN" altLang="en-US"/>
              <a:t>可以读取未提交记录。此隔离级别，不会使用，忽略。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Read Committed (RC)</a:t>
            </a:r>
            <a:endParaRPr lang="zh-CN" altLang="en-US"/>
          </a:p>
          <a:p>
            <a:r>
              <a:rPr lang="zh-CN" altLang="en-US"/>
              <a:t>快照读忽略，本文不考虑。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针对当前读，RC隔离级别保证对读取到的记录加锁 (记录锁)，存在幻读现象。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Repeatable Read (RR)</a:t>
            </a:r>
            <a:endParaRPr lang="zh-CN" altLang="en-US"/>
          </a:p>
          <a:p>
            <a:r>
              <a:rPr lang="zh-CN" altLang="en-US"/>
              <a:t>快照读忽略，本文不考虑。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针对当前读，RR隔离级别保证对读取到的记录加锁 (记录锁)，同时保证对读取的范围加锁，新的满足查询条件的记录不能够插入 (间隙锁)，不存在幻读现象。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Serializable</a:t>
            </a:r>
            <a:endParaRPr lang="zh-CN" altLang="en-US"/>
          </a:p>
          <a:p>
            <a:r>
              <a:rPr lang="zh-CN" altLang="en-US"/>
              <a:t>从MVCC并发控制退化为基于锁的并发控制。不区别快照读与当前读，所有的读操作均为当前读，读加读锁 (S锁)，写加写锁 (X锁)。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Serializable隔离级别下，读写冲突，因此并发度急剧下降，在MySQL/InnoDB下不建议使用。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3340" y="1056640"/>
            <a:ext cx="2658745" cy="25012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40" y="4001770"/>
            <a:ext cx="2658745" cy="2501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1056640"/>
            <a:ext cx="2820670" cy="25012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75" y="4001770"/>
            <a:ext cx="2821305" cy="250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957238" y="4094526"/>
            <a:ext cx="1986516" cy="2428875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defTabSz="544195"/>
            <a:r>
              <a:rPr lang="en-US" sz="32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Regular"/>
                <a:sym typeface="Calibri" panose="020F0502020204030204" pitchFamily="34" charset="0"/>
              </a:rPr>
              <a:t>01.</a:t>
            </a:r>
            <a:endParaRPr lang="en-US" sz="3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r>
              <a:rPr lang="zh-CN" altLang="en-US" sz="1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Roboto Regular"/>
                <a:sym typeface="Calibri" panose="020F0502020204030204" pitchFamily="34" charset="0"/>
              </a:rPr>
              <a:t>原子性</a:t>
            </a:r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  <a:p>
            <a:pPr defTabSz="544195"/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+mn-ea"/>
                <a:cs typeface="Roboto Light"/>
                <a:sym typeface="Calibri" panose="020F0502020204030204" pitchFamily="34" charset="0"/>
              </a:rPr>
              <a:t>一个事务必须视为一个不可分割的最小工作单元，整个事务中的所有操作要么全部提交成功，要么全部失败回滚，对于一个事务来说，不可能只执行其中的一部分操作，这就是事务的原子性。</a:t>
            </a:r>
            <a:endParaRPr lang="en-US" sz="1200">
              <a:solidFill>
                <a:schemeClr val="tx2">
                  <a:lumMod val="95000"/>
                  <a:lumOff val="5000"/>
                </a:schemeClr>
              </a:solidFill>
              <a:latin typeface="+mn-ea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020695" y="4094480"/>
            <a:ext cx="3204210" cy="2428875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defTabSz="544195"/>
            <a:r>
              <a:rPr lang="en-US" sz="32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Regular"/>
                <a:sym typeface="Calibri" panose="020F0502020204030204" pitchFamily="34" charset="0"/>
              </a:rPr>
              <a:t>02.</a:t>
            </a:r>
            <a:endParaRPr lang="en-US" sz="3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r>
              <a:rPr lang="zh-CN" altLang="en-US" sz="1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Roboto Regular"/>
                <a:sym typeface="Calibri" panose="020F0502020204030204" pitchFamily="34" charset="0"/>
              </a:rPr>
              <a:t>一致性</a:t>
            </a:r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Black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1"/>
                </a:solidFill>
                <a:ea typeface="+mn-lt"/>
                <a:cs typeface="Roboto Light"/>
                <a:sym typeface="Calibri" panose="020F0502020204030204" pitchFamily="34" charset="0"/>
              </a:rPr>
              <a:t>数据库总数从一个一致性的状态转换到另一个一致性的状态</a:t>
            </a:r>
            <a:r>
              <a:rPr lang="zh-CN" altLang="en-US" sz="1200">
                <a:solidFill>
                  <a:schemeClr val="tx1"/>
                </a:solidFill>
                <a:ea typeface="+mn-lt"/>
                <a:cs typeface="Roboto Light"/>
                <a:sym typeface="Calibri" panose="020F0502020204030204" pitchFamily="34" charset="0"/>
              </a:rPr>
              <a:t>。</a:t>
            </a:r>
            <a:endParaRPr lang="zh-CN" altLang="en-US" sz="1200">
              <a:solidFill>
                <a:schemeClr val="tx1"/>
              </a:solidFill>
              <a:ea typeface="+mn-lt"/>
              <a:cs typeface="Roboto Light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1"/>
                </a:solidFill>
                <a:ea typeface="+mn-lt"/>
                <a:cs typeface="Roboto Light"/>
                <a:sym typeface="Calibri" panose="020F0502020204030204" pitchFamily="34" charset="0"/>
              </a:rPr>
              <a:t>基本可以理解为是事务对数据完整性约束的遵循。这些约束可能包括主键约束、外键约束或是一些用户自定义约束。事务执行的前后都是合法的数据状态，不会违背任何的数据完整性。</a:t>
            </a:r>
            <a:endParaRPr lang="en-US" sz="1200">
              <a:solidFill>
                <a:schemeClr val="tx1"/>
              </a:solidFill>
              <a:ea typeface="+mn-lt"/>
              <a:cs typeface="Roboto Light"/>
              <a:sym typeface="Calibri" panose="020F0502020204030204" pitchFamily="34" charset="0"/>
            </a:endParaRPr>
          </a:p>
          <a:p>
            <a:pPr defTabSz="544195"/>
            <a:endParaRPr lang="en-US" sz="1200">
              <a:solidFill>
                <a:schemeClr val="tx1"/>
              </a:solidFill>
              <a:ea typeface="+mn-lt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169257" y="4094526"/>
            <a:ext cx="1986516" cy="1467485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defTabSz="544195"/>
            <a:r>
              <a:rPr lang="en-US" sz="32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Regular"/>
                <a:sym typeface="Calibri" panose="020F0502020204030204" pitchFamily="34" charset="0"/>
              </a:rPr>
              <a:t>03.</a:t>
            </a:r>
            <a:endParaRPr lang="en-US" sz="3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r>
              <a:rPr lang="zh-CN" altLang="en-US" sz="1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Roboto Regular"/>
                <a:sym typeface="Calibri" panose="020F0502020204030204" pitchFamily="34" charset="0"/>
              </a:rPr>
              <a:t>隔离性</a:t>
            </a:r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endParaRPr lang="en-US" sz="95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Black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+mn-ea"/>
                <a:cs typeface="Roboto Light"/>
                <a:sym typeface="Calibri" panose="020F0502020204030204" pitchFamily="34" charset="0"/>
              </a:rPr>
              <a:t>一个事务所做的修改在最终提交以前，对其他事务是不可见的</a:t>
            </a:r>
            <a:endParaRPr lang="en-US" sz="135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768917" y="4094526"/>
            <a:ext cx="1986516" cy="2059940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defTabSz="544195"/>
            <a:r>
              <a:rPr lang="en-US" sz="3200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Regular"/>
                <a:sym typeface="Calibri" panose="020F0502020204030204" pitchFamily="34" charset="0"/>
              </a:rPr>
              <a:t>04.</a:t>
            </a:r>
            <a:endParaRPr lang="en-US" sz="3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r>
              <a:rPr lang="zh-CN" altLang="en-US" sz="1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Roboto Regular"/>
                <a:sym typeface="Calibri" panose="020F0502020204030204" pitchFamily="34" charset="0"/>
              </a:rPr>
              <a:t>持久性</a:t>
            </a:r>
            <a:endParaRPr lang="en-US" sz="1200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Regular"/>
              <a:sym typeface="Calibri" panose="020F0502020204030204" pitchFamily="34" charset="0"/>
            </a:endParaRPr>
          </a:p>
          <a:p>
            <a:pPr defTabSz="544195"/>
            <a:endParaRPr lang="en-US" sz="12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Black"/>
              <a:sym typeface="Calibri" panose="020F0502020204030204" pitchFamily="34" charset="0"/>
            </a:endParaRPr>
          </a:p>
          <a:p>
            <a:pPr defTabSz="544195"/>
            <a:r>
              <a:rPr lang="en-US" sz="1200">
                <a:solidFill>
                  <a:schemeClr val="tx2">
                    <a:lumMod val="95000"/>
                    <a:lumOff val="5000"/>
                  </a:schemeClr>
                </a:solidFill>
                <a:latin typeface="+mn-ea"/>
                <a:cs typeface="Roboto Light"/>
                <a:sym typeface="Calibri" panose="020F0502020204030204" pitchFamily="34" charset="0"/>
              </a:rPr>
              <a:t>一旦事务提交，则其所做的修改就会永久保存到数据库中。此时即使系统崩溃，修改的数据也不会丢失</a:t>
            </a:r>
            <a:endParaRPr lang="en-US" sz="120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  <a:p>
            <a:pPr defTabSz="544195"/>
            <a:endParaRPr lang="en-US" sz="120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36" name="Rectangle 1"/>
          <p:cNvSpPr/>
          <p:nvPr/>
        </p:nvSpPr>
        <p:spPr bwMode="auto">
          <a:xfrm>
            <a:off x="5053648" y="498964"/>
            <a:ext cx="2084705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 defTabSz="913765"/>
            <a:r>
              <a:rPr lang="en-US" altLang="zh-CN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 </a:t>
            </a:r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四个特性</a:t>
            </a:r>
            <a:endParaRPr lang="zh-CN" altLang="en-US" sz="2800" spc="3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37" name="Rectangle 21"/>
          <p:cNvSpPr/>
          <p:nvPr/>
        </p:nvSpPr>
        <p:spPr>
          <a:xfrm>
            <a:off x="5830086" y="1289648"/>
            <a:ext cx="531827" cy="28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75759" y="912494"/>
            <a:ext cx="3840480" cy="313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>
              <a:lnSpc>
                <a:spcPts val="1735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Light"/>
                <a:sym typeface="Calibri" panose="020F0502020204030204" pitchFamily="34" charset="0"/>
              </a:rPr>
              <a:t>一个运行良好的事务处理系统，必须具备这些标准特征</a:t>
            </a:r>
            <a:endParaRPr lang="zh-CN" altLang="en-US" sz="1200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Lato Light"/>
              <a:sym typeface="Calibri" panose="020F0502020204030204" pitchFamily="34" charset="0"/>
            </a:endParaRPr>
          </a:p>
        </p:txBody>
      </p:sp>
      <p:pic>
        <p:nvPicPr>
          <p:cNvPr id="4" name="图片占位符 3" descr="timg (1)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r="1772" b="8210"/>
          <a:stretch>
            <a:fillRect/>
          </a:stretch>
        </p:blipFill>
        <p:spPr>
          <a:xfrm>
            <a:off x="1028700" y="1833245"/>
            <a:ext cx="1724660" cy="1611630"/>
          </a:xfrm>
          <a:prstGeom prst="rect">
            <a:avLst/>
          </a:prstGeom>
        </p:spPr>
      </p:pic>
      <p:pic>
        <p:nvPicPr>
          <p:cNvPr id="6" name="图片占位符 5" descr="timg (2)"/>
          <p:cNvPicPr>
            <a:picLocks noChangeAspect="1"/>
          </p:cNvPicPr>
          <p:nvPr>
            <p:ph type="pic" sz="quarter" idx="14"/>
          </p:nvPr>
        </p:nvPicPr>
        <p:blipFill>
          <a:blip r:embed="rId2"/>
          <a:srcRect l="11303" t="1224" r="9922" b="-1224"/>
          <a:stretch>
            <a:fillRect/>
          </a:stretch>
        </p:blipFill>
        <p:spPr>
          <a:xfrm>
            <a:off x="3576320" y="1943100"/>
            <a:ext cx="1739265" cy="1607820"/>
          </a:xfrm>
          <a:prstGeom prst="rect">
            <a:avLst/>
          </a:prstGeom>
        </p:spPr>
      </p:pic>
      <p:pic>
        <p:nvPicPr>
          <p:cNvPr id="10" name="图片占位符 9" descr="微信图片_20180923162449"/>
          <p:cNvPicPr>
            <a:picLocks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6224905" y="1943735"/>
            <a:ext cx="2084705" cy="1607820"/>
          </a:xfrm>
          <a:prstGeom prst="rect">
            <a:avLst/>
          </a:prstGeom>
        </p:spPr>
      </p:pic>
      <p:pic>
        <p:nvPicPr>
          <p:cNvPr id="14" name="图片占位符 13" descr="timg"/>
          <p:cNvPicPr>
            <a:picLocks noChangeAspect="1"/>
          </p:cNvPicPr>
          <p:nvPr>
            <p:ph type="pic" sz="quarter" idx="16"/>
          </p:nvPr>
        </p:nvPicPr>
        <p:blipFill>
          <a:blip r:embed="rId4"/>
          <a:stretch>
            <a:fillRect/>
          </a:stretch>
        </p:blipFill>
        <p:spPr>
          <a:xfrm>
            <a:off x="8768715" y="1833245"/>
            <a:ext cx="1973580" cy="18281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爆炸形 2 6"/>
          <p:cNvSpPr/>
          <p:nvPr/>
        </p:nvSpPr>
        <p:spPr>
          <a:xfrm>
            <a:off x="1677670" y="144780"/>
            <a:ext cx="6606540" cy="4309110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86760" y="1894840"/>
            <a:ext cx="34848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考虑一个场景：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向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转账的过程要包含哪些操作？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"/>
          <p:cNvSpPr/>
          <p:nvPr/>
        </p:nvSpPr>
        <p:spPr bwMode="auto">
          <a:xfrm>
            <a:off x="3754754" y="498964"/>
            <a:ext cx="4682490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 defTabSz="913765"/>
            <a:r>
              <a:rPr lang="en-US" altLang="zh-CN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2.1 </a:t>
            </a:r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四种隔离性相关的现象</a:t>
            </a:r>
            <a:endParaRPr lang="zh-CN" altLang="en-US" sz="2800" spc="3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281940" y="4370070"/>
            <a:ext cx="327215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/>
            <a:r>
              <a:rPr lang="en-US" altLang="zh-CN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读取到一个事务未提交的数据</a:t>
            </a:r>
            <a:endParaRPr lang="en-US" altLang="zh-CN">
              <a:solidFill>
                <a:schemeClr val="accent6"/>
              </a:solidFill>
              <a:latin typeface="兰亭黑-简" panose="02000000000000000000" charset="-122"/>
              <a:ea typeface="兰亭黑-简" panose="02000000000000000000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58895" y="4370070"/>
            <a:ext cx="2117090" cy="6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lvl="0" algn="ctr"/>
            <a:r>
              <a:rPr lang="zh-CN" altLang="en-US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两次相同的查询得到不一致的结果</a:t>
            </a:r>
            <a:endParaRPr lang="zh-CN" altLang="en-US">
              <a:solidFill>
                <a:schemeClr val="accent6"/>
              </a:solidFill>
              <a:latin typeface="兰亭黑-简" panose="02000000000000000000" charset="-122"/>
              <a:ea typeface="兰亭黑-简" panose="02000000000000000000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980440" y="2198370"/>
            <a:ext cx="2272030" cy="1949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爆炸形 1 3"/>
          <p:cNvSpPr/>
          <p:nvPr/>
        </p:nvSpPr>
        <p:spPr>
          <a:xfrm>
            <a:off x="3858895" y="2198370"/>
            <a:ext cx="2272030" cy="1949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爆炸形 1 7"/>
          <p:cNvSpPr/>
          <p:nvPr/>
        </p:nvSpPr>
        <p:spPr>
          <a:xfrm>
            <a:off x="9352280" y="2198370"/>
            <a:ext cx="2272030" cy="1949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562735" y="2896870"/>
            <a:ext cx="1295400" cy="552450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lstStyle/>
          <a:p>
            <a:pPr algn="ctr" defTabSz="544195">
              <a:tabLst>
                <a:tab pos="1367155" algn="l"/>
              </a:tabLst>
            </a:pPr>
            <a:r>
              <a:rPr lang="zh-CN" altLang="en-US" sz="3200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脏读</a:t>
            </a:r>
            <a:endParaRPr lang="zh-CN" altLang="en-US" sz="32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4064000" y="2896870"/>
            <a:ext cx="1861820" cy="490855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p>
            <a:pPr algn="ctr" defTabSz="544195">
              <a:tabLst>
                <a:tab pos="1367155" algn="l"/>
              </a:tabLst>
            </a:pPr>
            <a:r>
              <a:rPr lang="zh-CN" altLang="en-US" sz="2800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不可重复读</a:t>
            </a:r>
            <a:endParaRPr lang="zh-CN" altLang="en-US" sz="28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11" name="TextBox 38"/>
          <p:cNvSpPr txBox="1"/>
          <p:nvPr/>
        </p:nvSpPr>
        <p:spPr>
          <a:xfrm>
            <a:off x="9698990" y="2896870"/>
            <a:ext cx="1579245" cy="490855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lstStyle/>
          <a:p>
            <a:pPr algn="ctr" defTabSz="544195">
              <a:tabLst>
                <a:tab pos="1367155" algn="l"/>
              </a:tabLst>
            </a:pPr>
            <a:r>
              <a:rPr lang="zh-CN" altLang="en-US" sz="2800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丢失更新</a:t>
            </a:r>
            <a:endParaRPr lang="zh-CN" altLang="en-US" sz="28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13" name="爆炸形 1 12"/>
          <p:cNvSpPr/>
          <p:nvPr/>
        </p:nvSpPr>
        <p:spPr>
          <a:xfrm>
            <a:off x="6657975" y="2198370"/>
            <a:ext cx="2272030" cy="19494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TextBox 38"/>
          <p:cNvSpPr txBox="1"/>
          <p:nvPr/>
        </p:nvSpPr>
        <p:spPr>
          <a:xfrm>
            <a:off x="7192010" y="2896870"/>
            <a:ext cx="1203960" cy="490855"/>
          </a:xfrm>
          <a:prstGeom prst="rect">
            <a:avLst/>
          </a:prstGeom>
          <a:noFill/>
        </p:spPr>
        <p:txBody>
          <a:bodyPr wrap="square" lIns="0" tIns="60955" rIns="0" bIns="0" rtlCol="0">
            <a:spAutoFit/>
          </a:bodyPr>
          <a:p>
            <a:pPr algn="ctr" defTabSz="544195">
              <a:tabLst>
                <a:tab pos="1367155" algn="l"/>
              </a:tabLst>
            </a:pPr>
            <a:r>
              <a:rPr lang="zh-CN" altLang="en-US" sz="2800" b="1" dirty="0">
                <a:solidFill>
                  <a:srgbClr val="737572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Roboto Light"/>
                <a:sym typeface="Calibri" panose="020F0502020204030204" pitchFamily="34" charset="0"/>
              </a:rPr>
              <a:t>幻读</a:t>
            </a:r>
            <a:endParaRPr lang="zh-CN" altLang="en-US" sz="2800" b="1" dirty="0">
              <a:solidFill>
                <a:srgbClr val="737572"/>
              </a:solidFill>
              <a:latin typeface="Calibri" panose="020F0502020204030204" pitchFamily="34" charset="0"/>
              <a:ea typeface="微软雅黑" panose="020B0503020204020204" pitchFamily="34" charset="-122"/>
              <a:cs typeface="Roboto Light"/>
              <a:sym typeface="Calibri" panose="020F0502020204030204" pitchFamily="34" charset="0"/>
            </a:endParaRPr>
          </a:p>
        </p:txBody>
      </p:sp>
      <p:sp>
        <p:nvSpPr>
          <p:cNvPr id="17" name="矩形 1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735445" y="4370070"/>
            <a:ext cx="2117090" cy="645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lvl="0" algn="ctr"/>
            <a:r>
              <a:rPr lang="zh-CN" altLang="en-US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与</a:t>
            </a:r>
            <a:r>
              <a:rPr lang="en-US" altLang="zh-CN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2</a:t>
            </a:r>
            <a:r>
              <a:rPr lang="zh-CN" altLang="en-US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一样，只不过针对的是新增操作</a:t>
            </a:r>
            <a:endParaRPr lang="zh-CN" altLang="en-US">
              <a:solidFill>
                <a:schemeClr val="accent6"/>
              </a:solidFill>
              <a:latin typeface="兰亭黑-简" panose="02000000000000000000" charset="-122"/>
              <a:ea typeface="兰亭黑-简" panose="02000000000000000000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0" name="矩形 1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68300" y="5599430"/>
            <a:ext cx="6094730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/>
            <a:r>
              <a:rPr lang="zh-CN" altLang="en-US">
                <a:solidFill>
                  <a:schemeClr val="accent6"/>
                </a:solidFill>
                <a:latin typeface="兰亭黑-简" panose="02000000000000000000" charset="-122"/>
                <a:ea typeface="兰亭黑-简" panose="02000000000000000000" charset="-122"/>
                <a:cs typeface="+mn-ea"/>
                <a:sym typeface="Calibri" panose="020F0502020204030204" pitchFamily="34" charset="0"/>
              </a:rPr>
              <a:t>脏读读取的是未提交的数据，不可重复读读取的是已经提交的数据</a:t>
            </a:r>
            <a:endParaRPr lang="zh-CN" altLang="en-US">
              <a:solidFill>
                <a:schemeClr val="accent6"/>
              </a:solidFill>
              <a:latin typeface="兰亭黑-简" panose="02000000000000000000" charset="-122"/>
              <a:ea typeface="兰亭黑-简" panose="02000000000000000000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0336530" y="5128895"/>
            <a:ext cx="12600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10336530" y="4180840"/>
            <a:ext cx="13335" cy="94805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506980" y="1859915"/>
            <a:ext cx="61956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一共两类：</a:t>
            </a:r>
            <a:endParaRPr lang="zh-CN" altLang="en-US"/>
          </a:p>
          <a:p>
            <a:r>
              <a:rPr lang="zh-CN" altLang="en-US"/>
              <a:t>第一类：</a:t>
            </a:r>
            <a:endParaRPr lang="zh-CN" altLang="en-US"/>
          </a:p>
          <a:p>
            <a:r>
              <a:rPr lang="zh-CN" altLang="en-US"/>
              <a:t>A:事务T1开始，修改记录r1，未提交</a:t>
            </a:r>
            <a:endParaRPr lang="zh-CN" altLang="en-US"/>
          </a:p>
          <a:p>
            <a:r>
              <a:rPr lang="zh-CN" altLang="en-US"/>
              <a:t>B:事务T2开始，修改记录r1，未提交</a:t>
            </a:r>
            <a:endParaRPr lang="zh-CN" altLang="en-US"/>
          </a:p>
          <a:p>
            <a:r>
              <a:rPr lang="zh-CN" altLang="en-US"/>
              <a:t>A:事务T1提交</a:t>
            </a:r>
            <a:endParaRPr lang="zh-CN" altLang="en-US"/>
          </a:p>
          <a:p>
            <a:r>
              <a:rPr lang="zh-CN" altLang="en-US"/>
              <a:t>B:事务T2提交</a:t>
            </a:r>
            <a:endParaRPr lang="zh-CN" altLang="en-US"/>
          </a:p>
          <a:p>
            <a:r>
              <a:rPr lang="zh-CN" altLang="en-US"/>
              <a:t>但该情况不会出现，因为即使是read uncommitted级别下，update操作也会为当前记录加锁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第二类:(并非数据库本身导致，属于逻辑问题)</a:t>
            </a:r>
            <a:endParaRPr lang="zh-CN" altLang="en-US"/>
          </a:p>
          <a:p>
            <a:r>
              <a:rPr lang="zh-CN" altLang="en-US"/>
              <a:t>A:事务T1开始，查询一行记录</a:t>
            </a:r>
            <a:endParaRPr lang="zh-CN" altLang="en-US"/>
          </a:p>
          <a:p>
            <a:r>
              <a:rPr lang="zh-CN" altLang="en-US"/>
              <a:t>B:事务T2开始，查询一行记录</a:t>
            </a:r>
            <a:endParaRPr lang="zh-CN" altLang="en-US"/>
          </a:p>
          <a:p>
            <a:r>
              <a:rPr lang="zh-CN" altLang="en-US"/>
              <a:t>A:事务T1修改记录并提交</a:t>
            </a:r>
            <a:endParaRPr lang="zh-CN" altLang="en-US"/>
          </a:p>
          <a:p>
            <a:r>
              <a:rPr lang="zh-CN" altLang="en-US"/>
              <a:t>B:事务T2修改记录并提交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59455" y="803910"/>
            <a:ext cx="64389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2.1.1 </a:t>
            </a:r>
            <a:r>
              <a:rPr lang="zh-CN" altLang="en-US" sz="3200">
                <a:solidFill>
                  <a:srgbClr val="FF0000"/>
                </a:solidFill>
              </a:rPr>
              <a:t>两类丢失更新问题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203960" y="613410"/>
            <a:ext cx="94411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事务的隔离级别主要分为以下几种：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READ UNCOMMITTED（未提交读），事务中的修改，即使没有提交，在其他事务也都是可见的。事务可以读取未提交的数据，这也被称为脏读。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READ COMMITTED（提交读），一个事务从开始直到提交之前，所做的任何修改对其他事务都是不可见的。这个级别有时候也叫做不可重复读，因为两次执行相同的查询，可能会得到不一样的结果。因为在这两次读之间可能有其他事务更改这个数据，每次读到的数据都是已经提交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REPEATABLE READ（可重复读），解决了脏读，也保证了在同一个事务中多次读取同样记录的结果是一致的。但是理论上，可重复读隔离级别还是无法解决另外一个幻读的问题，指的是当某个事务在读取某个范围内的记录时，另外一个事务也在该范围内插入了新的记录，当之前的事务再次读取该范围内的记录时，会产生幻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SERIALIZABLE（可串行化），它通过强制事务串行执行，避免了前面说的幻读的问题，但由于读取的每行数据都加锁，会导致大量的锁征用问题，因此性能也最差。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Rectangle 1"/>
          <p:cNvSpPr/>
          <p:nvPr/>
        </p:nvSpPr>
        <p:spPr bwMode="auto">
          <a:xfrm>
            <a:off x="4935855" y="317989"/>
            <a:ext cx="2320290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p>
            <a:pPr algn="ctr" defTabSz="913765"/>
            <a:r>
              <a:rPr 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2.2 </a:t>
            </a:r>
            <a:r>
              <a:rPr lang="zh-CN" altLang="en-US" sz="2800" spc="3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Lato Regular"/>
                <a:sym typeface="Calibri" panose="020F0502020204030204" pitchFamily="34" charset="0"/>
              </a:rPr>
              <a:t>隔离级别</a:t>
            </a:r>
            <a:endParaRPr lang="zh-CN" altLang="en-US" sz="2800" spc="300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Lato Regular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1"/>
          <p:cNvSpPr/>
          <p:nvPr/>
        </p:nvSpPr>
        <p:spPr>
          <a:xfrm>
            <a:off x="5830086" y="1289648"/>
            <a:ext cx="531827" cy="28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2362835"/>
            <a:ext cx="8528050" cy="2132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70000"/>
            <a:ext cx="8128000" cy="431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自定义 40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C0C0C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2598</Words>
  <Application>WPS 演示</Application>
  <PresentationFormat>宽屏</PresentationFormat>
  <Paragraphs>176</Paragraphs>
  <Slides>24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52" baseType="lpstr">
      <vt:lpstr>Arial</vt:lpstr>
      <vt:lpstr>方正书宋_GBK</vt:lpstr>
      <vt:lpstr>Wingdings</vt:lpstr>
      <vt:lpstr>Roboto Light</vt:lpstr>
      <vt:lpstr>Lato Regular</vt:lpstr>
      <vt:lpstr>Arial</vt:lpstr>
      <vt:lpstr>DejaVu Sans</vt:lpstr>
      <vt:lpstr>Calibri</vt:lpstr>
      <vt:lpstr>微软雅黑</vt:lpstr>
      <vt:lpstr>Roboto Regular</vt:lpstr>
      <vt:lpstr>黑体</vt:lpstr>
      <vt:lpstr>Roboto Black</vt:lpstr>
      <vt:lpstr>Lato Light</vt:lpstr>
      <vt:lpstr>Calibri</vt:lpstr>
      <vt:lpstr>兰亭黑-简</vt:lpstr>
      <vt:lpstr>Helvetica Neue</vt:lpstr>
      <vt:lpstr>黑体-简</vt:lpstr>
      <vt:lpstr>Thonburi</vt:lpstr>
      <vt:lpstr>宋体</vt:lpstr>
      <vt:lpstr>Arial Unicode MS</vt:lpstr>
      <vt:lpstr>苹方-简</vt:lpstr>
      <vt:lpstr>等线</vt:lpstr>
      <vt:lpstr>宋体-简</vt:lpstr>
      <vt:lpstr>Apple Color Emoji</vt:lpstr>
      <vt:lpstr>方正书宋_GBK</vt:lpstr>
      <vt:lpstr>2_Office 主题​​</vt:lpstr>
      <vt:lpstr>Custom Design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guyongliang</cp:lastModifiedBy>
  <cp:revision>94</cp:revision>
  <dcterms:created xsi:type="dcterms:W3CDTF">2019-01-25T09:14:46Z</dcterms:created>
  <dcterms:modified xsi:type="dcterms:W3CDTF">2019-01-25T09:14:46Z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