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90a4de24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90a4de24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90a4de24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c90a4de2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90a4de24_7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90a4de24_7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90a4de24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c90a4de24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c90a4de2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c90a4de2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90a4de2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c90a4de2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90a4de24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90a4de2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90a4de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90a4de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90a4de2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90a4de2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90a4de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90a4de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c90a4de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c90a4de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90a4de24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90a4de24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49700" y="2403200"/>
            <a:ext cx="3610200" cy="1185300"/>
          </a:xfrm>
          <a:prstGeom prst="rect">
            <a:avLst/>
          </a:prstGeom>
          <a:effectLst>
            <a:outerShdw blurRad="57150" rotWithShape="0" algn="bl" dir="5400000" dist="19050">
              <a:srgbClr val="1155C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56950" y="2065150"/>
            <a:ext cx="4624200" cy="2245200"/>
          </a:xfrm>
          <a:prstGeom prst="rect">
            <a:avLst/>
          </a:prstGeom>
          <a:effectLst>
            <a:outerShdw blurRad="57150" rotWithShape="0" algn="bl" dir="5400000" dist="19050">
              <a:srgbClr val="1155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Mehak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Ambrose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Jurgen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4900" y="389125"/>
            <a:ext cx="8999100" cy="8478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  <a:reflection blurRad="0" dir="0" dist="0" endA="0" endPos="50000" fadeDir="5400012" kx="0" rotWithShape="0" algn="bl" stA="40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1155CC"/>
                </a:solidFill>
              </a:rPr>
              <a:t>Deep Learning Image Classification with CNN</a:t>
            </a:r>
            <a:endParaRPr b="1" sz="30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155CC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25" y="1726588"/>
            <a:ext cx="1376424" cy="137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0" y="2649713"/>
            <a:ext cx="4360351" cy="23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1293725" y="1185000"/>
            <a:ext cx="2235900" cy="21702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Dream Team CNN</a:t>
            </a:r>
            <a:r>
              <a:rPr lang="en-GB" sz="1800" u="sng">
                <a:solidFill>
                  <a:schemeClr val="dk1"/>
                </a:solidFill>
              </a:rPr>
              <a:t>: 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Accuracy = 90.41%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Loss = 0.3191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15" name="Google Shape;115;p22"/>
          <p:cNvSpPr txBox="1"/>
          <p:nvPr/>
        </p:nvSpPr>
        <p:spPr>
          <a:xfrm>
            <a:off x="388200" y="230725"/>
            <a:ext cx="6851400" cy="5694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  <a:reflection blurRad="0" dir="0" dist="0" endA="0" endPos="70000" fadeDir="5400012" kx="0" rotWithShape="0" algn="bl" stA="30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Evaluation Metrics</a:t>
            </a:r>
            <a:endParaRPr b="1" sz="2500"/>
          </a:p>
        </p:txBody>
      </p:sp>
      <p:sp>
        <p:nvSpPr>
          <p:cNvPr id="116" name="Google Shape;116;p22"/>
          <p:cNvSpPr txBox="1"/>
          <p:nvPr/>
        </p:nvSpPr>
        <p:spPr>
          <a:xfrm>
            <a:off x="1955050" y="2582400"/>
            <a:ext cx="231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dk2"/>
                </a:solidFill>
              </a:rPr>
              <a:t>Custom CNN</a:t>
            </a:r>
            <a:endParaRPr b="1" sz="1000" u="sng">
              <a:solidFill>
                <a:schemeClr val="dk2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025" y="2701713"/>
            <a:ext cx="4411826" cy="22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383525" y="2628600"/>
            <a:ext cx="22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u="sng">
                <a:solidFill>
                  <a:schemeClr val="dk1"/>
                </a:solidFill>
              </a:rPr>
              <a:t>Transfer Learning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5560525" y="1184988"/>
            <a:ext cx="2530800" cy="12621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Transfer Learning</a:t>
            </a:r>
            <a:r>
              <a:rPr lang="en-GB" sz="1800" u="sng">
                <a:solidFill>
                  <a:schemeClr val="dk1"/>
                </a:solidFill>
              </a:rPr>
              <a:t>: 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Accuracy = 76.0%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Loss = 0.7575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Evaluation - Confusion Matrix (Dream Team CNN)</a:t>
            </a:r>
            <a:endParaRPr b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5404800" cy="34164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Confusion Matrix Visualization: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•High accuracy for categories like Ship, Truck, and Airplane.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•Moderate confusion in visually similar classes like Cat and Dog.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Takeaways: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•Strong performance with augmented data and transfer learning.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•Class imbalances in CIFAR-10 may affect per-class accuracy.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625" y="1270150"/>
            <a:ext cx="3373676" cy="32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 </a:t>
            </a:r>
            <a:r>
              <a:rPr lang="en-GB" sz="2600">
                <a:solidFill>
                  <a:srgbClr val="434343"/>
                </a:solidFill>
              </a:rPr>
              <a:t>Model deployment with Gradio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  Hosted on Hugging Face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9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solidFill>
                  <a:schemeClr val="dk1"/>
                </a:solidFill>
              </a:rPr>
              <a:t>Step:</a:t>
            </a:r>
            <a:endParaRPr b="1" sz="16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Load the pre-trained Custom CNN model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Define a function to resizes (to 32 pixel), normalizes and predict the class of the input image.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3.	Initializing the Gradio interface.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4.	Host both the model and the code on Hugging Face Spaces; then configuring the  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   environment  for public accessibility and testing.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134F5C"/>
                </a:solidFill>
              </a:rPr>
              <a:t>	</a:t>
            </a:r>
            <a:r>
              <a:rPr lang="en-GB" sz="1400">
                <a:solidFill>
                  <a:srgbClr val="134F5C"/>
                </a:solidFill>
              </a:rPr>
              <a:t>Link :</a:t>
            </a:r>
            <a:r>
              <a:rPr lang="en-GB" sz="1400" u="sng">
                <a:solidFill>
                  <a:srgbClr val="134F5C"/>
                </a:solidFill>
              </a:rPr>
              <a:t> https://huggingface.co/spaces/sudoambrose/CNN_App</a:t>
            </a:r>
            <a:endParaRPr sz="1400" u="sng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/>
              <a:t>Final Recap</a:t>
            </a:r>
            <a:endParaRPr b="1" sz="1600" u="sng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Dataset: CIFAR-10 Methods: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Dream Team CNN: Focused on optimizing architecture for CIFAR-10.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ResNet18: Leveraged pretrained knowledge for enhanced feature extraction.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Optimization:Regularization, Dropout, and Learning Rate Schedules ensured stable training.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Results:Dream Team CNN: 90% accuracy. ResNet18 Fine-Tuned: 76% accuracy.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Future Work:Explore deployment strategies.Extend training to larger pretrained models for improved performance.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34650"/>
            <a:ext cx="7650900" cy="42879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WHY</a:t>
            </a:r>
            <a:r>
              <a:rPr b="1" lang="en-GB" sz="1700">
                <a:solidFill>
                  <a:schemeClr val="dk1"/>
                </a:solidFill>
              </a:rPr>
              <a:t> CIFAR-10?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Diversity</a:t>
            </a:r>
            <a:r>
              <a:rPr lang="en-GB" sz="1600">
                <a:solidFill>
                  <a:schemeClr val="dk1"/>
                </a:solidFill>
              </a:rPr>
              <a:t>: Covers a broad range of classes for practical applications.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Size</a:t>
            </a:r>
            <a:r>
              <a:rPr lang="en-GB" sz="1600">
                <a:solidFill>
                  <a:schemeClr val="dk1"/>
                </a:solidFill>
              </a:rPr>
              <a:t>: Small size makes it computationally efficient for training and testing.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Benchmark</a:t>
            </a:r>
            <a:r>
              <a:rPr lang="en-GB" sz="1600">
                <a:solidFill>
                  <a:schemeClr val="dk1"/>
                </a:solidFill>
              </a:rPr>
              <a:t>: Widely used dataset for evaluating CNN and Transfer Learning models.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063" y="2325150"/>
            <a:ext cx="3265876" cy="2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Overview of the problem</a:t>
            </a:r>
            <a:endParaRPr sz="19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rgbClr val="0E0E0E"/>
                </a:solidFill>
              </a:rPr>
              <a:t>Design and implement two Convolutional Neural Networks (CNNs) to classify images into 10 distinct classes:</a:t>
            </a:r>
            <a:endParaRPr b="1" sz="6400">
              <a:solidFill>
                <a:srgbClr val="0E0E0E"/>
              </a:solidFill>
            </a:endParaRPr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ct val="100000"/>
              <a:buChar char="●"/>
            </a:pPr>
            <a:r>
              <a:rPr b="1" lang="en-GB" sz="6400">
                <a:solidFill>
                  <a:srgbClr val="0E0E0E"/>
                </a:solidFill>
              </a:rPr>
              <a:t>Build a CNN from scratch</a:t>
            </a:r>
            <a:r>
              <a:rPr lang="en-GB" sz="6400">
                <a:solidFill>
                  <a:srgbClr val="0E0E0E"/>
                </a:solidFill>
              </a:rPr>
              <a:t> to perform the classification.</a:t>
            </a:r>
            <a:endParaRPr sz="6400">
              <a:solidFill>
                <a:srgbClr val="0E0E0E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ct val="100000"/>
              <a:buChar char="●"/>
            </a:pPr>
            <a:r>
              <a:rPr b="1" lang="en-GB" sz="6400">
                <a:solidFill>
                  <a:srgbClr val="0E0E0E"/>
                </a:solidFill>
              </a:rPr>
              <a:t>Apply transfer learning</a:t>
            </a:r>
            <a:r>
              <a:rPr lang="en-GB" sz="6400">
                <a:solidFill>
                  <a:srgbClr val="0E0E0E"/>
                </a:solidFill>
              </a:rPr>
              <a:t> to leverage a pre-trained model for improved performance on the same task.</a:t>
            </a:r>
            <a:endParaRPr sz="64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6400" u="sng">
                <a:solidFill>
                  <a:schemeClr val="dk1"/>
                </a:solidFill>
              </a:rPr>
              <a:t>Challenges:</a:t>
            </a:r>
            <a:endParaRPr b="1" sz="64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0">
                <a:solidFill>
                  <a:schemeClr val="dk1"/>
                </a:solidFill>
              </a:rPr>
              <a:t>Small image resolution adds complexity to feature extraction.</a:t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0">
                <a:solidFill>
                  <a:schemeClr val="dk1"/>
                </a:solidFill>
              </a:rPr>
              <a:t>Preventing overfitting requires careful architecture design.</a:t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0">
                <a:solidFill>
                  <a:schemeClr val="dk1"/>
                </a:solidFill>
              </a:rPr>
              <a:t>Efficiently utilizing computational resources for training.</a:t>
            </a:r>
            <a:endParaRPr sz="6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51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 - 1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96500"/>
            <a:ext cx="8520600" cy="36723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Image normalization: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Improve Numerical Stability: </a:t>
            </a:r>
            <a:r>
              <a:rPr lang="en-GB" sz="1050">
                <a:solidFill>
                  <a:srgbClr val="0E0E0E"/>
                </a:solidFill>
              </a:rPr>
              <a:t>ensures inputs have a consistent scale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Faster Convergence: </a:t>
            </a:r>
            <a:r>
              <a:rPr lang="en-GB" sz="1050">
                <a:solidFill>
                  <a:srgbClr val="0E0E0E"/>
                </a:solidFill>
              </a:rPr>
              <a:t>allows the optimization algorithms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Prevent Dominance of Large-Scale Features: </a:t>
            </a:r>
            <a:r>
              <a:rPr lang="en-GB" sz="1050">
                <a:solidFill>
                  <a:srgbClr val="0E0E0E"/>
                </a:solidFill>
              </a:rPr>
              <a:t>ensures that all features contribute equally to the training process.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Generalization to Test Data: :</a:t>
            </a:r>
            <a:r>
              <a:rPr lang="en-GB" sz="1050">
                <a:solidFill>
                  <a:srgbClr val="0E0E0E"/>
                </a:solidFill>
              </a:rPr>
              <a:t>helps the model generalize better when encountering unseen test data.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Code: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 sz="1000">
                <a:solidFill>
                  <a:srgbClr val="000000"/>
                </a:solidFill>
              </a:rPr>
              <a:t>mean = train_images.mean(axis=(0,1,2), keepdims=True)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std = train_images.std(axis=(0,1,2), keepdims=True)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train_images = (train_images - mean) / std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test_images = (test_images - mean) / std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13950"/>
            <a:ext cx="8520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 - 2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52150"/>
            <a:ext cx="8520600" cy="38166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E0E0E"/>
                </a:solidFill>
              </a:rPr>
              <a:t>Data augmentation:</a:t>
            </a:r>
            <a:endParaRPr b="1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Generalization: </a:t>
            </a:r>
            <a:r>
              <a:rPr lang="en-GB" sz="1200">
                <a:solidFill>
                  <a:schemeClr val="dk1"/>
                </a:solidFill>
              </a:rPr>
              <a:t>Improve model generalization by creating variability in the training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Simulate Real-World Variations: </a:t>
            </a:r>
            <a:r>
              <a:rPr lang="en-GB" sz="1050">
                <a:solidFill>
                  <a:srgbClr val="0E0E0E"/>
                </a:solidFill>
              </a:rPr>
              <a:t>helps the model learn invariance to these variations by introducing them artificially during training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E0E0E"/>
                </a:solidFill>
              </a:rPr>
              <a:t>Avoid Overfitting: </a:t>
            </a:r>
            <a:r>
              <a:rPr lang="en-GB" sz="1050">
                <a:solidFill>
                  <a:srgbClr val="0E0E0E"/>
                </a:solidFill>
              </a:rPr>
              <a:t>prevents the model from memorizing specific features and forces it to learn more general, robust patterns.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E0E0E"/>
                </a:solidFill>
              </a:rPr>
              <a:t>Code:</a:t>
            </a:r>
            <a:endParaRPr b="1" sz="1400">
              <a:solidFill>
                <a:srgbClr val="0E0E0E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45454"/>
                </a:solidFill>
              </a:rPr>
              <a:t>d</a:t>
            </a:r>
            <a:r>
              <a:rPr lang="en-GB" sz="1000">
                <a:solidFill>
                  <a:srgbClr val="000000"/>
                </a:solidFill>
              </a:rPr>
              <a:t>atagen = ImageDataGenerator(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rotation_range=15,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horizontal_flip=True,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width_shift_range=0.1,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height_shift_range=0.1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datagen.fit(train_images)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72900"/>
            <a:ext cx="8520600" cy="572700"/>
          </a:xfrm>
          <a:prstGeom prst="rect">
            <a:avLst/>
          </a:prstGeom>
          <a:effectLst>
            <a:outerShdw blurRad="57150" rotWithShape="0" algn="bl" dir="5400000" dist="209550">
              <a:srgbClr val="3C78D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000000"/>
                </a:solidFill>
              </a:rPr>
              <a:t>Dream Team CNN Optimization 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7" name="Google Shape;87;p18"/>
          <p:cNvSpPr txBox="1"/>
          <p:nvPr/>
        </p:nvSpPr>
        <p:spPr>
          <a:xfrm>
            <a:off x="633900" y="1017725"/>
            <a:ext cx="6882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5750"/>
            <a:ext cx="8520598" cy="34877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11700" y="872975"/>
            <a:ext cx="8857500" cy="7080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Using Multiple convolutional blocks with increasing nodes allows efficient hierarchical feature extraction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65675"/>
            <a:ext cx="8520600" cy="572700"/>
          </a:xfrm>
          <a:prstGeom prst="rect">
            <a:avLst/>
          </a:prstGeom>
          <a:effectLst>
            <a:outerShdw blurRad="57150" rotWithShape="0" algn="bl" dir="5400000" dist="209550">
              <a:srgbClr val="1155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Dream</a:t>
            </a:r>
            <a:r>
              <a:rPr b="1" lang="en-GB"/>
              <a:t> Team CNN Optimization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660875"/>
            <a:ext cx="8520600" cy="34164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Learning rate scheduler enables more precise learning after capturing main structures</a:t>
            </a:r>
            <a:endParaRPr b="1" sz="17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def lr_scheduler(epoch):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if epoch &lt; 30: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    return 0.001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else: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    return 0.0001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lr_callback = LearningRateScheduler(lr_scheduler)</a:t>
            </a:r>
            <a:endParaRPr b="1"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AdamW as optimizer offers all the features of Adam but has the added benefit of weight decay implementation </a:t>
            </a:r>
            <a:endParaRPr b="1" sz="17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65675"/>
            <a:ext cx="8520600" cy="572700"/>
          </a:xfrm>
          <a:prstGeom prst="rect">
            <a:avLst/>
          </a:prstGeom>
          <a:effectLst>
            <a:outerShdw blurRad="57150" rotWithShape="0" algn="bl" dir="5400000" dist="209550">
              <a:srgbClr val="1155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Dream Team CNN Optimization 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602325"/>
            <a:ext cx="9144000" cy="3416400"/>
          </a:xfrm>
          <a:prstGeom prst="rect">
            <a:avLst/>
          </a:prstGeom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 </a:t>
            </a:r>
            <a:r>
              <a:rPr b="1" lang="en-GB" sz="1700">
                <a:solidFill>
                  <a:schemeClr val="dk1"/>
                </a:solidFill>
              </a:rPr>
              <a:t>Small weight decay (1e-6) alongside L2 to improve stability and   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         generalization</a:t>
            </a:r>
            <a:r>
              <a:rPr b="1" lang="en-GB" sz="1600">
                <a:solidFill>
                  <a:schemeClr val="dk1"/>
                </a:solidFill>
              </a:rPr>
              <a:t>	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model = models.Sequential()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CFE2F3"/>
                </a:highlight>
              </a:rPr>
              <a:t>weight_decay = 1e-6</a:t>
            </a:r>
            <a:endParaRPr b="1" sz="14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A250"/>
                </a:solidFill>
              </a:rPr>
              <a:t># Convolutional Block 1</a:t>
            </a:r>
            <a:endParaRPr b="1" sz="1400">
              <a:solidFill>
                <a:srgbClr val="00A25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model.add(layers.Conv2D(64, (3,3),padding='same',</a:t>
            </a:r>
            <a:r>
              <a:rPr b="1" lang="en-GB" sz="1400">
                <a:solidFill>
                  <a:schemeClr val="dk1"/>
                </a:solidFill>
                <a:highlight>
                  <a:srgbClr val="CFE2F3"/>
                </a:highlight>
              </a:rPr>
              <a:t>kern</a:t>
            </a:r>
            <a:r>
              <a:rPr b="1" lang="en-GB" sz="1400">
                <a:solidFill>
                  <a:schemeClr val="dk1"/>
                </a:solidFill>
                <a:highlight>
                  <a:srgbClr val="C9DAF8"/>
                </a:highlight>
              </a:rPr>
              <a:t>el_regularizer=regularizers.l2(weight_decay)</a:t>
            </a:r>
            <a:r>
              <a:rPr b="1" lang="en-GB" sz="1400">
                <a:solidFill>
                  <a:schemeClr val="dk1"/>
                </a:solidFill>
              </a:rPr>
              <a:t>,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                                                  input_shape=(32,32,3)))           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model.add(BatchNormalization())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model.add(layers.Activation('relu'))                           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model.add(layers.Conv2D(64, (3,3), padding='same',</a:t>
            </a:r>
            <a:r>
              <a:rPr b="1" lang="en-GB" sz="1400">
                <a:solidFill>
                  <a:schemeClr val="dk1"/>
                </a:solidFill>
                <a:highlight>
                  <a:srgbClr val="C9DAF8"/>
                </a:highlight>
              </a:rPr>
              <a:t>kernel_regularizer=regularizers.l2(weight_decay)</a:t>
            </a:r>
            <a:r>
              <a:rPr b="1" lang="en-GB" sz="1400">
                <a:solidFill>
                  <a:schemeClr val="dk1"/>
                </a:solidFill>
              </a:rPr>
              <a:t>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model.add(BatchNormalization())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model.add(layers.Activation('relu'))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model.add(layers.MaxPooling2D(pool_size=(2,2)))        </a:t>
            </a:r>
            <a:r>
              <a:rPr lang="en-GB" sz="1400">
                <a:solidFill>
                  <a:schemeClr val="dk1"/>
                </a:solidFill>
              </a:rPr>
              <a:t>       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450" y="1263525"/>
            <a:ext cx="1084974" cy="108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/>
              <a:t>Transfer Learning with ResNet18 (ResNet50V2 used)</a:t>
            </a:r>
            <a:endParaRPr b="1" sz="1600" u="sng"/>
          </a:p>
        </p:txBody>
      </p:sp>
      <p:sp>
        <p:nvSpPr>
          <p:cNvPr id="108" name="Google Shape;108;p21"/>
          <p:cNvSpPr txBox="1"/>
          <p:nvPr/>
        </p:nvSpPr>
        <p:spPr>
          <a:xfrm>
            <a:off x="613200" y="1070425"/>
            <a:ext cx="7917600" cy="3879000"/>
          </a:xfrm>
          <a:prstGeom prst="rect">
            <a:avLst/>
          </a:prstGeom>
          <a:noFill/>
          <a:ln>
            <a:noFill/>
          </a:ln>
          <a:effectLst>
            <a:outerShdw rotWithShape="0" algn="bl" dir="31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Base Model:</a:t>
            </a:r>
            <a:r>
              <a:rPr lang="en-GB" sz="1600">
                <a:solidFill>
                  <a:schemeClr val="dk1"/>
                </a:solidFill>
              </a:rPr>
              <a:t> ResNet18 (pretrained on ImageNet).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Why ResNet18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Residual Connections: Avoid vanishing gradient problems in deep networks.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Lightweight: Smaller model compared to ResNet50, ideal for CIFAR-10's resolution.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Pretrained Knowledge: Learns low-level features (like edges and textures) effectively, reducing training time.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Modifications: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Removed the top dense layers.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Added custom dense layers (256 units with dropout).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Final layer modified for 10-class output using so.</a:t>
            </a:r>
            <a:endParaRPr b="1"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