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4F_9CC0B8C5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0" r:id="rId4"/>
    <p:sldId id="319" r:id="rId5"/>
    <p:sldId id="320" r:id="rId6"/>
    <p:sldId id="323" r:id="rId7"/>
    <p:sldId id="258" r:id="rId8"/>
    <p:sldId id="288" r:id="rId9"/>
    <p:sldId id="270" r:id="rId10"/>
    <p:sldId id="286" r:id="rId11"/>
    <p:sldId id="261" r:id="rId12"/>
    <p:sldId id="321" r:id="rId13"/>
    <p:sldId id="342" r:id="rId14"/>
    <p:sldId id="333" r:id="rId15"/>
    <p:sldId id="314" r:id="rId16"/>
    <p:sldId id="335" r:id="rId17"/>
    <p:sldId id="337" r:id="rId18"/>
    <p:sldId id="340" r:id="rId19"/>
    <p:sldId id="341" r:id="rId20"/>
    <p:sldId id="336" r:id="rId21"/>
    <p:sldId id="324" r:id="rId22"/>
    <p:sldId id="328" r:id="rId23"/>
    <p:sldId id="329" r:id="rId24"/>
    <p:sldId id="331" r:id="rId25"/>
    <p:sldId id="332" r:id="rId26"/>
    <p:sldId id="330" r:id="rId27"/>
    <p:sldId id="293" r:id="rId28"/>
    <p:sldId id="272" r:id="rId29"/>
    <p:sldId id="264" r:id="rId30"/>
    <p:sldId id="266" r:id="rId31"/>
    <p:sldId id="315" r:id="rId32"/>
    <p:sldId id="281" r:id="rId33"/>
    <p:sldId id="316" r:id="rId34"/>
    <p:sldId id="318" r:id="rId35"/>
    <p:sldId id="327" r:id="rId36"/>
    <p:sldId id="295" r:id="rId37"/>
    <p:sldId id="273" r:id="rId38"/>
    <p:sldId id="326" r:id="rId39"/>
    <p:sldId id="296" r:id="rId40"/>
    <p:sldId id="298" r:id="rId41"/>
    <p:sldId id="297" r:id="rId42"/>
    <p:sldId id="294" r:id="rId43"/>
    <p:sldId id="274" r:id="rId44"/>
    <p:sldId id="27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AA4FA3-4863-09EB-83AA-9EAD42C764FA}" name="Guy Hunt" initials="GH" userId="cb29372d236e1c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A18C7-E05C-4BC3-A962-91CC238577D9}" v="2" dt="2023-08-22T16:04:04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Hunt" userId="cb29372d236e1c92" providerId="LiveId" clId="{21AA18C7-E05C-4BC3-A962-91CC238577D9}"/>
    <pc:docChg chg="undo custSel delSld modSld">
      <pc:chgData name="Guy Hunt" userId="cb29372d236e1c92" providerId="LiveId" clId="{21AA18C7-E05C-4BC3-A962-91CC238577D9}" dt="2023-09-04T11:33:28.973" v="22" actId="6549"/>
      <pc:docMkLst>
        <pc:docMk/>
      </pc:docMkLst>
      <pc:sldChg chg="del">
        <pc:chgData name="Guy Hunt" userId="cb29372d236e1c92" providerId="LiveId" clId="{21AA18C7-E05C-4BC3-A962-91CC238577D9}" dt="2023-09-04T11:31:55.368" v="20" actId="2696"/>
        <pc:sldMkLst>
          <pc:docMk/>
          <pc:sldMk cId="3623255829" sldId="287"/>
        </pc:sldMkLst>
      </pc:sldChg>
      <pc:sldChg chg="modSp mod">
        <pc:chgData name="Guy Hunt" userId="cb29372d236e1c92" providerId="LiveId" clId="{21AA18C7-E05C-4BC3-A962-91CC238577D9}" dt="2023-08-22T13:12:40.798" v="14" actId="6549"/>
        <pc:sldMkLst>
          <pc:docMk/>
          <pc:sldMk cId="2629875909" sldId="335"/>
        </pc:sldMkLst>
        <pc:spChg chg="mod">
          <ac:chgData name="Guy Hunt" userId="cb29372d236e1c92" providerId="LiveId" clId="{21AA18C7-E05C-4BC3-A962-91CC238577D9}" dt="2023-08-22T13:12:40.798" v="14" actId="6549"/>
          <ac:spMkLst>
            <pc:docMk/>
            <pc:sldMk cId="2629875909" sldId="335"/>
            <ac:spMk id="7" creationId="{76D598E6-07E7-14E6-DC18-FDDEB52E737B}"/>
          </ac:spMkLst>
        </pc:spChg>
        <pc:spChg chg="mod">
          <ac:chgData name="Guy Hunt" userId="cb29372d236e1c92" providerId="LiveId" clId="{21AA18C7-E05C-4BC3-A962-91CC238577D9}" dt="2023-08-22T12:26:08.416" v="0"/>
          <ac:spMkLst>
            <pc:docMk/>
            <pc:sldMk cId="2629875909" sldId="335"/>
            <ac:spMk id="43" creationId="{A0FC232E-C51F-0CE9-B81D-BB680BC09702}"/>
          </ac:spMkLst>
        </pc:spChg>
      </pc:sldChg>
      <pc:sldChg chg="modSp mod">
        <pc:chgData name="Guy Hunt" userId="cb29372d236e1c92" providerId="LiveId" clId="{21AA18C7-E05C-4BC3-A962-91CC238577D9}" dt="2023-09-04T11:33:28.973" v="22" actId="6549"/>
        <pc:sldMkLst>
          <pc:docMk/>
          <pc:sldMk cId="4057888510" sldId="336"/>
        </pc:sldMkLst>
        <pc:spChg chg="mod">
          <ac:chgData name="Guy Hunt" userId="cb29372d236e1c92" providerId="LiveId" clId="{21AA18C7-E05C-4BC3-A962-91CC238577D9}" dt="2023-09-04T11:33:28.973" v="22" actId="6549"/>
          <ac:spMkLst>
            <pc:docMk/>
            <pc:sldMk cId="4057888510" sldId="336"/>
            <ac:spMk id="5" creationId="{5C88882C-8F2B-554F-02F8-0B6AC4E6A970}"/>
          </ac:spMkLst>
        </pc:spChg>
      </pc:sldChg>
      <pc:sldChg chg="addSp delSp modSp mod">
        <pc:chgData name="Guy Hunt" userId="cb29372d236e1c92" providerId="LiveId" clId="{21AA18C7-E05C-4BC3-A962-91CC238577D9}" dt="2023-08-22T16:04:19.748" v="19" actId="20577"/>
        <pc:sldMkLst>
          <pc:docMk/>
          <pc:sldMk cId="3245188776" sldId="342"/>
        </pc:sldMkLst>
        <pc:spChg chg="mod">
          <ac:chgData name="Guy Hunt" userId="cb29372d236e1c92" providerId="LiveId" clId="{21AA18C7-E05C-4BC3-A962-91CC238577D9}" dt="2023-08-22T16:04:19.748" v="19" actId="20577"/>
          <ac:spMkLst>
            <pc:docMk/>
            <pc:sldMk cId="3245188776" sldId="342"/>
            <ac:spMk id="9" creationId="{4C0D3D06-F72C-E12C-B96B-D8F4BD3799B0}"/>
          </ac:spMkLst>
        </pc:spChg>
        <pc:cxnChg chg="del mod">
          <ac:chgData name="Guy Hunt" userId="cb29372d236e1c92" providerId="LiveId" clId="{21AA18C7-E05C-4BC3-A962-91CC238577D9}" dt="2023-08-22T16:04:00.599" v="15" actId="478"/>
          <ac:cxnSpMkLst>
            <pc:docMk/>
            <pc:sldMk cId="3245188776" sldId="342"/>
            <ac:cxnSpMk id="11" creationId="{5FF2E955-652E-3168-2FD7-214EF5AEE19D}"/>
          </ac:cxnSpMkLst>
        </pc:cxnChg>
        <pc:cxnChg chg="add mod">
          <ac:chgData name="Guy Hunt" userId="cb29372d236e1c92" providerId="LiveId" clId="{21AA18C7-E05C-4BC3-A962-91CC238577D9}" dt="2023-08-22T16:04:04.518" v="16"/>
          <ac:cxnSpMkLst>
            <pc:docMk/>
            <pc:sldMk cId="3245188776" sldId="342"/>
            <ac:cxnSpMk id="19" creationId="{EAFE00A9-18D9-82F6-CC11-D67338190548}"/>
          </ac:cxnSpMkLst>
        </pc:cxnChg>
      </pc:sldChg>
    </pc:docChg>
  </pc:docChgLst>
</pc:chgInfo>
</file>

<file path=ppt/comments/modernComment_14F_9CC0B8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D3223E-0378-4863-A298-68024283CE87}" authorId="{6AAA4FA3-4863-09EB-83AA-9EAD42C764FA}" created="2023-08-09T10:39:26.9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29875909" sldId="335"/>
      <ac:spMk id="6" creationId="{DAB8EE23-6D7A-22E7-19A3-B8019F250816}"/>
      <ac:txMk cp="0" len="7">
        <ac:context len="9" hash="2682081354"/>
      </ac:txMk>
    </ac:txMkLst>
    <p188:pos x="1388799" y="289421"/>
    <p188:txBody>
      <a:bodyPr/>
      <a:lstStyle/>
      <a:p>
        <a:r>
          <a:rPr lang="en-GB"/>
          <a:t>Sniffles2: Done
CuteSV: Done
nanovar: Done (slow)
svim: Done
nanosv: Can't be Download</a:t>
        </a:r>
      </a:p>
    </p188:txBody>
  </p188:cm>
  <p188:cm id="{34834F4E-A8FE-471E-ADA7-C6CE9BD44212}" authorId="{6AAA4FA3-4863-09EB-83AA-9EAD42C764FA}" created="2023-08-10T16:05:38.58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29875909" sldId="335"/>
      <ac:spMk id="3" creationId="{4196C2AF-791B-F0EC-ED1D-799FAEACF5FB}"/>
      <ac:txMk cp="0" len="10">
        <ac:context len="12" hash="3030056918"/>
      </ac:txMk>
    </ac:txMkLst>
    <p188:pos x="1490473" y="289421"/>
    <p188:txBody>
      <a:bodyPr/>
      <a:lstStyle/>
      <a:p>
        <a:r>
          <a:rPr lang="en-GB"/>
          <a:t>Done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050C0-BA9C-4B7F-B796-CD4CE3E52AF5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377FB-1A24-473D-A398-52B70E03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35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76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79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876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8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85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4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9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7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0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37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377FB-1A24-473D-A398-52B70E03244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0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1425-8354-430E-64A2-76D85DBE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85947-7824-4602-7E6F-94612431F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76F8D-A6E8-65EC-359F-A4D8090C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7408-555E-BCB3-6A8A-1139CBEB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0AD1-FD35-F755-39C8-91E9EA5C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3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297F-0D17-D2DB-09FC-CBEDA2FA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27EF3-E4B5-ABD9-15C4-BB3B92D31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FCBA-0FC4-86B1-E6E9-B1E08A8E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B2C5-D761-B8FB-3DB4-261039D0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A743-2B76-30AD-4AFB-FC1A2BDE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2D2AC-8BB0-2D26-9961-66C219FDF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921D0-B70E-5676-131C-3F91AD41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C2AF-6C26-FB70-6C05-D670C7AA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80DF8-A076-4CB1-EB0C-027B2DCA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7861-8055-4C59-E723-D05A3D53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B041-4C44-9563-1B44-2A782E03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0D2-4B1B-43CF-9890-D3B50BA7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6CBE-4C0A-2737-24D3-313E8F1F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EE4B-E9C4-956C-0796-66D1D79F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A4DA-DB7D-62CF-6F85-266A15B5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A7B6-1EC5-0A71-9BDA-8DA45498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AD7AB-F5D3-5125-5895-DA0E6AA9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AF0C0-D8FC-46C7-4478-2A972EC7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3CD6D-4BD1-FBD4-1FF2-00E6BE0B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DB7D-E10D-F4A2-6817-F019AA31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79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3EC-34B8-0A56-1324-78DDAB10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4A8E-BAAE-078F-6E0D-E08812473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B9CE4-0733-9A87-C31A-686188AA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77CB0-5758-C6A9-2270-FB42598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1432-3B78-9818-AEAA-9BE585D6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C9AA-24A6-828B-7DC2-9DFC96F7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8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FCED-7B0A-9F2B-4CED-34C2C156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632E3-C112-1127-E021-427F36B6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F72F3-B16B-EA17-57DA-6A6063B92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2FFAD-0DCF-4905-94E7-7D682F91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4A316-C112-EF4B-0CE1-01D95101D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70082-FE56-A9D8-5F51-40B1C258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0282C-5EA6-4ACB-450F-36D379CB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F9CB7-57E5-9696-689F-E0289C24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1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5DAD-A5AB-D705-2A59-DF7B3422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9FAC3-B64A-0010-E5D6-916AEFDA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55166-FC68-05E3-83EE-B04F9BCD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54F37-7455-FEF9-723B-B062AB56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5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FA2F1-648E-FC1E-709A-29C41352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3FD73-5F49-DBDE-09EA-60BCCEC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0E6EB-EC7D-D526-77EC-0FE68ECC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4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228E-880E-02CF-FBE1-AC339E35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F89D-479E-239F-6A24-AE833316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027FE-7F79-E431-0850-D31DAB16B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FC585-891F-0D5A-723C-F509DAFC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CF021-078C-ECA0-EA3E-25BAB0C9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A69C5-97D6-92C8-818D-588FEE87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13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615A-7E37-2620-8A18-974E1E81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3ADE8-81C0-50FD-EEF6-9DC0DC849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DA113-4DB3-3F6C-74F5-4340F2AAC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21EDE-3DF5-06A9-E5B4-48987186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53ADE-D522-4F1A-DD37-7349E3AC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4388E-5488-6C0A-6C8F-A973FDA0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EDEF9-AACC-C459-1E28-E2CB0680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EAA3C-1A76-FCDF-447B-3D2C316F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01BA-A500-7BC5-2E27-42ED19047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011E-8F76-431B-92D1-FDC281DADC3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5A34-9C83-6ECE-2710-85D95A2D8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8425-2871-54FB-0327-75F02789B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1949-D198-4DEF-9384-30550E9D9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2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enomebiology.biomedcentral.com/articles/10.1186/s13059-023-02911-2" TargetMode="External"/><Relationship Id="rId3" Type="http://schemas.microsoft.com/office/2018/10/relationships/comments" Target="../comments/modernComment_14F_9CC0B8C5.xml"/><Relationship Id="rId7" Type="http://schemas.openxmlformats.org/officeDocument/2006/relationships/hyperlink" Target="https://genomebiology.biomedcentral.com/articles/10.1186/s13059-021-02551-4/tables/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demic.oup.com/gigascience/article/9/10/giaa101/5918863" TargetMode="External"/><Relationship Id="rId11" Type="http://schemas.openxmlformats.org/officeDocument/2006/relationships/hyperlink" Target="https://www.ncbi.nlm.nih.gov/pmc/articles/PMC9096146/" TargetMode="External"/><Relationship Id="rId5" Type="http://schemas.openxmlformats.org/officeDocument/2006/relationships/hyperlink" Target="https://genomebiology.biomedcentral.com/articles/10.1186/s13059-021-02472-2" TargetMode="External"/><Relationship Id="rId10" Type="http://schemas.openxmlformats.org/officeDocument/2006/relationships/hyperlink" Target="https://www.frontiersin.org/articles/10.3389/fgene.2022.887644/full" TargetMode="External"/><Relationship Id="rId4" Type="http://schemas.openxmlformats.org/officeDocument/2006/relationships/hyperlink" Target="https://www.frontiersin.org/articles/10.3389/fgene.2022.692257/full#:~:text=mtDNA%20variants%20are%20called%20using,both%20heteroplasmic%20and%20homoplasmic%20variants." TargetMode="External"/><Relationship Id="rId9" Type="http://schemas.openxmlformats.org/officeDocument/2006/relationships/hyperlink" Target="https://genomebiology.biomedcentral.com/articles/10.1186/s13059-021-02510-z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097276520307310" TargetMode="External"/><Relationship Id="rId2" Type="http://schemas.openxmlformats.org/officeDocument/2006/relationships/hyperlink" Target="https://www.nature.com/articles/s41467-021-24041-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nomebiology.biomedcentral.com/articles/10.1186/s13059-023-02911-2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.biomedcentral.com/articles/10.1186/s13059-021-02551-4/tables/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enomebiology.biomedcentral.com/articles/10.1186/s13059-023-02911-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enomebiology.biomedcentral.com/articles/10.1186/s13059-023-02911-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097276520307310" TargetMode="External"/><Relationship Id="rId2" Type="http://schemas.openxmlformats.org/officeDocument/2006/relationships/hyperlink" Target="https://www.nature.com/articles/s41467-021-24041-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nomebiology.biomedcentral.com/articles/10.1186/s13059-023-02911-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1AB6-5EDF-5F6B-9A05-811F20EF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GB" dirty="0" err="1"/>
              <a:t>DNAScanLong</a:t>
            </a:r>
            <a:r>
              <a:rPr lang="en-GB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379445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Pipeline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Identifies structural variants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Particular transposable elements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From Long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Be transferable across DNA </a:t>
            </a:r>
            <a:r>
              <a:rPr lang="en-GB" sz="2800" dirty="0" err="1">
                <a:solidFill>
                  <a:schemeClr val="bg1"/>
                </a:solidFill>
              </a:rPr>
              <a:t>Seq</a:t>
            </a:r>
            <a:r>
              <a:rPr lang="en-GB" sz="2800" dirty="0">
                <a:solidFill>
                  <a:schemeClr val="bg1"/>
                </a:solidFill>
              </a:rPr>
              <a:t> technologies e.g. Nanopore, PacBio etc</a:t>
            </a:r>
          </a:p>
        </p:txBody>
      </p:sp>
    </p:spTree>
    <p:extLst>
      <p:ext uri="{BB962C8B-B14F-4D97-AF65-F5344CB8AC3E}">
        <p14:creationId xmlns:p14="http://schemas.microsoft.com/office/powerpoint/2010/main" val="261908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13971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DEC49-7BF0-7FA4-A3CC-A2A7CEF4474A}"/>
              </a:ext>
            </a:extLst>
          </p:cNvPr>
          <p:cNvSpPr txBox="1"/>
          <p:nvPr/>
        </p:nvSpPr>
        <p:spPr>
          <a:xfrm>
            <a:off x="4249937" y="1948496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Data 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E1EA8D-D57E-F784-A3F4-0999D7745582}"/>
              </a:ext>
            </a:extLst>
          </p:cNvPr>
          <p:cNvSpPr txBox="1"/>
          <p:nvPr/>
        </p:nvSpPr>
        <p:spPr>
          <a:xfrm>
            <a:off x="3501702" y="2650152"/>
            <a:ext cx="2694683" cy="40862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Read Filtering &amp; Trimming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CE1973-BDE3-855C-623B-857DC4CE7D6F}"/>
              </a:ext>
            </a:extLst>
          </p:cNvPr>
          <p:cNvSpPr txBox="1"/>
          <p:nvPr/>
        </p:nvSpPr>
        <p:spPr>
          <a:xfrm>
            <a:off x="3285706" y="3391099"/>
            <a:ext cx="3126694" cy="40862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Assembly and Error Correction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559A5-BD92-5D2F-B092-7FDE3BE0988D}"/>
              </a:ext>
            </a:extLst>
          </p:cNvPr>
          <p:cNvSpPr txBox="1"/>
          <p:nvPr/>
        </p:nvSpPr>
        <p:spPr>
          <a:xfrm>
            <a:off x="3978933" y="4872993"/>
            <a:ext cx="1740220" cy="40862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Analysis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898BF9-3790-1DA6-8007-5A456E0771B0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4849044" y="2317828"/>
            <a:ext cx="0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681C1D-C9F3-18F3-42A6-3B2F72CE2672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4849044" y="3058775"/>
            <a:ext cx="9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B3EB94-3B73-5119-2F0E-C7D13A352556}"/>
              </a:ext>
            </a:extLst>
          </p:cNvPr>
          <p:cNvCxnSpPr>
            <a:cxnSpLocks/>
            <a:stCxn id="49" idx="2"/>
            <a:endCxn id="64" idx="0"/>
          </p:cNvCxnSpPr>
          <p:nvPr/>
        </p:nvCxnSpPr>
        <p:spPr>
          <a:xfrm flipH="1">
            <a:off x="4849044" y="3799722"/>
            <a:ext cx="9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8021E7-4285-2A49-BF19-9A502BCEF200}"/>
              </a:ext>
            </a:extLst>
          </p:cNvPr>
          <p:cNvSpPr txBox="1"/>
          <p:nvPr/>
        </p:nvSpPr>
        <p:spPr>
          <a:xfrm>
            <a:off x="4245421" y="4132046"/>
            <a:ext cx="1207245" cy="40862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Alignment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7C639-C0FF-5D4F-F3E1-406D458F329B}"/>
              </a:ext>
            </a:extLst>
          </p:cNvPr>
          <p:cNvSpPr txBox="1"/>
          <p:nvPr/>
        </p:nvSpPr>
        <p:spPr>
          <a:xfrm>
            <a:off x="6782620" y="1928851"/>
            <a:ext cx="1671787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Quality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8AA5EA-ACDB-5C68-0BDA-9212F0B06F31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5448150" y="2133162"/>
            <a:ext cx="1334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BBF31EF-0A31-223D-B1A7-E43A74DA42E2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196385" y="2337474"/>
            <a:ext cx="1422129" cy="565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18D3BD-0B3D-13AB-269B-97A6398C1A20}"/>
              </a:ext>
            </a:extLst>
          </p:cNvPr>
          <p:cNvCxnSpPr>
            <a:cxnSpLocks/>
            <a:stCxn id="64" idx="2"/>
            <a:endCxn id="53" idx="0"/>
          </p:cNvCxnSpPr>
          <p:nvPr/>
        </p:nvCxnSpPr>
        <p:spPr>
          <a:xfrm flipH="1">
            <a:off x="4849043" y="4540669"/>
            <a:ext cx="1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9307547-E9E0-DA89-5B00-19E21BD806EA}"/>
              </a:ext>
            </a:extLst>
          </p:cNvPr>
          <p:cNvCxnSpPr>
            <a:cxnSpLocks/>
            <a:stCxn id="49" idx="3"/>
            <a:endCxn id="3" idx="2"/>
          </p:cNvCxnSpPr>
          <p:nvPr/>
        </p:nvCxnSpPr>
        <p:spPr>
          <a:xfrm flipV="1">
            <a:off x="6412400" y="2337474"/>
            <a:ext cx="1206114" cy="1257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C003C5CE-F56D-E22F-0095-BE5C26B070D5}"/>
              </a:ext>
            </a:extLst>
          </p:cNvPr>
          <p:cNvCxnSpPr>
            <a:cxnSpLocks/>
            <a:stCxn id="64" idx="3"/>
            <a:endCxn id="3" idx="2"/>
          </p:cNvCxnSpPr>
          <p:nvPr/>
        </p:nvCxnSpPr>
        <p:spPr>
          <a:xfrm flipV="1">
            <a:off x="5452666" y="2337474"/>
            <a:ext cx="2165848" cy="19988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AFC3FA-9778-AB4F-226E-B1308C05A41D}"/>
              </a:ext>
            </a:extLst>
          </p:cNvPr>
          <p:cNvSpPr txBox="1"/>
          <p:nvPr/>
        </p:nvSpPr>
        <p:spPr>
          <a:xfrm>
            <a:off x="3824356" y="5613940"/>
            <a:ext cx="2049374" cy="40862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Annotation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26FAF2-1C7F-417D-2950-1C8D6973942E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>
            <a:off x="4849043" y="5281616"/>
            <a:ext cx="0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EEC854-AA51-0935-EED0-69BDD53ED271}"/>
              </a:ext>
            </a:extLst>
          </p:cNvPr>
          <p:cNvSpPr txBox="1"/>
          <p:nvPr/>
        </p:nvSpPr>
        <p:spPr>
          <a:xfrm>
            <a:off x="3849356" y="6354889"/>
            <a:ext cx="1999374" cy="40862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Report Generation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1CE984-3791-CB2E-0088-2FCE2DC4D36D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4849043" y="6022563"/>
            <a:ext cx="0" cy="33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5FB0393-E8AF-B11B-CAE3-B1BAC2D78B48}"/>
              </a:ext>
            </a:extLst>
          </p:cNvPr>
          <p:cNvCxnSpPr>
            <a:stCxn id="48" idx="1"/>
            <a:endCxn id="64" idx="1"/>
          </p:cNvCxnSpPr>
          <p:nvPr/>
        </p:nvCxnSpPr>
        <p:spPr>
          <a:xfrm rot="10800000" flipH="1" flipV="1">
            <a:off x="3501701" y="2854464"/>
            <a:ext cx="743719" cy="1481894"/>
          </a:xfrm>
          <a:prstGeom prst="curvedConnector3">
            <a:avLst>
              <a:gd name="adj1" fmla="val -8114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8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DEC49-7BF0-7FA4-A3CC-A2A7CEF4474A}"/>
              </a:ext>
            </a:extLst>
          </p:cNvPr>
          <p:cNvSpPr txBox="1"/>
          <p:nvPr/>
        </p:nvSpPr>
        <p:spPr>
          <a:xfrm>
            <a:off x="4249937" y="1948496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Data 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E1EA8D-D57E-F784-A3F4-0999D7745582}"/>
              </a:ext>
            </a:extLst>
          </p:cNvPr>
          <p:cNvSpPr txBox="1"/>
          <p:nvPr/>
        </p:nvSpPr>
        <p:spPr>
          <a:xfrm>
            <a:off x="3501702" y="2650152"/>
            <a:ext cx="2694683" cy="40862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Read Filtering &amp; Trimming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CE1973-BDE3-855C-623B-857DC4CE7D6F}"/>
              </a:ext>
            </a:extLst>
          </p:cNvPr>
          <p:cNvSpPr txBox="1"/>
          <p:nvPr/>
        </p:nvSpPr>
        <p:spPr>
          <a:xfrm>
            <a:off x="3285706" y="3391099"/>
            <a:ext cx="3126694" cy="40862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Assembly and Error Correction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559A5-BD92-5D2F-B092-7FDE3BE0988D}"/>
              </a:ext>
            </a:extLst>
          </p:cNvPr>
          <p:cNvSpPr txBox="1"/>
          <p:nvPr/>
        </p:nvSpPr>
        <p:spPr>
          <a:xfrm>
            <a:off x="3978933" y="4872993"/>
            <a:ext cx="1740220" cy="40862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Analysis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898BF9-3790-1DA6-8007-5A456E0771B0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4849044" y="2317828"/>
            <a:ext cx="0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681C1D-C9F3-18F3-42A6-3B2F72CE2672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4849044" y="3058775"/>
            <a:ext cx="9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B3EB94-3B73-5119-2F0E-C7D13A352556}"/>
              </a:ext>
            </a:extLst>
          </p:cNvPr>
          <p:cNvCxnSpPr>
            <a:cxnSpLocks/>
            <a:stCxn id="49" idx="2"/>
            <a:endCxn id="64" idx="0"/>
          </p:cNvCxnSpPr>
          <p:nvPr/>
        </p:nvCxnSpPr>
        <p:spPr>
          <a:xfrm flipH="1">
            <a:off x="4849044" y="3799722"/>
            <a:ext cx="9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8021E7-4285-2A49-BF19-9A502BCEF200}"/>
              </a:ext>
            </a:extLst>
          </p:cNvPr>
          <p:cNvSpPr txBox="1"/>
          <p:nvPr/>
        </p:nvSpPr>
        <p:spPr>
          <a:xfrm>
            <a:off x="4245421" y="4132046"/>
            <a:ext cx="1207245" cy="40862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Alignment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7C639-C0FF-5D4F-F3E1-406D458F329B}"/>
              </a:ext>
            </a:extLst>
          </p:cNvPr>
          <p:cNvSpPr txBox="1"/>
          <p:nvPr/>
        </p:nvSpPr>
        <p:spPr>
          <a:xfrm>
            <a:off x="6782620" y="1928851"/>
            <a:ext cx="1671787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Quality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8AA5EA-ACDB-5C68-0BDA-9212F0B06F31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5448150" y="2133162"/>
            <a:ext cx="1334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BBF31EF-0A31-223D-B1A7-E43A74DA42E2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196385" y="2337474"/>
            <a:ext cx="1422129" cy="565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18D3BD-0B3D-13AB-269B-97A6398C1A20}"/>
              </a:ext>
            </a:extLst>
          </p:cNvPr>
          <p:cNvCxnSpPr>
            <a:cxnSpLocks/>
            <a:stCxn id="64" idx="2"/>
            <a:endCxn id="53" idx="0"/>
          </p:cNvCxnSpPr>
          <p:nvPr/>
        </p:nvCxnSpPr>
        <p:spPr>
          <a:xfrm flipH="1">
            <a:off x="4849043" y="4540669"/>
            <a:ext cx="1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9307547-E9E0-DA89-5B00-19E21BD806EA}"/>
              </a:ext>
            </a:extLst>
          </p:cNvPr>
          <p:cNvCxnSpPr>
            <a:cxnSpLocks/>
            <a:stCxn id="49" idx="3"/>
            <a:endCxn id="3" idx="2"/>
          </p:cNvCxnSpPr>
          <p:nvPr/>
        </p:nvCxnSpPr>
        <p:spPr>
          <a:xfrm flipV="1">
            <a:off x="6412400" y="2337474"/>
            <a:ext cx="1206114" cy="1257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C003C5CE-F56D-E22F-0095-BE5C26B070D5}"/>
              </a:ext>
            </a:extLst>
          </p:cNvPr>
          <p:cNvCxnSpPr>
            <a:cxnSpLocks/>
            <a:stCxn id="64" idx="3"/>
            <a:endCxn id="3" idx="2"/>
          </p:cNvCxnSpPr>
          <p:nvPr/>
        </p:nvCxnSpPr>
        <p:spPr>
          <a:xfrm flipV="1">
            <a:off x="5452666" y="2337474"/>
            <a:ext cx="2165848" cy="19988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AFC3FA-9778-AB4F-226E-B1308C05A41D}"/>
              </a:ext>
            </a:extLst>
          </p:cNvPr>
          <p:cNvSpPr txBox="1"/>
          <p:nvPr/>
        </p:nvSpPr>
        <p:spPr>
          <a:xfrm>
            <a:off x="3824356" y="5613940"/>
            <a:ext cx="2049374" cy="40862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Annotation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26FAF2-1C7F-417D-2950-1C8D6973942E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>
            <a:off x="4849043" y="5281616"/>
            <a:ext cx="0" cy="3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EEC854-AA51-0935-EED0-69BDD53ED271}"/>
              </a:ext>
            </a:extLst>
          </p:cNvPr>
          <p:cNvSpPr txBox="1"/>
          <p:nvPr/>
        </p:nvSpPr>
        <p:spPr>
          <a:xfrm>
            <a:off x="3849356" y="6354889"/>
            <a:ext cx="1999374" cy="40862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Report Generation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1CE984-3791-CB2E-0088-2FCE2DC4D36D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4849043" y="6022563"/>
            <a:ext cx="0" cy="33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C0D3D06-F72C-E12C-B96B-D8F4BD3799B0}"/>
              </a:ext>
            </a:extLst>
          </p:cNvPr>
          <p:cNvSpPr/>
          <p:nvPr/>
        </p:nvSpPr>
        <p:spPr>
          <a:xfrm>
            <a:off x="603504" y="2048256"/>
            <a:ext cx="2478024" cy="1547155"/>
          </a:xfrm>
          <a:prstGeom prst="wedgeEllipseCallout">
            <a:avLst>
              <a:gd name="adj1" fmla="val 57765"/>
              <a:gd name="adj2" fmla="val 512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TAKES </a:t>
            </a:r>
            <a:r>
              <a:rPr lang="en-GB"/>
              <a:t>~24-48 </a:t>
            </a:r>
            <a:r>
              <a:rPr lang="en-GB" dirty="0"/>
              <a:t>HOURS AND IS TECHNICAL OPTIONAL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AFE00A9-18D9-82F6-CC11-D67338190548}"/>
              </a:ext>
            </a:extLst>
          </p:cNvPr>
          <p:cNvCxnSpPr/>
          <p:nvPr/>
        </p:nvCxnSpPr>
        <p:spPr>
          <a:xfrm rot="10800000" flipH="1" flipV="1">
            <a:off x="3501701" y="2854464"/>
            <a:ext cx="743719" cy="1481894"/>
          </a:xfrm>
          <a:prstGeom prst="curvedConnector3">
            <a:avLst>
              <a:gd name="adj1" fmla="val -8114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18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DE559A5-BD92-5D2F-B092-7FDE3BE0988D}"/>
              </a:ext>
            </a:extLst>
          </p:cNvPr>
          <p:cNvSpPr txBox="1"/>
          <p:nvPr/>
        </p:nvSpPr>
        <p:spPr>
          <a:xfrm>
            <a:off x="5225890" y="1948496"/>
            <a:ext cx="1740220" cy="40862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8710B-01B3-1848-2AC9-E3094CC396CD}"/>
              </a:ext>
            </a:extLst>
          </p:cNvPr>
          <p:cNvSpPr txBox="1"/>
          <p:nvPr/>
        </p:nvSpPr>
        <p:spPr>
          <a:xfrm>
            <a:off x="2053373" y="2777552"/>
            <a:ext cx="1980000" cy="71508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Repeat </a:t>
            </a:r>
          </a:p>
          <a:p>
            <a:pPr algn="ctr"/>
            <a:r>
              <a:rPr lang="en-GB" b="1" dirty="0"/>
              <a:t>Expansions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6495EC-2F91-7119-9947-1E30FB9A85F1}"/>
              </a:ext>
            </a:extLst>
          </p:cNvPr>
          <p:cNvSpPr txBox="1"/>
          <p:nvPr/>
        </p:nvSpPr>
        <p:spPr>
          <a:xfrm>
            <a:off x="4088458" y="2777552"/>
            <a:ext cx="1980000" cy="71508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Structural </a:t>
            </a:r>
          </a:p>
          <a:p>
            <a:pPr algn="ctr"/>
            <a:r>
              <a:rPr lang="en-GB" b="1" dirty="0"/>
              <a:t>Variants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7B348-1EB6-A425-828C-3596B826CF20}"/>
              </a:ext>
            </a:extLst>
          </p:cNvPr>
          <p:cNvSpPr txBox="1"/>
          <p:nvPr/>
        </p:nvSpPr>
        <p:spPr>
          <a:xfrm>
            <a:off x="6123543" y="2777552"/>
            <a:ext cx="1980000" cy="71508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Transposable </a:t>
            </a:r>
          </a:p>
          <a:p>
            <a:pPr algn="ctr"/>
            <a:r>
              <a:rPr lang="en-GB" b="1" dirty="0"/>
              <a:t>Elements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DDA78-2ECA-B02F-ED8C-52D3D2D69013}"/>
              </a:ext>
            </a:extLst>
          </p:cNvPr>
          <p:cNvSpPr txBox="1"/>
          <p:nvPr/>
        </p:nvSpPr>
        <p:spPr>
          <a:xfrm>
            <a:off x="8158628" y="2777552"/>
            <a:ext cx="1980000" cy="7164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Methylation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0069B59-BE1D-7B2A-19D2-4F8183351542}"/>
              </a:ext>
            </a:extLst>
          </p:cNvPr>
          <p:cNvCxnSpPr>
            <a:cxnSpLocks/>
            <a:stCxn id="53" idx="2"/>
            <a:endCxn id="39" idx="0"/>
          </p:cNvCxnSpPr>
          <p:nvPr/>
        </p:nvCxnSpPr>
        <p:spPr>
          <a:xfrm rot="5400000">
            <a:off x="3341928" y="23479"/>
            <a:ext cx="420433" cy="5087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AF5CC4-2696-BD28-A8F3-918BFA250F89}"/>
              </a:ext>
            </a:extLst>
          </p:cNvPr>
          <p:cNvCxnSpPr>
            <a:cxnSpLocks/>
            <a:stCxn id="53" idx="2"/>
            <a:endCxn id="11" idx="0"/>
          </p:cNvCxnSpPr>
          <p:nvPr/>
        </p:nvCxnSpPr>
        <p:spPr>
          <a:xfrm rot="5400000">
            <a:off x="4359471" y="1041022"/>
            <a:ext cx="420433" cy="30526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817066-0368-A13C-7956-5A741E485774}"/>
              </a:ext>
            </a:extLst>
          </p:cNvPr>
          <p:cNvCxnSpPr>
            <a:cxnSpLocks/>
            <a:stCxn id="53" idx="2"/>
            <a:endCxn id="13" idx="0"/>
          </p:cNvCxnSpPr>
          <p:nvPr/>
        </p:nvCxnSpPr>
        <p:spPr>
          <a:xfrm rot="16200000" flipH="1">
            <a:off x="6394555" y="2058563"/>
            <a:ext cx="420433" cy="1017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73D1261-52AC-0EB6-2090-B5717D65345E}"/>
              </a:ext>
            </a:extLst>
          </p:cNvPr>
          <p:cNvCxnSpPr>
            <a:cxnSpLocks/>
            <a:stCxn id="53" idx="2"/>
            <a:endCxn id="14" idx="0"/>
          </p:cNvCxnSpPr>
          <p:nvPr/>
        </p:nvCxnSpPr>
        <p:spPr>
          <a:xfrm rot="16200000" flipH="1">
            <a:off x="7412098" y="1041021"/>
            <a:ext cx="420433" cy="3052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F7710E4-42DA-1B0B-2FDF-44C5496B8BE8}"/>
              </a:ext>
            </a:extLst>
          </p:cNvPr>
          <p:cNvSpPr txBox="1"/>
          <p:nvPr/>
        </p:nvSpPr>
        <p:spPr>
          <a:xfrm>
            <a:off x="5225889" y="1948496"/>
            <a:ext cx="1740220" cy="40862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Analysis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41920C-69CD-BC43-FAE5-E0EFE8A82EBF}"/>
              </a:ext>
            </a:extLst>
          </p:cNvPr>
          <p:cNvSpPr txBox="1"/>
          <p:nvPr/>
        </p:nvSpPr>
        <p:spPr>
          <a:xfrm>
            <a:off x="18288" y="2777552"/>
            <a:ext cx="1980000" cy="71508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Single Nucleotide </a:t>
            </a:r>
          </a:p>
          <a:p>
            <a:pPr algn="ctr"/>
            <a:r>
              <a:rPr lang="en-GB" b="1" dirty="0"/>
              <a:t>Polymorphisms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A439F0-BF4E-7CFC-22D4-83F6102DC8DA}"/>
              </a:ext>
            </a:extLst>
          </p:cNvPr>
          <p:cNvSpPr txBox="1"/>
          <p:nvPr/>
        </p:nvSpPr>
        <p:spPr>
          <a:xfrm>
            <a:off x="10193712" y="2777552"/>
            <a:ext cx="1980000" cy="71508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Mitochondrial</a:t>
            </a:r>
          </a:p>
          <a:p>
            <a:pPr algn="ctr"/>
            <a:r>
              <a:rPr lang="en-GB" b="1" dirty="0"/>
              <a:t>Variants 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16DAD21-3271-660C-15CF-D4E8B1FDA583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rot="5400000">
            <a:off x="5377013" y="2058565"/>
            <a:ext cx="420433" cy="1017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296C354-67CB-B184-0D1E-3AE9E1C8A4FD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8429639" y="23478"/>
            <a:ext cx="420433" cy="5087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8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Technical/Functional Architecture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0D0AD-A396-9F68-888C-DA2499502ADD}"/>
              </a:ext>
            </a:extLst>
          </p:cNvPr>
          <p:cNvGrpSpPr/>
          <p:nvPr/>
        </p:nvGrpSpPr>
        <p:grpSpPr>
          <a:xfrm>
            <a:off x="3366254" y="1188234"/>
            <a:ext cx="5502592" cy="3691598"/>
            <a:chOff x="3366254" y="1188234"/>
            <a:chExt cx="5502592" cy="369159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E18D67D-12BD-015D-2D38-51C15601B99B}"/>
                </a:ext>
              </a:extLst>
            </p:cNvPr>
            <p:cNvGrpSpPr/>
            <p:nvPr/>
          </p:nvGrpSpPr>
          <p:grpSpPr>
            <a:xfrm>
              <a:off x="3366254" y="1188234"/>
              <a:ext cx="5502592" cy="3691598"/>
              <a:chOff x="838200" y="1928851"/>
              <a:chExt cx="5502592" cy="3691598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39202D10-A454-8930-309F-93B6872AE84F}"/>
                  </a:ext>
                </a:extLst>
              </p:cNvPr>
              <p:cNvSpPr/>
              <p:nvPr/>
            </p:nvSpPr>
            <p:spPr>
              <a:xfrm>
                <a:off x="4117871" y="1928853"/>
                <a:ext cx="2222921" cy="3691596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Quality Control</a:t>
                </a:r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7240556-FA7D-D111-C11D-5A57D35B6EFB}"/>
                  </a:ext>
                </a:extLst>
              </p:cNvPr>
              <p:cNvSpPr/>
              <p:nvPr/>
            </p:nvSpPr>
            <p:spPr>
              <a:xfrm>
                <a:off x="838200" y="4702449"/>
                <a:ext cx="3161306" cy="918000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Alignment</a:t>
                </a: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3FC9E513-1ADA-EC65-336D-5E3191A83C27}"/>
                  </a:ext>
                </a:extLst>
              </p:cNvPr>
              <p:cNvSpPr/>
              <p:nvPr/>
            </p:nvSpPr>
            <p:spPr>
              <a:xfrm>
                <a:off x="838200" y="3591968"/>
                <a:ext cx="3161306" cy="918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Assembly &amp; Error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Correction</a:t>
                </a:r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F23D3A97-FCED-5649-B7AA-8A54D9369FA6}"/>
                  </a:ext>
                </a:extLst>
              </p:cNvPr>
              <p:cNvSpPr/>
              <p:nvPr/>
            </p:nvSpPr>
            <p:spPr>
              <a:xfrm>
                <a:off x="838200" y="2480551"/>
                <a:ext cx="3159335" cy="918733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Read Filtering &amp;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Trimming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D6DEC49-7BF0-7FA4-A3CC-A2A7CEF4474A}"/>
                  </a:ext>
                </a:extLst>
              </p:cNvPr>
              <p:cNvSpPr txBox="1"/>
              <p:nvPr/>
            </p:nvSpPr>
            <p:spPr>
              <a:xfrm>
                <a:off x="2466492" y="1928851"/>
                <a:ext cx="1198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/>
                  <a:t>Data Input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E1EA8D-D57E-F784-A3F4-0999D7745582}"/>
                  </a:ext>
                </a:extLst>
              </p:cNvPr>
              <p:cNvSpPr txBox="1"/>
              <p:nvPr/>
            </p:nvSpPr>
            <p:spPr>
              <a:xfrm>
                <a:off x="2508328" y="2480551"/>
                <a:ext cx="1114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/>
                  <a:t>PoreChop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CE1973-BDE3-855C-623B-857DC4CE7D6F}"/>
                  </a:ext>
                </a:extLst>
              </p:cNvPr>
              <p:cNvSpPr txBox="1"/>
              <p:nvPr/>
            </p:nvSpPr>
            <p:spPr>
              <a:xfrm>
                <a:off x="2754934" y="3866302"/>
                <a:ext cx="621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800" b="1" dirty="0" err="1"/>
                  <a:t>Flye</a:t>
                </a:r>
                <a:r>
                  <a:rPr lang="en-GB" sz="1800" b="1" dirty="0"/>
                  <a:t> </a:t>
                </a:r>
                <a:endParaRPr lang="en-GB" b="1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04E0BD-2A09-11F5-3BFC-7CE0AF0707BA}"/>
                  </a:ext>
                </a:extLst>
              </p:cNvPr>
              <p:cNvSpPr txBox="1"/>
              <p:nvPr/>
            </p:nvSpPr>
            <p:spPr>
              <a:xfrm>
                <a:off x="2483546" y="4976113"/>
                <a:ext cx="1164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/>
                  <a:t>Minimap2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C6DE8B-6E0E-4CB9-A94C-49220490B675}"/>
                  </a:ext>
                </a:extLst>
              </p:cNvPr>
              <p:cNvSpPr txBox="1"/>
              <p:nvPr/>
            </p:nvSpPr>
            <p:spPr>
              <a:xfrm>
                <a:off x="4694700" y="3866302"/>
                <a:ext cx="1646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/>
                  <a:t>assembly-stats 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F898BF9-3790-1DA6-8007-5A456E0771B0}"/>
                  </a:ext>
                </a:extLst>
              </p:cNvPr>
              <p:cNvCxnSpPr>
                <a:cxnSpLocks/>
                <a:stCxn id="47" idx="2"/>
                <a:endCxn id="48" idx="0"/>
              </p:cNvCxnSpPr>
              <p:nvPr/>
            </p:nvCxnSpPr>
            <p:spPr>
              <a:xfrm flipH="1">
                <a:off x="3065596" y="2298183"/>
                <a:ext cx="3" cy="1823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A681C1D-C9F3-18F3-42A6-3B2F72CE2672}"/>
                  </a:ext>
                </a:extLst>
              </p:cNvPr>
              <p:cNvCxnSpPr>
                <a:cxnSpLocks/>
                <a:stCxn id="33" idx="2"/>
                <a:endCxn id="49" idx="0"/>
              </p:cNvCxnSpPr>
              <p:nvPr/>
            </p:nvCxnSpPr>
            <p:spPr>
              <a:xfrm flipH="1">
                <a:off x="3065596" y="3401583"/>
                <a:ext cx="1" cy="464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67C639-C0FF-5D4F-F3E1-406D458F329B}"/>
                  </a:ext>
                </a:extLst>
              </p:cNvPr>
              <p:cNvSpPr txBox="1"/>
              <p:nvPr/>
            </p:nvSpPr>
            <p:spPr>
              <a:xfrm>
                <a:off x="5411329" y="1928851"/>
                <a:ext cx="847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err="1"/>
                  <a:t>FastQC</a:t>
                </a:r>
                <a:endParaRPr lang="en-GB" b="1" dirty="0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B8AA5EA-ACDB-5C68-0BDA-9212F0B06F31}"/>
                  </a:ext>
                </a:extLst>
              </p:cNvPr>
              <p:cNvCxnSpPr>
                <a:cxnSpLocks/>
                <a:stCxn id="47" idx="3"/>
                <a:endCxn id="3" idx="1"/>
              </p:cNvCxnSpPr>
              <p:nvPr/>
            </p:nvCxnSpPr>
            <p:spPr>
              <a:xfrm>
                <a:off x="3664705" y="2113517"/>
                <a:ext cx="17466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or: Curved 6">
                <a:extLst>
                  <a:ext uri="{FF2B5EF4-FFF2-40B4-BE49-F238E27FC236}">
                    <a16:creationId xmlns:a16="http://schemas.microsoft.com/office/drawing/2014/main" id="{EBBF31EF-0A31-223D-B1A7-E43A74DA42E2}"/>
                  </a:ext>
                </a:extLst>
              </p:cNvPr>
              <p:cNvCxnSpPr>
                <a:cxnSpLocks/>
                <a:stCxn id="48" idx="3"/>
                <a:endCxn id="3" idx="2"/>
              </p:cNvCxnSpPr>
              <p:nvPr/>
            </p:nvCxnSpPr>
            <p:spPr>
              <a:xfrm flipV="1">
                <a:off x="3622864" y="2298183"/>
                <a:ext cx="2212203" cy="367034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CF3900-4B05-F62E-095B-366BFB5682EB}"/>
                  </a:ext>
                </a:extLst>
              </p:cNvPr>
              <p:cNvSpPr txBox="1"/>
              <p:nvPr/>
            </p:nvSpPr>
            <p:spPr>
              <a:xfrm>
                <a:off x="2583734" y="3032251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err="1"/>
                  <a:t>Nanofilt</a:t>
                </a:r>
                <a:endParaRPr lang="en-GB" b="1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CA26425-916A-CDEB-741F-38CDC2346B35}"/>
                  </a:ext>
                </a:extLst>
              </p:cNvPr>
              <p:cNvCxnSpPr>
                <a:cxnSpLocks/>
                <a:stCxn id="48" idx="2"/>
                <a:endCxn id="33" idx="0"/>
              </p:cNvCxnSpPr>
              <p:nvPr/>
            </p:nvCxnSpPr>
            <p:spPr>
              <a:xfrm>
                <a:off x="3065596" y="2849883"/>
                <a:ext cx="1" cy="1823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88A29ED9-DEED-A827-15CA-AE8B557394E8}"/>
                  </a:ext>
                </a:extLst>
              </p:cNvPr>
              <p:cNvCxnSpPr>
                <a:cxnSpLocks/>
                <a:stCxn id="49" idx="2"/>
                <a:endCxn id="50" idx="0"/>
              </p:cNvCxnSpPr>
              <p:nvPr/>
            </p:nvCxnSpPr>
            <p:spPr>
              <a:xfrm>
                <a:off x="3065596" y="4235634"/>
                <a:ext cx="1" cy="7404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29353A-1361-A666-5E8C-33F84B150B7E}"/>
                </a:ext>
              </a:extLst>
            </p:cNvPr>
            <p:cNvSpPr txBox="1"/>
            <p:nvPr/>
          </p:nvSpPr>
          <p:spPr>
            <a:xfrm>
              <a:off x="7821315" y="4235496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 err="1"/>
                <a:t>samtools</a:t>
              </a:r>
              <a:endParaRPr lang="en-GB" b="1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E10C57-5CFA-8D97-5634-F255E0E41AD8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5904312" y="3310351"/>
            <a:ext cx="1318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15DAF6-4A02-0B2E-2587-2757EDB041B1}"/>
              </a:ext>
            </a:extLst>
          </p:cNvPr>
          <p:cNvCxnSpPr>
            <a:cxnSpLocks/>
            <a:stCxn id="50" idx="3"/>
            <a:endCxn id="12" idx="1"/>
          </p:cNvCxnSpPr>
          <p:nvPr/>
        </p:nvCxnSpPr>
        <p:spPr>
          <a:xfrm>
            <a:off x="6175701" y="4420162"/>
            <a:ext cx="16456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9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DE559A5-BD92-5D2F-B092-7FDE3BE0988D}"/>
              </a:ext>
            </a:extLst>
          </p:cNvPr>
          <p:cNvSpPr txBox="1"/>
          <p:nvPr/>
        </p:nvSpPr>
        <p:spPr>
          <a:xfrm>
            <a:off x="5225890" y="1948496"/>
            <a:ext cx="1740220" cy="40862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0069B59-BE1D-7B2A-19D2-4F8183351542}"/>
              </a:ext>
            </a:extLst>
          </p:cNvPr>
          <p:cNvCxnSpPr>
            <a:cxnSpLocks/>
            <a:stCxn id="53" idx="2"/>
            <a:endCxn id="39" idx="0"/>
          </p:cNvCxnSpPr>
          <p:nvPr/>
        </p:nvCxnSpPr>
        <p:spPr>
          <a:xfrm rot="5400000">
            <a:off x="3247593" y="117814"/>
            <a:ext cx="609102" cy="5087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AF5CC4-2696-BD28-A8F3-918BFA250F89}"/>
              </a:ext>
            </a:extLst>
          </p:cNvPr>
          <p:cNvCxnSpPr>
            <a:cxnSpLocks/>
            <a:stCxn id="53" idx="2"/>
            <a:endCxn id="11" idx="0"/>
          </p:cNvCxnSpPr>
          <p:nvPr/>
        </p:nvCxnSpPr>
        <p:spPr>
          <a:xfrm rot="5400000">
            <a:off x="4265136" y="1135357"/>
            <a:ext cx="609102" cy="30526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817066-0368-A13C-7956-5A741E485774}"/>
              </a:ext>
            </a:extLst>
          </p:cNvPr>
          <p:cNvCxnSpPr>
            <a:cxnSpLocks/>
            <a:stCxn id="53" idx="2"/>
            <a:endCxn id="13" idx="0"/>
          </p:cNvCxnSpPr>
          <p:nvPr/>
        </p:nvCxnSpPr>
        <p:spPr>
          <a:xfrm rot="16200000" flipH="1">
            <a:off x="6300220" y="2152898"/>
            <a:ext cx="609102" cy="1017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73D1261-52AC-0EB6-2090-B5717D65345E}"/>
              </a:ext>
            </a:extLst>
          </p:cNvPr>
          <p:cNvCxnSpPr>
            <a:cxnSpLocks/>
            <a:stCxn id="53" idx="2"/>
            <a:endCxn id="14" idx="0"/>
          </p:cNvCxnSpPr>
          <p:nvPr/>
        </p:nvCxnSpPr>
        <p:spPr>
          <a:xfrm rot="16200000" flipH="1">
            <a:off x="7317763" y="1135356"/>
            <a:ext cx="609102" cy="3052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F7710E4-42DA-1B0B-2FDF-44C5496B8BE8}"/>
              </a:ext>
            </a:extLst>
          </p:cNvPr>
          <p:cNvSpPr txBox="1"/>
          <p:nvPr/>
        </p:nvSpPr>
        <p:spPr>
          <a:xfrm>
            <a:off x="5225889" y="1948496"/>
            <a:ext cx="1740220" cy="40862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Analysis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5CC5F2-8806-6FE3-D487-6D5A40883E47}"/>
              </a:ext>
            </a:extLst>
          </p:cNvPr>
          <p:cNvGrpSpPr/>
          <p:nvPr/>
        </p:nvGrpSpPr>
        <p:grpSpPr>
          <a:xfrm>
            <a:off x="18288" y="2966221"/>
            <a:ext cx="11966129" cy="716400"/>
            <a:chOff x="18288" y="2777552"/>
            <a:chExt cx="11966129" cy="7164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D8710B-01B3-1848-2AC9-E3094CC396CD}"/>
                </a:ext>
              </a:extLst>
            </p:cNvPr>
            <p:cNvSpPr txBox="1"/>
            <p:nvPr/>
          </p:nvSpPr>
          <p:spPr>
            <a:xfrm>
              <a:off x="2053373" y="2777552"/>
              <a:ext cx="1980000" cy="71508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Repeat </a:t>
              </a:r>
            </a:p>
            <a:p>
              <a:pPr algn="ctr"/>
              <a:r>
                <a:rPr lang="en-GB" b="1" dirty="0"/>
                <a:t>Expansions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6495EC-2F91-7119-9947-1E30FB9A85F1}"/>
                </a:ext>
              </a:extLst>
            </p:cNvPr>
            <p:cNvSpPr txBox="1"/>
            <p:nvPr/>
          </p:nvSpPr>
          <p:spPr>
            <a:xfrm>
              <a:off x="4088458" y="2777552"/>
              <a:ext cx="1980000" cy="71508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Structural </a:t>
              </a:r>
            </a:p>
            <a:p>
              <a:pPr algn="ctr"/>
              <a:r>
                <a:rPr lang="en-GB" b="1" dirty="0"/>
                <a:t>Variants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87B348-1EB6-A425-828C-3596B826CF20}"/>
                </a:ext>
              </a:extLst>
            </p:cNvPr>
            <p:cNvSpPr txBox="1"/>
            <p:nvPr/>
          </p:nvSpPr>
          <p:spPr>
            <a:xfrm>
              <a:off x="6123543" y="2777552"/>
              <a:ext cx="1980000" cy="71508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Transposable </a:t>
              </a:r>
            </a:p>
            <a:p>
              <a:pPr algn="ctr"/>
              <a:r>
                <a:rPr lang="en-GB" b="1" dirty="0"/>
                <a:t>Elements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DDA78-2ECA-B02F-ED8C-52D3D2D69013}"/>
                </a:ext>
              </a:extLst>
            </p:cNvPr>
            <p:cNvSpPr txBox="1"/>
            <p:nvPr/>
          </p:nvSpPr>
          <p:spPr>
            <a:xfrm>
              <a:off x="8158628" y="2777552"/>
              <a:ext cx="1980000" cy="7164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Methylation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41920C-69CD-BC43-FAE5-E0EFE8A82EBF}"/>
                </a:ext>
              </a:extLst>
            </p:cNvPr>
            <p:cNvSpPr txBox="1"/>
            <p:nvPr/>
          </p:nvSpPr>
          <p:spPr>
            <a:xfrm>
              <a:off x="18288" y="2777552"/>
              <a:ext cx="1980000" cy="71508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Single Nucleotide </a:t>
              </a:r>
            </a:p>
            <a:p>
              <a:pPr algn="ctr"/>
              <a:r>
                <a:rPr lang="en-GB" b="1" dirty="0"/>
                <a:t>Polymorphisms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A439F0-BF4E-7CFC-22D4-83F6102DC8DA}"/>
                </a:ext>
              </a:extLst>
            </p:cNvPr>
            <p:cNvSpPr txBox="1"/>
            <p:nvPr/>
          </p:nvSpPr>
          <p:spPr>
            <a:xfrm>
              <a:off x="10383006" y="2777552"/>
              <a:ext cx="1601411" cy="71508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hlinkClick r:id="rId4"/>
                </a:rPr>
                <a:t>Mitochondrial</a:t>
              </a:r>
            </a:p>
            <a:p>
              <a:pPr algn="ctr"/>
              <a:r>
                <a:rPr lang="en-GB" b="1" dirty="0">
                  <a:hlinkClick r:id="rId4"/>
                </a:rPr>
                <a:t>Variants </a:t>
              </a:r>
              <a:endParaRPr lang="en-GB" b="1" dirty="0"/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16DAD21-3271-660C-15CF-D4E8B1FDA583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rot="5400000">
            <a:off x="5282678" y="2152900"/>
            <a:ext cx="609102" cy="1017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296C354-67CB-B184-0D1E-3AE9E1C8A4FD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8335304" y="117813"/>
            <a:ext cx="609102" cy="5087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5E0F02-A7C3-9311-FB4A-098060FC0527}"/>
              </a:ext>
            </a:extLst>
          </p:cNvPr>
          <p:cNvGrpSpPr/>
          <p:nvPr/>
        </p:nvGrpSpPr>
        <p:grpSpPr>
          <a:xfrm>
            <a:off x="18287" y="4291723"/>
            <a:ext cx="12155425" cy="408623"/>
            <a:chOff x="18287" y="3986784"/>
            <a:chExt cx="12155425" cy="40862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196C2AF-791B-F0EC-ED1D-799FAEACF5FB}"/>
                </a:ext>
              </a:extLst>
            </p:cNvPr>
            <p:cNvSpPr/>
            <p:nvPr/>
          </p:nvSpPr>
          <p:spPr>
            <a:xfrm>
              <a:off x="18287" y="3986784"/>
              <a:ext cx="1979999" cy="40862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0" dirty="0">
                  <a:solidFill>
                    <a:srgbClr val="212121"/>
                  </a:solidFill>
                  <a:effectLst/>
                  <a:latin typeface="BlinkMacSystemFont"/>
                  <a:hlinkClick r:id="rId5"/>
                </a:rPr>
                <a:t>NanoCaller</a:t>
              </a:r>
              <a:r>
                <a:rPr lang="en-GB" b="1" i="0" dirty="0">
                  <a:solidFill>
                    <a:srgbClr val="212121"/>
                  </a:solidFill>
                  <a:effectLst/>
                  <a:latin typeface="BlinkMacSystemFont"/>
                </a:rPr>
                <a:t>*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D8B64E4-FE42-BCA9-B233-22CC3D6522D4}"/>
                </a:ext>
              </a:extLst>
            </p:cNvPr>
            <p:cNvSpPr/>
            <p:nvPr/>
          </p:nvSpPr>
          <p:spPr>
            <a:xfrm>
              <a:off x="2053372" y="3986784"/>
              <a:ext cx="1979999" cy="40862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hlinkClick r:id="rId6"/>
                </a:rPr>
                <a:t>TRiCoLOR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B8EE23-6D7A-22E7-19A3-B8019F250816}"/>
                </a:ext>
              </a:extLst>
            </p:cNvPr>
            <p:cNvSpPr/>
            <p:nvPr/>
          </p:nvSpPr>
          <p:spPr>
            <a:xfrm>
              <a:off x="4088457" y="3986784"/>
              <a:ext cx="1979999" cy="40862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hlinkClick r:id="rId7"/>
                </a:rPr>
                <a:t>CombiSV</a:t>
              </a:r>
              <a:r>
                <a:rPr lang="en-GB" b="1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D598E6-07E7-14E6-DC18-FDDEB52E737B}"/>
                </a:ext>
              </a:extLst>
            </p:cNvPr>
            <p:cNvSpPr/>
            <p:nvPr/>
          </p:nvSpPr>
          <p:spPr>
            <a:xfrm>
              <a:off x="6123542" y="3986784"/>
              <a:ext cx="1979999" cy="40862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hlinkClick r:id="rId8"/>
                </a:rPr>
                <a:t>TLDR</a:t>
              </a:r>
              <a:r>
                <a:rPr lang="en-GB" b="1" dirty="0"/>
                <a:t>*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3EF9A4-1EAC-238F-8BF8-C93366283F6F}"/>
                </a:ext>
              </a:extLst>
            </p:cNvPr>
            <p:cNvSpPr/>
            <p:nvPr/>
          </p:nvSpPr>
          <p:spPr>
            <a:xfrm>
              <a:off x="8158627" y="3986784"/>
              <a:ext cx="1979999" cy="40862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0" dirty="0">
                  <a:effectLst/>
                  <a:latin typeface="Söhne"/>
                  <a:hlinkClick r:id="rId9"/>
                </a:rPr>
                <a:t>Megalodon</a:t>
              </a:r>
              <a:r>
                <a:rPr lang="en-GB" b="1" i="0" dirty="0">
                  <a:effectLst/>
                  <a:latin typeface="Söhne"/>
                </a:rPr>
                <a:t>*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06D3E8C-302D-3FBF-211A-FD1510DF85B9}"/>
                </a:ext>
              </a:extLst>
            </p:cNvPr>
            <p:cNvSpPr/>
            <p:nvPr/>
          </p:nvSpPr>
          <p:spPr>
            <a:xfrm>
              <a:off x="10193713" y="3986784"/>
              <a:ext cx="1979999" cy="40862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0" i="0" dirty="0">
                  <a:solidFill>
                    <a:srgbClr val="282828"/>
                  </a:solidFill>
                  <a:effectLst/>
                  <a:latin typeface="MuseoSans"/>
                  <a:hlinkClick r:id="rId10"/>
                </a:rPr>
                <a:t>Mutserve2</a:t>
              </a:r>
              <a:r>
                <a:rPr lang="en-GB" b="0" i="0" dirty="0">
                  <a:solidFill>
                    <a:srgbClr val="282828"/>
                  </a:solidFill>
                  <a:effectLst/>
                  <a:latin typeface="MuseoSans"/>
                </a:rPr>
                <a:t>*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2B4B0-3F11-ECC3-3551-C831568F397A}"/>
              </a:ext>
            </a:extLst>
          </p:cNvPr>
          <p:cNvCxnSpPr>
            <a:stCxn id="39" idx="2"/>
            <a:endCxn id="3" idx="0"/>
          </p:cNvCxnSpPr>
          <p:nvPr/>
        </p:nvCxnSpPr>
        <p:spPr>
          <a:xfrm flipH="1">
            <a:off x="1008287" y="3681310"/>
            <a:ext cx="1" cy="6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AC903-8EE8-7876-7A53-DF1EA365D288}"/>
              </a:ext>
            </a:extLst>
          </p:cNvPr>
          <p:cNvCxnSpPr>
            <a:stCxn id="11" idx="2"/>
            <a:endCxn id="4" idx="0"/>
          </p:cNvCxnSpPr>
          <p:nvPr/>
        </p:nvCxnSpPr>
        <p:spPr>
          <a:xfrm flipH="1">
            <a:off x="3043372" y="3681310"/>
            <a:ext cx="1" cy="6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7C0BD8-5E33-35C3-E4DA-9B8B4A984031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5078457" y="3681310"/>
            <a:ext cx="1" cy="6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85F50-19E6-791E-1823-15C39A9CB7E0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flipH="1">
            <a:off x="7113542" y="3681310"/>
            <a:ext cx="1" cy="6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6F82F7-2E8B-E714-5420-AE4E7D419DB2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9148627" y="3682621"/>
            <a:ext cx="1" cy="60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383C71-5908-F20D-4909-011F36BC73EB}"/>
              </a:ext>
            </a:extLst>
          </p:cNvPr>
          <p:cNvCxnSpPr>
            <a:cxnSpLocks/>
            <a:stCxn id="40" idx="2"/>
            <a:endCxn id="9" idx="0"/>
          </p:cNvCxnSpPr>
          <p:nvPr/>
        </p:nvCxnSpPr>
        <p:spPr>
          <a:xfrm>
            <a:off x="11183712" y="3681310"/>
            <a:ext cx="1" cy="6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1DFA19A-0524-B487-585E-9D347B5665DF}"/>
              </a:ext>
            </a:extLst>
          </p:cNvPr>
          <p:cNvGrpSpPr/>
          <p:nvPr/>
        </p:nvGrpSpPr>
        <p:grpSpPr>
          <a:xfrm>
            <a:off x="18287" y="5309448"/>
            <a:ext cx="12155425" cy="408623"/>
            <a:chOff x="170687" y="4139184"/>
            <a:chExt cx="12155425" cy="40862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37A9AD3-63C2-F2E7-23A3-0EB0C35F9899}"/>
                </a:ext>
              </a:extLst>
            </p:cNvPr>
            <p:cNvSpPr/>
            <p:nvPr/>
          </p:nvSpPr>
          <p:spPr>
            <a:xfrm>
              <a:off x="170687" y="4139184"/>
              <a:ext cx="4015083" cy="408623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ANNOVAR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CBE858-DEF6-ABD1-D866-A53D0BBA8C79}"/>
                </a:ext>
              </a:extLst>
            </p:cNvPr>
            <p:cNvSpPr/>
            <p:nvPr/>
          </p:nvSpPr>
          <p:spPr>
            <a:xfrm>
              <a:off x="4240857" y="4139184"/>
              <a:ext cx="4015083" cy="408623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err="1">
                  <a:solidFill>
                    <a:schemeClr val="tx1"/>
                  </a:solidFill>
                </a:rPr>
                <a:t>Annot</a:t>
              </a:r>
              <a:r>
                <a:rPr lang="en-GB" b="1" dirty="0" err="1"/>
                <a:t>SV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16CD67D-B743-B255-3998-45C0355AEEF5}"/>
                </a:ext>
              </a:extLst>
            </p:cNvPr>
            <p:cNvSpPr/>
            <p:nvPr/>
          </p:nvSpPr>
          <p:spPr>
            <a:xfrm>
              <a:off x="8311027" y="4139184"/>
              <a:ext cx="1979999" cy="408623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hlinkClick r:id="rId11"/>
                </a:rPr>
                <a:t>EWAS </a:t>
              </a:r>
              <a:r>
                <a:rPr lang="en-GB" b="1" dirty="0" err="1">
                  <a:solidFill>
                    <a:schemeClr val="tx1"/>
                  </a:solidFill>
                  <a:hlinkClick r:id="rId11"/>
                </a:rPr>
                <a:t>Catalog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0FC232E-C51F-0CE9-B81D-BB680BC09702}"/>
                </a:ext>
              </a:extLst>
            </p:cNvPr>
            <p:cNvSpPr/>
            <p:nvPr/>
          </p:nvSpPr>
          <p:spPr>
            <a:xfrm>
              <a:off x="10346113" y="4139184"/>
              <a:ext cx="1979999" cy="408623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0" i="0" dirty="0">
                  <a:solidFill>
                    <a:srgbClr val="282828"/>
                  </a:solidFill>
                  <a:effectLst/>
                  <a:latin typeface="MuseoSans"/>
                  <a:hlinkClick r:id="rId10"/>
                </a:rPr>
                <a:t>Mutserve2</a:t>
              </a:r>
              <a:r>
                <a:rPr lang="en-GB" b="1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8CF0A96-BF4B-0CC1-7E5C-0E2846202C21}"/>
              </a:ext>
            </a:extLst>
          </p:cNvPr>
          <p:cNvSpPr txBox="1"/>
          <p:nvPr/>
        </p:nvSpPr>
        <p:spPr>
          <a:xfrm>
            <a:off x="5071313" y="6327172"/>
            <a:ext cx="2049374" cy="40862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Variant Annotation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4CE31FC-D796-CA45-9260-DD0F98F9967D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16200000" flipH="1">
            <a:off x="1212507" y="4496126"/>
            <a:ext cx="609102" cy="1017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CD2871A-79BB-5509-865D-6775A81320BC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5400000">
            <a:off x="2230050" y="4496126"/>
            <a:ext cx="609102" cy="1017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4071BC3-4EB9-9DA4-F10A-8F9A03FAC874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5282677" y="4496126"/>
            <a:ext cx="609102" cy="1017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E45DB86-4FA8-4538-52DE-091784A3407B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rot="5400000">
            <a:off x="6300220" y="4496126"/>
            <a:ext cx="609102" cy="1017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38FB38C-5034-97DD-D835-5854431F48C4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9148627" y="4700346"/>
            <a:ext cx="0" cy="60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AFDFDB-C859-1DC2-453D-2F0B5682A1DE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>
            <a:off x="11183713" y="4700346"/>
            <a:ext cx="0" cy="60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D29270A-7B01-EDFC-B544-C757D58DD9B1}"/>
              </a:ext>
            </a:extLst>
          </p:cNvPr>
          <p:cNvCxnSpPr>
            <a:cxnSpLocks/>
            <a:stCxn id="36" idx="2"/>
            <a:endCxn id="46" idx="0"/>
          </p:cNvCxnSpPr>
          <p:nvPr/>
        </p:nvCxnSpPr>
        <p:spPr>
          <a:xfrm>
            <a:off x="6095999" y="5718071"/>
            <a:ext cx="1" cy="6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759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 Justification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845DD682-D441-C8B6-AB7F-A785E0598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79625"/>
              </p:ext>
            </p:extLst>
          </p:nvPr>
        </p:nvGraphicFramePr>
        <p:xfrm>
          <a:off x="838199" y="2211008"/>
          <a:ext cx="10504715" cy="352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06">
                  <a:extLst>
                    <a:ext uri="{9D8B030D-6E8A-4147-A177-3AD203B41FA5}">
                      <a16:colId xmlns:a16="http://schemas.microsoft.com/office/drawing/2014/main" val="898185033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3049798805"/>
                    </a:ext>
                  </a:extLst>
                </a:gridCol>
                <a:gridCol w="5871459">
                  <a:extLst>
                    <a:ext uri="{9D8B030D-6E8A-4147-A177-3AD203B41FA5}">
                      <a16:colId xmlns:a16="http://schemas.microsoft.com/office/drawing/2014/main" val="12228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73745"/>
                  </a:ext>
                </a:extLst>
              </a:tr>
              <a:tr h="389952">
                <a:tc>
                  <a:txBody>
                    <a:bodyPr/>
                    <a:lstStyle/>
                    <a:p>
                      <a:r>
                        <a:rPr lang="en-GB" b="1" dirty="0" err="1"/>
                        <a:t>PoreChop</a:t>
                      </a:r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Read Filtering &amp; Trimming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GB" dirty="0"/>
                        <a:t>Recommended by tutorial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7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Nanofilt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9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 err="1"/>
                        <a:t>Flye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Assembly &amp; Error Correction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Improves genome assembly at long and highly repetitive regions by constructing an assembly graph from concatenated disjoint genomic segments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07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Minimap2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Runs much faster than other long-read aligners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FastQC</a:t>
                      </a:r>
                      <a:endParaRPr lang="en-GB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GB" dirty="0"/>
                        <a:t>Quality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Recommended by tutorial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5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assembly-stats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Recommended by tutorial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4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samtools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Well established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50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25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 Justification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845DD682-D441-C8B6-AB7F-A785E0598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31817"/>
              </p:ext>
            </p:extLst>
          </p:nvPr>
        </p:nvGraphicFramePr>
        <p:xfrm>
          <a:off x="838199" y="2211008"/>
          <a:ext cx="10504715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06">
                  <a:extLst>
                    <a:ext uri="{9D8B030D-6E8A-4147-A177-3AD203B41FA5}">
                      <a16:colId xmlns:a16="http://schemas.microsoft.com/office/drawing/2014/main" val="898185033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3049798805"/>
                    </a:ext>
                  </a:extLst>
                </a:gridCol>
                <a:gridCol w="5871459">
                  <a:extLst>
                    <a:ext uri="{9D8B030D-6E8A-4147-A177-3AD203B41FA5}">
                      <a16:colId xmlns:a16="http://schemas.microsoft.com/office/drawing/2014/main" val="12228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Variant Calling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73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NanoCaller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 Nucleotide Polymorphisms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 performance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complex genomic regions which cannot be reliably called on short-read data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7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TRiCoLOR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Repeat Expansions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Best in Benchmarking 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89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CombiSV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Structural Variants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Best in Benchmarking 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07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TrEMOLO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Transposable 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Best in Benchmarking 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Megalodon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Methylation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Best in benchmarking study particularly in the more challenging areas including repetitive regions and discordant non-singletons, also as it predicts more CpG sites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5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MitoBAM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Mitochondrial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Best in Benchmarking 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4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47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Functional Architecture Justification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845DD682-D441-C8B6-AB7F-A785E0598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96751"/>
              </p:ext>
            </p:extLst>
          </p:nvPr>
        </p:nvGraphicFramePr>
        <p:xfrm>
          <a:off x="838199" y="2211008"/>
          <a:ext cx="1050471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06">
                  <a:extLst>
                    <a:ext uri="{9D8B030D-6E8A-4147-A177-3AD203B41FA5}">
                      <a16:colId xmlns:a16="http://schemas.microsoft.com/office/drawing/2014/main" val="898185033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3049798805"/>
                    </a:ext>
                  </a:extLst>
                </a:gridCol>
                <a:gridCol w="5871459">
                  <a:extLst>
                    <a:ext uri="{9D8B030D-6E8A-4147-A177-3AD203B41FA5}">
                      <a16:colId xmlns:a16="http://schemas.microsoft.com/office/drawing/2014/main" val="12228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Variant Annotation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7374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b="1" dirty="0"/>
                        <a:t>ANNOVAR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 Nucleotide Polymorphisms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Well established for short read DNA </a:t>
                      </a:r>
                      <a:r>
                        <a:rPr lang="en-GB" dirty="0" err="1"/>
                        <a:t>seq</a:t>
                      </a:r>
                      <a:r>
                        <a:rPr lang="en-GB" dirty="0"/>
                        <a:t>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74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Repeat Expansions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958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b="1" dirty="0" err="1"/>
                        <a:t>AnnoteSV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Structural Variants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Well established for short read DNA </a:t>
                      </a:r>
                      <a:r>
                        <a:rPr lang="en-GB" dirty="0" err="1"/>
                        <a:t>seq</a:t>
                      </a:r>
                      <a:r>
                        <a:rPr lang="en-GB" dirty="0"/>
                        <a:t>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072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Transposable Elements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EWAS </a:t>
                      </a:r>
                      <a:r>
                        <a:rPr lang="en-GB" b="1" dirty="0" err="1"/>
                        <a:t>Catalog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Methylation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Olivia recommended this one and it was one of the few I could find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5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mvTool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Mitochondrial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4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72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509C-E71C-07CB-6673-B7A36BE7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A9FF-B891-4914-E36C-687E161F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  <a:p>
            <a:endParaRPr lang="en-GB" dirty="0"/>
          </a:p>
          <a:p>
            <a:r>
              <a:rPr lang="en-GB" dirty="0"/>
              <a:t>Methodology</a:t>
            </a:r>
          </a:p>
          <a:p>
            <a:endParaRPr lang="en-GB" dirty="0"/>
          </a:p>
          <a:p>
            <a:r>
              <a:rPr lang="en-GB" dirty="0"/>
              <a:t>Bench Marking</a:t>
            </a:r>
          </a:p>
          <a:p>
            <a:endParaRPr lang="en-GB" dirty="0"/>
          </a:p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2059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Methodology – Selling Points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88882C-8F2B-554F-02F8-0B6AC4E6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First end to end pipeline that does TEs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Highly </a:t>
            </a:r>
            <a:r>
              <a:rPr lang="en-GB" sz="2800" dirty="0" err="1"/>
              <a:t>parralised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788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– Structural Variant Tools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B46E37-F464-1B36-3948-EB709BA1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33211"/>
              </p:ext>
            </p:extLst>
          </p:nvPr>
        </p:nvGraphicFramePr>
        <p:xfrm>
          <a:off x="838200" y="1455420"/>
          <a:ext cx="9743549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758">
                  <a:extLst>
                    <a:ext uri="{9D8B030D-6E8A-4147-A177-3AD203B41FA5}">
                      <a16:colId xmlns:a16="http://schemas.microsoft.com/office/drawing/2014/main" val="2969834639"/>
                    </a:ext>
                  </a:extLst>
                </a:gridCol>
                <a:gridCol w="1431685">
                  <a:extLst>
                    <a:ext uri="{9D8B030D-6E8A-4147-A177-3AD203B41FA5}">
                      <a16:colId xmlns:a16="http://schemas.microsoft.com/office/drawing/2014/main" val="1192411081"/>
                    </a:ext>
                  </a:extLst>
                </a:gridCol>
                <a:gridCol w="1188557">
                  <a:extLst>
                    <a:ext uri="{9D8B030D-6E8A-4147-A177-3AD203B41FA5}">
                      <a16:colId xmlns:a16="http://schemas.microsoft.com/office/drawing/2014/main" val="2204241963"/>
                    </a:ext>
                  </a:extLst>
                </a:gridCol>
                <a:gridCol w="5171549">
                  <a:extLst>
                    <a:ext uri="{9D8B030D-6E8A-4147-A177-3AD203B41FA5}">
                      <a16:colId xmlns:a16="http://schemas.microsoft.com/office/drawing/2014/main" val="180611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Installed?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1167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b="0" dirty="0"/>
                        <a:t>Structural Variant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u="sng" dirty="0"/>
                        <a:t>Sniffles and Survivor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Survivor is used to reduce the false positive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60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u="sng" dirty="0" err="1"/>
                        <a:t>combiSV</a:t>
                      </a:r>
                      <a:r>
                        <a:rPr lang="en-GB" sz="1800" b="1" u="sng" dirty="0"/>
                        <a:t>*</a:t>
                      </a:r>
                      <a:endParaRPr lang="en-GB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/>
                        <a:t>Combines several structural variant tools.</a:t>
                      </a:r>
                      <a:endParaRPr lang="en-GB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0486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GB" b="0" i="0" u="none" dirty="0">
                          <a:solidFill>
                            <a:schemeClr val="tx1"/>
                          </a:solidFill>
                        </a:rPr>
                        <a:t>Transposable Element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sng" dirty="0">
                          <a:solidFill>
                            <a:schemeClr val="tx1"/>
                          </a:solidFill>
                          <a:effectLst/>
                          <a:latin typeface="Segoe UI Web (West European)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xTea</a:t>
                      </a:r>
                      <a:endParaRPr lang="en-GB" b="0" i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Works on both long and short read DNA seq.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771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sng" dirty="0">
                          <a:solidFill>
                            <a:schemeClr val="tx1"/>
                          </a:solidFill>
                          <a:effectLst/>
                          <a:latin typeface="Segoe UI Web (West European)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TDLR</a:t>
                      </a:r>
                      <a:endParaRPr lang="en-GB" b="0" i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Allows the partial detection, assembly and annotation of non-reference TE insertions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83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i="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TrEMOLO</a:t>
                      </a:r>
                      <a:r>
                        <a:rPr lang="en-GB" sz="1800" b="1" u="sng" dirty="0"/>
                        <a:t>*</a:t>
                      </a:r>
                      <a:endParaRPr lang="en-GB" b="0" i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Combines assembly- and mapping-based approaches to detect genetic elements called transposable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9309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i="0" u="sng" dirty="0">
                          <a:solidFill>
                            <a:schemeClr val="tx1"/>
                          </a:solidFill>
                        </a:rPr>
                        <a:t>TELR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Relies on the detection of abnormally mapped reads upon the reference genome that can be linked to a TE</a:t>
                      </a:r>
                      <a:endParaRPr lang="en-GB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4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i="0" u="sng" dirty="0">
                          <a:solidFill>
                            <a:schemeClr val="tx1"/>
                          </a:solidFill>
                        </a:rPr>
                        <a:t>Temp2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Detection of germline 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6750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54AA60-02EA-566A-EB07-25D8B26D2E55}"/>
              </a:ext>
            </a:extLst>
          </p:cNvPr>
          <p:cNvSpPr txBox="1"/>
          <p:nvPr/>
        </p:nvSpPr>
        <p:spPr>
          <a:xfrm>
            <a:off x="905691" y="60593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* Ranked top in benchmarking studies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99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Bench Marking</a:t>
            </a:r>
          </a:p>
        </p:txBody>
      </p:sp>
    </p:spTree>
    <p:extLst>
      <p:ext uri="{BB962C8B-B14F-4D97-AF65-F5344CB8AC3E}">
        <p14:creationId xmlns:p14="http://schemas.microsoft.com/office/powerpoint/2010/main" val="182135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Structural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Manually curated Genome in a Bottle (HG002) indel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8A0AC-C093-15FF-FA6F-73EE494A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759" y="1063184"/>
            <a:ext cx="1099185" cy="15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Structural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Manually curated Genome in a Bottle (HG002) indel list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HG38 with selected reference transposable elements removed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Simulated DNA </a:t>
            </a:r>
            <a:r>
              <a:rPr lang="en-GB" sz="2800" dirty="0" err="1"/>
              <a:t>seq</a:t>
            </a:r>
            <a:r>
              <a:rPr lang="en-GB" sz="2800" dirty="0"/>
              <a:t> data with perturbed references transposable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8A0AC-C093-15FF-FA6F-73EE494A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759" y="1063184"/>
            <a:ext cx="1099185" cy="1524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A01B4-B101-36ED-4274-C2A92F0DC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22" y="4370744"/>
            <a:ext cx="5938157" cy="24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21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Removal of reference TEs from HG38 is to evaluate the tools sensitivity and precision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Reference TE loci can be obtained through the UCSC table browser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The results from each tool from </a:t>
            </a:r>
            <a:r>
              <a:rPr lang="en-GB" sz="2800"/>
              <a:t>50 WGS were </a:t>
            </a:r>
            <a:r>
              <a:rPr lang="en-GB" sz="2800" dirty="0"/>
              <a:t>compared to identify agreement 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Memory usage and time taken for each tool to run on a single WGS sample was tested</a:t>
            </a:r>
          </a:p>
        </p:txBody>
      </p:sp>
    </p:spTree>
    <p:extLst>
      <p:ext uri="{BB962C8B-B14F-4D97-AF65-F5344CB8AC3E}">
        <p14:creationId xmlns:p14="http://schemas.microsoft.com/office/powerpoint/2010/main" val="104494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04084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Comparison to Other Pipelines</a:t>
            </a:r>
          </a:p>
        </p:txBody>
      </p:sp>
    </p:spTree>
    <p:extLst>
      <p:ext uri="{BB962C8B-B14F-4D97-AF65-F5344CB8AC3E}">
        <p14:creationId xmlns:p14="http://schemas.microsoft.com/office/powerpoint/2010/main" val="280778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to Other Pipelines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12461-0F99-1E58-7739-205E43776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5870"/>
              </p:ext>
            </p:extLst>
          </p:nvPr>
        </p:nvGraphicFramePr>
        <p:xfrm>
          <a:off x="838200" y="1542554"/>
          <a:ext cx="10515600" cy="3962400"/>
        </p:xfrm>
        <a:graphic>
          <a:graphicData uri="http://schemas.openxmlformats.org/drawingml/2006/table">
            <a:tbl>
              <a:tblPr/>
              <a:tblGrid>
                <a:gridCol w="2839212">
                  <a:extLst>
                    <a:ext uri="{9D8B030D-6E8A-4147-A177-3AD203B41FA5}">
                      <a16:colId xmlns:a16="http://schemas.microsoft.com/office/drawing/2014/main" val="957663666"/>
                    </a:ext>
                  </a:extLst>
                </a:gridCol>
                <a:gridCol w="2558796">
                  <a:extLst>
                    <a:ext uri="{9D8B030D-6E8A-4147-A177-3AD203B41FA5}">
                      <a16:colId xmlns:a16="http://schemas.microsoft.com/office/drawing/2014/main" val="2569638261"/>
                    </a:ext>
                  </a:extLst>
                </a:gridCol>
                <a:gridCol w="2278380">
                  <a:extLst>
                    <a:ext uri="{9D8B030D-6E8A-4147-A177-3AD203B41FA5}">
                      <a16:colId xmlns:a16="http://schemas.microsoft.com/office/drawing/2014/main" val="3603768971"/>
                    </a:ext>
                  </a:extLst>
                </a:gridCol>
                <a:gridCol w="2839212">
                  <a:extLst>
                    <a:ext uri="{9D8B030D-6E8A-4147-A177-3AD203B41FA5}">
                      <a16:colId xmlns:a16="http://schemas.microsoft.com/office/drawing/2014/main" val="1370034149"/>
                    </a:ext>
                  </a:extLst>
                </a:gridCol>
              </a:tblGrid>
              <a:tr h="1192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Pipeline Step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Kimberley Billingsley's Pipeline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Alish Palmos' Pipeline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Our Pipeline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394209"/>
                  </a:ext>
                </a:extLst>
              </a:tr>
              <a:tr h="1192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Control (QC)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FastQC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nanoStat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nanoPlot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FastQC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460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Filtering &amp; Trimming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PoreChop and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Nanofilt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63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Shasta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Flye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494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 Error Correction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Racon and Pilon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993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 QC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dnadiff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Alignment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Minimap2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Minimap2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010979"/>
                  </a:ext>
                </a:extLst>
              </a:tr>
              <a:tr h="1192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Structural Variant Analysis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Sniffles2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Survivor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Sniffles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combiSV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TDLR,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xTea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AnnotSV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274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96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Diploid Assembly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Hapdup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211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Variant Analysis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PEPPER-Margin-DeepVariant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855365"/>
                  </a:ext>
                </a:extLst>
              </a:tr>
              <a:tr h="1192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Diploid Structural Variant Analysis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hapdiff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895625"/>
                  </a:ext>
                </a:extLst>
              </a:tr>
              <a:tr h="1192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Diploid Structural Variant Phasing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28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847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Bench Marking</a:t>
            </a:r>
          </a:p>
        </p:txBody>
      </p:sp>
    </p:spTree>
    <p:extLst>
      <p:ext uri="{BB962C8B-B14F-4D97-AF65-F5344CB8AC3E}">
        <p14:creationId xmlns:p14="http://schemas.microsoft.com/office/powerpoint/2010/main" val="182526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9941"/>
            <a:ext cx="9144000" cy="27181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Please Interrupt me and Provide Feedback Throughout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7416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Structural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Manually curated Genome in a Bottle (HG002) indel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8A0AC-C093-15FF-FA6F-73EE494A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759" y="1063184"/>
            <a:ext cx="1099185" cy="15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1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Structural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Manually curated Genome in a Bottle (HG002) indel list</a:t>
            </a:r>
          </a:p>
          <a:p>
            <a:pPr marL="0" lvl="1" indent="0">
              <a:spcBef>
                <a:spcPts val="1000"/>
              </a:spcBef>
              <a:buNone/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Artificially created DNA sequences with more complex structural variants (duplications, inversions and translocations)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8A0AC-C093-15FF-FA6F-73EE494A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759" y="1063184"/>
            <a:ext cx="1099185" cy="1524881"/>
          </a:xfrm>
          <a:prstGeom prst="rect">
            <a:avLst/>
          </a:prstGeom>
        </p:spPr>
      </p:pic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91E73785-E3F0-9948-0AD5-EFB707304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585" y="3702515"/>
            <a:ext cx="5158830" cy="315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824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Transposable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Renata’s HERV insertions from short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0" lvl="1" indent="0">
              <a:spcBef>
                <a:spcPts val="1000"/>
              </a:spcBef>
              <a:buNone/>
            </a:pPr>
            <a:endParaRPr lang="en-GB" sz="2800" dirty="0"/>
          </a:p>
        </p:txBody>
      </p:sp>
      <p:pic>
        <p:nvPicPr>
          <p:cNvPr id="4" name="Picture 4" descr="Profile photo of Renata Kabiljo">
            <a:extLst>
              <a:ext uri="{FF2B5EF4-FFF2-40B4-BE49-F238E27FC236}">
                <a16:creationId xmlns:a16="http://schemas.microsoft.com/office/drawing/2014/main" id="{A1137D03-78C1-5DA2-DC0B-BBC26709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765" y="13302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54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Transposable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Renata’s HERV insertions from short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MELT or </a:t>
            </a:r>
            <a:r>
              <a:rPr lang="en-GB" sz="2800" dirty="0" err="1"/>
              <a:t>xTEA</a:t>
            </a:r>
            <a:r>
              <a:rPr lang="en-GB" sz="2800" dirty="0"/>
              <a:t> analysis from short read DNA </a:t>
            </a:r>
            <a:r>
              <a:rPr lang="en-GB" sz="2800" dirty="0" err="1"/>
              <a:t>seq</a:t>
            </a:r>
            <a:endParaRPr lang="en-GB" sz="2800" dirty="0"/>
          </a:p>
        </p:txBody>
      </p:sp>
      <p:pic>
        <p:nvPicPr>
          <p:cNvPr id="2050" name="Picture 2" descr="MELT - Home">
            <a:extLst>
              <a:ext uri="{FF2B5EF4-FFF2-40B4-BE49-F238E27FC236}">
                <a16:creationId xmlns:a16="http://schemas.microsoft.com/office/drawing/2014/main" id="{D88BDA47-E07E-6C18-1E86-3A073229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2988138"/>
            <a:ext cx="2814320" cy="10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ofile photo of Renata Kabiljo">
            <a:extLst>
              <a:ext uri="{FF2B5EF4-FFF2-40B4-BE49-F238E27FC236}">
                <a16:creationId xmlns:a16="http://schemas.microsoft.com/office/drawing/2014/main" id="{D0BD77BC-16C2-6EDA-1948-2AE950E86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765" y="13302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83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Transposable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Renata’s HERV insertions from short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MELT or </a:t>
            </a:r>
            <a:r>
              <a:rPr lang="en-GB" sz="2800" dirty="0" err="1"/>
              <a:t>xTEA</a:t>
            </a:r>
            <a:r>
              <a:rPr lang="en-GB" sz="2800" dirty="0"/>
              <a:t> analysis from short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Artificially created DNA sequences using these </a:t>
            </a:r>
            <a:r>
              <a:rPr lang="en-GB" sz="2800" dirty="0">
                <a:hlinkClick r:id="rId2"/>
              </a:rPr>
              <a:t>methods</a:t>
            </a:r>
            <a:endParaRPr lang="en-GB" sz="2800" dirty="0"/>
          </a:p>
        </p:txBody>
      </p:sp>
      <p:pic>
        <p:nvPicPr>
          <p:cNvPr id="2050" name="Picture 2" descr="MELT - Home">
            <a:extLst>
              <a:ext uri="{FF2B5EF4-FFF2-40B4-BE49-F238E27FC236}">
                <a16:creationId xmlns:a16="http://schemas.microsoft.com/office/drawing/2014/main" id="{D88BDA47-E07E-6C18-1E86-3A073229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2988138"/>
            <a:ext cx="2814320" cy="10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rofile photo of Renata Kabiljo">
            <a:extLst>
              <a:ext uri="{FF2B5EF4-FFF2-40B4-BE49-F238E27FC236}">
                <a16:creationId xmlns:a16="http://schemas.microsoft.com/office/drawing/2014/main" id="{460A346C-A3C5-473E-7EE7-2E2CAC82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765" y="13302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73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 Marking – Transposable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Renata’s HERV insertions from short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MELT or </a:t>
            </a:r>
            <a:r>
              <a:rPr lang="en-GB" sz="2800" dirty="0" err="1"/>
              <a:t>xTEA</a:t>
            </a:r>
            <a:r>
              <a:rPr lang="en-GB" sz="2800" dirty="0"/>
              <a:t> analysis from short read DNA </a:t>
            </a:r>
            <a:r>
              <a:rPr lang="en-GB" sz="2800" dirty="0" err="1"/>
              <a:t>seq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Artificially created DNA sequences using these </a:t>
            </a:r>
            <a:r>
              <a:rPr lang="en-GB" sz="2800" dirty="0">
                <a:hlinkClick r:id="rId2"/>
              </a:rPr>
              <a:t>methods</a:t>
            </a:r>
            <a:endParaRPr lang="en-GB" sz="2800" dirty="0"/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Hg38 with </a:t>
            </a:r>
            <a:r>
              <a:rPr lang="en-GB" sz="2800"/>
              <a:t>known TEs </a:t>
            </a:r>
            <a:r>
              <a:rPr lang="en-GB" sz="2800" dirty="0"/>
              <a:t>removed</a:t>
            </a:r>
          </a:p>
        </p:txBody>
      </p:sp>
      <p:pic>
        <p:nvPicPr>
          <p:cNvPr id="2050" name="Picture 2" descr="MELT - Home">
            <a:extLst>
              <a:ext uri="{FF2B5EF4-FFF2-40B4-BE49-F238E27FC236}">
                <a16:creationId xmlns:a16="http://schemas.microsoft.com/office/drawing/2014/main" id="{D88BDA47-E07E-6C18-1E86-3A073229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2988138"/>
            <a:ext cx="2814320" cy="10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rofile photo of Renata Kabiljo">
            <a:extLst>
              <a:ext uri="{FF2B5EF4-FFF2-40B4-BE49-F238E27FC236}">
                <a16:creationId xmlns:a16="http://schemas.microsoft.com/office/drawing/2014/main" id="{460A346C-A3C5-473E-7EE7-2E2CAC82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765" y="13302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23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Decisions</a:t>
            </a:r>
          </a:p>
        </p:txBody>
      </p:sp>
    </p:spTree>
    <p:extLst>
      <p:ext uri="{BB962C8B-B14F-4D97-AF65-F5344CB8AC3E}">
        <p14:creationId xmlns:p14="http://schemas.microsoft.com/office/powerpoint/2010/main" val="4164223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dirty="0"/>
              <a:t>Should we include the “Read Filtering &amp; Trimming” step for </a:t>
            </a:r>
            <a:r>
              <a:rPr lang="en-GB" dirty="0" err="1"/>
              <a:t>pacbio</a:t>
            </a:r>
            <a:r>
              <a:rPr lang="en-GB" dirty="0"/>
              <a:t> as well?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Not a priority</a:t>
            </a:r>
          </a:p>
          <a:p>
            <a:pPr marL="228600" lvl="1">
              <a:spcBef>
                <a:spcPts val="1000"/>
              </a:spcBef>
            </a:pPr>
            <a:endParaRPr lang="en-GB" dirty="0"/>
          </a:p>
          <a:p>
            <a:pPr marL="228600" lvl="1">
              <a:spcBef>
                <a:spcPts val="1000"/>
              </a:spcBef>
            </a:pPr>
            <a:r>
              <a:rPr lang="en-GB" dirty="0"/>
              <a:t>Should we convert haploid long read assemblies into a diploid assemblies using </a:t>
            </a:r>
            <a:r>
              <a:rPr lang="en-GB" dirty="0" err="1"/>
              <a:t>Hapdup</a:t>
            </a:r>
            <a:r>
              <a:rPr lang="en-GB" dirty="0"/>
              <a:t>?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Ask </a:t>
            </a:r>
            <a:r>
              <a:rPr lang="en-GB" dirty="0" err="1"/>
              <a:t>kim</a:t>
            </a:r>
            <a:endParaRPr lang="en-GB" dirty="0"/>
          </a:p>
          <a:p>
            <a:pPr marL="228600" lvl="1">
              <a:spcBef>
                <a:spcPts val="1000"/>
              </a:spcBef>
            </a:pPr>
            <a:endParaRPr lang="en-GB" dirty="0"/>
          </a:p>
          <a:p>
            <a:pPr marL="228600" lvl="1">
              <a:spcBef>
                <a:spcPts val="1000"/>
              </a:spcBef>
            </a:pPr>
            <a:r>
              <a:rPr lang="en-GB" dirty="0"/>
              <a:t>Do we want to perform small variant calling? e.g. using PEPPER-Margin-</a:t>
            </a:r>
            <a:r>
              <a:rPr lang="en-GB" dirty="0" err="1"/>
              <a:t>DeepVariant</a:t>
            </a:r>
            <a:r>
              <a:rPr lang="en-GB" dirty="0"/>
              <a:t>?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84977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GB" dirty="0"/>
              <a:t>Keep files </a:t>
            </a:r>
            <a:r>
              <a:rPr lang="en-GB" dirty="0" err="1"/>
              <a:t>gzipped</a:t>
            </a:r>
            <a:r>
              <a:rPr lang="en-GB" dirty="0"/>
              <a:t> to reduce space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Save reads that are above 100,000 in a separate file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Trim reads that are below a certain quality score (look up what quality score is good for ONT)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In </a:t>
            </a:r>
            <a:r>
              <a:rPr lang="en-GB" dirty="0" err="1"/>
              <a:t>WorkFlow</a:t>
            </a:r>
            <a:r>
              <a:rPr lang="en-GB" dirty="0"/>
              <a:t> add annotation as a new step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Add post alignment quality checks such as </a:t>
            </a:r>
            <a:r>
              <a:rPr lang="en-GB" dirty="0" err="1"/>
              <a:t>SAMtools</a:t>
            </a:r>
            <a:r>
              <a:rPr lang="en-GB" dirty="0"/>
              <a:t> depth etc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Look at Australia paper and what steps they included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If I keep getting errors run on temp directory 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Plan on running all benchmarking tools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For TEs we could remove TEs from reference and then predict them from normal reference file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Think about using short read </a:t>
            </a:r>
            <a:r>
              <a:rPr lang="en-GB" dirty="0" err="1"/>
              <a:t>seq</a:t>
            </a:r>
            <a:r>
              <a:rPr lang="en-GB" dirty="0"/>
              <a:t> to confirm small variants 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See if we can use methylation arrays from short reads to validate methylation data in long reads?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Set up a call with Kim and Oxford Nanopore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Set up </a:t>
            </a:r>
            <a:r>
              <a:rPr lang="en-GB"/>
              <a:t>bench marking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79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43988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A2F8-7BA0-58BF-82AC-D7A95D3C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50333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Appendix – Functional Architecture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D3D3FB-6DD1-BB8C-91FF-135F407A3842}"/>
              </a:ext>
            </a:extLst>
          </p:cNvPr>
          <p:cNvGrpSpPr/>
          <p:nvPr/>
        </p:nvGrpSpPr>
        <p:grpSpPr>
          <a:xfrm>
            <a:off x="3494483" y="1928851"/>
            <a:ext cx="5193151" cy="4257680"/>
            <a:chOff x="3494483" y="1928851"/>
            <a:chExt cx="5193151" cy="42576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47FE21-AB8E-C625-518E-1FDFF3C454BF}"/>
                </a:ext>
              </a:extLst>
            </p:cNvPr>
            <p:cNvGrpSpPr/>
            <p:nvPr/>
          </p:nvGrpSpPr>
          <p:grpSpPr>
            <a:xfrm>
              <a:off x="3494483" y="1928851"/>
              <a:ext cx="5193151" cy="4257680"/>
              <a:chOff x="3494483" y="1928851"/>
              <a:chExt cx="5193151" cy="42576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064E830-DFA9-23DF-B6B1-ACB0C123C4BA}"/>
                  </a:ext>
                </a:extLst>
              </p:cNvPr>
              <p:cNvGrpSpPr/>
              <p:nvPr/>
            </p:nvGrpSpPr>
            <p:grpSpPr>
              <a:xfrm>
                <a:off x="3494483" y="1928851"/>
                <a:ext cx="5193151" cy="4257680"/>
                <a:chOff x="1711036" y="1928851"/>
                <a:chExt cx="5193151" cy="4257680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D6DEC49-7BF0-7FA4-A3CC-A2A7CEF4474A}"/>
                    </a:ext>
                  </a:extLst>
                </p:cNvPr>
                <p:cNvSpPr txBox="1"/>
                <p:nvPr/>
              </p:nvSpPr>
              <p:spPr>
                <a:xfrm>
                  <a:off x="2717584" y="1948496"/>
                  <a:ext cx="696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Input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5E1EA8D-D57E-F784-A3F4-0999D7745582}"/>
                    </a:ext>
                  </a:extLst>
                </p:cNvPr>
                <p:cNvSpPr txBox="1"/>
                <p:nvPr/>
              </p:nvSpPr>
              <p:spPr>
                <a:xfrm>
                  <a:off x="1718255" y="2682946"/>
                  <a:ext cx="2694683" cy="408623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Read Filtering &amp; Trimming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0CE1973-BDE3-855C-623B-857DC4CE7D6F}"/>
                    </a:ext>
                  </a:extLst>
                </p:cNvPr>
                <p:cNvSpPr txBox="1"/>
                <p:nvPr/>
              </p:nvSpPr>
              <p:spPr>
                <a:xfrm>
                  <a:off x="2500474" y="3456687"/>
                  <a:ext cx="1130245" cy="408623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Assembly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304E0BD-2A09-11F5-3BFC-7CE0AF0707BA}"/>
                    </a:ext>
                  </a:extLst>
                </p:cNvPr>
                <p:cNvSpPr txBox="1"/>
                <p:nvPr/>
              </p:nvSpPr>
              <p:spPr>
                <a:xfrm>
                  <a:off x="1711036" y="4230428"/>
                  <a:ext cx="2709120" cy="408623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Assembly Error Correction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DE559A5-BD92-5D2F-B092-7FDE3BE0988D}"/>
                    </a:ext>
                  </a:extLst>
                </p:cNvPr>
                <p:cNvSpPr txBox="1"/>
                <p:nvPr/>
              </p:nvSpPr>
              <p:spPr>
                <a:xfrm>
                  <a:off x="2195487" y="5777908"/>
                  <a:ext cx="1740220" cy="408623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Variant Analysis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FF898BF9-3790-1DA6-8007-5A456E0771B0}"/>
                    </a:ext>
                  </a:extLst>
                </p:cNvPr>
                <p:cNvCxnSpPr>
                  <a:cxnSpLocks/>
                  <a:stCxn id="47" idx="2"/>
                </p:cNvCxnSpPr>
                <p:nvPr/>
              </p:nvCxnSpPr>
              <p:spPr>
                <a:xfrm>
                  <a:off x="3065596" y="2317828"/>
                  <a:ext cx="1" cy="3808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A681C1D-C9F3-18F3-42A6-3B2F72CE26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5597" y="3107285"/>
                  <a:ext cx="0" cy="3611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C5B3EB94-3B73-5119-2F0E-C7D13A352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5596" y="3877096"/>
                  <a:ext cx="1" cy="3611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A8021E7-4285-2A49-BF19-9A502BCEF200}"/>
                    </a:ext>
                  </a:extLst>
                </p:cNvPr>
                <p:cNvSpPr txBox="1"/>
                <p:nvPr/>
              </p:nvSpPr>
              <p:spPr>
                <a:xfrm>
                  <a:off x="2461973" y="5004169"/>
                  <a:ext cx="1207245" cy="408623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Alignment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567C639-C0FF-5D4F-F3E1-406D458F329B}"/>
                    </a:ext>
                  </a:extLst>
                </p:cNvPr>
                <p:cNvSpPr txBox="1"/>
                <p:nvPr/>
              </p:nvSpPr>
              <p:spPr>
                <a:xfrm>
                  <a:off x="4765947" y="1928851"/>
                  <a:ext cx="2138240" cy="40862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Quality Control (QC)</a:t>
                  </a:r>
                </a:p>
              </p:txBody>
            </p: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0B8AA5EA-ACDB-5C68-0BDA-9212F0B06F31}"/>
                    </a:ext>
                  </a:extLst>
                </p:cNvPr>
                <p:cNvCxnSpPr>
                  <a:cxnSpLocks/>
                  <a:stCxn id="47" idx="3"/>
                </p:cNvCxnSpPr>
                <p:nvPr/>
              </p:nvCxnSpPr>
              <p:spPr>
                <a:xfrm>
                  <a:off x="3413608" y="2133162"/>
                  <a:ext cx="1352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or: Curved 6">
                  <a:extLst>
                    <a:ext uri="{FF2B5EF4-FFF2-40B4-BE49-F238E27FC236}">
                      <a16:creationId xmlns:a16="http://schemas.microsoft.com/office/drawing/2014/main" id="{EBBF31EF-0A31-223D-B1A7-E43A74DA4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12938" y="2337474"/>
                  <a:ext cx="1422129" cy="56550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E379AC4A-B8C2-267E-F38B-1AFE49DBF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5596" y="4646907"/>
                  <a:ext cx="0" cy="3611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418D3BD-0B3D-13AB-269B-97A6398C1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5596" y="5416718"/>
                  <a:ext cx="1" cy="36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Connector: Curved 9">
                <a:extLst>
                  <a:ext uri="{FF2B5EF4-FFF2-40B4-BE49-F238E27FC236}">
                    <a16:creationId xmlns:a16="http://schemas.microsoft.com/office/drawing/2014/main" id="{29307547-E9E0-DA89-5B00-19E21BD806EA}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V="1">
                <a:off x="6203603" y="2337474"/>
                <a:ext cx="1414911" cy="2097266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EA3C2220-F55A-8E98-5F59-3CEBB7E89938}"/>
                </a:ext>
              </a:extLst>
            </p:cNvPr>
            <p:cNvCxnSpPr>
              <a:cxnSpLocks/>
              <a:stCxn id="49" idx="3"/>
              <a:endCxn id="3" idx="2"/>
            </p:cNvCxnSpPr>
            <p:nvPr/>
          </p:nvCxnSpPr>
          <p:spPr>
            <a:xfrm flipV="1">
              <a:off x="5414166" y="2337474"/>
              <a:ext cx="2204348" cy="132352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160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Appendix – Technical</a:t>
            </a:r>
            <a:r>
              <a:rPr lang="en-GB"/>
              <a:t>/Functional </a:t>
            </a:r>
            <a:r>
              <a:rPr lang="en-GB" dirty="0"/>
              <a:t>Architecture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4CC403-5743-C338-6246-7E52B16F5935}"/>
              </a:ext>
            </a:extLst>
          </p:cNvPr>
          <p:cNvGrpSpPr/>
          <p:nvPr/>
        </p:nvGrpSpPr>
        <p:grpSpPr>
          <a:xfrm>
            <a:off x="3366254" y="1527869"/>
            <a:ext cx="5502592" cy="5330131"/>
            <a:chOff x="3366254" y="1694930"/>
            <a:chExt cx="5502592" cy="5330131"/>
          </a:xfrm>
        </p:grpSpPr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FEFA66BE-4512-472D-8C9E-75909C2D9841}"/>
                </a:ext>
              </a:extLst>
            </p:cNvPr>
            <p:cNvCxnSpPr>
              <a:cxnSpLocks/>
              <a:stCxn id="64" idx="2"/>
              <a:endCxn id="105" idx="0"/>
            </p:cNvCxnSpPr>
            <p:nvPr/>
          </p:nvCxnSpPr>
          <p:spPr>
            <a:xfrm rot="16200000" flipH="1">
              <a:off x="6899500" y="4620312"/>
              <a:ext cx="181635" cy="2793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07FEFCD-7C08-7E34-A424-1197CC6ABDDB}"/>
                </a:ext>
              </a:extLst>
            </p:cNvPr>
            <p:cNvCxnSpPr>
              <a:stCxn id="64" idx="2"/>
              <a:endCxn id="104" idx="0"/>
            </p:cNvCxnSpPr>
            <p:nvPr/>
          </p:nvCxnSpPr>
          <p:spPr>
            <a:xfrm rot="16200000" flipH="1">
              <a:off x="6232987" y="5286826"/>
              <a:ext cx="181635" cy="146030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846644-1586-B751-903B-9B93DE38D03B}"/>
                </a:ext>
              </a:extLst>
            </p:cNvPr>
            <p:cNvGrpSpPr/>
            <p:nvPr/>
          </p:nvGrpSpPr>
          <p:grpSpPr>
            <a:xfrm>
              <a:off x="3366254" y="1694930"/>
              <a:ext cx="5502592" cy="5330131"/>
              <a:chOff x="3366254" y="1694930"/>
              <a:chExt cx="5502592" cy="533013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1E18D67D-12BD-015D-2D38-51C15601B99B}"/>
                  </a:ext>
                </a:extLst>
              </p:cNvPr>
              <p:cNvGrpSpPr/>
              <p:nvPr/>
            </p:nvGrpSpPr>
            <p:grpSpPr>
              <a:xfrm>
                <a:off x="3366254" y="1694930"/>
                <a:ext cx="5502592" cy="5330131"/>
                <a:chOff x="838200" y="1928851"/>
                <a:chExt cx="5502592" cy="5330131"/>
              </a:xfrm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EF72D176-AFC5-D84B-C827-554CBD4FC509}"/>
                    </a:ext>
                  </a:extLst>
                </p:cNvPr>
                <p:cNvSpPr/>
                <p:nvPr/>
              </p:nvSpPr>
              <p:spPr>
                <a:xfrm>
                  <a:off x="838200" y="6340982"/>
                  <a:ext cx="5502592" cy="918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Variant Calling</a:t>
                  </a:r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EA32B29A-68EE-DEB1-D91B-227013175A47}"/>
                    </a:ext>
                  </a:extLst>
                </p:cNvPr>
                <p:cNvSpPr/>
                <p:nvPr/>
              </p:nvSpPr>
              <p:spPr>
                <a:xfrm>
                  <a:off x="838200" y="5790751"/>
                  <a:ext cx="3161306" cy="370800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Alignment</a:t>
                  </a: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F7240556-FA7D-D111-C11D-5A57D35B6EFB}"/>
                    </a:ext>
                  </a:extLst>
                </p:cNvPr>
                <p:cNvSpPr/>
                <p:nvPr/>
              </p:nvSpPr>
              <p:spPr>
                <a:xfrm>
                  <a:off x="838200" y="4717548"/>
                  <a:ext cx="3161306" cy="918000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Assembly Error </a:t>
                  </a:r>
                </a:p>
                <a:p>
                  <a:r>
                    <a:rPr lang="en-GB" dirty="0">
                      <a:solidFill>
                        <a:schemeClr val="tx1"/>
                      </a:solidFill>
                    </a:rPr>
                    <a:t>Correction</a:t>
                  </a:r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3FC9E513-1ADA-EC65-336D-5E3191A83C27}"/>
                    </a:ext>
                  </a:extLst>
                </p:cNvPr>
                <p:cNvSpPr/>
                <p:nvPr/>
              </p:nvSpPr>
              <p:spPr>
                <a:xfrm>
                  <a:off x="838200" y="3599985"/>
                  <a:ext cx="3161306" cy="91800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Assembly</a:t>
                  </a:r>
                </a:p>
              </p:txBody>
            </p:sp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F23D3A97-FCED-5649-B7AA-8A54D9369FA6}"/>
                    </a:ext>
                  </a:extLst>
                </p:cNvPr>
                <p:cNvSpPr/>
                <p:nvPr/>
              </p:nvSpPr>
              <p:spPr>
                <a:xfrm>
                  <a:off x="838200" y="2480551"/>
                  <a:ext cx="3159335" cy="918733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Read Filtering &amp; </a:t>
                  </a:r>
                </a:p>
                <a:p>
                  <a:r>
                    <a:rPr lang="en-GB" dirty="0">
                      <a:solidFill>
                        <a:schemeClr val="tx1"/>
                      </a:solidFill>
                    </a:rPr>
                    <a:t>Trimming</a:t>
                  </a:r>
                </a:p>
              </p:txBody>
            </p: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39202D10-A454-8930-309F-93B6872AE84F}"/>
                    </a:ext>
                  </a:extLst>
                </p:cNvPr>
                <p:cNvSpPr/>
                <p:nvPr/>
              </p:nvSpPr>
              <p:spPr>
                <a:xfrm>
                  <a:off x="4117871" y="1928852"/>
                  <a:ext cx="2222921" cy="2713913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Quality Control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D6DEC49-7BF0-7FA4-A3CC-A2A7CEF4474A}"/>
                    </a:ext>
                  </a:extLst>
                </p:cNvPr>
                <p:cNvSpPr txBox="1"/>
                <p:nvPr/>
              </p:nvSpPr>
              <p:spPr>
                <a:xfrm>
                  <a:off x="2717584" y="1928851"/>
                  <a:ext cx="696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Input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5E1EA8D-D57E-F784-A3F4-0999D7745582}"/>
                    </a:ext>
                  </a:extLst>
                </p:cNvPr>
                <p:cNvSpPr txBox="1"/>
                <p:nvPr/>
              </p:nvSpPr>
              <p:spPr>
                <a:xfrm>
                  <a:off x="2508328" y="2480551"/>
                  <a:ext cx="1114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PoreChop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0CE1973-BDE3-855C-623B-857DC4CE7D6F}"/>
                    </a:ext>
                  </a:extLst>
                </p:cNvPr>
                <p:cNvSpPr txBox="1"/>
                <p:nvPr/>
              </p:nvSpPr>
              <p:spPr>
                <a:xfrm>
                  <a:off x="2483546" y="3583951"/>
                  <a:ext cx="11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800" b="1" dirty="0"/>
                    <a:t>Minimap2</a:t>
                  </a:r>
                  <a:endParaRPr lang="en-GB" b="1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304E0BD-2A09-11F5-3BFC-7CE0AF0707BA}"/>
                    </a:ext>
                  </a:extLst>
                </p:cNvPr>
                <p:cNvSpPr txBox="1"/>
                <p:nvPr/>
              </p:nvSpPr>
              <p:spPr>
                <a:xfrm>
                  <a:off x="2680491" y="4687351"/>
                  <a:ext cx="770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Racon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0C6DE8B-6E0E-4CB9-A94C-49220490B675}"/>
                    </a:ext>
                  </a:extLst>
                </p:cNvPr>
                <p:cNvSpPr txBox="1"/>
                <p:nvPr/>
              </p:nvSpPr>
              <p:spPr>
                <a:xfrm>
                  <a:off x="4694700" y="3996437"/>
                  <a:ext cx="16460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assembly-stats </a:t>
                  </a:r>
                </a:p>
                <a:p>
                  <a:pPr algn="ctr"/>
                  <a:r>
                    <a:rPr lang="en-GB" b="1" dirty="0"/>
                    <a:t>&amp; </a:t>
                  </a:r>
                  <a:r>
                    <a:rPr lang="en-GB" b="1" dirty="0" err="1"/>
                    <a:t>dnadiff</a:t>
                  </a:r>
                  <a:r>
                    <a:rPr lang="en-GB" b="1" dirty="0"/>
                    <a:t> 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DE559A5-BD92-5D2F-B092-7FDE3BE0988D}"/>
                    </a:ext>
                  </a:extLst>
                </p:cNvPr>
                <p:cNvSpPr txBox="1"/>
                <p:nvPr/>
              </p:nvSpPr>
              <p:spPr>
                <a:xfrm>
                  <a:off x="2559047" y="6341718"/>
                  <a:ext cx="1013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 err="1"/>
                    <a:t>combiSV</a:t>
                  </a:r>
                  <a:endParaRPr lang="en-GB" b="1" dirty="0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FF898BF9-3790-1DA6-8007-5A456E0771B0}"/>
                    </a:ext>
                  </a:extLst>
                </p:cNvPr>
                <p:cNvCxnSpPr>
                  <a:cxnSpLocks/>
                  <a:stCxn id="47" idx="2"/>
                  <a:endCxn id="48" idx="0"/>
                </p:cNvCxnSpPr>
                <p:nvPr/>
              </p:nvCxnSpPr>
              <p:spPr>
                <a:xfrm>
                  <a:off x="3065596" y="2298183"/>
                  <a:ext cx="0" cy="1823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A681C1D-C9F3-18F3-42A6-3B2F72CE2672}"/>
                    </a:ext>
                  </a:extLst>
                </p:cNvPr>
                <p:cNvCxnSpPr>
                  <a:cxnSpLocks/>
                  <a:stCxn id="33" idx="2"/>
                  <a:endCxn id="49" idx="0"/>
                </p:cNvCxnSpPr>
                <p:nvPr/>
              </p:nvCxnSpPr>
              <p:spPr>
                <a:xfrm>
                  <a:off x="3065597" y="3401583"/>
                  <a:ext cx="0" cy="1823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A8021E7-4285-2A49-BF19-9A502BCEF200}"/>
                    </a:ext>
                  </a:extLst>
                </p:cNvPr>
                <p:cNvSpPr txBox="1"/>
                <p:nvPr/>
              </p:nvSpPr>
              <p:spPr>
                <a:xfrm>
                  <a:off x="2478994" y="5790751"/>
                  <a:ext cx="1173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Minimap2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567C639-C0FF-5D4F-F3E1-406D458F329B}"/>
                    </a:ext>
                  </a:extLst>
                </p:cNvPr>
                <p:cNvSpPr txBox="1"/>
                <p:nvPr/>
              </p:nvSpPr>
              <p:spPr>
                <a:xfrm>
                  <a:off x="5411329" y="1928851"/>
                  <a:ext cx="8474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 err="1"/>
                    <a:t>FastQC</a:t>
                  </a:r>
                  <a:endParaRPr lang="en-GB" b="1" dirty="0"/>
                </a:p>
              </p:txBody>
            </p: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0B8AA5EA-ACDB-5C68-0BDA-9212F0B06F31}"/>
                    </a:ext>
                  </a:extLst>
                </p:cNvPr>
                <p:cNvCxnSpPr>
                  <a:cxnSpLocks/>
                  <a:stCxn id="47" idx="3"/>
                  <a:endCxn id="3" idx="1"/>
                </p:cNvCxnSpPr>
                <p:nvPr/>
              </p:nvCxnSpPr>
              <p:spPr>
                <a:xfrm>
                  <a:off x="3413608" y="2113517"/>
                  <a:ext cx="199772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or: Curved 6">
                  <a:extLst>
                    <a:ext uri="{FF2B5EF4-FFF2-40B4-BE49-F238E27FC236}">
                      <a16:creationId xmlns:a16="http://schemas.microsoft.com/office/drawing/2014/main" id="{EBBF31EF-0A31-223D-B1A7-E43A74DA42E2}"/>
                    </a:ext>
                  </a:extLst>
                </p:cNvPr>
                <p:cNvCxnSpPr>
                  <a:cxnSpLocks/>
                  <a:stCxn id="48" idx="3"/>
                  <a:endCxn id="3" idx="2"/>
                </p:cNvCxnSpPr>
                <p:nvPr/>
              </p:nvCxnSpPr>
              <p:spPr>
                <a:xfrm flipV="1">
                  <a:off x="3622864" y="2298183"/>
                  <a:ext cx="2212203" cy="367034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FF2EB42-3CFC-FB47-20EA-FA84DB06F3B2}"/>
                    </a:ext>
                  </a:extLst>
                </p:cNvPr>
                <p:cNvCxnSpPr>
                  <a:cxnSpLocks/>
                  <a:stCxn id="35" idx="3"/>
                  <a:endCxn id="52" idx="1"/>
                </p:cNvCxnSpPr>
                <p:nvPr/>
              </p:nvCxnSpPr>
              <p:spPr>
                <a:xfrm>
                  <a:off x="3573107" y="4319602"/>
                  <a:ext cx="112159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418D3BD-0B3D-13AB-269B-97A6398C1A20}"/>
                    </a:ext>
                  </a:extLst>
                </p:cNvPr>
                <p:cNvCxnSpPr>
                  <a:cxnSpLocks/>
                  <a:stCxn id="64" idx="2"/>
                  <a:endCxn id="53" idx="0"/>
                </p:cNvCxnSpPr>
                <p:nvPr/>
              </p:nvCxnSpPr>
              <p:spPr>
                <a:xfrm flipH="1">
                  <a:off x="3065596" y="6160083"/>
                  <a:ext cx="1" cy="1816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7CF3900-4B05-F62E-095B-366BFB5682EB}"/>
                    </a:ext>
                  </a:extLst>
                </p:cNvPr>
                <p:cNvSpPr txBox="1"/>
                <p:nvPr/>
              </p:nvSpPr>
              <p:spPr>
                <a:xfrm>
                  <a:off x="2583734" y="3032251"/>
                  <a:ext cx="963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 err="1"/>
                    <a:t>Nanofilt</a:t>
                  </a:r>
                  <a:endParaRPr lang="en-GB" b="1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2AED880-EF7A-4464-1A5B-7F8585FA779A}"/>
                    </a:ext>
                  </a:extLst>
                </p:cNvPr>
                <p:cNvSpPr txBox="1"/>
                <p:nvPr/>
              </p:nvSpPr>
              <p:spPr>
                <a:xfrm>
                  <a:off x="2558086" y="4134936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800" b="1" dirty="0" err="1"/>
                    <a:t>Miniasm</a:t>
                  </a:r>
                  <a:endParaRPr lang="en-GB" b="1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A892B4C-366C-D904-A156-C274730294C2}"/>
                    </a:ext>
                  </a:extLst>
                </p:cNvPr>
                <p:cNvSpPr txBox="1"/>
                <p:nvPr/>
              </p:nvSpPr>
              <p:spPr>
                <a:xfrm>
                  <a:off x="2732011" y="5240928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b="1" dirty="0"/>
                    <a:t>Pilon</a:t>
                  </a:r>
                </a:p>
              </p:txBody>
            </p: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2CA26425-916A-CDEB-741F-38CDC2346B35}"/>
                    </a:ext>
                  </a:extLst>
                </p:cNvPr>
                <p:cNvCxnSpPr>
                  <a:cxnSpLocks/>
                  <a:stCxn id="48" idx="2"/>
                  <a:endCxn id="33" idx="0"/>
                </p:cNvCxnSpPr>
                <p:nvPr/>
              </p:nvCxnSpPr>
              <p:spPr>
                <a:xfrm>
                  <a:off x="3065596" y="2849883"/>
                  <a:ext cx="1" cy="1823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85E128A0-C334-4B4E-B282-5F55FC088779}"/>
                    </a:ext>
                  </a:extLst>
                </p:cNvPr>
                <p:cNvCxnSpPr>
                  <a:cxnSpLocks/>
                  <a:stCxn id="49" idx="2"/>
                  <a:endCxn id="35" idx="0"/>
                </p:cNvCxnSpPr>
                <p:nvPr/>
              </p:nvCxnSpPr>
              <p:spPr>
                <a:xfrm>
                  <a:off x="3065597" y="3953283"/>
                  <a:ext cx="0" cy="1816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8A29ED9-DEED-A827-15CA-AE8B557394E8}"/>
                    </a:ext>
                  </a:extLst>
                </p:cNvPr>
                <p:cNvCxnSpPr>
                  <a:cxnSpLocks/>
                  <a:stCxn id="35" idx="2"/>
                  <a:endCxn id="50" idx="0"/>
                </p:cNvCxnSpPr>
                <p:nvPr/>
              </p:nvCxnSpPr>
              <p:spPr>
                <a:xfrm>
                  <a:off x="3065597" y="4504268"/>
                  <a:ext cx="0" cy="1830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B8E07697-C4D6-BD58-2D36-096589FF5D03}"/>
                    </a:ext>
                  </a:extLst>
                </p:cNvPr>
                <p:cNvCxnSpPr>
                  <a:cxnSpLocks/>
                  <a:stCxn id="50" idx="2"/>
                  <a:endCxn id="36" idx="0"/>
                </p:cNvCxnSpPr>
                <p:nvPr/>
              </p:nvCxnSpPr>
              <p:spPr>
                <a:xfrm flipH="1">
                  <a:off x="3065596" y="5056683"/>
                  <a:ext cx="1" cy="1842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D778C7F4-8BB8-0997-A50D-B97E761A1400}"/>
                    </a:ext>
                  </a:extLst>
                </p:cNvPr>
                <p:cNvCxnSpPr>
                  <a:cxnSpLocks/>
                  <a:stCxn id="36" idx="2"/>
                  <a:endCxn id="64" idx="0"/>
                </p:cNvCxnSpPr>
                <p:nvPr/>
              </p:nvCxnSpPr>
              <p:spPr>
                <a:xfrm>
                  <a:off x="3065596" y="5610260"/>
                  <a:ext cx="1" cy="18049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678A7D7-1F04-B4A5-D298-E1047E5A08C0}"/>
                    </a:ext>
                  </a:extLst>
                </p:cNvPr>
                <p:cNvSpPr txBox="1"/>
                <p:nvPr/>
              </p:nvSpPr>
              <p:spPr>
                <a:xfrm>
                  <a:off x="4188246" y="6341718"/>
                  <a:ext cx="6753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800" b="1" i="0" dirty="0" err="1">
                      <a:solidFill>
                        <a:srgbClr val="222222"/>
                      </a:solidFill>
                      <a:effectLst/>
                      <a:latin typeface="Segoe UI Web (West European)"/>
                    </a:rPr>
                    <a:t>xTea</a:t>
                  </a:r>
                  <a:endParaRPr lang="en-GB" b="1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2622787-4C1F-B35F-C5BA-9B1D30654383}"/>
                    </a:ext>
                  </a:extLst>
                </p:cNvPr>
                <p:cNvSpPr txBox="1"/>
                <p:nvPr/>
              </p:nvSpPr>
              <p:spPr>
                <a:xfrm>
                  <a:off x="5479659" y="6341718"/>
                  <a:ext cx="7585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800" b="1" i="0" dirty="0">
                      <a:solidFill>
                        <a:srgbClr val="222222"/>
                      </a:solidFill>
                      <a:effectLst/>
                      <a:latin typeface="Segoe UI Web (West European)"/>
                    </a:rPr>
                    <a:t>TDLR</a:t>
                  </a:r>
                  <a:endParaRPr lang="en-GB" b="1" dirty="0"/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E58A07B-9BAB-6EF4-6A5D-39B8449E93C5}"/>
                  </a:ext>
                </a:extLst>
              </p:cNvPr>
              <p:cNvSpPr txBox="1"/>
              <p:nvPr/>
            </p:nvSpPr>
            <p:spPr>
              <a:xfrm>
                <a:off x="6315260" y="6655729"/>
                <a:ext cx="1477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800" b="1" i="0" dirty="0" err="1">
                    <a:solidFill>
                      <a:srgbClr val="222222"/>
                    </a:solidFill>
                    <a:effectLst/>
                    <a:latin typeface="Segoe UI Web (West European)"/>
                  </a:rPr>
                  <a:t>AnnotateSV</a:t>
                </a:r>
                <a:endParaRPr lang="en-GB" b="1" dirty="0"/>
              </a:p>
            </p:txBody>
          </p:sp>
        </p:grp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FE794E71-726F-0132-008E-AD6F82F28E78}"/>
                </a:ext>
              </a:extLst>
            </p:cNvPr>
            <p:cNvCxnSpPr>
              <a:cxnSpLocks/>
              <a:stCxn id="53" idx="2"/>
              <a:endCxn id="112" idx="0"/>
            </p:cNvCxnSpPr>
            <p:nvPr/>
          </p:nvCxnSpPr>
          <p:spPr>
            <a:xfrm rot="16200000" flipH="1">
              <a:off x="6234503" y="5836276"/>
              <a:ext cx="178600" cy="14603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AB143B57-0CA8-7868-E114-3EF3498500E9}"/>
                </a:ext>
              </a:extLst>
            </p:cNvPr>
            <p:cNvCxnSpPr>
              <a:cxnSpLocks/>
              <a:stCxn id="105" idx="2"/>
              <a:endCxn id="112" idx="0"/>
            </p:cNvCxnSpPr>
            <p:nvPr/>
          </p:nvCxnSpPr>
          <p:spPr>
            <a:xfrm rot="5400000">
              <a:off x="7631170" y="5899915"/>
              <a:ext cx="178600" cy="13330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F798322-4C1F-BD1F-FA27-4B8295D82A40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7053956" y="6477129"/>
              <a:ext cx="1" cy="17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02E18E9-5A1A-A236-7DFE-5A0B03030839}"/>
              </a:ext>
            </a:extLst>
          </p:cNvPr>
          <p:cNvCxnSpPr>
            <a:cxnSpLocks/>
            <a:stCxn id="36" idx="3"/>
            <a:endCxn id="52" idx="2"/>
          </p:cNvCxnSpPr>
          <p:nvPr/>
        </p:nvCxnSpPr>
        <p:spPr>
          <a:xfrm flipV="1">
            <a:off x="5927235" y="4241786"/>
            <a:ext cx="2118565" cy="78282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83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 – Assembly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B46E37-F464-1B36-3948-EB709BA1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52498"/>
              </p:ext>
            </p:extLst>
          </p:nvPr>
        </p:nvGraphicFramePr>
        <p:xfrm>
          <a:off x="838200" y="1597660"/>
          <a:ext cx="105156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349">
                  <a:extLst>
                    <a:ext uri="{9D8B030D-6E8A-4147-A177-3AD203B41FA5}">
                      <a16:colId xmlns:a16="http://schemas.microsoft.com/office/drawing/2014/main" val="1192411081"/>
                    </a:ext>
                  </a:extLst>
                </a:gridCol>
                <a:gridCol w="6516251">
                  <a:extLst>
                    <a:ext uri="{9D8B030D-6E8A-4147-A177-3AD203B41FA5}">
                      <a16:colId xmlns:a16="http://schemas.microsoft.com/office/drawing/2014/main" val="180611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1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Minimap2 and </a:t>
                      </a:r>
                      <a:r>
                        <a:rPr lang="en-GB" b="1" dirty="0" err="1"/>
                        <a:t>Miniasm</a:t>
                      </a:r>
                      <a:r>
                        <a:rPr lang="en-GB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Outputs </a:t>
                      </a:r>
                      <a:r>
                        <a:rPr lang="en-GB" b="1" dirty="0" err="1"/>
                        <a:t>unitigs</a:t>
                      </a:r>
                      <a:r>
                        <a:rPr lang="en-GB" b="1" dirty="0"/>
                        <a:t> not contigs. </a:t>
                      </a:r>
                      <a:r>
                        <a:rPr lang="en-GB" b="1" dirty="0" err="1"/>
                        <a:t>Unitigs</a:t>
                      </a:r>
                      <a:r>
                        <a:rPr lang="en-GB" b="1" dirty="0"/>
                        <a:t> are unique parts in the assembly graph. This means all reads in your data “agree” on this part of the assembly. One could say they are high-confidence contigs. In contrast, contigs may include regions with ambiguous read information, depending on the algorithm used. As a result </a:t>
                      </a:r>
                      <a:r>
                        <a:rPr lang="en-GB" b="1" dirty="0" err="1"/>
                        <a:t>unitigs</a:t>
                      </a:r>
                      <a:r>
                        <a:rPr lang="en-GB" b="1" dirty="0"/>
                        <a:t> can be shorter and the </a:t>
                      </a:r>
                      <a:r>
                        <a:rPr lang="en-GB" b="1" dirty="0" err="1"/>
                        <a:t>miniasm</a:t>
                      </a:r>
                      <a:r>
                        <a:rPr lang="en-GB" b="1" dirty="0"/>
                        <a:t> assemblies more fragmented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6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Flye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Flye also produces a polished consensus sequence for the assembly which significantly reduces the error rate. But is very slow!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0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fast run-time that produces contigs but I encounter memory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33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 – Assembly Error Correction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B46E37-F464-1B36-3948-EB709BA1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25075"/>
              </p:ext>
            </p:extLst>
          </p:nvPr>
        </p:nvGraphicFramePr>
        <p:xfrm>
          <a:off x="838200" y="2143760"/>
          <a:ext cx="10515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349">
                  <a:extLst>
                    <a:ext uri="{9D8B030D-6E8A-4147-A177-3AD203B41FA5}">
                      <a16:colId xmlns:a16="http://schemas.microsoft.com/office/drawing/2014/main" val="1192411081"/>
                    </a:ext>
                  </a:extLst>
                </a:gridCol>
                <a:gridCol w="6516251">
                  <a:extLst>
                    <a:ext uri="{9D8B030D-6E8A-4147-A177-3AD203B41FA5}">
                      <a16:colId xmlns:a16="http://schemas.microsoft.com/office/drawing/2014/main" val="180611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1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Racon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Written specifically to improve minimap2/</a:t>
                      </a:r>
                      <a:r>
                        <a:rPr lang="en-GB" b="1" dirty="0" err="1"/>
                        <a:t>miniasm</a:t>
                      </a:r>
                      <a:r>
                        <a:rPr lang="en-GB" b="1" dirty="0"/>
                        <a:t> assemblies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6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Minipolish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Minipolish</a:t>
                      </a:r>
                      <a:r>
                        <a:rPr lang="en-GB" dirty="0"/>
                        <a:t> was written with a focus on </a:t>
                      </a:r>
                      <a:r>
                        <a:rPr lang="en-GB" dirty="0" err="1"/>
                        <a:t>cirular</a:t>
                      </a:r>
                      <a:r>
                        <a:rPr lang="en-GB" dirty="0"/>
                        <a:t> replicons, e.g., bacterial genomes, plasmids and plastids, which it tries to cleanly circularize, if possible.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0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/>
                        <a:t>Pilon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Can be run after Racon to further improve assembly quality by correcting Insertion/Deletion (Indel) errors as well as Single Nucleotide Polymorphisms (SNPs).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11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209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B46E37-F464-1B36-3948-EB709BA1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23615"/>
              </p:ext>
            </p:extLst>
          </p:nvPr>
        </p:nvGraphicFramePr>
        <p:xfrm>
          <a:off x="838200" y="1455420"/>
          <a:ext cx="9743549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396">
                  <a:extLst>
                    <a:ext uri="{9D8B030D-6E8A-4147-A177-3AD203B41FA5}">
                      <a16:colId xmlns:a16="http://schemas.microsoft.com/office/drawing/2014/main" val="2969834639"/>
                    </a:ext>
                  </a:extLst>
                </a:gridCol>
                <a:gridCol w="2125345">
                  <a:extLst>
                    <a:ext uri="{9D8B030D-6E8A-4147-A177-3AD203B41FA5}">
                      <a16:colId xmlns:a16="http://schemas.microsoft.com/office/drawing/2014/main" val="1192411081"/>
                    </a:ext>
                  </a:extLst>
                </a:gridCol>
                <a:gridCol w="4720808">
                  <a:extLst>
                    <a:ext uri="{9D8B030D-6E8A-4147-A177-3AD203B41FA5}">
                      <a16:colId xmlns:a16="http://schemas.microsoft.com/office/drawing/2014/main" val="180611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1167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b="0" dirty="0"/>
                        <a:t>Structural Variant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Sniffles and Survivor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Survivor is used to reduce the false positive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60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 err="1"/>
                        <a:t>combiSV</a:t>
                      </a:r>
                      <a:r>
                        <a:rPr lang="en-GB" sz="1800" b="1" dirty="0"/>
                        <a:t>*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/>
                        <a:t>Combines several structural variant tools.</a:t>
                      </a:r>
                      <a:endParaRPr lang="en-GB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0486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GB" b="0" i="0" u="none" dirty="0">
                          <a:solidFill>
                            <a:schemeClr val="tx1"/>
                          </a:solidFill>
                        </a:rPr>
                        <a:t>Transposable Element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dirty="0">
                          <a:solidFill>
                            <a:schemeClr val="tx1"/>
                          </a:solidFill>
                          <a:effectLst/>
                          <a:latin typeface="Segoe UI Web (West European)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xTea</a:t>
                      </a:r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Works on both long and short read DNA seq.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771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dirty="0">
                          <a:solidFill>
                            <a:schemeClr val="tx1"/>
                          </a:solidFill>
                          <a:effectLst/>
                          <a:latin typeface="Segoe UI Web (West European)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TDLR</a:t>
                      </a:r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Allows the partial detection, assembly and annotation of non-reference TE insertions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83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i="0" u="none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TrEMOLO</a:t>
                      </a:r>
                      <a:r>
                        <a:rPr lang="en-GB" sz="1800" b="1" dirty="0"/>
                        <a:t>*</a:t>
                      </a:r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Combines assembly- and mapping-based approaches to detect genetic elements called transposable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9309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i="0" u="none" dirty="0">
                          <a:solidFill>
                            <a:schemeClr val="tx1"/>
                          </a:solidFill>
                        </a:rPr>
                        <a:t>TELR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Relies on the detection of abnormally mapped reads upon the reference genome that can be linked to a TE</a:t>
                      </a:r>
                      <a:endParaRPr lang="en-GB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458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54AA60-02EA-566A-EB07-25D8B26D2E55}"/>
              </a:ext>
            </a:extLst>
          </p:cNvPr>
          <p:cNvSpPr txBox="1"/>
          <p:nvPr/>
        </p:nvSpPr>
        <p:spPr>
          <a:xfrm>
            <a:off x="905691" y="60593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* Ranked top in benchmarking studies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9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Structural Variants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1A140-72AE-4A63-2B30-EFBC148C8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33"/>
          <a:stretch/>
        </p:blipFill>
        <p:spPr>
          <a:xfrm>
            <a:off x="200320" y="1085850"/>
            <a:ext cx="11791361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Transposons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9777D5F-D238-2B2B-A6B6-E714F588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81" y="1639758"/>
            <a:ext cx="7259638" cy="521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83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255;p26">
            <a:extLst>
              <a:ext uri="{FF2B5EF4-FFF2-40B4-BE49-F238E27FC236}">
                <a16:creationId xmlns:a16="http://schemas.microsoft.com/office/drawing/2014/main" id="{5FC15EF4-E0D0-6EAD-4DFB-C7B77FF80F4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t="31876" r="37830" b="23924"/>
          <a:stretch/>
        </p:blipFill>
        <p:spPr>
          <a:xfrm>
            <a:off x="968558" y="2349000"/>
            <a:ext cx="506034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50;p26">
            <a:extLst>
              <a:ext uri="{FF2B5EF4-FFF2-40B4-BE49-F238E27FC236}">
                <a16:creationId xmlns:a16="http://schemas.microsoft.com/office/drawing/2014/main" id="{F70632EF-EFC7-63C4-071F-D6EB6159F66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9085" t="31668" r="29235" b="22685"/>
          <a:stretch/>
        </p:blipFill>
        <p:spPr>
          <a:xfrm>
            <a:off x="6391356" y="2349000"/>
            <a:ext cx="4832087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pSp>
        <p:nvGrpSpPr>
          <p:cNvPr id="4" name="Google Shape;246;p26">
            <a:extLst>
              <a:ext uri="{FF2B5EF4-FFF2-40B4-BE49-F238E27FC236}">
                <a16:creationId xmlns:a16="http://schemas.microsoft.com/office/drawing/2014/main" id="{B30EDB60-1114-B914-47ED-E37754BD4709}"/>
              </a:ext>
            </a:extLst>
          </p:cNvPr>
          <p:cNvGrpSpPr/>
          <p:nvPr/>
        </p:nvGrpSpPr>
        <p:grpSpPr>
          <a:xfrm>
            <a:off x="1042235" y="4299829"/>
            <a:ext cx="3279170" cy="1466587"/>
            <a:chOff x="1773850" y="5189215"/>
            <a:chExt cx="2166757" cy="1129795"/>
          </a:xfrm>
        </p:grpSpPr>
        <p:grpSp>
          <p:nvGrpSpPr>
            <p:cNvPr id="5" name="Google Shape;247;p26">
              <a:extLst>
                <a:ext uri="{FF2B5EF4-FFF2-40B4-BE49-F238E27FC236}">
                  <a16:creationId xmlns:a16="http://schemas.microsoft.com/office/drawing/2014/main" id="{6E71558B-5C5F-CE4B-9FFE-1413FF2C490F}"/>
                </a:ext>
              </a:extLst>
            </p:cNvPr>
            <p:cNvGrpSpPr/>
            <p:nvPr/>
          </p:nvGrpSpPr>
          <p:grpSpPr>
            <a:xfrm>
              <a:off x="1773850" y="5189215"/>
              <a:ext cx="2166757" cy="1129795"/>
              <a:chOff x="1773850" y="5189215"/>
              <a:chExt cx="2166757" cy="1129795"/>
            </a:xfrm>
          </p:grpSpPr>
          <p:grpSp>
            <p:nvGrpSpPr>
              <p:cNvPr id="7" name="Google Shape;248;p26">
                <a:extLst>
                  <a:ext uri="{FF2B5EF4-FFF2-40B4-BE49-F238E27FC236}">
                    <a16:creationId xmlns:a16="http://schemas.microsoft.com/office/drawing/2014/main" id="{73A73536-EAEB-FF44-B681-55CBF8BDD60D}"/>
                  </a:ext>
                </a:extLst>
              </p:cNvPr>
              <p:cNvGrpSpPr/>
              <p:nvPr/>
            </p:nvGrpSpPr>
            <p:grpSpPr>
              <a:xfrm>
                <a:off x="1773850" y="5189215"/>
                <a:ext cx="83552" cy="1129795"/>
                <a:chOff x="1737360" y="5189276"/>
                <a:chExt cx="87471" cy="1175768"/>
              </a:xfrm>
            </p:grpSpPr>
            <p:sp>
              <p:nvSpPr>
                <p:cNvPr id="12" name="Google Shape;251;p26">
                  <a:extLst>
                    <a:ext uri="{FF2B5EF4-FFF2-40B4-BE49-F238E27FC236}">
                      <a16:creationId xmlns:a16="http://schemas.microsoft.com/office/drawing/2014/main" id="{AD26CDBB-1931-EE16-BE42-CD6A174E1BD3}"/>
                    </a:ext>
                  </a:extLst>
                </p:cNvPr>
                <p:cNvSpPr/>
                <p:nvPr/>
              </p:nvSpPr>
              <p:spPr>
                <a:xfrm>
                  <a:off x="1767069" y="6295044"/>
                  <a:ext cx="57762" cy="7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2" h="70000" extrusionOk="0">
                      <a:moveTo>
                        <a:pt x="4813" y="0"/>
                      </a:moveTo>
                      <a:cubicBezTo>
                        <a:pt x="12834" y="11229"/>
                        <a:pt x="20404" y="22795"/>
                        <a:pt x="28876" y="33688"/>
                      </a:cubicBezTo>
                      <a:cubicBezTo>
                        <a:pt x="31662" y="37270"/>
                        <a:pt x="34610" y="40979"/>
                        <a:pt x="38501" y="43314"/>
                      </a:cubicBezTo>
                      <a:cubicBezTo>
                        <a:pt x="42851" y="45924"/>
                        <a:pt x="48126" y="46522"/>
                        <a:pt x="52939" y="48126"/>
                      </a:cubicBezTo>
                      <a:cubicBezTo>
                        <a:pt x="62492" y="19469"/>
                        <a:pt x="59502" y="44480"/>
                        <a:pt x="28876" y="24063"/>
                      </a:cubicBezTo>
                      <a:lnTo>
                        <a:pt x="0" y="4813"/>
                      </a:lnTo>
                      <a:cubicBezTo>
                        <a:pt x="1604" y="17647"/>
                        <a:pt x="2687" y="30556"/>
                        <a:pt x="4813" y="43314"/>
                      </a:cubicBezTo>
                      <a:cubicBezTo>
                        <a:pt x="5900" y="49838"/>
                        <a:pt x="3291" y="60664"/>
                        <a:pt x="9626" y="62564"/>
                      </a:cubicBezTo>
                      <a:cubicBezTo>
                        <a:pt x="54533" y="76035"/>
                        <a:pt x="52939" y="70239"/>
                        <a:pt x="52939" y="52939"/>
                      </a:cubicBezTo>
                    </a:path>
                  </a:pathLst>
                </a:custGeom>
                <a:solidFill>
                  <a:srgbClr val="FFFFFF"/>
                </a:solidFill>
                <a:ln w="222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" name="Google Shape;252;p26">
                  <a:extLst>
                    <a:ext uri="{FF2B5EF4-FFF2-40B4-BE49-F238E27FC236}">
                      <a16:creationId xmlns:a16="http://schemas.microsoft.com/office/drawing/2014/main" id="{553E0125-A2E8-0E3B-C86C-EDF4A58B7E1B}"/>
                    </a:ext>
                  </a:extLst>
                </p:cNvPr>
                <p:cNvSpPr/>
                <p:nvPr/>
              </p:nvSpPr>
              <p:spPr>
                <a:xfrm>
                  <a:off x="1737360" y="5189276"/>
                  <a:ext cx="63785" cy="30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5" h="30235" extrusionOk="0">
                      <a:moveTo>
                        <a:pt x="62564" y="13179"/>
                      </a:moveTo>
                      <a:cubicBezTo>
                        <a:pt x="54543" y="11575"/>
                        <a:pt x="32353" y="-7811"/>
                        <a:pt x="9625" y="3553"/>
                      </a:cubicBezTo>
                      <a:cubicBezTo>
                        <a:pt x="5567" y="5582"/>
                        <a:pt x="3208" y="9970"/>
                        <a:pt x="0" y="13179"/>
                      </a:cubicBezTo>
                      <a:cubicBezTo>
                        <a:pt x="14163" y="34424"/>
                        <a:pt x="7340" y="33596"/>
                        <a:pt x="43314" y="22804"/>
                      </a:cubicBezTo>
                      <a:cubicBezTo>
                        <a:pt x="48854" y="21142"/>
                        <a:pt x="63536" y="13179"/>
                        <a:pt x="57752" y="13179"/>
                      </a:cubicBezTo>
                      <a:cubicBezTo>
                        <a:pt x="35631" y="13179"/>
                        <a:pt x="70585" y="14783"/>
                        <a:pt x="62564" y="131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2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8" name="Google Shape;253;p26">
                <a:extLst>
                  <a:ext uri="{FF2B5EF4-FFF2-40B4-BE49-F238E27FC236}">
                    <a16:creationId xmlns:a16="http://schemas.microsoft.com/office/drawing/2014/main" id="{C1A72FAA-B55C-30B6-F612-AE6701284367}"/>
                  </a:ext>
                </a:extLst>
              </p:cNvPr>
              <p:cNvSpPr/>
              <p:nvPr/>
            </p:nvSpPr>
            <p:spPr>
              <a:xfrm>
                <a:off x="3905250" y="5200650"/>
                <a:ext cx="35357" cy="32182"/>
              </a:xfrm>
              <a:custGeom>
                <a:avLst/>
                <a:gdLst/>
                <a:ahLst/>
                <a:cxnLst/>
                <a:rect l="l" t="t" r="r" b="b"/>
                <a:pathLst>
                  <a:path w="35357" h="32182" extrusionOk="0">
                    <a:moveTo>
                      <a:pt x="25400" y="9525"/>
                    </a:moveTo>
                    <a:cubicBezTo>
                      <a:pt x="28046" y="10583"/>
                      <a:pt x="37474" y="24104"/>
                      <a:pt x="34925" y="31750"/>
                    </a:cubicBezTo>
                    <a:cubicBezTo>
                      <a:pt x="34159" y="34049"/>
                      <a:pt x="12764" y="26480"/>
                      <a:pt x="9525" y="25400"/>
                    </a:cubicBezTo>
                    <a:cubicBezTo>
                      <a:pt x="10583" y="22225"/>
                      <a:pt x="12700" y="19222"/>
                      <a:pt x="12700" y="15875"/>
                    </a:cubicBezTo>
                    <a:cubicBezTo>
                      <a:pt x="12700" y="5651"/>
                      <a:pt x="7314" y="4876"/>
                      <a:pt x="0" y="0"/>
                    </a:cubicBezTo>
                    <a:cubicBezTo>
                      <a:pt x="2582" y="7747"/>
                      <a:pt x="3370" y="12895"/>
                      <a:pt x="9525" y="19050"/>
                    </a:cubicBezTo>
                    <a:cubicBezTo>
                      <a:pt x="12223" y="21748"/>
                      <a:pt x="15875" y="23283"/>
                      <a:pt x="19050" y="25400"/>
                    </a:cubicBezTo>
                    <a:cubicBezTo>
                      <a:pt x="22973" y="37170"/>
                      <a:pt x="22754" y="8467"/>
                      <a:pt x="25400" y="95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2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6" name="Google Shape;254;p26">
              <a:extLst>
                <a:ext uri="{FF2B5EF4-FFF2-40B4-BE49-F238E27FC236}">
                  <a16:creationId xmlns:a16="http://schemas.microsoft.com/office/drawing/2014/main" id="{2793D47E-BA0C-32A3-793D-C72C3FFB2F88}"/>
                </a:ext>
              </a:extLst>
            </p:cNvPr>
            <p:cNvSpPr/>
            <p:nvPr/>
          </p:nvSpPr>
          <p:spPr>
            <a:xfrm>
              <a:off x="3892434" y="6251575"/>
              <a:ext cx="34020" cy="42690"/>
            </a:xfrm>
            <a:custGeom>
              <a:avLst/>
              <a:gdLst/>
              <a:ahLst/>
              <a:cxnLst/>
              <a:rect l="l" t="t" r="r" b="b"/>
              <a:pathLst>
                <a:path w="34020" h="42690" extrusionOk="0">
                  <a:moveTo>
                    <a:pt x="116" y="41275"/>
                  </a:moveTo>
                  <a:cubicBezTo>
                    <a:pt x="-1471" y="38100"/>
                    <a:pt x="13571" y="27044"/>
                    <a:pt x="19166" y="19050"/>
                  </a:cubicBezTo>
                  <a:cubicBezTo>
                    <a:pt x="21085" y="16308"/>
                    <a:pt x="20844" y="12518"/>
                    <a:pt x="22341" y="9525"/>
                  </a:cubicBezTo>
                  <a:cubicBezTo>
                    <a:pt x="24048" y="6112"/>
                    <a:pt x="26574" y="3175"/>
                    <a:pt x="28691" y="0"/>
                  </a:cubicBezTo>
                  <a:cubicBezTo>
                    <a:pt x="32780" y="12268"/>
                    <a:pt x="38296" y="24379"/>
                    <a:pt x="28691" y="38100"/>
                  </a:cubicBezTo>
                  <a:cubicBezTo>
                    <a:pt x="26103" y="41797"/>
                    <a:pt x="1703" y="44450"/>
                    <a:pt x="116" y="41275"/>
                  </a:cubicBezTo>
                  <a:close/>
                </a:path>
              </a:pathLst>
            </a:custGeom>
            <a:solidFill>
              <a:srgbClr val="FFFFFF"/>
            </a:solidFill>
            <a:ln w="222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" name="Google Shape;256;p26">
            <a:extLst>
              <a:ext uri="{FF2B5EF4-FFF2-40B4-BE49-F238E27FC236}">
                <a16:creationId xmlns:a16="http://schemas.microsoft.com/office/drawing/2014/main" id="{C8C89A23-9C28-07EB-C9E1-B30DC9495896}"/>
              </a:ext>
            </a:extLst>
          </p:cNvPr>
          <p:cNvSpPr/>
          <p:nvPr/>
        </p:nvSpPr>
        <p:spPr>
          <a:xfrm>
            <a:off x="1687932" y="4684346"/>
            <a:ext cx="3621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Short-Read Sequencing (SRS)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57;p26">
            <a:extLst>
              <a:ext uri="{FF2B5EF4-FFF2-40B4-BE49-F238E27FC236}">
                <a16:creationId xmlns:a16="http://schemas.microsoft.com/office/drawing/2014/main" id="{161C623A-D97E-5A99-7A73-601E9C2B871F}"/>
              </a:ext>
            </a:extLst>
          </p:cNvPr>
          <p:cNvSpPr/>
          <p:nvPr/>
        </p:nvSpPr>
        <p:spPr>
          <a:xfrm>
            <a:off x="6996599" y="4684346"/>
            <a:ext cx="3621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Long-Read Sequencing (LRS)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61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Pipeline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Identifies structural variants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Particular transposable elements</a:t>
            </a:r>
          </a:p>
          <a:p>
            <a:pPr marL="228600" lvl="1">
              <a:spcBef>
                <a:spcPts val="1000"/>
              </a:spcBef>
            </a:pP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From Long Read DNA </a:t>
            </a:r>
            <a:r>
              <a:rPr lang="en-GB" sz="2800" dirty="0" err="1">
                <a:solidFill>
                  <a:schemeClr val="bg1"/>
                </a:solidFill>
              </a:rPr>
              <a:t>Seq</a:t>
            </a: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Be transferable across DNA </a:t>
            </a:r>
            <a:r>
              <a:rPr lang="en-GB" sz="2800" dirty="0" err="1">
                <a:solidFill>
                  <a:schemeClr val="bg1"/>
                </a:solidFill>
              </a:rPr>
              <a:t>Seq</a:t>
            </a:r>
            <a:r>
              <a:rPr lang="en-GB" sz="2800" dirty="0">
                <a:solidFill>
                  <a:schemeClr val="bg1"/>
                </a:solidFill>
              </a:rPr>
              <a:t> technologies e.g. Nanopore, PacBio etc</a:t>
            </a:r>
          </a:p>
        </p:txBody>
      </p:sp>
    </p:spTree>
    <p:extLst>
      <p:ext uri="{BB962C8B-B14F-4D97-AF65-F5344CB8AC3E}">
        <p14:creationId xmlns:p14="http://schemas.microsoft.com/office/powerpoint/2010/main" val="263317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68F-7045-28C8-841B-F0ABEAB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Pipeline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B3-ED4E-7D49-D312-9DCA0FF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sz="2800" dirty="0"/>
              <a:t>Identifies structural variants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Particular transposable elements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From Long Read DNA </a:t>
            </a:r>
            <a:r>
              <a:rPr lang="en-GB" sz="2800" dirty="0" err="1">
                <a:solidFill>
                  <a:schemeClr val="bg1"/>
                </a:solidFill>
              </a:rPr>
              <a:t>Seq</a:t>
            </a: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Be transferable across DNA </a:t>
            </a:r>
            <a:r>
              <a:rPr lang="en-GB" sz="2800" dirty="0" err="1">
                <a:solidFill>
                  <a:schemeClr val="bg1"/>
                </a:solidFill>
              </a:rPr>
              <a:t>Seq</a:t>
            </a:r>
            <a:r>
              <a:rPr lang="en-GB" sz="2800" dirty="0">
                <a:solidFill>
                  <a:schemeClr val="bg1"/>
                </a:solidFill>
              </a:rPr>
              <a:t> technologies e.g. Nanopore, PacBio etc</a:t>
            </a:r>
          </a:p>
        </p:txBody>
      </p:sp>
    </p:spTree>
    <p:extLst>
      <p:ext uri="{BB962C8B-B14F-4D97-AF65-F5344CB8AC3E}">
        <p14:creationId xmlns:p14="http://schemas.microsoft.com/office/powerpoint/2010/main" val="336998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1493</Words>
  <Application>Microsoft Office PowerPoint</Application>
  <PresentationFormat>Widescreen</PresentationFormat>
  <Paragraphs>411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BlinkMacSystemFont</vt:lpstr>
      <vt:lpstr>Calibri</vt:lpstr>
      <vt:lpstr>Calibri Light</vt:lpstr>
      <vt:lpstr>Gill Sans</vt:lpstr>
      <vt:lpstr>MuseoSans</vt:lpstr>
      <vt:lpstr>Segoe UI Web (West European)</vt:lpstr>
      <vt:lpstr>Söhne</vt:lpstr>
      <vt:lpstr>Office Theme</vt:lpstr>
      <vt:lpstr>DNAScanLong Pipeline</vt:lpstr>
      <vt:lpstr>Agenda</vt:lpstr>
      <vt:lpstr>Please Interrupt me and Provide Feedback Throughout the Presentation</vt:lpstr>
      <vt:lpstr>Introduction</vt:lpstr>
      <vt:lpstr>Introduction – Structural Variants</vt:lpstr>
      <vt:lpstr>Introduction – Transposons</vt:lpstr>
      <vt:lpstr>Introduction</vt:lpstr>
      <vt:lpstr>Introduction – Pipeline Aims</vt:lpstr>
      <vt:lpstr>Introduction – Pipeline Aims</vt:lpstr>
      <vt:lpstr>Introduction – Pipeline Aims</vt:lpstr>
      <vt:lpstr>Methodology</vt:lpstr>
      <vt:lpstr>Methodology – Functional Architecture</vt:lpstr>
      <vt:lpstr>Methodology – Functional Architecture</vt:lpstr>
      <vt:lpstr>Methodology – Functional Architecture</vt:lpstr>
      <vt:lpstr>Methodology – Technical/Functional Architecture</vt:lpstr>
      <vt:lpstr>Methodology – Functional Architecture</vt:lpstr>
      <vt:lpstr>Methodology – Functional Architecture Justification</vt:lpstr>
      <vt:lpstr>Methodology – Functional Architecture Justification</vt:lpstr>
      <vt:lpstr>Methodology – Functional Architecture Justification</vt:lpstr>
      <vt:lpstr>Methodology – Selling Points</vt:lpstr>
      <vt:lpstr>Methodology – Structural Variant Tools</vt:lpstr>
      <vt:lpstr>Bench Marking</vt:lpstr>
      <vt:lpstr>Bench Marking – Structural Variants</vt:lpstr>
      <vt:lpstr>Bench Marking – Structural Variants</vt:lpstr>
      <vt:lpstr>Bench Marking – Notes</vt:lpstr>
      <vt:lpstr>Appendix</vt:lpstr>
      <vt:lpstr>Comparison to Other Pipelines</vt:lpstr>
      <vt:lpstr>Comparison to Other Pipelines</vt:lpstr>
      <vt:lpstr>Bench Marking</vt:lpstr>
      <vt:lpstr>Bench Marking – Structural Variants</vt:lpstr>
      <vt:lpstr>Bench Marking – Structural Variants</vt:lpstr>
      <vt:lpstr>Bench Marking – Transposable Elements</vt:lpstr>
      <vt:lpstr>Bench Marking – Transposable Elements</vt:lpstr>
      <vt:lpstr>Bench Marking – Transposable Elements</vt:lpstr>
      <vt:lpstr>Bench Marking – Transposable Elements</vt:lpstr>
      <vt:lpstr>Decisions</vt:lpstr>
      <vt:lpstr>Decisions</vt:lpstr>
      <vt:lpstr>Meeting Notes</vt:lpstr>
      <vt:lpstr>Appendix</vt:lpstr>
      <vt:lpstr>Appendix – Functional Architecture</vt:lpstr>
      <vt:lpstr>Appendix – Technical/Functional Architecture</vt:lpstr>
      <vt:lpstr>Appendix – Assembly</vt:lpstr>
      <vt:lpstr>Appendix – Assembly Error Correction</vt:lpstr>
      <vt:lpstr>Appendix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Hunt</dc:creator>
  <cp:lastModifiedBy>Guy Hunt</cp:lastModifiedBy>
  <cp:revision>7</cp:revision>
  <dcterms:created xsi:type="dcterms:W3CDTF">2023-04-14T10:13:42Z</dcterms:created>
  <dcterms:modified xsi:type="dcterms:W3CDTF">2023-09-04T11:33:38Z</dcterms:modified>
</cp:coreProperties>
</file>