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14"/>
  </p:notesMasterIdLst>
  <p:sldIdLst>
    <p:sldId id="965" r:id="rId3"/>
    <p:sldId id="968" r:id="rId4"/>
    <p:sldId id="969" r:id="rId5"/>
    <p:sldId id="974" r:id="rId6"/>
    <p:sldId id="970" r:id="rId7"/>
    <p:sldId id="975" r:id="rId8"/>
    <p:sldId id="976" r:id="rId9"/>
    <p:sldId id="977" r:id="rId10"/>
    <p:sldId id="971" r:id="rId11"/>
    <p:sldId id="972" r:id="rId12"/>
    <p:sldId id="9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4283"/>
    <a:srgbClr val="E9E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479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34F95-09FB-4CBD-8726-C4FC575A7077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6B6F3-1902-4F14-9A76-1397D0E1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6B6F3-1902-4F14-9A76-1397D0E104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02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86B6F3-1902-4F14-9A76-1397D0E1045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34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6B6F3-1902-4F14-9A76-1397D0E104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629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6B6F3-1902-4F14-9A76-1397D0E104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47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6B6F3-1902-4F14-9A76-1397D0E104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6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6B6F3-1902-4F14-9A76-1397D0E104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31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295402" y="1872018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1"/>
          </p:nvPr>
        </p:nvSpPr>
        <p:spPr>
          <a:xfrm>
            <a:off x="6400802" y="18796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1287818" y="42418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5"/>
          <p:cNvSpPr>
            <a:spLocks noGrp="1"/>
          </p:cNvSpPr>
          <p:nvPr>
            <p:ph type="pic" sz="quarter" idx="13"/>
          </p:nvPr>
        </p:nvSpPr>
        <p:spPr>
          <a:xfrm>
            <a:off x="6393218" y="4249386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86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>
            <a:extLst>
              <a:ext uri="{FF2B5EF4-FFF2-40B4-BE49-F238E27FC236}">
                <a16:creationId xmlns:a16="http://schemas.microsoft.com/office/drawing/2014/main" id="{288DE840-FBCE-45D1-A075-BF697897D9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2340" y="2194462"/>
            <a:ext cx="3463925" cy="3248024"/>
          </a:xfrm>
          <a:custGeom>
            <a:avLst/>
            <a:gdLst>
              <a:gd name="connsiteX0" fmla="*/ 0 w 3299720"/>
              <a:gd name="connsiteY0" fmla="*/ 0 h 1532194"/>
              <a:gd name="connsiteX1" fmla="*/ 3299720 w 3299720"/>
              <a:gd name="connsiteY1" fmla="*/ 0 h 1532194"/>
              <a:gd name="connsiteX2" fmla="*/ 3299720 w 3299720"/>
              <a:gd name="connsiteY2" fmla="*/ 1532194 h 1532194"/>
              <a:gd name="connsiteX3" fmla="*/ 0 w 3299720"/>
              <a:gd name="connsiteY3" fmla="*/ 1532194 h 153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9720" h="1532194">
                <a:moveTo>
                  <a:pt x="0" y="0"/>
                </a:moveTo>
                <a:lnTo>
                  <a:pt x="3299720" y="0"/>
                </a:lnTo>
                <a:lnTo>
                  <a:pt x="3299720" y="1532194"/>
                </a:lnTo>
                <a:lnTo>
                  <a:pt x="0" y="15321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5AAAA1-3736-4363-BF0D-43064489D18B}"/>
              </a:ext>
            </a:extLst>
          </p:cNvPr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ibaotu.com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D667EB-6568-46D0-8B0A-B81934F319B3}"/>
              </a:ext>
            </a:extLst>
          </p:cNvPr>
          <p:cNvSpPr/>
          <p:nvPr userDrawn="1"/>
        </p:nvSpPr>
        <p:spPr>
          <a:xfrm>
            <a:off x="304800" y="355600"/>
            <a:ext cx="115697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3">
            <a:extLst>
              <a:ext uri="{FF2B5EF4-FFF2-40B4-BE49-F238E27FC236}">
                <a16:creationId xmlns:a16="http://schemas.microsoft.com/office/drawing/2014/main" id="{2AEE2DE2-D5EC-4C15-B311-B7374279060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77" y="6126163"/>
            <a:ext cx="12192000" cy="731837"/>
            <a:chOff x="1" y="2947547"/>
            <a:chExt cx="9143999" cy="2827685"/>
          </a:xfrm>
        </p:grpSpPr>
        <p:sp>
          <p:nvSpPr>
            <p:cNvPr id="7" name="任意多边形 2">
              <a:extLst>
                <a:ext uri="{FF2B5EF4-FFF2-40B4-BE49-F238E27FC236}">
                  <a16:creationId xmlns:a16="http://schemas.microsoft.com/office/drawing/2014/main" id="{EAFBB95B-2DEF-414C-9DAE-0591A190042E}"/>
                </a:ext>
              </a:extLst>
            </p:cNvPr>
            <p:cNvSpPr/>
            <p:nvPr/>
          </p:nvSpPr>
          <p:spPr>
            <a:xfrm>
              <a:off x="1" y="2947547"/>
              <a:ext cx="9143999" cy="2300177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720808"/>
                </a:gs>
                <a:gs pos="100000">
                  <a:srgbClr val="342275">
                    <a:alpha val="80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8" name="任意多边形 3">
              <a:extLst>
                <a:ext uri="{FF2B5EF4-FFF2-40B4-BE49-F238E27FC236}">
                  <a16:creationId xmlns:a16="http://schemas.microsoft.com/office/drawing/2014/main" id="{B4B4DA1C-4A9B-45C2-95F1-867CACF6F917}"/>
                </a:ext>
              </a:extLst>
            </p:cNvPr>
            <p:cNvSpPr/>
            <p:nvPr/>
          </p:nvSpPr>
          <p:spPr>
            <a:xfrm>
              <a:off x="1" y="3560928"/>
              <a:ext cx="9143999" cy="2214304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2AE095FC-4496-4EA3-8F98-D24D4B3056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309227" y="174915"/>
            <a:ext cx="1600147" cy="5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383398" y="2511651"/>
            <a:ext cx="6633380" cy="895350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384514" y="3407001"/>
            <a:ext cx="663338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>
            <a:lvl1pPr>
              <a:defRPr lang="en-US" altLang="zh-CN" sz="16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05AEC5EE-203A-4A86-82A3-F4951196C2BE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298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0456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7CB5F4E-6483-4C5A-B50B-4CD9CC2773AC}"/>
              </a:ext>
            </a:extLst>
          </p:cNvPr>
          <p:cNvSpPr/>
          <p:nvPr userDrawn="1"/>
        </p:nvSpPr>
        <p:spPr>
          <a:xfrm>
            <a:off x="392112" y="6521229"/>
            <a:ext cx="587375" cy="319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CF4B0B6-E049-4121-A12B-845395509189}" type="slidenum">
              <a:rPr lang="en-US" altLang="zh-CN" b="1">
                <a:solidFill>
                  <a:srgbClr val="4C216D"/>
                </a:solidFill>
                <a:latin typeface="+mj-lt"/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1" lang="zh-CN" altLang="en-US" b="1" dirty="0">
              <a:solidFill>
                <a:srgbClr val="4C216D"/>
              </a:solidFill>
              <a:latin typeface="+mj-lt"/>
            </a:endParaRPr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9F6432DE-F549-4CD4-A821-88E3450059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23637" r="15987" b="72299"/>
          <a:stretch>
            <a:fillRect/>
          </a:stretch>
        </p:blipFill>
        <p:spPr bwMode="auto">
          <a:xfrm>
            <a:off x="587375" y="1009650"/>
            <a:ext cx="11604625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311F92D-C81F-483B-93EC-14760516B2ED}"/>
              </a:ext>
            </a:extLst>
          </p:cNvPr>
          <p:cNvSpPr/>
          <p:nvPr userDrawn="1"/>
        </p:nvSpPr>
        <p:spPr>
          <a:xfrm>
            <a:off x="0" y="1009650"/>
            <a:ext cx="528638" cy="163513"/>
          </a:xfrm>
          <a:prstGeom prst="rect">
            <a:avLst/>
          </a:prstGeom>
          <a:solidFill>
            <a:srgbClr val="9D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2243FE-1825-4C41-9CBD-9817F2C75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1499763"/>
            <a:ext cx="10994571" cy="472312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823884"/>
              </a:buClr>
              <a:buSzPct val="98000"/>
              <a:buFont typeface="Wingdings 2" panose="05020102010507070707" pitchFamily="18" charset="2"/>
              <a:buChar char=""/>
              <a:defRPr sz="24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00000"/>
              </a:lnSpc>
              <a:buClr>
                <a:srgbClr val="823884"/>
              </a:buClr>
              <a:buFont typeface=".AppleSystemUIFont" charset="-120"/>
              <a:buChar char="-"/>
              <a:defRPr sz="220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buClr>
                <a:srgbClr val="823884"/>
              </a:buCl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+mn-lt"/>
                <a:ea typeface="微软雅黑" panose="020B0503020204020204" pitchFamily="34" charset="-122"/>
              </a:defRPr>
            </a:lvl4pPr>
            <a:lvl5pPr>
              <a:defRPr>
                <a:latin typeface="+mn-lt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928915" y="255231"/>
            <a:ext cx="8781142" cy="744335"/>
          </a:xfrm>
          <a:prstGeom prst="rect">
            <a:avLst/>
          </a:prstGeom>
        </p:spPr>
        <p:txBody>
          <a:bodyPr anchor="ctr"/>
          <a:lstStyle>
            <a:lvl1pPr>
              <a:defRPr sz="4400">
                <a:latin typeface="+mj-lt"/>
                <a:ea typeface="等线 Light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554082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98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65360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98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4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7" Type="http://schemas.openxmlformats.org/officeDocument/2006/relationships/image" Target="../media/image31.png"/><Relationship Id="rId12" Type="http://schemas.openxmlformats.org/officeDocument/2006/relationships/image" Target="../media/image6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BDC36B0-1491-4C33-BB89-2D23F56FFA2F}"/>
              </a:ext>
            </a:extLst>
          </p:cNvPr>
          <p:cNvSpPr txBox="1"/>
          <p:nvPr/>
        </p:nvSpPr>
        <p:spPr>
          <a:xfrm>
            <a:off x="1669359" y="1277997"/>
            <a:ext cx="9044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DOTS: Decoupling Operation and Topology in Differentiable Architecture Search</a:t>
            </a:r>
            <a:endParaRPr lang="zh-CN" altLang="en-US" sz="3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7C16D6-FB59-45BB-B042-CB68E02846D4}"/>
              </a:ext>
            </a:extLst>
          </p:cNvPr>
          <p:cNvSpPr txBox="1"/>
          <p:nvPr/>
        </p:nvSpPr>
        <p:spPr>
          <a:xfrm>
            <a:off x="2680570" y="2814757"/>
            <a:ext cx="70222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 [Mono]" panose="020B0604020202020204" charset="0"/>
                <a:cs typeface="Arial [Mono]" panose="020B0604020202020204" charset="0"/>
              </a:rPr>
              <a:t>Yu-Chao Gu</a:t>
            </a:r>
            <a:r>
              <a:rPr lang="en-US" altLang="zh-CN" sz="2400" baseline="30000" dirty="0">
                <a:uFillTx/>
                <a:latin typeface="Arial [Mono]" panose="020B0604020202020204" charset="0"/>
                <a:cs typeface="Arial [Mono]" panose="020B0604020202020204" charset="0"/>
              </a:rPr>
              <a:t>1</a:t>
            </a:r>
            <a:r>
              <a:rPr lang="en-US" altLang="zh-CN" sz="2400" dirty="0">
                <a:latin typeface="Arial [Mono]" panose="020B0604020202020204" charset="0"/>
                <a:cs typeface="Arial [Mono]" panose="020B0604020202020204" charset="0"/>
              </a:rPr>
              <a:t>, Li-Juan Wang</a:t>
            </a:r>
            <a:r>
              <a:rPr lang="en-US" altLang="zh-CN" sz="2400" baseline="30000" dirty="0">
                <a:uFillTx/>
                <a:latin typeface="Arial [Mono]" panose="020B0604020202020204" charset="0"/>
                <a:cs typeface="Arial [Mono]" panose="020B0604020202020204" charset="0"/>
              </a:rPr>
              <a:t>1</a:t>
            </a:r>
            <a:r>
              <a:rPr lang="en-US" altLang="zh-CN" sz="2400" dirty="0">
                <a:latin typeface="Arial [Mono]" panose="020B0604020202020204" charset="0"/>
                <a:cs typeface="Arial [Mono]" panose="020B0604020202020204" charset="0"/>
              </a:rPr>
              <a:t>, Yun Liu</a:t>
            </a:r>
            <a:r>
              <a:rPr lang="en-US" altLang="zh-CN" sz="2400" baseline="30000" dirty="0">
                <a:uFillTx/>
                <a:latin typeface="Arial [Mono]" panose="020B0604020202020204" charset="0"/>
                <a:cs typeface="Arial [Mono]" panose="020B0604020202020204" charset="0"/>
              </a:rPr>
              <a:t>1</a:t>
            </a:r>
            <a:r>
              <a:rPr lang="en-US" altLang="zh-CN" sz="2400" dirty="0">
                <a:latin typeface="Arial [Mono]" panose="020B0604020202020204" charset="0"/>
                <a:cs typeface="Arial [Mono]" panose="020B0604020202020204" charset="0"/>
              </a:rPr>
              <a:t>, Yi Yang</a:t>
            </a:r>
            <a:r>
              <a:rPr lang="en-US" altLang="zh-CN" sz="2400" baseline="30000" dirty="0">
                <a:uFillTx/>
                <a:latin typeface="Arial [Mono]" panose="020B0604020202020204" charset="0"/>
                <a:cs typeface="Arial [Mono]" panose="020B0604020202020204" charset="0"/>
              </a:rPr>
              <a:t>2</a:t>
            </a:r>
            <a:r>
              <a:rPr lang="en-US" altLang="zh-CN" sz="2400" dirty="0">
                <a:latin typeface="Arial [Mono]" panose="020B0604020202020204" charset="0"/>
                <a:cs typeface="Arial [Mono]" panose="020B0604020202020204" charset="0"/>
              </a:rPr>
              <a:t>, </a:t>
            </a:r>
          </a:p>
          <a:p>
            <a:pPr algn="ctr"/>
            <a:r>
              <a:rPr lang="en-US" altLang="zh-CN" sz="2400" dirty="0">
                <a:latin typeface="Arial [Mono]" panose="020B0604020202020204" charset="0"/>
                <a:cs typeface="Arial [Mono]" panose="020B0604020202020204" charset="0"/>
              </a:rPr>
              <a:t>Yu-Huan Wu</a:t>
            </a:r>
            <a:r>
              <a:rPr lang="en-US" altLang="zh-CN" sz="2400" baseline="30000" dirty="0">
                <a:uFillTx/>
                <a:latin typeface="Arial [Mono]" panose="020B0604020202020204" charset="0"/>
                <a:cs typeface="Arial [Mono]" panose="020B0604020202020204" charset="0"/>
              </a:rPr>
              <a:t>1</a:t>
            </a:r>
            <a:r>
              <a:rPr lang="en-US" altLang="zh-CN" sz="2400" dirty="0">
                <a:latin typeface="Arial [Mono]" panose="020B0604020202020204" charset="0"/>
                <a:cs typeface="Arial [Mono]" panose="020B0604020202020204" charset="0"/>
              </a:rPr>
              <a:t>, Shao-Ping Lu</a:t>
            </a:r>
            <a:r>
              <a:rPr lang="en-US" altLang="zh-CN" sz="2400" baseline="30000" dirty="0">
                <a:uFillTx/>
                <a:latin typeface="Arial [Mono]" panose="020B0604020202020204" charset="0"/>
                <a:cs typeface="Arial [Mono]" panose="020B0604020202020204" charset="0"/>
              </a:rPr>
              <a:t>1</a:t>
            </a:r>
            <a:r>
              <a:rPr lang="en-US" altLang="zh-CN" sz="2400" dirty="0">
                <a:latin typeface="Arial [Mono]" panose="020B0604020202020204" charset="0"/>
                <a:cs typeface="Arial [Mono]" panose="020B0604020202020204" charset="0"/>
              </a:rPr>
              <a:t>, Ming-Ming Cheng</a:t>
            </a:r>
            <a:r>
              <a:rPr lang="en-US" altLang="zh-CN" sz="2400" baseline="30000" dirty="0">
                <a:uFillTx/>
                <a:latin typeface="Arial [Mono]" panose="020B0604020202020204" charset="0"/>
                <a:cs typeface="Arial [Mono]" panose="020B0604020202020204" charset="0"/>
              </a:rPr>
              <a:t>1</a:t>
            </a:r>
          </a:p>
          <a:p>
            <a:pPr algn="ctr"/>
            <a:br>
              <a:rPr lang="en-US" altLang="zh-CN" sz="2400" dirty="0">
                <a:latin typeface="Arial [Mono]" panose="020B0604020202020204" charset="0"/>
                <a:cs typeface="Arial [Mono]" panose="020B0604020202020204" charset="0"/>
              </a:rPr>
            </a:br>
            <a:r>
              <a:rPr lang="en-US" altLang="zh-CN" sz="2400" baseline="30000" dirty="0">
                <a:uFillTx/>
                <a:latin typeface="Arial [Mono]" panose="020B0604020202020204" charset="0"/>
                <a:cs typeface="Arial [Mono]" panose="020B0604020202020204" charset="0"/>
                <a:sym typeface="+mn-ea"/>
              </a:rPr>
              <a:t>1</a:t>
            </a:r>
            <a:r>
              <a:rPr lang="en-US" altLang="zh-CN" sz="2400" dirty="0">
                <a:latin typeface="Arial [Mono]" panose="020B0604020202020204" charset="0"/>
                <a:cs typeface="Arial [Mono]" panose="020B0604020202020204" charset="0"/>
                <a:sym typeface="+mn-ea"/>
              </a:rPr>
              <a:t>Nankai University           </a:t>
            </a:r>
          </a:p>
          <a:p>
            <a:pPr algn="ctr"/>
            <a:r>
              <a:rPr lang="en-US" altLang="zh-CN" sz="2400" baseline="30000" dirty="0">
                <a:uFillTx/>
                <a:latin typeface="Arial [Mono]" panose="020B0604020202020204" charset="0"/>
                <a:cs typeface="Arial [Mono]" panose="020B0604020202020204" charset="0"/>
                <a:sym typeface="+mn-ea"/>
              </a:rPr>
              <a:t>2</a:t>
            </a:r>
            <a:r>
              <a:rPr lang="en-US" altLang="zh-CN" sz="2400" dirty="0">
                <a:latin typeface="Arial [Mono]" panose="020B0604020202020204" charset="0"/>
                <a:cs typeface="Arial [Mono]" panose="020B0604020202020204" charset="0"/>
                <a:sym typeface="+mn-ea"/>
              </a:rPr>
              <a:t>Zhejiang University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E99B1A-8C9F-4146-A551-532D4FB27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115" y="5090180"/>
            <a:ext cx="1132114" cy="113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AA206D-890D-4449-A0B2-92E292019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158" y="5090180"/>
            <a:ext cx="1132115" cy="113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84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F8FA08-6AFE-46D3-B2D2-CFCE72CF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6E0A09-F8E2-4EBE-9477-B77C87476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0" y="1478438"/>
            <a:ext cx="10083079" cy="29549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14D52A1-4355-4ECC-9387-ED069004A2AA}"/>
              </a:ext>
            </a:extLst>
          </p:cNvPr>
          <p:cNvSpPr txBox="1"/>
          <p:nvPr/>
        </p:nvSpPr>
        <p:spPr>
          <a:xfrm>
            <a:off x="1434540" y="5379562"/>
            <a:ext cx="93229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6. Comparison between DARTS and DOTS topology derivation on the same operation results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1488EB-7AC1-4381-AEAB-E0655056C4BF}"/>
              </a:ext>
            </a:extLst>
          </p:cNvPr>
          <p:cNvSpPr txBox="1"/>
          <p:nvPr/>
        </p:nvSpPr>
        <p:spPr>
          <a:xfrm>
            <a:off x="7793665" y="4589082"/>
            <a:ext cx="3343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DARTS: 75% skip-connection CIFAR100: 80.74% top-1 Acc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CDD10E-1687-4BBC-9C19-27B4DB528ABF}"/>
              </a:ext>
            </a:extLst>
          </p:cNvPr>
          <p:cNvSpPr txBox="1"/>
          <p:nvPr/>
        </p:nvSpPr>
        <p:spPr>
          <a:xfrm>
            <a:off x="2469960" y="4589082"/>
            <a:ext cx="2849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DOTS: 25% skip-connection CIFAR100: 83.07% top-1 Acc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0031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F6769FF-CDDE-4CA5-96D3-47ECD539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DD56D2-0A6F-4D90-8BBE-82B6E49E1683}"/>
              </a:ext>
            </a:extLst>
          </p:cNvPr>
          <p:cNvSpPr txBox="1"/>
          <p:nvPr/>
        </p:nvSpPr>
        <p:spPr>
          <a:xfrm>
            <a:off x="928915" y="1187041"/>
            <a:ext cx="821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to downstream tasks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CE1A3F-257D-4C19-9653-B3CA2C06A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85" y="1836181"/>
            <a:ext cx="8526430" cy="20579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AE6092-9B2E-438F-9BCF-70AB348BE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22" y="4730708"/>
            <a:ext cx="4722836" cy="17460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B720E5-2BA4-41C6-B60D-151247392A23}"/>
              </a:ext>
            </a:extLst>
          </p:cNvPr>
          <p:cNvSpPr txBox="1"/>
          <p:nvPr/>
        </p:nvSpPr>
        <p:spPr>
          <a:xfrm>
            <a:off x="1594661" y="3850735"/>
            <a:ext cx="8991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4. Evaluation of object detection on the MS-COCO 2017 dataset 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E25376-E95D-49DC-A8C6-C033B0BE9841}"/>
              </a:ext>
            </a:extLst>
          </p:cNvPr>
          <p:cNvSpPr txBox="1"/>
          <p:nvPr/>
        </p:nvSpPr>
        <p:spPr>
          <a:xfrm>
            <a:off x="5902036" y="5188236"/>
            <a:ext cx="53824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5: Evaluation of semantic image segmentation on the Cityscapes dataset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86837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4B6003-03BC-4AA5-A4A1-90CE19DC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D04B00-2B1A-4F4C-B208-C9285259F2E7}"/>
              </a:ext>
            </a:extLst>
          </p:cNvPr>
          <p:cNvSpPr txBox="1"/>
          <p:nvPr/>
        </p:nvSpPr>
        <p:spPr>
          <a:xfrm>
            <a:off x="928915" y="1244364"/>
            <a:ext cx="724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Revisit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C0C590-887E-4A16-A8E4-6D479F3CC1A9}"/>
              </a:ext>
            </a:extLst>
          </p:cNvPr>
          <p:cNvGrpSpPr/>
          <p:nvPr/>
        </p:nvGrpSpPr>
        <p:grpSpPr>
          <a:xfrm>
            <a:off x="152399" y="1975916"/>
            <a:ext cx="4027713" cy="3990590"/>
            <a:chOff x="54429" y="1820990"/>
            <a:chExt cx="4386943" cy="448215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747FF1F-0DE1-4687-84EF-09040D50A716}"/>
                </a:ext>
              </a:extLst>
            </p:cNvPr>
            <p:cNvSpPr/>
            <p:nvPr/>
          </p:nvSpPr>
          <p:spPr>
            <a:xfrm>
              <a:off x="1600200" y="5682748"/>
              <a:ext cx="1262743" cy="62039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5631EDC-A34E-416D-B53D-991108C751C3}"/>
                </a:ext>
              </a:extLst>
            </p:cNvPr>
            <p:cNvSpPr/>
            <p:nvPr/>
          </p:nvSpPr>
          <p:spPr>
            <a:xfrm>
              <a:off x="1698172" y="5780719"/>
              <a:ext cx="1055913" cy="4245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679AD55-D07F-4BD9-A30E-7D34E17CE3B7}"/>
                    </a:ext>
                  </a:extLst>
                </p:cNvPr>
                <p:cNvSpPr txBox="1"/>
                <p:nvPr/>
              </p:nvSpPr>
              <p:spPr>
                <a:xfrm>
                  <a:off x="1600200" y="5743597"/>
                  <a:ext cx="12627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679AD55-D07F-4BD9-A30E-7D34E17CE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5743597"/>
                  <a:ext cx="1262744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6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4BF9FD6-5BA5-4E1E-8A03-05C90107CA8D}"/>
                </a:ext>
              </a:extLst>
            </p:cNvPr>
            <p:cNvSpPr/>
            <p:nvPr/>
          </p:nvSpPr>
          <p:spPr>
            <a:xfrm>
              <a:off x="1959429" y="5042911"/>
              <a:ext cx="527956" cy="4843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01BA0B2-CFB1-4B00-B6FC-F3125EB23E09}"/>
                </a:ext>
              </a:extLst>
            </p:cNvPr>
            <p:cNvSpPr/>
            <p:nvPr/>
          </p:nvSpPr>
          <p:spPr>
            <a:xfrm>
              <a:off x="1967593" y="4215710"/>
              <a:ext cx="527956" cy="4843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424C648-6AF6-475C-92F9-C2D497012002}"/>
                </a:ext>
              </a:extLst>
            </p:cNvPr>
            <p:cNvSpPr/>
            <p:nvPr/>
          </p:nvSpPr>
          <p:spPr>
            <a:xfrm>
              <a:off x="1959429" y="3387992"/>
              <a:ext cx="527956" cy="4843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C289368-6D35-4C96-B9AA-EEACA921F6D6}"/>
                </a:ext>
              </a:extLst>
            </p:cNvPr>
            <p:cNvSpPr/>
            <p:nvPr/>
          </p:nvSpPr>
          <p:spPr>
            <a:xfrm>
              <a:off x="1959429" y="2555638"/>
              <a:ext cx="527956" cy="4843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AD0428F-0FBA-40FB-864B-87D154C59ABD}"/>
                </a:ext>
              </a:extLst>
            </p:cNvPr>
            <p:cNvSpPr/>
            <p:nvPr/>
          </p:nvSpPr>
          <p:spPr>
            <a:xfrm>
              <a:off x="54429" y="1820990"/>
              <a:ext cx="4386943" cy="63016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AB0BF30-D4F2-4BF9-8FBC-C9DAD0011C74}"/>
                </a:ext>
              </a:extLst>
            </p:cNvPr>
            <p:cNvSpPr/>
            <p:nvPr/>
          </p:nvSpPr>
          <p:spPr>
            <a:xfrm>
              <a:off x="394605" y="1913310"/>
              <a:ext cx="1055913" cy="4245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2612F79-D400-4468-BB8B-15BC130AB994}"/>
                    </a:ext>
                  </a:extLst>
                </p:cNvPr>
                <p:cNvSpPr txBox="1"/>
                <p:nvPr/>
              </p:nvSpPr>
              <p:spPr>
                <a:xfrm>
                  <a:off x="291189" y="1876188"/>
                  <a:ext cx="12627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2612F79-D400-4468-BB8B-15BC130AB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89" y="1876188"/>
                  <a:ext cx="1262744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6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755AC64-1D57-4F5C-A0BC-BC9EA83E9A4A}"/>
                </a:ext>
              </a:extLst>
            </p:cNvPr>
            <p:cNvSpPr/>
            <p:nvPr/>
          </p:nvSpPr>
          <p:spPr>
            <a:xfrm>
              <a:off x="3039834" y="1913310"/>
              <a:ext cx="1055913" cy="4245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3E52A830-6F9D-46FE-A433-363B35E13C27}"/>
                    </a:ext>
                  </a:extLst>
                </p:cNvPr>
                <p:cNvSpPr txBox="1"/>
                <p:nvPr/>
              </p:nvSpPr>
              <p:spPr>
                <a:xfrm>
                  <a:off x="2936418" y="1894748"/>
                  <a:ext cx="12627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3E52A830-6F9D-46FE-A433-363B35E13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418" y="1894748"/>
                  <a:ext cx="126274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6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8536EA5-6169-40C2-8A8F-57BA74EF28ED}"/>
                </a:ext>
              </a:extLst>
            </p:cNvPr>
            <p:cNvCxnSpPr>
              <a:stCxn id="36" idx="4"/>
              <a:endCxn id="35" idx="0"/>
            </p:cNvCxnSpPr>
            <p:nvPr/>
          </p:nvCxnSpPr>
          <p:spPr>
            <a:xfrm>
              <a:off x="2223407" y="3039997"/>
              <a:ext cx="0" cy="347995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71066BA-3FC8-4BC8-95B5-5D8471BB8878}"/>
                </a:ext>
              </a:extLst>
            </p:cNvPr>
            <p:cNvCxnSpPr/>
            <p:nvPr/>
          </p:nvCxnSpPr>
          <p:spPr>
            <a:xfrm>
              <a:off x="2217964" y="3867715"/>
              <a:ext cx="0" cy="347995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2EFA3C2-E1FE-433B-B59D-3E248D16D49A}"/>
                </a:ext>
              </a:extLst>
            </p:cNvPr>
            <p:cNvCxnSpPr/>
            <p:nvPr/>
          </p:nvCxnSpPr>
          <p:spPr>
            <a:xfrm>
              <a:off x="2217964" y="4700069"/>
              <a:ext cx="0" cy="347995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3E37468A-1ACE-450C-B74C-8C4A5316A2FA}"/>
                </a:ext>
              </a:extLst>
            </p:cNvPr>
            <p:cNvCxnSpPr>
              <a:cxnSpLocks/>
              <a:stCxn id="36" idx="2"/>
              <a:endCxn id="34" idx="2"/>
            </p:cNvCxnSpPr>
            <p:nvPr/>
          </p:nvCxnSpPr>
          <p:spPr>
            <a:xfrm rot="10800000" flipH="1" flipV="1">
              <a:off x="1959429" y="2797818"/>
              <a:ext cx="8164" cy="1660072"/>
            </a:xfrm>
            <a:prstGeom prst="curvedConnector3">
              <a:avLst>
                <a:gd name="adj1" fmla="val -2800098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曲线 29">
              <a:extLst>
                <a:ext uri="{FF2B5EF4-FFF2-40B4-BE49-F238E27FC236}">
                  <a16:creationId xmlns:a16="http://schemas.microsoft.com/office/drawing/2014/main" id="{99561E72-0CF6-439D-AACD-C0DE45F73047}"/>
                </a:ext>
              </a:extLst>
            </p:cNvPr>
            <p:cNvCxnSpPr>
              <a:stCxn id="36" idx="2"/>
              <a:endCxn id="16" idx="2"/>
            </p:cNvCxnSpPr>
            <p:nvPr/>
          </p:nvCxnSpPr>
          <p:spPr>
            <a:xfrm rot="10800000" flipV="1">
              <a:off x="1959429" y="2797817"/>
              <a:ext cx="12700" cy="2487273"/>
            </a:xfrm>
            <a:prstGeom prst="curvedConnector3">
              <a:avLst>
                <a:gd name="adj1" fmla="val 3257142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E79BE7CC-D540-4EA6-926E-C2A064BAA3B6}"/>
                </a:ext>
              </a:extLst>
            </p:cNvPr>
            <p:cNvCxnSpPr>
              <a:stCxn id="35" idx="2"/>
              <a:endCxn id="16" idx="2"/>
            </p:cNvCxnSpPr>
            <p:nvPr/>
          </p:nvCxnSpPr>
          <p:spPr>
            <a:xfrm rot="10800000" flipV="1">
              <a:off x="1959429" y="3630171"/>
              <a:ext cx="12700" cy="1654919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39ED410B-FCFB-45D6-9F40-5BFC0DED6421}"/>
                </a:ext>
              </a:extLst>
            </p:cNvPr>
            <p:cNvCxnSpPr>
              <a:stCxn id="40" idx="2"/>
              <a:endCxn id="36" idx="2"/>
            </p:cNvCxnSpPr>
            <p:nvPr/>
          </p:nvCxnSpPr>
          <p:spPr>
            <a:xfrm rot="16200000" flipH="1">
              <a:off x="1211013" y="2049401"/>
              <a:ext cx="459965" cy="1036867"/>
            </a:xfrm>
            <a:prstGeom prst="curvedConnector2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曲线 58">
              <a:extLst>
                <a:ext uri="{FF2B5EF4-FFF2-40B4-BE49-F238E27FC236}">
                  <a16:creationId xmlns:a16="http://schemas.microsoft.com/office/drawing/2014/main" id="{0A7F57DD-A884-4C99-821C-8D210A4ECBD7}"/>
                </a:ext>
              </a:extLst>
            </p:cNvPr>
            <p:cNvCxnSpPr>
              <a:stCxn id="40" idx="2"/>
              <a:endCxn id="35" idx="2"/>
            </p:cNvCxnSpPr>
            <p:nvPr/>
          </p:nvCxnSpPr>
          <p:spPr>
            <a:xfrm rot="16200000" flipH="1">
              <a:off x="794836" y="2465578"/>
              <a:ext cx="1292319" cy="1036867"/>
            </a:xfrm>
            <a:prstGeom prst="curvedConnector2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曲线 60">
              <a:extLst>
                <a:ext uri="{FF2B5EF4-FFF2-40B4-BE49-F238E27FC236}">
                  <a16:creationId xmlns:a16="http://schemas.microsoft.com/office/drawing/2014/main" id="{38AEEEEA-0A96-41AA-97E7-D0F00156BD89}"/>
                </a:ext>
              </a:extLst>
            </p:cNvPr>
            <p:cNvCxnSpPr>
              <a:stCxn id="46" idx="2"/>
              <a:endCxn id="34" idx="2"/>
            </p:cNvCxnSpPr>
            <p:nvPr/>
          </p:nvCxnSpPr>
          <p:spPr>
            <a:xfrm rot="16200000" flipH="1">
              <a:off x="385059" y="2875355"/>
              <a:ext cx="2120037" cy="1045032"/>
            </a:xfrm>
            <a:prstGeom prst="curvedConnector2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曲线 62">
              <a:extLst>
                <a:ext uri="{FF2B5EF4-FFF2-40B4-BE49-F238E27FC236}">
                  <a16:creationId xmlns:a16="http://schemas.microsoft.com/office/drawing/2014/main" id="{5B8C455B-7F86-4A0C-B09E-FFA4F55F18AD}"/>
                </a:ext>
              </a:extLst>
            </p:cNvPr>
            <p:cNvCxnSpPr>
              <a:stCxn id="46" idx="2"/>
              <a:endCxn id="16" idx="2"/>
            </p:cNvCxnSpPr>
            <p:nvPr/>
          </p:nvCxnSpPr>
          <p:spPr>
            <a:xfrm rot="16200000" flipH="1">
              <a:off x="-32624" y="3293038"/>
              <a:ext cx="2947238" cy="1036868"/>
            </a:xfrm>
            <a:prstGeom prst="curvedConnector2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连接符: 曲线 1024">
              <a:extLst>
                <a:ext uri="{FF2B5EF4-FFF2-40B4-BE49-F238E27FC236}">
                  <a16:creationId xmlns:a16="http://schemas.microsoft.com/office/drawing/2014/main" id="{6732855C-C6DD-435C-B2D2-6DDE870C1963}"/>
                </a:ext>
              </a:extLst>
            </p:cNvPr>
            <p:cNvCxnSpPr>
              <a:stCxn id="48" idx="2"/>
              <a:endCxn id="36" idx="6"/>
            </p:cNvCxnSpPr>
            <p:nvPr/>
          </p:nvCxnSpPr>
          <p:spPr>
            <a:xfrm rot="5400000">
              <a:off x="2806886" y="2036913"/>
              <a:ext cx="441405" cy="1080405"/>
            </a:xfrm>
            <a:prstGeom prst="curvedConnector2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连接符: 曲线 1027">
              <a:extLst>
                <a:ext uri="{FF2B5EF4-FFF2-40B4-BE49-F238E27FC236}">
                  <a16:creationId xmlns:a16="http://schemas.microsoft.com/office/drawing/2014/main" id="{98144F7B-2818-4F9D-B7D3-649AB06B0A36}"/>
                </a:ext>
              </a:extLst>
            </p:cNvPr>
            <p:cNvCxnSpPr>
              <a:stCxn id="48" idx="2"/>
              <a:endCxn id="35" idx="6"/>
            </p:cNvCxnSpPr>
            <p:nvPr/>
          </p:nvCxnSpPr>
          <p:spPr>
            <a:xfrm rot="5400000">
              <a:off x="2390709" y="2453090"/>
              <a:ext cx="1273759" cy="1080405"/>
            </a:xfrm>
            <a:prstGeom prst="curvedConnector2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连接符: 曲线 1029">
              <a:extLst>
                <a:ext uri="{FF2B5EF4-FFF2-40B4-BE49-F238E27FC236}">
                  <a16:creationId xmlns:a16="http://schemas.microsoft.com/office/drawing/2014/main" id="{39C265D2-6503-48B1-9D2C-838CF87C63B6}"/>
                </a:ext>
              </a:extLst>
            </p:cNvPr>
            <p:cNvCxnSpPr>
              <a:stCxn id="48" idx="2"/>
              <a:endCxn id="34" idx="6"/>
            </p:cNvCxnSpPr>
            <p:nvPr/>
          </p:nvCxnSpPr>
          <p:spPr>
            <a:xfrm rot="5400000">
              <a:off x="1980932" y="2871031"/>
              <a:ext cx="2101477" cy="1072241"/>
            </a:xfrm>
            <a:prstGeom prst="curvedConnector2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连接符: 曲线 1031">
              <a:extLst>
                <a:ext uri="{FF2B5EF4-FFF2-40B4-BE49-F238E27FC236}">
                  <a16:creationId xmlns:a16="http://schemas.microsoft.com/office/drawing/2014/main" id="{14596B7C-9488-403F-85B6-6322D5FFAC0C}"/>
                </a:ext>
              </a:extLst>
            </p:cNvPr>
            <p:cNvCxnSpPr>
              <a:stCxn id="48" idx="2"/>
              <a:endCxn id="16" idx="6"/>
            </p:cNvCxnSpPr>
            <p:nvPr/>
          </p:nvCxnSpPr>
          <p:spPr>
            <a:xfrm rot="5400000">
              <a:off x="1563249" y="3280550"/>
              <a:ext cx="2928678" cy="1080405"/>
            </a:xfrm>
            <a:prstGeom prst="curvedConnector2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连接符: 曲线 1033">
              <a:extLst>
                <a:ext uri="{FF2B5EF4-FFF2-40B4-BE49-F238E27FC236}">
                  <a16:creationId xmlns:a16="http://schemas.microsoft.com/office/drawing/2014/main" id="{E5012F6B-6DE1-4DAE-8F61-E883775591F0}"/>
                </a:ext>
              </a:extLst>
            </p:cNvPr>
            <p:cNvCxnSpPr>
              <a:stCxn id="36" idx="6"/>
            </p:cNvCxnSpPr>
            <p:nvPr/>
          </p:nvCxnSpPr>
          <p:spPr>
            <a:xfrm>
              <a:off x="2487385" y="2797818"/>
              <a:ext cx="266700" cy="2945779"/>
            </a:xfrm>
            <a:prstGeom prst="curvedConnector2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连接符: 曲线 1035">
              <a:extLst>
                <a:ext uri="{FF2B5EF4-FFF2-40B4-BE49-F238E27FC236}">
                  <a16:creationId xmlns:a16="http://schemas.microsoft.com/office/drawing/2014/main" id="{489B7EA3-73D6-441A-81E1-B498BC526C2C}"/>
                </a:ext>
              </a:extLst>
            </p:cNvPr>
            <p:cNvCxnSpPr>
              <a:stCxn id="35" idx="6"/>
            </p:cNvCxnSpPr>
            <p:nvPr/>
          </p:nvCxnSpPr>
          <p:spPr>
            <a:xfrm>
              <a:off x="2487385" y="3630172"/>
              <a:ext cx="266700" cy="2052576"/>
            </a:xfrm>
            <a:prstGeom prst="curvedConnector2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连接符: 曲线 1037">
              <a:extLst>
                <a:ext uri="{FF2B5EF4-FFF2-40B4-BE49-F238E27FC236}">
                  <a16:creationId xmlns:a16="http://schemas.microsoft.com/office/drawing/2014/main" id="{C87CD269-D45A-42F3-B56B-890C7EFD5E6A}"/>
                </a:ext>
              </a:extLst>
            </p:cNvPr>
            <p:cNvCxnSpPr>
              <a:stCxn id="34" idx="6"/>
            </p:cNvCxnSpPr>
            <p:nvPr/>
          </p:nvCxnSpPr>
          <p:spPr>
            <a:xfrm>
              <a:off x="2495549" y="4457890"/>
              <a:ext cx="258536" cy="1224858"/>
            </a:xfrm>
            <a:prstGeom prst="curvedConnector2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连接符: 曲线 1039">
              <a:extLst>
                <a:ext uri="{FF2B5EF4-FFF2-40B4-BE49-F238E27FC236}">
                  <a16:creationId xmlns:a16="http://schemas.microsoft.com/office/drawing/2014/main" id="{2ADD50FC-99DF-4158-8236-64EAB11E707B}"/>
                </a:ext>
              </a:extLst>
            </p:cNvPr>
            <p:cNvCxnSpPr>
              <a:stCxn id="16" idx="6"/>
            </p:cNvCxnSpPr>
            <p:nvPr/>
          </p:nvCxnSpPr>
          <p:spPr>
            <a:xfrm>
              <a:off x="2487385" y="5285091"/>
              <a:ext cx="266700" cy="458506"/>
            </a:xfrm>
            <a:prstGeom prst="curvedConnector2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928581C3-3D51-414A-97BE-2BA19D154516}"/>
                    </a:ext>
                  </a:extLst>
                </p:cNvPr>
                <p:cNvSpPr txBox="1"/>
                <p:nvPr/>
              </p:nvSpPr>
              <p:spPr>
                <a:xfrm>
                  <a:off x="1605642" y="2539306"/>
                  <a:ext cx="12627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928581C3-3D51-414A-97BE-2BA19D154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642" y="2539306"/>
                  <a:ext cx="126274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6A13180E-D3C6-46CC-8D8B-E1BB3172AB21}"/>
                    </a:ext>
                  </a:extLst>
                </p:cNvPr>
                <p:cNvSpPr txBox="1"/>
                <p:nvPr/>
              </p:nvSpPr>
              <p:spPr>
                <a:xfrm>
                  <a:off x="1605642" y="3390158"/>
                  <a:ext cx="12627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6A13180E-D3C6-46CC-8D8B-E1BB3172A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642" y="3390158"/>
                  <a:ext cx="126274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49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BFF08AA-12FB-42E3-A829-6D344F8D3498}"/>
                    </a:ext>
                  </a:extLst>
                </p:cNvPr>
                <p:cNvSpPr txBox="1"/>
                <p:nvPr/>
              </p:nvSpPr>
              <p:spPr>
                <a:xfrm>
                  <a:off x="1627502" y="4207251"/>
                  <a:ext cx="12627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BFF08AA-12FB-42E3-A829-6D344F8D3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502" y="4207251"/>
                  <a:ext cx="126274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49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54CCC203-1DE6-481B-B355-A7DB607F4ABB}"/>
                    </a:ext>
                  </a:extLst>
                </p:cNvPr>
                <p:cNvSpPr txBox="1"/>
                <p:nvPr/>
              </p:nvSpPr>
              <p:spPr>
                <a:xfrm>
                  <a:off x="1586590" y="5053835"/>
                  <a:ext cx="12627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54CCC203-1DE6-481B-B355-A7DB607F4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6590" y="5053835"/>
                  <a:ext cx="126274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49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6" name="文本框 1045">
                <a:extLst>
                  <a:ext uri="{FF2B5EF4-FFF2-40B4-BE49-F238E27FC236}">
                    <a16:creationId xmlns:a16="http://schemas.microsoft.com/office/drawing/2014/main" id="{5ED4F16C-0DCF-4BA6-AA1B-B0304A5F86FE}"/>
                  </a:ext>
                </a:extLst>
              </p:cNvPr>
              <p:cNvSpPr txBox="1"/>
              <p:nvPr/>
            </p:nvSpPr>
            <p:spPr>
              <a:xfrm>
                <a:off x="3467089" y="3356337"/>
                <a:ext cx="1701559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axpool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Avgpool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Skip-Connection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SepConv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r>
                  <a:rPr lang="en-US" altLang="zh-CN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SepConv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  <a:p>
                <a:r>
                  <a:rPr lang="en-US" altLang="zh-CN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DilConv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r>
                  <a:rPr lang="en-US" altLang="zh-CN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DilConv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None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6" name="文本框 1045">
                <a:extLst>
                  <a:ext uri="{FF2B5EF4-FFF2-40B4-BE49-F238E27FC236}">
                    <a16:creationId xmlns:a16="http://schemas.microsoft.com/office/drawing/2014/main" id="{5ED4F16C-0DCF-4BA6-AA1B-B0304A5F8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089" y="3356337"/>
                <a:ext cx="1701559" cy="2062103"/>
              </a:xfrm>
              <a:prstGeom prst="rect">
                <a:avLst/>
              </a:prstGeom>
              <a:blipFill>
                <a:blip r:embed="rId12"/>
                <a:stretch>
                  <a:fillRect l="-2151" t="-888" b="-2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7" name="矩形 1046">
            <a:extLst>
              <a:ext uri="{FF2B5EF4-FFF2-40B4-BE49-F238E27FC236}">
                <a16:creationId xmlns:a16="http://schemas.microsoft.com/office/drawing/2014/main" id="{6B8099AA-8767-462B-AB80-32301A284DA9}"/>
              </a:ext>
            </a:extLst>
          </p:cNvPr>
          <p:cNvSpPr/>
          <p:nvPr/>
        </p:nvSpPr>
        <p:spPr>
          <a:xfrm>
            <a:off x="3479584" y="3334860"/>
            <a:ext cx="1635749" cy="211327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541C233-ABB4-45A3-979E-7A6092C28FAA}"/>
              </a:ext>
            </a:extLst>
          </p:cNvPr>
          <p:cNvGrpSpPr/>
          <p:nvPr/>
        </p:nvGrpSpPr>
        <p:grpSpPr>
          <a:xfrm>
            <a:off x="7973534" y="1986801"/>
            <a:ext cx="4027713" cy="3990590"/>
            <a:chOff x="7908219" y="2177141"/>
            <a:chExt cx="4027713" cy="399059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FF82B13-D23A-4E49-8557-9ED3FF031657}"/>
                </a:ext>
              </a:extLst>
            </p:cNvPr>
            <p:cNvSpPr/>
            <p:nvPr/>
          </p:nvSpPr>
          <p:spPr>
            <a:xfrm>
              <a:off x="9327413" y="5615376"/>
              <a:ext cx="1159342" cy="55235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DA28F3F-D468-49CC-90ED-EC80BA843FB7}"/>
                </a:ext>
              </a:extLst>
            </p:cNvPr>
            <p:cNvSpPr/>
            <p:nvPr/>
          </p:nvSpPr>
          <p:spPr>
            <a:xfrm>
              <a:off x="9417362" y="5702603"/>
              <a:ext cx="969448" cy="3779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9D5CA76D-D3DB-4DFE-8B42-613AAF42D505}"/>
                    </a:ext>
                  </a:extLst>
                </p:cNvPr>
                <p:cNvSpPr txBox="1"/>
                <p:nvPr/>
              </p:nvSpPr>
              <p:spPr>
                <a:xfrm>
                  <a:off x="9327413" y="5669552"/>
                  <a:ext cx="1159343" cy="411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9D5CA76D-D3DB-4DFE-8B42-613AAF42D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7413" y="5669552"/>
                  <a:ext cx="1159343" cy="411034"/>
                </a:xfrm>
                <a:prstGeom prst="rect">
                  <a:avLst/>
                </a:prstGeom>
                <a:blipFill>
                  <a:blip r:embed="rId13"/>
                  <a:stretch>
                    <a:fillRect b="-179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F71DCA9-C52B-410C-9A9B-E76DE46F133A}"/>
                </a:ext>
              </a:extLst>
            </p:cNvPr>
            <p:cNvSpPr/>
            <p:nvPr/>
          </p:nvSpPr>
          <p:spPr>
            <a:xfrm>
              <a:off x="9657226" y="5045711"/>
              <a:ext cx="484724" cy="43123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7C785E2-90D7-47B1-B262-5728B6164551}"/>
                </a:ext>
              </a:extLst>
            </p:cNvPr>
            <p:cNvSpPr/>
            <p:nvPr/>
          </p:nvSpPr>
          <p:spPr>
            <a:xfrm>
              <a:off x="9664721" y="4309230"/>
              <a:ext cx="484724" cy="43123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2CED1FD-32FD-4F83-9CA4-21DF1A046AB0}"/>
                </a:ext>
              </a:extLst>
            </p:cNvPr>
            <p:cNvSpPr/>
            <p:nvPr/>
          </p:nvSpPr>
          <p:spPr>
            <a:xfrm>
              <a:off x="9657226" y="3572288"/>
              <a:ext cx="484724" cy="43123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4DB0520-9792-4103-A0AF-589C8A8EA953}"/>
                </a:ext>
              </a:extLst>
            </p:cNvPr>
            <p:cNvSpPr/>
            <p:nvPr/>
          </p:nvSpPr>
          <p:spPr>
            <a:xfrm>
              <a:off x="9657226" y="2831219"/>
              <a:ext cx="484724" cy="43123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FD08A7A-0C65-4832-B7D6-2B96F616D392}"/>
                </a:ext>
              </a:extLst>
            </p:cNvPr>
            <p:cNvSpPr/>
            <p:nvPr/>
          </p:nvSpPr>
          <p:spPr>
            <a:xfrm>
              <a:off x="7908219" y="2177141"/>
              <a:ext cx="4027713" cy="56105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B2E52DF-D829-40B3-8B82-ED33214A1F79}"/>
                </a:ext>
              </a:extLst>
            </p:cNvPr>
            <p:cNvSpPr/>
            <p:nvPr/>
          </p:nvSpPr>
          <p:spPr>
            <a:xfrm>
              <a:off x="8220539" y="2259336"/>
              <a:ext cx="969448" cy="3779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1371ECB0-05F9-4E1B-8D6E-97960F41AAF0}"/>
                    </a:ext>
                  </a:extLst>
                </p:cNvPr>
                <p:cNvSpPr txBox="1"/>
                <p:nvPr/>
              </p:nvSpPr>
              <p:spPr>
                <a:xfrm>
                  <a:off x="8125592" y="2226285"/>
                  <a:ext cx="1159343" cy="411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1371ECB0-05F9-4E1B-8D6E-97960F41A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5592" y="2226285"/>
                  <a:ext cx="1159343" cy="411034"/>
                </a:xfrm>
                <a:prstGeom prst="rect">
                  <a:avLst/>
                </a:prstGeom>
                <a:blipFill>
                  <a:blip r:embed="rId14"/>
                  <a:stretch>
                    <a:fillRect b="-16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309E942-A4FB-43E3-AE17-74A61BEE96AB}"/>
                </a:ext>
              </a:extLst>
            </p:cNvPr>
            <p:cNvSpPr/>
            <p:nvPr/>
          </p:nvSpPr>
          <p:spPr>
            <a:xfrm>
              <a:off x="10649161" y="2259336"/>
              <a:ext cx="969448" cy="3779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0B5174FF-E5D3-4B5C-BECD-294F4BE4A925}"/>
                    </a:ext>
                  </a:extLst>
                </p:cNvPr>
                <p:cNvSpPr txBox="1"/>
                <p:nvPr/>
              </p:nvSpPr>
              <p:spPr>
                <a:xfrm>
                  <a:off x="10554213" y="2242810"/>
                  <a:ext cx="1159343" cy="411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0B5174FF-E5D3-4B5C-BECD-294F4BE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4213" y="2242810"/>
                  <a:ext cx="1159343" cy="411034"/>
                </a:xfrm>
                <a:prstGeom prst="rect">
                  <a:avLst/>
                </a:prstGeom>
                <a:blipFill>
                  <a:blip r:embed="rId15"/>
                  <a:stretch>
                    <a:fillRect b="-164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40AA7B9-5A78-4668-B056-FFCD0FC625A9}"/>
                </a:ext>
              </a:extLst>
            </p:cNvPr>
            <p:cNvCxnSpPr>
              <a:stCxn id="66" idx="4"/>
              <a:endCxn id="65" idx="0"/>
            </p:cNvCxnSpPr>
            <p:nvPr/>
          </p:nvCxnSpPr>
          <p:spPr>
            <a:xfrm>
              <a:off x="9899588" y="3262458"/>
              <a:ext cx="0" cy="30983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连接符: 曲线 76">
              <a:extLst>
                <a:ext uri="{FF2B5EF4-FFF2-40B4-BE49-F238E27FC236}">
                  <a16:creationId xmlns:a16="http://schemas.microsoft.com/office/drawing/2014/main" id="{AE9F81C5-4BF2-43EA-913B-7D0224BE901F}"/>
                </a:ext>
              </a:extLst>
            </p:cNvPr>
            <p:cNvCxnSpPr>
              <a:stCxn id="65" idx="2"/>
              <a:endCxn id="62" idx="2"/>
            </p:cNvCxnSpPr>
            <p:nvPr/>
          </p:nvCxnSpPr>
          <p:spPr>
            <a:xfrm rot="10800000" flipV="1">
              <a:off x="9657226" y="3787907"/>
              <a:ext cx="11660" cy="1473422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连接符: 曲线 77">
              <a:extLst>
                <a:ext uri="{FF2B5EF4-FFF2-40B4-BE49-F238E27FC236}">
                  <a16:creationId xmlns:a16="http://schemas.microsoft.com/office/drawing/2014/main" id="{E8BD13C6-3AAF-46CE-BB03-A0F224A47847}"/>
                </a:ext>
              </a:extLst>
            </p:cNvPr>
            <p:cNvCxnSpPr>
              <a:stCxn id="68" idx="2"/>
              <a:endCxn id="66" idx="2"/>
            </p:cNvCxnSpPr>
            <p:nvPr/>
          </p:nvCxnSpPr>
          <p:spPr>
            <a:xfrm rot="16200000" flipH="1">
              <a:off x="8976485" y="2366097"/>
              <a:ext cx="409520" cy="951962"/>
            </a:xfrm>
            <a:prstGeom prst="curvedConnector2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曲线 78">
              <a:extLst>
                <a:ext uri="{FF2B5EF4-FFF2-40B4-BE49-F238E27FC236}">
                  <a16:creationId xmlns:a16="http://schemas.microsoft.com/office/drawing/2014/main" id="{35CC9BB5-ED34-49D0-82F4-27F1BD8FC0D9}"/>
                </a:ext>
              </a:extLst>
            </p:cNvPr>
            <p:cNvCxnSpPr>
              <a:stCxn id="68" idx="2"/>
              <a:endCxn id="65" idx="2"/>
            </p:cNvCxnSpPr>
            <p:nvPr/>
          </p:nvCxnSpPr>
          <p:spPr>
            <a:xfrm rot="16200000" flipH="1">
              <a:off x="8605950" y="2736632"/>
              <a:ext cx="1150589" cy="951962"/>
            </a:xfrm>
            <a:prstGeom prst="curvedConnector2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连接符: 曲线 79">
              <a:extLst>
                <a:ext uri="{FF2B5EF4-FFF2-40B4-BE49-F238E27FC236}">
                  <a16:creationId xmlns:a16="http://schemas.microsoft.com/office/drawing/2014/main" id="{F26E9071-F74F-43F6-A259-51918CD56431}"/>
                </a:ext>
              </a:extLst>
            </p:cNvPr>
            <p:cNvCxnSpPr>
              <a:stCxn id="69" idx="2"/>
              <a:endCxn id="64" idx="2"/>
            </p:cNvCxnSpPr>
            <p:nvPr/>
          </p:nvCxnSpPr>
          <p:spPr>
            <a:xfrm rot="16200000" flipH="1">
              <a:off x="8241227" y="3101355"/>
              <a:ext cx="1887530" cy="959458"/>
            </a:xfrm>
            <a:prstGeom prst="curvedConnector2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连接符: 曲线 85">
              <a:extLst>
                <a:ext uri="{FF2B5EF4-FFF2-40B4-BE49-F238E27FC236}">
                  <a16:creationId xmlns:a16="http://schemas.microsoft.com/office/drawing/2014/main" id="{5123EC3E-510B-4F7B-AED2-D21C55F4A05F}"/>
                </a:ext>
              </a:extLst>
            </p:cNvPr>
            <p:cNvCxnSpPr>
              <a:stCxn id="71" idx="2"/>
              <a:endCxn id="66" idx="6"/>
            </p:cNvCxnSpPr>
            <p:nvPr/>
          </p:nvCxnSpPr>
          <p:spPr>
            <a:xfrm rot="5400000">
              <a:off x="10441420" y="2354374"/>
              <a:ext cx="392996" cy="991935"/>
            </a:xfrm>
            <a:prstGeom prst="curvedConnector2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连接符: 曲线 89">
              <a:extLst>
                <a:ext uri="{FF2B5EF4-FFF2-40B4-BE49-F238E27FC236}">
                  <a16:creationId xmlns:a16="http://schemas.microsoft.com/office/drawing/2014/main" id="{725F2A51-4CD8-4025-832F-293B2483664B}"/>
                </a:ext>
              </a:extLst>
            </p:cNvPr>
            <p:cNvCxnSpPr>
              <a:stCxn id="71" idx="2"/>
              <a:endCxn id="64" idx="6"/>
            </p:cNvCxnSpPr>
            <p:nvPr/>
          </p:nvCxnSpPr>
          <p:spPr>
            <a:xfrm rot="5400000">
              <a:off x="9706163" y="3097127"/>
              <a:ext cx="1871006" cy="984439"/>
            </a:xfrm>
            <a:prstGeom prst="curvedConnector2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曲线 90">
              <a:extLst>
                <a:ext uri="{FF2B5EF4-FFF2-40B4-BE49-F238E27FC236}">
                  <a16:creationId xmlns:a16="http://schemas.microsoft.com/office/drawing/2014/main" id="{9369E14C-358B-4019-BB37-F75E2FC7C733}"/>
                </a:ext>
              </a:extLst>
            </p:cNvPr>
            <p:cNvCxnSpPr>
              <a:stCxn id="71" idx="2"/>
              <a:endCxn id="62" idx="6"/>
            </p:cNvCxnSpPr>
            <p:nvPr/>
          </p:nvCxnSpPr>
          <p:spPr>
            <a:xfrm rot="5400000">
              <a:off x="9334174" y="3461620"/>
              <a:ext cx="2607487" cy="991935"/>
            </a:xfrm>
            <a:prstGeom prst="curvedConnector2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连接符: 曲线 91">
              <a:extLst>
                <a:ext uri="{FF2B5EF4-FFF2-40B4-BE49-F238E27FC236}">
                  <a16:creationId xmlns:a16="http://schemas.microsoft.com/office/drawing/2014/main" id="{7E97DE9E-7857-483A-96AE-F202F634B6D7}"/>
                </a:ext>
              </a:extLst>
            </p:cNvPr>
            <p:cNvCxnSpPr>
              <a:stCxn id="66" idx="6"/>
            </p:cNvCxnSpPr>
            <p:nvPr/>
          </p:nvCxnSpPr>
          <p:spPr>
            <a:xfrm>
              <a:off x="10141950" y="3046839"/>
              <a:ext cx="244861" cy="2622713"/>
            </a:xfrm>
            <a:prstGeom prst="curvedConnector2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连接符: 曲线 92">
              <a:extLst>
                <a:ext uri="{FF2B5EF4-FFF2-40B4-BE49-F238E27FC236}">
                  <a16:creationId xmlns:a16="http://schemas.microsoft.com/office/drawing/2014/main" id="{B877AF51-4062-4244-944F-341AF166B744}"/>
                </a:ext>
              </a:extLst>
            </p:cNvPr>
            <p:cNvCxnSpPr>
              <a:stCxn id="65" idx="6"/>
            </p:cNvCxnSpPr>
            <p:nvPr/>
          </p:nvCxnSpPr>
          <p:spPr>
            <a:xfrm>
              <a:off x="10141950" y="3787908"/>
              <a:ext cx="244861" cy="1827468"/>
            </a:xfrm>
            <a:prstGeom prst="curvedConnector2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连接符: 曲线 93">
              <a:extLst>
                <a:ext uri="{FF2B5EF4-FFF2-40B4-BE49-F238E27FC236}">
                  <a16:creationId xmlns:a16="http://schemas.microsoft.com/office/drawing/2014/main" id="{B438074F-31DB-4730-AE79-87A0D8A4A89D}"/>
                </a:ext>
              </a:extLst>
            </p:cNvPr>
            <p:cNvCxnSpPr>
              <a:stCxn id="64" idx="6"/>
            </p:cNvCxnSpPr>
            <p:nvPr/>
          </p:nvCxnSpPr>
          <p:spPr>
            <a:xfrm>
              <a:off x="10149445" y="4524850"/>
              <a:ext cx="237365" cy="1090527"/>
            </a:xfrm>
            <a:prstGeom prst="curvedConnector2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连接符: 曲线 94">
              <a:extLst>
                <a:ext uri="{FF2B5EF4-FFF2-40B4-BE49-F238E27FC236}">
                  <a16:creationId xmlns:a16="http://schemas.microsoft.com/office/drawing/2014/main" id="{2BC1A45B-9F34-4582-A23F-D071EC9BF0DE}"/>
                </a:ext>
              </a:extLst>
            </p:cNvPr>
            <p:cNvCxnSpPr>
              <a:stCxn id="62" idx="6"/>
            </p:cNvCxnSpPr>
            <p:nvPr/>
          </p:nvCxnSpPr>
          <p:spPr>
            <a:xfrm>
              <a:off x="10141950" y="5261331"/>
              <a:ext cx="244861" cy="408221"/>
            </a:xfrm>
            <a:prstGeom prst="curvedConnector2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1AA8CFEC-6FAF-43F9-880D-D53707568173}"/>
                    </a:ext>
                  </a:extLst>
                </p:cNvPr>
                <p:cNvSpPr txBox="1"/>
                <p:nvPr/>
              </p:nvSpPr>
              <p:spPr>
                <a:xfrm>
                  <a:off x="9332409" y="2816679"/>
                  <a:ext cx="1159343" cy="411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1AA8CFEC-6FAF-43F9-880D-D53707568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409" y="2816679"/>
                  <a:ext cx="1159343" cy="411034"/>
                </a:xfrm>
                <a:prstGeom prst="rect">
                  <a:avLst/>
                </a:prstGeom>
                <a:blipFill>
                  <a:blip r:embed="rId16"/>
                  <a:stretch>
                    <a:fillRect b="-164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8EEEB12F-9AB2-4765-AAEF-439DC4D4B626}"/>
                    </a:ext>
                  </a:extLst>
                </p:cNvPr>
                <p:cNvSpPr txBox="1"/>
                <p:nvPr/>
              </p:nvSpPr>
              <p:spPr>
                <a:xfrm>
                  <a:off x="9332409" y="3574217"/>
                  <a:ext cx="1159343" cy="411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8EEEB12F-9AB2-4765-AAEF-439DC4D4B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409" y="3574217"/>
                  <a:ext cx="1159343" cy="411034"/>
                </a:xfrm>
                <a:prstGeom prst="rect">
                  <a:avLst/>
                </a:prstGeom>
                <a:blipFill>
                  <a:blip r:embed="rId17"/>
                  <a:stretch>
                    <a:fillRect b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62363567-CF35-4297-B3A3-1B5F4E4CE043}"/>
                    </a:ext>
                  </a:extLst>
                </p:cNvPr>
                <p:cNvSpPr txBox="1"/>
                <p:nvPr/>
              </p:nvSpPr>
              <p:spPr>
                <a:xfrm>
                  <a:off x="9352479" y="4301698"/>
                  <a:ext cx="1159343" cy="411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62363567-CF35-4297-B3A3-1B5F4E4CE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2479" y="4301698"/>
                  <a:ext cx="1159343" cy="411034"/>
                </a:xfrm>
                <a:prstGeom prst="rect">
                  <a:avLst/>
                </a:prstGeom>
                <a:blipFill>
                  <a:blip r:embed="rId18"/>
                  <a:stretch>
                    <a:fillRect b="-149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5E2B3816-CA95-4F7A-B1E4-CD96D326B5C0}"/>
                    </a:ext>
                  </a:extLst>
                </p:cNvPr>
                <p:cNvSpPr txBox="1"/>
                <p:nvPr/>
              </p:nvSpPr>
              <p:spPr>
                <a:xfrm>
                  <a:off x="9314917" y="5055437"/>
                  <a:ext cx="1159343" cy="411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5E2B3816-CA95-4F7A-B1E4-CD96D326B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4917" y="5055437"/>
                  <a:ext cx="1159343" cy="411034"/>
                </a:xfrm>
                <a:prstGeom prst="rect">
                  <a:avLst/>
                </a:prstGeom>
                <a:blipFill>
                  <a:blip r:embed="rId19"/>
                  <a:stretch>
                    <a:fillRect b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38412E4-5607-4431-871D-CB409ABD8B49}"/>
              </a:ext>
            </a:extLst>
          </p:cNvPr>
          <p:cNvSpPr txBox="1"/>
          <p:nvPr/>
        </p:nvSpPr>
        <p:spPr>
          <a:xfrm>
            <a:off x="7439127" y="5049424"/>
            <a:ext cx="138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 5*5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1626B74-26C5-4806-B0DB-88221634C839}"/>
              </a:ext>
            </a:extLst>
          </p:cNvPr>
          <p:cNvSpPr/>
          <p:nvPr/>
        </p:nvSpPr>
        <p:spPr>
          <a:xfrm>
            <a:off x="7324826" y="5027947"/>
            <a:ext cx="1635749" cy="39719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04EBA95F-C599-4DF1-B90D-D546D796F39B}"/>
              </a:ext>
            </a:extLst>
          </p:cNvPr>
          <p:cNvCxnSpPr>
            <a:cxnSpLocks/>
          </p:cNvCxnSpPr>
          <p:nvPr/>
        </p:nvCxnSpPr>
        <p:spPr>
          <a:xfrm>
            <a:off x="3395737" y="5583403"/>
            <a:ext cx="1844350" cy="510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曲线 139">
            <a:extLst>
              <a:ext uri="{FF2B5EF4-FFF2-40B4-BE49-F238E27FC236}">
                <a16:creationId xmlns:a16="http://schemas.microsoft.com/office/drawing/2014/main" id="{11E6D1B0-7807-4953-803A-25B471DF91C0}"/>
              </a:ext>
            </a:extLst>
          </p:cNvPr>
          <p:cNvCxnSpPr>
            <a:cxnSpLocks/>
          </p:cNvCxnSpPr>
          <p:nvPr/>
        </p:nvCxnSpPr>
        <p:spPr>
          <a:xfrm>
            <a:off x="7238198" y="5583403"/>
            <a:ext cx="1844350" cy="510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FE00208-D4A8-40E0-8F33-571949E5048A}"/>
              </a:ext>
            </a:extLst>
          </p:cNvPr>
          <p:cNvSpPr txBox="1"/>
          <p:nvPr/>
        </p:nvSpPr>
        <p:spPr>
          <a:xfrm>
            <a:off x="3099695" y="5673327"/>
            <a:ext cx="239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Edge: Mixed-Operation</a:t>
            </a:r>
            <a:endParaRPr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8C23A9E5-6644-4FC0-A4F3-41E3970122B5}"/>
              </a:ext>
            </a:extLst>
          </p:cNvPr>
          <p:cNvSpPr txBox="1"/>
          <p:nvPr/>
        </p:nvSpPr>
        <p:spPr>
          <a:xfrm>
            <a:off x="6952226" y="5668858"/>
            <a:ext cx="23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Edge: Single-Operation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C256F8A-914D-4B98-8BA2-819B3540D1D5}"/>
              </a:ext>
            </a:extLst>
          </p:cNvPr>
          <p:cNvCxnSpPr>
            <a:cxnSpLocks/>
          </p:cNvCxnSpPr>
          <p:nvPr/>
        </p:nvCxnSpPr>
        <p:spPr>
          <a:xfrm>
            <a:off x="5299706" y="3807352"/>
            <a:ext cx="30275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3D5C659D-B894-471F-B8F7-FFBF0D4501E2}"/>
              </a:ext>
            </a:extLst>
          </p:cNvPr>
          <p:cNvSpPr txBox="1"/>
          <p:nvPr/>
        </p:nvSpPr>
        <p:spPr>
          <a:xfrm>
            <a:off x="5411009" y="3382419"/>
            <a:ext cx="290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Architecture Prune</a:t>
            </a:r>
            <a:endParaRPr lang="zh-CN" altLang="en-US" sz="2400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5F53DE1-D728-4290-8E93-8D7E64E7E262}"/>
              </a:ext>
            </a:extLst>
          </p:cNvPr>
          <p:cNvSpPr txBox="1"/>
          <p:nvPr/>
        </p:nvSpPr>
        <p:spPr>
          <a:xfrm>
            <a:off x="5357694" y="3850897"/>
            <a:ext cx="290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Operation prune</a:t>
            </a:r>
          </a:p>
          <a:p>
            <a:pPr algn="ctr"/>
            <a:r>
              <a:rPr lang="en-US" altLang="zh-CN" dirty="0"/>
              <a:t>2. Edge prune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6549445-136B-42DF-8F99-C16A935D1EC6}"/>
              </a:ext>
            </a:extLst>
          </p:cNvPr>
          <p:cNvSpPr txBox="1"/>
          <p:nvPr/>
        </p:nvSpPr>
        <p:spPr>
          <a:xfrm>
            <a:off x="3190244" y="6291124"/>
            <a:ext cx="581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Derive the cell structure in DARTS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849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ECFD191-B553-49F5-86A3-5C0434B8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02F039-5C11-43F7-92A5-CFBF8A5308F9}"/>
              </a:ext>
            </a:extLst>
          </p:cNvPr>
          <p:cNvSpPr txBox="1"/>
          <p:nvPr/>
        </p:nvSpPr>
        <p:spPr>
          <a:xfrm>
            <a:off x="928915" y="1237717"/>
            <a:ext cx="724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Problems in DARTS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E745B6-7DED-41C0-A08E-1F42FFBDBFCF}"/>
              </a:ext>
            </a:extLst>
          </p:cNvPr>
          <p:cNvSpPr txBox="1"/>
          <p:nvPr/>
        </p:nvSpPr>
        <p:spPr>
          <a:xfrm>
            <a:off x="1179505" y="1870851"/>
            <a:ext cx="10387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Select edge based on operation weight (coupling operation and topology search)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Handcraft policy of edge numbers (fix to 2)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84CB6637-6BEE-4E12-910D-EC6A830DE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3260"/>
              </p:ext>
            </p:extLst>
          </p:nvPr>
        </p:nvGraphicFramePr>
        <p:xfrm>
          <a:off x="1492241" y="3679355"/>
          <a:ext cx="526252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816">
                  <a:extLst>
                    <a:ext uri="{9D8B030D-6E8A-4147-A177-3AD203B41FA5}">
                      <a16:colId xmlns:a16="http://schemas.microsoft.com/office/drawing/2014/main" val="2741824747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2413482610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3449073827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1292546737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1374024774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4031946709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1094103770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324872226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altLang="zh-CN" dirty="0"/>
                        <a:t>Op1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81885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228135"/>
                  </a:ext>
                </a:extLst>
              </a:tr>
              <a:tr h="284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73086"/>
                  </a:ext>
                </a:extLst>
              </a:tr>
              <a:tr h="284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4981"/>
                  </a:ext>
                </a:extLst>
              </a:tr>
              <a:tr h="284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0188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7F24D93-1A82-41C2-B4A8-180B684B67FF}"/>
              </a:ext>
            </a:extLst>
          </p:cNvPr>
          <p:cNvSpPr txBox="1"/>
          <p:nvPr/>
        </p:nvSpPr>
        <p:spPr>
          <a:xfrm>
            <a:off x="1818167" y="3286150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Operation Weight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14862D-4D01-4F14-9EAD-39707C44FA6B}"/>
              </a:ext>
            </a:extLst>
          </p:cNvPr>
          <p:cNvSpPr txBox="1"/>
          <p:nvPr/>
        </p:nvSpPr>
        <p:spPr>
          <a:xfrm>
            <a:off x="591683" y="4008754"/>
            <a:ext cx="104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Edge 1: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888C17-3F9E-4A9F-A08F-639C82082621}"/>
              </a:ext>
            </a:extLst>
          </p:cNvPr>
          <p:cNvSpPr txBox="1"/>
          <p:nvPr/>
        </p:nvSpPr>
        <p:spPr>
          <a:xfrm>
            <a:off x="6509976" y="3286150"/>
            <a:ext cx="229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Edge Importance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DBE570-8CA8-4B8D-9F0B-CC937C7EE842}"/>
              </a:ext>
            </a:extLst>
          </p:cNvPr>
          <p:cNvSpPr txBox="1"/>
          <p:nvPr/>
        </p:nvSpPr>
        <p:spPr>
          <a:xfrm>
            <a:off x="591682" y="4378086"/>
            <a:ext cx="104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Edge 2: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E41917-595E-4EB2-8F5B-7BF050606632}"/>
              </a:ext>
            </a:extLst>
          </p:cNvPr>
          <p:cNvSpPr txBox="1"/>
          <p:nvPr/>
        </p:nvSpPr>
        <p:spPr>
          <a:xfrm>
            <a:off x="591683" y="4728493"/>
            <a:ext cx="104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Edge 3: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88D853-C93E-4A3E-AEB9-802066128493}"/>
              </a:ext>
            </a:extLst>
          </p:cNvPr>
          <p:cNvSpPr txBox="1"/>
          <p:nvPr/>
        </p:nvSpPr>
        <p:spPr>
          <a:xfrm>
            <a:off x="591682" y="5097825"/>
            <a:ext cx="104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Edge 4: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9A07227-31C6-4628-BEB0-77D55B71FBDF}"/>
              </a:ext>
            </a:extLst>
          </p:cNvPr>
          <p:cNvSpPr txBox="1"/>
          <p:nvPr/>
        </p:nvSpPr>
        <p:spPr>
          <a:xfrm>
            <a:off x="7205048" y="5138823"/>
            <a:ext cx="900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0.45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563D0F-FBD3-4D8D-B21F-314E16088811}"/>
              </a:ext>
            </a:extLst>
          </p:cNvPr>
          <p:cNvSpPr txBox="1"/>
          <p:nvPr/>
        </p:nvSpPr>
        <p:spPr>
          <a:xfrm>
            <a:off x="7205048" y="4769037"/>
            <a:ext cx="900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33A490-4092-4E55-839D-150EF7A6C3D0}"/>
              </a:ext>
            </a:extLst>
          </p:cNvPr>
          <p:cNvSpPr txBox="1"/>
          <p:nvPr/>
        </p:nvSpPr>
        <p:spPr>
          <a:xfrm>
            <a:off x="7205048" y="4409089"/>
            <a:ext cx="900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0.4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A3A667-4AF8-42DF-A7A5-4A71461836A8}"/>
              </a:ext>
            </a:extLst>
          </p:cNvPr>
          <p:cNvSpPr txBox="1"/>
          <p:nvPr/>
        </p:nvSpPr>
        <p:spPr>
          <a:xfrm>
            <a:off x="7205048" y="4026695"/>
            <a:ext cx="900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0.3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E0C3A7-9D42-48EA-9CA2-52C88D1C980E}"/>
              </a:ext>
            </a:extLst>
          </p:cNvPr>
          <p:cNvSpPr txBox="1"/>
          <p:nvPr/>
        </p:nvSpPr>
        <p:spPr>
          <a:xfrm>
            <a:off x="9729831" y="3307291"/>
            <a:ext cx="145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Searched cell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3D26CF1-0286-4EAE-B852-73D4517D4C45}"/>
              </a:ext>
            </a:extLst>
          </p:cNvPr>
          <p:cNvSpPr txBox="1"/>
          <p:nvPr/>
        </p:nvSpPr>
        <p:spPr>
          <a:xfrm>
            <a:off x="2608106" y="5731968"/>
            <a:ext cx="780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Architecture search via continuous relaxation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0D73836-62FC-484D-8A13-F2E58747F411}"/>
              </a:ext>
            </a:extLst>
          </p:cNvPr>
          <p:cNvSpPr/>
          <p:nvPr/>
        </p:nvSpPr>
        <p:spPr>
          <a:xfrm>
            <a:off x="591682" y="3171458"/>
            <a:ext cx="11195145" cy="2536637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EEE109A9-6553-4A31-8AAE-C5138B5B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65940"/>
              </p:ext>
            </p:extLst>
          </p:nvPr>
        </p:nvGraphicFramePr>
        <p:xfrm>
          <a:off x="9435525" y="4210546"/>
          <a:ext cx="205104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028">
                  <a:extLst>
                    <a:ext uri="{9D8B030D-6E8A-4147-A177-3AD203B41FA5}">
                      <a16:colId xmlns:a16="http://schemas.microsoft.com/office/drawing/2014/main" val="1009727694"/>
                    </a:ext>
                  </a:extLst>
                </a:gridCol>
                <a:gridCol w="710015">
                  <a:extLst>
                    <a:ext uri="{9D8B030D-6E8A-4147-A177-3AD203B41FA5}">
                      <a16:colId xmlns:a16="http://schemas.microsoft.com/office/drawing/2014/main" val="327395596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Edge 2: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82377269"/>
                  </a:ext>
                </a:extLst>
              </a:tr>
              <a:tr h="284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Edge 4: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89286"/>
                  </a:ext>
                </a:extLst>
              </a:tr>
            </a:tbl>
          </a:graphicData>
        </a:graphic>
      </p:graphicFrame>
      <p:sp>
        <p:nvSpPr>
          <p:cNvPr id="28" name="箭头: 燕尾形 27">
            <a:extLst>
              <a:ext uri="{FF2B5EF4-FFF2-40B4-BE49-F238E27FC236}">
                <a16:creationId xmlns:a16="http://schemas.microsoft.com/office/drawing/2014/main" id="{58B44BC1-3D60-4B99-A809-BB8EA3A21E97}"/>
              </a:ext>
            </a:extLst>
          </p:cNvPr>
          <p:cNvSpPr/>
          <p:nvPr/>
        </p:nvSpPr>
        <p:spPr>
          <a:xfrm>
            <a:off x="8386090" y="4302516"/>
            <a:ext cx="765545" cy="5204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693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278C180-C91A-4C9B-9FF6-32BA0DBA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DE376F-839B-431C-AC6B-68082A23EE57}"/>
              </a:ext>
            </a:extLst>
          </p:cNvPr>
          <p:cNvSpPr txBox="1"/>
          <p:nvPr/>
        </p:nvSpPr>
        <p:spPr>
          <a:xfrm>
            <a:off x="2203643" y="5387680"/>
            <a:ext cx="8371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Correlation between edge importance and stand-alone accuracy in DARTS (Left: CIFAR10, Right: CIFAR100)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267A3E-4204-4E31-B758-AB51C753D5FB}"/>
              </a:ext>
            </a:extLst>
          </p:cNvPr>
          <p:cNvSpPr txBox="1"/>
          <p:nvPr/>
        </p:nvSpPr>
        <p:spPr>
          <a:xfrm>
            <a:off x="928915" y="1654043"/>
            <a:ext cx="724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 operation weight represents the edge importance? 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45E9DE-7B87-4F49-9BC9-162A6ABD4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74"/>
          <a:stretch/>
        </p:blipFill>
        <p:spPr>
          <a:xfrm>
            <a:off x="421585" y="2775097"/>
            <a:ext cx="5674415" cy="22288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C0E3AB-CCC2-42E0-A6EA-B563B905A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850" y="2780009"/>
            <a:ext cx="5729545" cy="22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14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ECFD191-B553-49F5-86A3-5C0434B8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02F039-5C11-43F7-92A5-CFBF8A5308F9}"/>
              </a:ext>
            </a:extLst>
          </p:cNvPr>
          <p:cNvSpPr txBox="1"/>
          <p:nvPr/>
        </p:nvSpPr>
        <p:spPr>
          <a:xfrm>
            <a:off x="928915" y="1228689"/>
            <a:ext cx="724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Decouple operation and topology search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2021-03-27 16-23-59屏幕截图">
            <a:extLst>
              <a:ext uri="{FF2B5EF4-FFF2-40B4-BE49-F238E27FC236}">
                <a16:creationId xmlns:a16="http://schemas.microsoft.com/office/drawing/2014/main" id="{4F799976-44F7-429C-9717-3963D5A93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17" y="1857119"/>
            <a:ext cx="10057765" cy="21564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E667912-8C29-44D9-AC6F-3D135765A47E}"/>
              </a:ext>
            </a:extLst>
          </p:cNvPr>
          <p:cNvSpPr txBox="1"/>
          <p:nvPr/>
        </p:nvSpPr>
        <p:spPr>
          <a:xfrm>
            <a:off x="1067117" y="4180344"/>
            <a:ext cx="111248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 the topology representation from operation weight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 combinatorial edge selection into continuous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Decouple the search 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previous cell-based into operation 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Group-based operation search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48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C6D7A79-6935-4823-9C0E-BDB33FFD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- topology search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21DA7B-BDD9-407C-8723-3C42F586A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36" y="3710763"/>
            <a:ext cx="5862275" cy="22668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2FB50D-7344-4928-B5F6-E0B1B0F53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9" y="3710763"/>
            <a:ext cx="5908183" cy="226684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2AF06F1-2CEE-4AF1-8F61-55EEADB85AC1}"/>
              </a:ext>
            </a:extLst>
          </p:cNvPr>
          <p:cNvSpPr txBox="1"/>
          <p:nvPr/>
        </p:nvSpPr>
        <p:spPr>
          <a:xfrm>
            <a:off x="2203643" y="5977605"/>
            <a:ext cx="8371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 Correlation between edge importance and stand-alone accuracy in DOTS (Left: CIFAR10, Right: CIFAR100)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CFA010-E3E5-4414-AD46-A2BCD5988220}"/>
              </a:ext>
            </a:extLst>
          </p:cNvPr>
          <p:cNvSpPr txBox="1"/>
          <p:nvPr/>
        </p:nvSpPr>
        <p:spPr>
          <a:xfrm>
            <a:off x="530886" y="1301641"/>
            <a:ext cx="859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 </a:t>
            </a:r>
            <a:r>
              <a:rPr lang="en-US" altLang="zh-CN" sz="2800" dirty="0"/>
              <a:t>Define topology search space + continuous relaxation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DF9907-79A9-4830-B0DE-05CD9E2A34D0}"/>
              </a:ext>
            </a:extLst>
          </p:cNvPr>
          <p:cNvSpPr txBox="1"/>
          <p:nvPr/>
        </p:nvSpPr>
        <p:spPr>
          <a:xfrm>
            <a:off x="893022" y="1937060"/>
            <a:ext cx="4817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Two edges (follow DARTS)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D8044C-F71A-4C7D-AC61-5DE6F90CF24F}"/>
              </a:ext>
            </a:extLst>
          </p:cNvPr>
          <p:cNvSpPr txBox="1"/>
          <p:nvPr/>
        </p:nvSpPr>
        <p:spPr>
          <a:xfrm>
            <a:off x="6973628" y="1937060"/>
            <a:ext cx="4298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Any number of edges</a:t>
            </a:r>
            <a:endParaRPr lang="zh-CN" altLang="en-US" sz="24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21D7FE1-B26A-4CDC-801C-6E4A1D806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13" y="2483492"/>
            <a:ext cx="4610500" cy="39627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01EAD5D-D2BF-4FC8-86D5-4CDE0F80C575}"/>
              </a:ext>
            </a:extLst>
          </p:cNvPr>
          <p:cNvSpPr txBox="1"/>
          <p:nvPr/>
        </p:nvSpPr>
        <p:spPr>
          <a:xfrm>
            <a:off x="560927" y="3136899"/>
            <a:ext cx="859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 Correlation analysis</a:t>
            </a:r>
            <a:endParaRPr lang="zh-CN" altLang="en-US" sz="28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27AF68E-7FE5-46A7-A604-61B5D6AD4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15" y="2394795"/>
            <a:ext cx="2301439" cy="32006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F29ADED-D203-4100-AFF3-19F7F47DF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187" y="2787211"/>
            <a:ext cx="2469094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7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5B00447-6BFE-46E0-87CF-1B91D55B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- operation search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446C01-6B10-48CE-881D-1A219A837AB2}"/>
              </a:ext>
            </a:extLst>
          </p:cNvPr>
          <p:cNvSpPr txBox="1"/>
          <p:nvPr/>
        </p:nvSpPr>
        <p:spPr>
          <a:xfrm>
            <a:off x="886226" y="1172329"/>
            <a:ext cx="8119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 1: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Incorporate existing cell-based operation search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354597-EDAC-4DE9-8591-6B1A04624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73" y="2196228"/>
            <a:ext cx="4831499" cy="3391194"/>
          </a:xfrm>
          <a:prstGeom prst="rect">
            <a:avLst/>
          </a:prstGeom>
        </p:spPr>
      </p:pic>
      <p:graphicFrame>
        <p:nvGraphicFramePr>
          <p:cNvPr id="10" name="表格 3">
            <a:extLst>
              <a:ext uri="{FF2B5EF4-FFF2-40B4-BE49-F238E27FC236}">
                <a16:creationId xmlns:a16="http://schemas.microsoft.com/office/drawing/2014/main" id="{5EA06B4A-8C7D-4E4A-BB92-88D478747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62284"/>
              </p:ext>
            </p:extLst>
          </p:nvPr>
        </p:nvGraphicFramePr>
        <p:xfrm>
          <a:off x="1061289" y="2384732"/>
          <a:ext cx="526252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816">
                  <a:extLst>
                    <a:ext uri="{9D8B030D-6E8A-4147-A177-3AD203B41FA5}">
                      <a16:colId xmlns:a16="http://schemas.microsoft.com/office/drawing/2014/main" val="2741824747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2413482610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3449073827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1292546737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1374024774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4031946709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1094103770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324872226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altLang="zh-CN" dirty="0"/>
                        <a:t>Op1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81885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228135"/>
                  </a:ext>
                </a:extLst>
              </a:tr>
              <a:tr h="284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73086"/>
                  </a:ext>
                </a:extLst>
              </a:tr>
              <a:tr h="284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4981"/>
                  </a:ext>
                </a:extLst>
              </a:tr>
              <a:tr h="284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0188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31DDA8A-A7F5-4FAA-AC26-0DB5D396A1E9}"/>
              </a:ext>
            </a:extLst>
          </p:cNvPr>
          <p:cNvSpPr txBox="1"/>
          <p:nvPr/>
        </p:nvSpPr>
        <p:spPr>
          <a:xfrm>
            <a:off x="1387215" y="1991527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Operation Weight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206073-9808-4E73-8BB5-FD67B8573E73}"/>
              </a:ext>
            </a:extLst>
          </p:cNvPr>
          <p:cNvSpPr txBox="1"/>
          <p:nvPr/>
        </p:nvSpPr>
        <p:spPr>
          <a:xfrm>
            <a:off x="160731" y="2714131"/>
            <a:ext cx="104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Edge 1: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C14F08-195A-4006-906C-ED2E4EF07A97}"/>
              </a:ext>
            </a:extLst>
          </p:cNvPr>
          <p:cNvSpPr txBox="1"/>
          <p:nvPr/>
        </p:nvSpPr>
        <p:spPr>
          <a:xfrm>
            <a:off x="160730" y="3083463"/>
            <a:ext cx="104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Edge 2: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3898AA-DEBF-4D11-88F8-E0399DA0C57E}"/>
              </a:ext>
            </a:extLst>
          </p:cNvPr>
          <p:cNvSpPr txBox="1"/>
          <p:nvPr/>
        </p:nvSpPr>
        <p:spPr>
          <a:xfrm>
            <a:off x="160731" y="3433870"/>
            <a:ext cx="104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Edge 3: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DA2A1E-D032-467C-9807-5A29FA08D1A7}"/>
              </a:ext>
            </a:extLst>
          </p:cNvPr>
          <p:cNvSpPr txBox="1"/>
          <p:nvPr/>
        </p:nvSpPr>
        <p:spPr>
          <a:xfrm>
            <a:off x="160730" y="3803202"/>
            <a:ext cx="104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Edge 4:</a:t>
            </a:r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A7A45C5-20D8-4102-A39D-C8ED5F734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54431"/>
              </p:ext>
            </p:extLst>
          </p:nvPr>
        </p:nvGraphicFramePr>
        <p:xfrm>
          <a:off x="3715159" y="4955379"/>
          <a:ext cx="205104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028">
                  <a:extLst>
                    <a:ext uri="{9D8B030D-6E8A-4147-A177-3AD203B41FA5}">
                      <a16:colId xmlns:a16="http://schemas.microsoft.com/office/drawing/2014/main" val="1009727694"/>
                    </a:ext>
                  </a:extLst>
                </a:gridCol>
                <a:gridCol w="710015">
                  <a:extLst>
                    <a:ext uri="{9D8B030D-6E8A-4147-A177-3AD203B41FA5}">
                      <a16:colId xmlns:a16="http://schemas.microsoft.com/office/drawing/2014/main" val="327395596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Edge 1: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823772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Edge 2: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892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Edge 3: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65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Edge 4: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28982"/>
                  </a:ext>
                </a:extLst>
              </a:tr>
            </a:tbl>
          </a:graphicData>
        </a:graphic>
      </p:graphicFrame>
      <p:sp>
        <p:nvSpPr>
          <p:cNvPr id="18" name="箭头: 燕尾形 17">
            <a:extLst>
              <a:ext uri="{FF2B5EF4-FFF2-40B4-BE49-F238E27FC236}">
                <a16:creationId xmlns:a16="http://schemas.microsoft.com/office/drawing/2014/main" id="{34FBAB83-F26B-48CF-8078-05C25F673556}"/>
              </a:ext>
            </a:extLst>
          </p:cNvPr>
          <p:cNvSpPr/>
          <p:nvPr/>
        </p:nvSpPr>
        <p:spPr>
          <a:xfrm rot="5400000">
            <a:off x="4434021" y="4350280"/>
            <a:ext cx="613317" cy="46835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7B5F6-4D1E-4510-A6BE-0BA70C3A5A04}"/>
              </a:ext>
            </a:extLst>
          </p:cNvPr>
          <p:cNvSpPr txBox="1"/>
          <p:nvPr/>
        </p:nvSpPr>
        <p:spPr>
          <a:xfrm>
            <a:off x="306573" y="5271400"/>
            <a:ext cx="3250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Intermediate results for further topology search :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6C6035-CB6D-420E-BFB7-72849C5F4DB5}"/>
              </a:ext>
            </a:extLst>
          </p:cNvPr>
          <p:cNvSpPr txBox="1"/>
          <p:nvPr/>
        </p:nvSpPr>
        <p:spPr>
          <a:xfrm>
            <a:off x="6609031" y="5587422"/>
            <a:ext cx="5412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Improve cell-based NAS by topology search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8649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5B00447-6BFE-46E0-87CF-1B91D55B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- operation search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446C01-6B10-48CE-881D-1A219A837AB2}"/>
              </a:ext>
            </a:extLst>
          </p:cNvPr>
          <p:cNvSpPr txBox="1"/>
          <p:nvPr/>
        </p:nvSpPr>
        <p:spPr>
          <a:xfrm>
            <a:off x="856296" y="1176624"/>
            <a:ext cx="724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 2: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Group-based operation search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3">
            <a:extLst>
              <a:ext uri="{FF2B5EF4-FFF2-40B4-BE49-F238E27FC236}">
                <a16:creationId xmlns:a16="http://schemas.microsoft.com/office/drawing/2014/main" id="{5EA06B4A-8C7D-4E4A-BB92-88D478747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62273"/>
              </p:ext>
            </p:extLst>
          </p:nvPr>
        </p:nvGraphicFramePr>
        <p:xfrm>
          <a:off x="1055438" y="2379209"/>
          <a:ext cx="526252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816">
                  <a:extLst>
                    <a:ext uri="{9D8B030D-6E8A-4147-A177-3AD203B41FA5}">
                      <a16:colId xmlns:a16="http://schemas.microsoft.com/office/drawing/2014/main" val="2741824747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2413482610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3449073827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1292546737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1374024774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4031946709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1094103770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324872226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altLang="zh-CN" dirty="0"/>
                        <a:t>Op1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81885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228135"/>
                  </a:ext>
                </a:extLst>
              </a:tr>
              <a:tr h="284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0.4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73086"/>
                  </a:ext>
                </a:extLst>
              </a:tr>
              <a:tr h="284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0.6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4981"/>
                  </a:ext>
                </a:extLst>
              </a:tr>
              <a:tr h="284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0188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31DDA8A-A7F5-4FAA-AC26-0DB5D396A1E9}"/>
              </a:ext>
            </a:extLst>
          </p:cNvPr>
          <p:cNvSpPr txBox="1"/>
          <p:nvPr/>
        </p:nvSpPr>
        <p:spPr>
          <a:xfrm>
            <a:off x="1657191" y="4229495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Operation Weight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206073-9808-4E73-8BB5-FD67B8573E73}"/>
              </a:ext>
            </a:extLst>
          </p:cNvPr>
          <p:cNvSpPr txBox="1"/>
          <p:nvPr/>
        </p:nvSpPr>
        <p:spPr>
          <a:xfrm>
            <a:off x="154880" y="2708608"/>
            <a:ext cx="104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Edge 1: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C14F08-195A-4006-906C-ED2E4EF07A97}"/>
              </a:ext>
            </a:extLst>
          </p:cNvPr>
          <p:cNvSpPr txBox="1"/>
          <p:nvPr/>
        </p:nvSpPr>
        <p:spPr>
          <a:xfrm>
            <a:off x="154879" y="3077940"/>
            <a:ext cx="104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Edge 2: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3898AA-DEBF-4D11-88F8-E0399DA0C57E}"/>
              </a:ext>
            </a:extLst>
          </p:cNvPr>
          <p:cNvSpPr txBox="1"/>
          <p:nvPr/>
        </p:nvSpPr>
        <p:spPr>
          <a:xfrm>
            <a:off x="154880" y="3428347"/>
            <a:ext cx="104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Edge 3: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DA2A1E-D032-467C-9807-5A29FA08D1A7}"/>
              </a:ext>
            </a:extLst>
          </p:cNvPr>
          <p:cNvSpPr txBox="1"/>
          <p:nvPr/>
        </p:nvSpPr>
        <p:spPr>
          <a:xfrm>
            <a:off x="154879" y="3797679"/>
            <a:ext cx="104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Edge 4:</a:t>
            </a:r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A7A45C5-20D8-4102-A39D-C8ED5F734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081009"/>
              </p:ext>
            </p:extLst>
          </p:nvPr>
        </p:nvGraphicFramePr>
        <p:xfrm>
          <a:off x="3666745" y="4949856"/>
          <a:ext cx="242925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597">
                  <a:extLst>
                    <a:ext uri="{9D8B030D-6E8A-4147-A177-3AD203B41FA5}">
                      <a16:colId xmlns:a16="http://schemas.microsoft.com/office/drawing/2014/main" val="1009727694"/>
                    </a:ext>
                  </a:extLst>
                </a:gridCol>
                <a:gridCol w="839379">
                  <a:extLst>
                    <a:ext uri="{9D8B030D-6E8A-4147-A177-3AD203B41FA5}">
                      <a16:colId xmlns:a16="http://schemas.microsoft.com/office/drawing/2014/main" val="3273955967"/>
                    </a:ext>
                  </a:extLst>
                </a:gridCol>
                <a:gridCol w="744279">
                  <a:extLst>
                    <a:ext uri="{9D8B030D-6E8A-4147-A177-3AD203B41FA5}">
                      <a16:colId xmlns:a16="http://schemas.microsoft.com/office/drawing/2014/main" val="327306507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Edge 1: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823772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Edge 2: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892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Edge 3: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65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Edge 4: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28982"/>
                  </a:ext>
                </a:extLst>
              </a:tr>
            </a:tbl>
          </a:graphicData>
        </a:graphic>
      </p:graphicFrame>
      <p:sp>
        <p:nvSpPr>
          <p:cNvPr id="18" name="箭头: 燕尾形 17">
            <a:extLst>
              <a:ext uri="{FF2B5EF4-FFF2-40B4-BE49-F238E27FC236}">
                <a16:creationId xmlns:a16="http://schemas.microsoft.com/office/drawing/2014/main" id="{34FBAB83-F26B-48CF-8078-05C25F673556}"/>
              </a:ext>
            </a:extLst>
          </p:cNvPr>
          <p:cNvSpPr/>
          <p:nvPr/>
        </p:nvSpPr>
        <p:spPr>
          <a:xfrm rot="5400000">
            <a:off x="4428170" y="4344757"/>
            <a:ext cx="613317" cy="46835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7B5F6-4D1E-4510-A6BE-0BA70C3A5A04}"/>
              </a:ext>
            </a:extLst>
          </p:cNvPr>
          <p:cNvSpPr txBox="1"/>
          <p:nvPr/>
        </p:nvSpPr>
        <p:spPr>
          <a:xfrm>
            <a:off x="300722" y="5265877"/>
            <a:ext cx="3250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Intermediate results for further topology search :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DFD50C-4A61-4A81-8519-9EC37D38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38" y="1875502"/>
            <a:ext cx="5547841" cy="3475021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CA2F39B-EBF2-435D-AE31-F5C66B16EE7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686702" y="2770027"/>
            <a:ext cx="0" cy="143798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9E48BA7-4A4D-45E9-BC91-EF6B0D62A88B}"/>
              </a:ext>
            </a:extLst>
          </p:cNvPr>
          <p:cNvSpPr txBox="1"/>
          <p:nvPr/>
        </p:nvSpPr>
        <p:spPr>
          <a:xfrm>
            <a:off x="675874" y="1649258"/>
            <a:ext cx="6973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Group Criterion:  Parameterized Op: Op1-Op4</a:t>
            </a:r>
          </a:p>
          <a:p>
            <a:r>
              <a:rPr lang="en-US" altLang="zh-CN" sz="2000" dirty="0"/>
              <a:t>		Non-Parameterized Op: Op5-Op8</a:t>
            </a:r>
            <a:endParaRPr lang="zh-CN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C978088-6637-49D2-9194-92A4117FC5FB}"/>
              </a:ext>
            </a:extLst>
          </p:cNvPr>
          <p:cNvSpPr txBox="1"/>
          <p:nvPr/>
        </p:nvSpPr>
        <p:spPr>
          <a:xfrm>
            <a:off x="6569320" y="5350523"/>
            <a:ext cx="5412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5. Decouple the grouped operation in topology search by annealing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3245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F8FA08-6AFE-46D3-B2D2-CFCE72CF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761A11-0C09-4211-BB12-B30662E04C27}"/>
              </a:ext>
            </a:extLst>
          </p:cNvPr>
          <p:cNvSpPr txBox="1"/>
          <p:nvPr/>
        </p:nvSpPr>
        <p:spPr>
          <a:xfrm>
            <a:off x="928915" y="1187041"/>
            <a:ext cx="821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state-of-the-art models on CIFAR/ImageNet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1BE8359-D51A-44E1-B153-DF453AB5BF03}"/>
              </a:ext>
            </a:extLst>
          </p:cNvPr>
          <p:cNvGrpSpPr/>
          <p:nvPr/>
        </p:nvGrpSpPr>
        <p:grpSpPr>
          <a:xfrm>
            <a:off x="575403" y="1630802"/>
            <a:ext cx="7383593" cy="2622514"/>
            <a:chOff x="1850065" y="2089875"/>
            <a:chExt cx="7383593" cy="26225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656DE69-99B8-4117-973E-006126BCFB3A}"/>
                </a:ext>
              </a:extLst>
            </p:cNvPr>
            <p:cNvSpPr/>
            <p:nvPr/>
          </p:nvSpPr>
          <p:spPr>
            <a:xfrm>
              <a:off x="3956967" y="2089875"/>
              <a:ext cx="130629" cy="265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69BBECD-4D25-4056-8764-BB42F6C517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28"/>
            <a:stretch/>
          </p:blipFill>
          <p:spPr>
            <a:xfrm>
              <a:off x="1850065" y="2157916"/>
              <a:ext cx="7383592" cy="39918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68414CE-EF96-496B-876B-1BA8AEC54F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7"/>
            <a:stretch/>
          </p:blipFill>
          <p:spPr>
            <a:xfrm>
              <a:off x="1850066" y="2495399"/>
              <a:ext cx="7383592" cy="2216990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4B82B48-824B-4D42-8013-8F8DDF70F2EC}"/>
              </a:ext>
            </a:extLst>
          </p:cNvPr>
          <p:cNvSpPr txBox="1"/>
          <p:nvPr/>
        </p:nvSpPr>
        <p:spPr>
          <a:xfrm>
            <a:off x="7958995" y="2485651"/>
            <a:ext cx="38622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2. Benchmark Results on CIFAR10/100</a:t>
            </a:r>
            <a:endParaRPr lang="zh-CN" altLang="en-US" sz="2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AF635F2-7A9C-4D65-A5B5-6646A3DACE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53"/>
          <a:stretch/>
        </p:blipFill>
        <p:spPr>
          <a:xfrm>
            <a:off x="575403" y="4465292"/>
            <a:ext cx="7383592" cy="47469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DC3C201-5C6E-4930-ACCA-0762F726FE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67"/>
          <a:stretch/>
        </p:blipFill>
        <p:spPr>
          <a:xfrm>
            <a:off x="575403" y="4939989"/>
            <a:ext cx="7383592" cy="85488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D513020-15EC-4E2C-B085-4511A54BF0CF}"/>
              </a:ext>
            </a:extLst>
          </p:cNvPr>
          <p:cNvSpPr txBox="1"/>
          <p:nvPr/>
        </p:nvSpPr>
        <p:spPr>
          <a:xfrm>
            <a:off x="7958995" y="4743658"/>
            <a:ext cx="38622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3. Benchmark Results on ImageNet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52762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办公资源网：www.bangongziyuan.com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uq1mpa23">
      <a:majorFont>
        <a:latin typeface="Arial"/>
        <a:ea typeface="BigYoungBoldGB2.0"/>
        <a:cs typeface=""/>
      </a:majorFont>
      <a:minorFont>
        <a:latin typeface="Arial"/>
        <a:ea typeface="BigYoungBoldGB2.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621</Words>
  <Application>Microsoft Office PowerPoint</Application>
  <PresentationFormat>宽屏</PresentationFormat>
  <Paragraphs>251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.AppleSystemUIFont</vt:lpstr>
      <vt:lpstr>Arial [Mono]</vt:lpstr>
      <vt:lpstr>BigYoungBoldGB2.0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Wingdings 2</vt:lpstr>
      <vt:lpstr>办公资源网：www.bangongziyuan.com</vt:lpstr>
      <vt:lpstr>1_Office 主题​​</vt:lpstr>
      <vt:lpstr>PowerPoint 演示文稿</vt:lpstr>
      <vt:lpstr>Introduction</vt:lpstr>
      <vt:lpstr>Introduction</vt:lpstr>
      <vt:lpstr>Introduction</vt:lpstr>
      <vt:lpstr>Method</vt:lpstr>
      <vt:lpstr>Method - topology search</vt:lpstr>
      <vt:lpstr>Method - operation search</vt:lpstr>
      <vt:lpstr>Method - operation search</vt:lpstr>
      <vt:lpstr>Experiments</vt:lpstr>
      <vt:lpstr>Experiments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1322912751@qq.com</dc:creator>
  <cp:lastModifiedBy>guyuchao</cp:lastModifiedBy>
  <cp:revision>312</cp:revision>
  <dcterms:created xsi:type="dcterms:W3CDTF">2021-03-27T06:33:31Z</dcterms:created>
  <dcterms:modified xsi:type="dcterms:W3CDTF">2021-05-30T08:56:03Z</dcterms:modified>
</cp:coreProperties>
</file>