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32918400" cy="384048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2096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2368" y="1279525"/>
            <a:ext cx="2960914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2B0325-ACC9-488E-8876-C4E9E3B68AD8}" type="slidenum">
              <a:rPr lang="en-AU" sz="6000" smtClean="0"/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45550" y="3757613"/>
            <a:ext cx="14062075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14800" y="6285233"/>
            <a:ext cx="24688800" cy="13370560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14800" y="20171413"/>
            <a:ext cx="24688800" cy="9272267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135" indent="0" algn="ctr">
              <a:buNone/>
              <a:defRPr sz="4725"/>
            </a:lvl2pPr>
            <a:lvl3pPr marL="2160270" indent="0" algn="ctr">
              <a:buNone/>
              <a:defRPr sz="4255"/>
            </a:lvl3pPr>
            <a:lvl4pPr marL="3240405" indent="0" algn="ctr">
              <a:buNone/>
              <a:defRPr sz="3780"/>
            </a:lvl4pPr>
            <a:lvl5pPr marL="4320540" indent="0" algn="ctr">
              <a:buNone/>
              <a:defRPr sz="3780"/>
            </a:lvl5pPr>
            <a:lvl6pPr marL="5400675" indent="0" algn="ctr">
              <a:buNone/>
              <a:defRPr sz="3780"/>
            </a:lvl6pPr>
            <a:lvl7pPr marL="6480810" indent="0" algn="ctr">
              <a:buNone/>
              <a:defRPr sz="3780"/>
            </a:lvl7pPr>
            <a:lvl8pPr marL="7560945" indent="0" algn="ctr">
              <a:buNone/>
              <a:defRPr sz="3780"/>
            </a:lvl8pPr>
            <a:lvl9pPr marL="8641080" indent="0" algn="ctr">
              <a:buNone/>
              <a:defRPr sz="378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6E67-F948-4693-96A5-27BC239C04A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27A25-0059-41B6-A6E5-54D93C10805F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865840" y="1537973"/>
            <a:ext cx="7406640" cy="327685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5920" y="1537973"/>
            <a:ext cx="21790548" cy="3276854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B26BC-A2E6-4CDA-9F76-12293F26600A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1B4D6-BEE2-4AF6-A92E-38CD68913D5A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5997" y="9574533"/>
            <a:ext cx="28392120" cy="15975327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45997" y="25700993"/>
            <a:ext cx="28392120" cy="8401047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135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3pPr>
            <a:lvl4pPr marL="32404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5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6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8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9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108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50354-6837-43DB-843B-C6021BD2EF37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5920" y="8961120"/>
            <a:ext cx="14517014" cy="253453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55466" y="8961120"/>
            <a:ext cx="14517014" cy="253453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6FF25-ADB1-4315-9622-9852994CD1E5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428" y="2044700"/>
            <a:ext cx="28392120" cy="74231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4292" y="9959253"/>
            <a:ext cx="13158652" cy="4613907"/>
          </a:xfrm>
        </p:spPr>
        <p:txBody>
          <a:bodyPr anchor="ctr" anchorCtr="0"/>
          <a:lstStyle>
            <a:lvl1pPr marL="0" indent="0">
              <a:buNone/>
              <a:defRPr sz="6615"/>
            </a:lvl1pPr>
            <a:lvl2pPr marL="1080135" indent="0">
              <a:buNone/>
              <a:defRPr sz="5670"/>
            </a:lvl2pPr>
            <a:lvl3pPr marL="2160270" indent="0">
              <a:buNone/>
              <a:defRPr sz="4725"/>
            </a:lvl3pPr>
            <a:lvl4pPr marL="3240405" indent="0">
              <a:buNone/>
              <a:defRPr sz="4255"/>
            </a:lvl4pPr>
            <a:lvl5pPr marL="4320540" indent="0">
              <a:buNone/>
              <a:defRPr sz="4255"/>
            </a:lvl5pPr>
            <a:lvl6pPr marL="5400675" indent="0">
              <a:buNone/>
              <a:defRPr sz="4255"/>
            </a:lvl6pPr>
            <a:lvl7pPr marL="6480810" indent="0">
              <a:buNone/>
              <a:defRPr sz="4255"/>
            </a:lvl7pPr>
            <a:lvl8pPr marL="7560945" indent="0">
              <a:buNone/>
              <a:defRPr sz="4255"/>
            </a:lvl8pPr>
            <a:lvl9pPr marL="8641080" indent="0">
              <a:buNone/>
              <a:defRPr sz="42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04292" y="14926123"/>
            <a:ext cx="13158652" cy="197359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893734" y="9959253"/>
            <a:ext cx="13223455" cy="4613907"/>
          </a:xfrm>
        </p:spPr>
        <p:txBody>
          <a:bodyPr anchor="ctr" anchorCtr="0"/>
          <a:lstStyle>
            <a:lvl1pPr marL="0" indent="0">
              <a:buNone/>
              <a:defRPr sz="6615"/>
            </a:lvl1pPr>
            <a:lvl2pPr marL="1080135" indent="0">
              <a:buNone/>
              <a:defRPr sz="5670"/>
            </a:lvl2pPr>
            <a:lvl3pPr marL="2160270" indent="0">
              <a:buNone/>
              <a:defRPr sz="4725"/>
            </a:lvl3pPr>
            <a:lvl4pPr marL="3240405" indent="0">
              <a:buNone/>
              <a:defRPr sz="4255"/>
            </a:lvl4pPr>
            <a:lvl5pPr marL="4320540" indent="0">
              <a:buNone/>
              <a:defRPr sz="4255"/>
            </a:lvl5pPr>
            <a:lvl6pPr marL="5400675" indent="0">
              <a:buNone/>
              <a:defRPr sz="4255"/>
            </a:lvl6pPr>
            <a:lvl7pPr marL="6480810" indent="0">
              <a:buNone/>
              <a:defRPr sz="4255"/>
            </a:lvl7pPr>
            <a:lvl8pPr marL="7560945" indent="0">
              <a:buNone/>
              <a:defRPr sz="4255"/>
            </a:lvl8pPr>
            <a:lvl9pPr marL="8641080" indent="0">
              <a:buNone/>
              <a:defRPr sz="42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893734" y="14926123"/>
            <a:ext cx="13223455" cy="197359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F82B1-171C-4CAC-B9C4-22062286C8C4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620B-8934-45A0-BE2C-EF6C76032C45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CE3F5-A3DD-46D3-8112-19EE7FD1DDFA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94608" y="5529580"/>
            <a:ext cx="16664940" cy="27292300"/>
          </a:xfrm>
        </p:spPr>
        <p:txBody>
          <a:bodyPr/>
          <a:lstStyle>
            <a:lvl1pPr>
              <a:defRPr sz="7560"/>
            </a:lvl1pPr>
            <a:lvl2pPr>
              <a:defRPr sz="6615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10"/>
            </a:lvl2pPr>
            <a:lvl3pPr marL="2160270" indent="0">
              <a:buNone/>
              <a:defRPr sz="2835"/>
            </a:lvl3pPr>
            <a:lvl4pPr marL="3240405" indent="0">
              <a:buNone/>
              <a:defRPr sz="2365"/>
            </a:lvl4pPr>
            <a:lvl5pPr marL="4320540" indent="0">
              <a:buNone/>
              <a:defRPr sz="2365"/>
            </a:lvl5pPr>
            <a:lvl6pPr marL="5400675" indent="0">
              <a:buNone/>
              <a:defRPr sz="2365"/>
            </a:lvl6pPr>
            <a:lvl7pPr marL="6480810" indent="0">
              <a:buNone/>
              <a:defRPr sz="2365"/>
            </a:lvl7pPr>
            <a:lvl8pPr marL="7560945" indent="0">
              <a:buNone/>
              <a:defRPr sz="2365"/>
            </a:lvl8pPr>
            <a:lvl9pPr marL="8641080" indent="0">
              <a:buNone/>
              <a:defRPr sz="23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91E56-DA67-4BF5-BA67-706F30B37046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1246443" cy="8961120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94608" y="2560325"/>
            <a:ext cx="16664940" cy="30261560"/>
          </a:xfrm>
        </p:spPr>
        <p:txBody>
          <a:bodyPr/>
          <a:lstStyle>
            <a:lvl1pPr marL="0" indent="0">
              <a:buNone/>
              <a:defRPr sz="7560"/>
            </a:lvl1pPr>
            <a:lvl2pPr marL="1080135" indent="0">
              <a:buNone/>
              <a:defRPr sz="6615"/>
            </a:lvl2pPr>
            <a:lvl3pPr marL="2160270" indent="0">
              <a:buNone/>
              <a:defRPr sz="5670"/>
            </a:lvl3pPr>
            <a:lvl4pPr marL="3240405" indent="0">
              <a:buNone/>
              <a:defRPr sz="4725"/>
            </a:lvl4pPr>
            <a:lvl5pPr marL="4320540" indent="0">
              <a:buNone/>
              <a:defRPr sz="4725"/>
            </a:lvl5pPr>
            <a:lvl6pPr marL="5400675" indent="0">
              <a:buNone/>
              <a:defRPr sz="4725"/>
            </a:lvl6pPr>
            <a:lvl7pPr marL="6480810" indent="0">
              <a:buNone/>
              <a:defRPr sz="4725"/>
            </a:lvl7pPr>
            <a:lvl8pPr marL="7560945" indent="0">
              <a:buNone/>
              <a:defRPr sz="4725"/>
            </a:lvl8pPr>
            <a:lvl9pPr marL="8641080" indent="0">
              <a:buNone/>
              <a:defRPr sz="47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1246443" cy="21344893"/>
          </a:xfrm>
        </p:spPr>
        <p:txBody>
          <a:bodyPr/>
          <a:lstStyle>
            <a:lvl1pPr marL="0" indent="0">
              <a:buNone/>
              <a:defRPr sz="4725"/>
            </a:lvl1pPr>
            <a:lvl2pPr marL="1080135" indent="0">
              <a:buNone/>
              <a:defRPr sz="4255"/>
            </a:lvl2pPr>
            <a:lvl3pPr marL="2160270" indent="0">
              <a:buNone/>
              <a:defRPr sz="3780"/>
            </a:lvl3pPr>
            <a:lvl4pPr marL="3240405" indent="0">
              <a:buNone/>
              <a:defRPr sz="3310"/>
            </a:lvl4pPr>
            <a:lvl5pPr marL="4320540" indent="0">
              <a:buNone/>
              <a:defRPr sz="3310"/>
            </a:lvl5pPr>
            <a:lvl6pPr marL="5400675" indent="0">
              <a:buNone/>
              <a:defRPr sz="3310"/>
            </a:lvl6pPr>
            <a:lvl7pPr marL="6480810" indent="0">
              <a:buNone/>
              <a:defRPr sz="3310"/>
            </a:lvl7pPr>
            <a:lvl8pPr marL="7560945" indent="0">
              <a:buNone/>
              <a:defRPr sz="3310"/>
            </a:lvl8pPr>
            <a:lvl9pPr marL="8641080" indent="0">
              <a:buNone/>
              <a:defRPr sz="3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51DAE-E528-43E1-8BE0-91521416EFB0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645920" y="8961120"/>
            <a:ext cx="29626560" cy="2534539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1645920" y="34973260"/>
            <a:ext cx="7680960" cy="266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441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11247120" y="34973260"/>
            <a:ext cx="10424160" cy="266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441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23591520" y="34973260"/>
            <a:ext cx="7680960" cy="266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4410"/>
            </a:lvl1pPr>
          </a:lstStyle>
          <a:p>
            <a:pPr>
              <a:defRPr/>
            </a:pPr>
            <a:fld id="{469A0CB4-D18D-4AEF-B324-9EDF067D136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86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80135" lvl="0" indent="-1080135" algn="l" defTabSz="2880360" eaLnBrk="1" fontAlgn="base" latinLnBrk="0" hangingPunct="1">
        <a:lnSpc>
          <a:spcPct val="100000"/>
        </a:lnSpc>
        <a:spcBef>
          <a:spcPct val="63000"/>
        </a:spcBef>
        <a:spcAft>
          <a:spcPct val="0"/>
        </a:spcAft>
        <a:buChar char="•"/>
        <a:defRPr sz="100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40610" lvl="1" indent="-899795" algn="l" defTabSz="2880360" eaLnBrk="0" fontAlgn="base" latinLnBrk="0" hangingPunct="0">
        <a:lnSpc>
          <a:spcPct val="100000"/>
        </a:lnSpc>
        <a:spcBef>
          <a:spcPct val="63000"/>
        </a:spcBef>
        <a:spcAft>
          <a:spcPct val="0"/>
        </a:spcAft>
        <a:buChar char="–"/>
        <a:defRPr sz="88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00450" lvl="2" indent="-720090" algn="l" defTabSz="2880360" eaLnBrk="0" fontAlgn="base" latinLnBrk="0" hangingPunct="0">
        <a:lnSpc>
          <a:spcPct val="100000"/>
        </a:lnSpc>
        <a:spcBef>
          <a:spcPct val="63000"/>
        </a:spcBef>
        <a:spcAft>
          <a:spcPct val="0"/>
        </a:spcAft>
        <a:buChar char="•"/>
        <a:defRPr sz="75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040630" lvl="3" indent="-720090" algn="l" defTabSz="2880360" eaLnBrk="0" fontAlgn="base" latinLnBrk="0" hangingPunct="0">
        <a:lnSpc>
          <a:spcPct val="100000"/>
        </a:lnSpc>
        <a:spcBef>
          <a:spcPct val="63000"/>
        </a:spcBef>
        <a:spcAft>
          <a:spcPct val="0"/>
        </a:spcAft>
        <a:buChar char="–"/>
        <a:defRPr sz="6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480810" lvl="4" indent="-720090" algn="l" defTabSz="2880360" eaLnBrk="0" fontAlgn="base" latinLnBrk="0" hangingPunct="0">
        <a:lnSpc>
          <a:spcPct val="100000"/>
        </a:lnSpc>
        <a:spcBef>
          <a:spcPct val="63000"/>
        </a:spcBef>
        <a:spcAft>
          <a:spcPct val="0"/>
        </a:spcAft>
        <a:buChar char="»"/>
        <a:defRPr sz="6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920990" lvl="5" indent="-720090" algn="l" defTabSz="2880360" eaLnBrk="0" fontAlgn="base" latinLnBrk="0" hangingPunct="0">
        <a:lnSpc>
          <a:spcPct val="100000"/>
        </a:lnSpc>
        <a:spcBef>
          <a:spcPct val="63000"/>
        </a:spcBef>
        <a:spcAft>
          <a:spcPct val="0"/>
        </a:spcAft>
        <a:buChar char="»"/>
        <a:defRPr sz="6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61170" lvl="6" indent="-720090" algn="l" defTabSz="2880360" eaLnBrk="0" fontAlgn="base" latinLnBrk="0" hangingPunct="0">
        <a:lnSpc>
          <a:spcPct val="100000"/>
        </a:lnSpc>
        <a:spcBef>
          <a:spcPct val="63000"/>
        </a:spcBef>
        <a:spcAft>
          <a:spcPct val="0"/>
        </a:spcAft>
        <a:buChar char="»"/>
        <a:defRPr sz="6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801350" lvl="7" indent="-720090" algn="l" defTabSz="2880360" eaLnBrk="0" fontAlgn="base" latinLnBrk="0" hangingPunct="0">
        <a:lnSpc>
          <a:spcPct val="100000"/>
        </a:lnSpc>
        <a:spcBef>
          <a:spcPct val="63000"/>
        </a:spcBef>
        <a:spcAft>
          <a:spcPct val="0"/>
        </a:spcAft>
        <a:buChar char="»"/>
        <a:defRPr sz="6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241530" lvl="8" indent="-720090" algn="l" defTabSz="2880360" eaLnBrk="0" fontAlgn="base" latinLnBrk="0" hangingPunct="0">
        <a:lnSpc>
          <a:spcPct val="100000"/>
        </a:lnSpc>
        <a:spcBef>
          <a:spcPct val="63000"/>
        </a:spcBef>
        <a:spcAft>
          <a:spcPct val="0"/>
        </a:spcAft>
        <a:buChar char="»"/>
        <a:defRPr sz="6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sz="56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440180" lvl="1" indent="0" algn="l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panose="02000000000000000000" charset="-122"/>
          <a:cs typeface="+mn-cs"/>
        </a:defRPr>
      </a:lvl2pPr>
      <a:lvl3pPr marL="2880360" lvl="2" indent="0" algn="l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panose="02000000000000000000" charset="-122"/>
          <a:cs typeface="+mn-cs"/>
        </a:defRPr>
      </a:lvl3pPr>
      <a:lvl4pPr marL="4320540" lvl="3" indent="0" algn="l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panose="02000000000000000000" charset="-122"/>
          <a:cs typeface="+mn-cs"/>
        </a:defRPr>
      </a:lvl4pPr>
      <a:lvl5pPr marL="5760720" lvl="4" indent="0" algn="l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panose="02000000000000000000" charset="-122"/>
          <a:cs typeface="+mn-cs"/>
        </a:defRPr>
      </a:lvl5pPr>
      <a:lvl6pPr marL="7200900" lvl="5" indent="0" algn="l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panose="02000000000000000000" charset="-122"/>
          <a:cs typeface="+mn-cs"/>
        </a:defRPr>
      </a:lvl6pPr>
      <a:lvl7pPr marL="8641080" lvl="6" indent="0" algn="l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panose="02000000000000000000" charset="-122"/>
          <a:cs typeface="+mn-cs"/>
        </a:defRPr>
      </a:lvl7pPr>
      <a:lvl8pPr marL="10081260" lvl="7" indent="0" algn="l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panose="02000000000000000000" charset="-122"/>
          <a:cs typeface="+mn-cs"/>
        </a:defRPr>
      </a:lvl8pPr>
      <a:lvl9pPr marL="11521440" lvl="8" indent="0" algn="l" defTabSz="28803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panose="02000000000000000000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/>
          <p:cNvSpPr txBox="1"/>
          <p:nvPr/>
        </p:nvSpPr>
        <p:spPr>
          <a:xfrm>
            <a:off x="5294630" y="924560"/>
            <a:ext cx="25433020" cy="2235835"/>
          </a:xfrm>
          <a:prstGeom prst="rect">
            <a:avLst/>
          </a:prstGeom>
        </p:spPr>
        <p:txBody>
          <a:bodyPr lIns="84010" tIns="42005" rIns="84010" bIns="42005"/>
          <a:lstStyle>
            <a:defPPr>
              <a:defRPr kern="1200"/>
            </a:defPPr>
            <a:lvl1pPr algn="ctr" defTabSz="4389120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rgbClr val="235078"/>
                </a:solidFill>
                <a:latin typeface="Arial [Mono]" panose="020B0604020202020204" charset="0"/>
                <a:cs typeface="Arial [Mono]" panose="020B0604020202020204" charset="0"/>
              </a:rPr>
              <a:t>Pyramid Constrained Self-Attention Network for Fast Video Salient Object Detection</a:t>
            </a:r>
            <a:endParaRPr lang="en-US" sz="6600">
              <a:solidFill>
                <a:srgbClr val="235078"/>
              </a:solidFill>
              <a:latin typeface="Arial [Mono]" panose="020B0604020202020204" charset="0"/>
              <a:cs typeface="Arial [Mono]" panose="020B0604020202020204" charset="0"/>
            </a:endParaRPr>
          </a:p>
        </p:txBody>
      </p:sp>
      <p:sp>
        <p:nvSpPr>
          <p:cNvPr id="42" name="Text Placeholder 16"/>
          <p:cNvSpPr txBox="1"/>
          <p:nvPr/>
        </p:nvSpPr>
        <p:spPr>
          <a:xfrm>
            <a:off x="6009640" y="3362567"/>
            <a:ext cx="24003000" cy="1708150"/>
          </a:xfrm>
          <a:prstGeom prst="rect">
            <a:avLst/>
          </a:prstGeom>
        </p:spPr>
        <p:txBody>
          <a:bodyPr wrap="square" lIns="84010" tIns="42005" rIns="84010" bIns="42005">
            <a:spAutoFit/>
          </a:bodyPr>
          <a:lstStyle>
            <a:defPPr>
              <a:defRPr kern="1200"/>
            </a:defPPr>
            <a:lvl1pPr marL="0" indent="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565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125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>
                <a:solidFill>
                  <a:srgbClr val="1482A5"/>
                </a:solidFill>
                <a:latin typeface="Arial [Mono]" panose="020B0604020202020204" charset="0"/>
                <a:cs typeface="Arial [Mono]" panose="020B0604020202020204" charset="0"/>
              </a:rPr>
              <a:t>Yuchao Gu</a:t>
            </a:r>
            <a:r>
              <a:rPr lang="en-US" sz="4800" baseline="30000">
                <a:solidFill>
                  <a:srgbClr val="1482A5"/>
                </a:solidFill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r>
              <a:rPr lang="en-US" sz="4800">
                <a:solidFill>
                  <a:srgbClr val="1482A5"/>
                </a:solidFill>
                <a:latin typeface="Arial [Mono]" panose="020B0604020202020204" charset="0"/>
                <a:cs typeface="Arial [Mono]" panose="020B0604020202020204" charset="0"/>
              </a:rPr>
              <a:t>, Lijuan Wang</a:t>
            </a:r>
            <a:r>
              <a:rPr lang="en-US" sz="4800" baseline="30000">
                <a:solidFill>
                  <a:srgbClr val="1482A5"/>
                </a:solidFill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r>
              <a:rPr lang="en-US" sz="4800">
                <a:solidFill>
                  <a:srgbClr val="1482A5"/>
                </a:solidFill>
                <a:latin typeface="Arial [Mono]" panose="020B0604020202020204" charset="0"/>
                <a:cs typeface="Arial [Mono]" panose="020B0604020202020204" charset="0"/>
              </a:rPr>
              <a:t>, Ziqin Wang</a:t>
            </a:r>
            <a:r>
              <a:rPr lang="en-US" sz="4800" baseline="30000">
                <a:solidFill>
                  <a:srgbClr val="1482A5"/>
                </a:solidFill>
                <a:uFillTx/>
                <a:latin typeface="Arial [Mono]" panose="020B0604020202020204" charset="0"/>
                <a:cs typeface="Arial [Mono]" panose="020B0604020202020204" charset="0"/>
              </a:rPr>
              <a:t>2</a:t>
            </a:r>
            <a:r>
              <a:rPr lang="en-US" sz="4800">
                <a:solidFill>
                  <a:srgbClr val="1482A5"/>
                </a:solidFill>
                <a:latin typeface="Arial [Mono]" panose="020B0604020202020204" charset="0"/>
                <a:cs typeface="Arial [Mono]" panose="020B0604020202020204" charset="0"/>
              </a:rPr>
              <a:t>, Yun Liu</a:t>
            </a:r>
            <a:r>
              <a:rPr lang="en-US" sz="4800" baseline="30000">
                <a:solidFill>
                  <a:srgbClr val="1482A5"/>
                </a:solidFill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r>
              <a:rPr lang="en-US" sz="4800">
                <a:solidFill>
                  <a:srgbClr val="1482A5"/>
                </a:solidFill>
                <a:latin typeface="Arial [Mono]" panose="020B0604020202020204" charset="0"/>
                <a:cs typeface="Arial [Mono]" panose="020B0604020202020204" charset="0"/>
              </a:rPr>
              <a:t>, Ming-Ming Cheng</a:t>
            </a:r>
            <a:r>
              <a:rPr lang="en-US" sz="4800" baseline="30000">
                <a:solidFill>
                  <a:srgbClr val="1482A5"/>
                </a:solidFill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r>
              <a:rPr lang="en-US" sz="4800">
                <a:solidFill>
                  <a:srgbClr val="1482A5"/>
                </a:solidFill>
                <a:latin typeface="Arial [Mono]" panose="020B0604020202020204" charset="0"/>
                <a:cs typeface="Arial [Mono]" panose="020B0604020202020204" charset="0"/>
              </a:rPr>
              <a:t>, Shao-Ping Lu</a:t>
            </a:r>
            <a:r>
              <a:rPr lang="en-US" sz="4800" baseline="30000">
                <a:solidFill>
                  <a:srgbClr val="1482A5"/>
                </a:solidFill>
                <a:uFillTx/>
                <a:latin typeface="Arial [Mono]" panose="020B0604020202020204" charset="0"/>
                <a:cs typeface="Arial [Mono]" panose="020B0604020202020204" charset="0"/>
              </a:rPr>
              <a:t>1</a:t>
            </a:r>
            <a:endParaRPr lang="en-US" sz="4800">
              <a:solidFill>
                <a:srgbClr val="1482A5"/>
              </a:solidFill>
              <a:latin typeface="Arial [Mono]" panose="020B0604020202020204" charset="0"/>
              <a:cs typeface="Arial [Mono]" panose="020B0604020202020204" charset="0"/>
            </a:endParaRPr>
          </a:p>
          <a:p>
            <a:pPr algn="ctr"/>
            <a:r>
              <a:rPr lang="en-US" sz="4800" baseline="30000">
                <a:solidFill>
                  <a:srgbClr val="1482A5"/>
                </a:solidFill>
                <a:uFillTx/>
                <a:latin typeface="Arial [Mono]" panose="020B0604020202020204" charset="0"/>
                <a:cs typeface="Arial [Mono]" panose="020B0604020202020204" charset="0"/>
                <a:sym typeface="+mn-ea"/>
              </a:rPr>
              <a:t>1</a:t>
            </a:r>
            <a:r>
              <a:rPr lang="en-US" sz="4800">
                <a:solidFill>
                  <a:srgbClr val="1482A5"/>
                </a:solidFill>
                <a:latin typeface="Arial [Mono]" panose="020B0604020202020204" charset="0"/>
                <a:cs typeface="Arial [Mono]" panose="020B0604020202020204" charset="0"/>
                <a:sym typeface="+mn-ea"/>
              </a:rPr>
              <a:t>Nankai University           </a:t>
            </a:r>
            <a:r>
              <a:rPr lang="en-US" sz="4800" baseline="30000">
                <a:solidFill>
                  <a:srgbClr val="1482A5"/>
                </a:solidFill>
                <a:uFillTx/>
                <a:latin typeface="Arial [Mono]" panose="020B0604020202020204" charset="0"/>
                <a:cs typeface="Arial [Mono]" panose="020B0604020202020204" charset="0"/>
                <a:sym typeface="+mn-ea"/>
              </a:rPr>
              <a:t>2</a:t>
            </a:r>
            <a:r>
              <a:rPr lang="en-US" sz="4800">
                <a:solidFill>
                  <a:srgbClr val="1482A5"/>
                </a:solidFill>
                <a:latin typeface="Arial [Mono]" panose="020B0604020202020204" charset="0"/>
                <a:cs typeface="Arial [Mono]" panose="020B0604020202020204" charset="0"/>
                <a:sym typeface="+mn-ea"/>
              </a:rPr>
              <a:t>The University of Sydney</a:t>
            </a:r>
            <a:endParaRPr lang="en-US" sz="4800">
              <a:solidFill>
                <a:srgbClr val="1482A5"/>
              </a:solidFill>
              <a:latin typeface="Arial [Mono]" panose="020B0604020202020204" charset="0"/>
              <a:cs typeface="Arial [Mono]" panose="020B0604020202020204" charset="0"/>
              <a:sym typeface="+mn-e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1840" y="5467350"/>
            <a:ext cx="14984730" cy="11251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30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07790" y="5467350"/>
            <a:ext cx="15528290" cy="10351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300"/>
          </a:p>
        </p:txBody>
      </p:sp>
      <p:sp>
        <p:nvSpPr>
          <p:cNvPr id="49" name="Rectangle 48"/>
          <p:cNvSpPr/>
          <p:nvPr/>
        </p:nvSpPr>
        <p:spPr>
          <a:xfrm>
            <a:off x="755015" y="16989425"/>
            <a:ext cx="14984730" cy="830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300"/>
          </a:p>
        </p:txBody>
      </p:sp>
      <p:sp>
        <p:nvSpPr>
          <p:cNvPr id="52" name="Rectangle 51"/>
          <p:cNvSpPr/>
          <p:nvPr/>
        </p:nvSpPr>
        <p:spPr>
          <a:xfrm>
            <a:off x="16609060" y="16075660"/>
            <a:ext cx="15528290" cy="1406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300"/>
          </a:p>
        </p:txBody>
      </p:sp>
      <p:sp>
        <p:nvSpPr>
          <p:cNvPr id="54" name="TextBox 53"/>
          <p:cNvSpPr txBox="1"/>
          <p:nvPr/>
        </p:nvSpPr>
        <p:spPr>
          <a:xfrm>
            <a:off x="753745" y="5512435"/>
            <a:ext cx="14986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5400">
                <a:solidFill>
                  <a:srgbClr val="235078"/>
                </a:solidFill>
                <a:latin typeface="Arial [Mono]" panose="020B0604020202020204" charset="0"/>
              </a:rPr>
              <a:t>Abstract</a:t>
            </a:r>
            <a:endParaRPr lang="en-US" sz="5400">
              <a:solidFill>
                <a:srgbClr val="235078"/>
              </a:solidFill>
              <a:latin typeface="Arial [Mono]" panose="020B06040202020202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607790" y="30474920"/>
            <a:ext cx="15528290" cy="726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300"/>
          </a:p>
        </p:txBody>
      </p:sp>
      <p:sp>
        <p:nvSpPr>
          <p:cNvPr id="62" name="TextBox 61"/>
          <p:cNvSpPr txBox="1"/>
          <p:nvPr/>
        </p:nvSpPr>
        <p:spPr>
          <a:xfrm>
            <a:off x="1076960" y="6434455"/>
            <a:ext cx="14340840" cy="1067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3600">
                <a:solidFill>
                  <a:srgbClr val="1482A5"/>
                </a:solidFill>
                <a:latin typeface="Arial [Mono]" panose="020B0604020202020204" charset="0"/>
                <a:ea typeface="Open Sans" panose="020B0606030504020204" pitchFamily="34" charset="0"/>
                <a:cs typeface="Arial [Mono]" panose="020B0604020202020204" charset="0"/>
              </a:rPr>
              <a:t>Spatiotemporal information is essential for video salient object detection (VSOD) due to the highly attractive object motion for human's attention. Previous VSOD methods usually use Long Short-Term Memory (LSTM) or 3D ConvNet (C3D), which can only encode motion information through step-by-step propagation in the temporal domain. Recently, the non-local mechanism is proposed to capture long-range dependencies directly.  However, it is not straightforward to apply the non-local mechanism into VSOD, because i) it fails to capture motion cues and tends to learn motion-independent global contexts; ii) its computation and memory costs are prohibitive for video dense prediction tasks such as VSOD. To address the above problems, we design a Constrained Self-Attention (CSA) operation to capture motion cues, based on the prior that objects always move in a continuous trajectory. We group a set of CSA operations in Pyramid structures (PCSA) to capture objects at various scales and speeds. Extensive experimental results demonstrate that our method outperforms previous state-of-the-art methods  in both accuracy and speed (110 FPS on a single Titan Xp) on five challenge datasets. </a:t>
            </a:r>
            <a:endParaRPr lang="en-US" sz="4000">
              <a:solidFill>
                <a:srgbClr val="1482A5"/>
              </a:solidFill>
              <a:latin typeface="Arial [Mono]" panose="020B0604020202020204" charset="0"/>
              <a:ea typeface="Open Sans" panose="020B0606030504020204" pitchFamily="34" charset="0"/>
              <a:cs typeface="Arial [Mono]" panose="020B0604020202020204" charset="0"/>
            </a:endParaRPr>
          </a:p>
          <a:p>
            <a:pPr algn="just"/>
            <a:r>
              <a:rPr lang="en-US" sz="4000">
                <a:solidFill>
                  <a:srgbClr val="1482A5"/>
                </a:solidFill>
                <a:latin typeface="Arial [Mono]" panose="020B0604020202020204" charset="0"/>
                <a:ea typeface="Open Sans" panose="020B0606030504020204" pitchFamily="34" charset="0"/>
                <a:cs typeface="Arial [Mono]" panose="020B0604020202020204" charset="0"/>
              </a:rPr>
              <a:t>		</a:t>
            </a:r>
            <a:endParaRPr lang="en-US" sz="4000">
              <a:solidFill>
                <a:srgbClr val="1482A5"/>
              </a:solidFill>
              <a:latin typeface="Arial [Mono]" panose="020B0604020202020204" charset="0"/>
              <a:ea typeface="Open Sans" panose="020B0606030504020204" pitchFamily="34" charset="0"/>
              <a:cs typeface="Arial [Mono]" panose="020B060402020202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43" y="924271"/>
            <a:ext cx="2695093" cy="2695093"/>
          </a:xfrm>
          <a:prstGeom prst="rect">
            <a:avLst/>
          </a:prstGeom>
        </p:spPr>
      </p:pic>
      <p:sp>
        <p:nvSpPr>
          <p:cNvPr id="2" name="TextBox 53"/>
          <p:cNvSpPr txBox="1"/>
          <p:nvPr/>
        </p:nvSpPr>
        <p:spPr>
          <a:xfrm>
            <a:off x="755015" y="17113250"/>
            <a:ext cx="14985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5400">
                <a:solidFill>
                  <a:srgbClr val="235078"/>
                </a:solidFill>
                <a:latin typeface="Arial [Mono]" panose="020B0604020202020204" charset="0"/>
              </a:rPr>
              <a:t>Motivation</a:t>
            </a:r>
            <a:endParaRPr lang="en-US" sz="5400">
              <a:solidFill>
                <a:srgbClr val="235078"/>
              </a:solidFill>
              <a:latin typeface="Arial [Mono]" panose="020B0604020202020204" charset="0"/>
            </a:endParaRPr>
          </a:p>
        </p:txBody>
      </p:sp>
      <p:pic>
        <p:nvPicPr>
          <p:cNvPr id="3" name="图片 2" descr="2020-01-13 17-50-44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8576290"/>
            <a:ext cx="14782800" cy="3487420"/>
          </a:xfrm>
          <a:prstGeom prst="rect">
            <a:avLst/>
          </a:prstGeom>
        </p:spPr>
      </p:pic>
      <p:sp>
        <p:nvSpPr>
          <p:cNvPr id="4" name="TextBox 61"/>
          <p:cNvSpPr txBox="1"/>
          <p:nvPr/>
        </p:nvSpPr>
        <p:spPr>
          <a:xfrm>
            <a:off x="1907540" y="22844125"/>
            <a:ext cx="126765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1482A5"/>
                </a:solidFill>
                <a:latin typeface="Arial [Mono]" panose="020B0604020202020204" charset="0"/>
                <a:ea typeface="Open Sans" panose="020B0606030504020204" pitchFamily="34" charset="0"/>
                <a:cs typeface="Arial [Mono]" panose="020B0604020202020204" charset="0"/>
                <a:sym typeface="+mn-ea"/>
              </a:rPr>
              <a:t>1) Capture long-range temporal information </a:t>
            </a:r>
            <a:endParaRPr lang="en-US" sz="3600">
              <a:solidFill>
                <a:srgbClr val="1482A5"/>
              </a:solidFill>
              <a:latin typeface="Arial [Mono]" panose="020B0604020202020204" charset="0"/>
              <a:ea typeface="Open Sans" panose="020B0606030504020204" pitchFamily="34" charset="0"/>
              <a:cs typeface="Arial [Mono]" panose="020B0604020202020204" charset="0"/>
            </a:endParaRPr>
          </a:p>
          <a:p>
            <a:r>
              <a:rPr lang="en-US" sz="3600">
                <a:solidFill>
                  <a:srgbClr val="1482A5"/>
                </a:solidFill>
                <a:latin typeface="Arial [Mono]" panose="020B0604020202020204" charset="0"/>
                <a:ea typeface="Open Sans" panose="020B0606030504020204" pitchFamily="34" charset="0"/>
                <a:cs typeface="Arial [Mono]" panose="020B0604020202020204" charset="0"/>
              </a:rPr>
              <a:t>2) Non-local tends to capture global context in VSOD</a:t>
            </a:r>
            <a:endParaRPr lang="en-US" sz="3600">
              <a:solidFill>
                <a:srgbClr val="1482A5"/>
              </a:solidFill>
              <a:latin typeface="Arial [Mono]" panose="020B0604020202020204" charset="0"/>
              <a:ea typeface="Open Sans" panose="020B0606030504020204" pitchFamily="34" charset="0"/>
              <a:cs typeface="Arial [Mono]" panose="020B0604020202020204" charset="0"/>
            </a:endParaRPr>
          </a:p>
          <a:p>
            <a:r>
              <a:rPr lang="en-US" sz="3600">
                <a:solidFill>
                  <a:srgbClr val="1482A5"/>
                </a:solidFill>
                <a:latin typeface="Arial [Mono]" panose="020B0604020202020204" charset="0"/>
                <a:ea typeface="Open Sans" panose="020B0606030504020204" pitchFamily="34" charset="0"/>
                <a:cs typeface="Arial [Mono]" panose="020B0604020202020204" charset="0"/>
              </a:rPr>
              <a:t>3) Design a efficient message passing method for VSOD </a:t>
            </a:r>
            <a:endParaRPr lang="en-US" sz="4000">
              <a:solidFill>
                <a:srgbClr val="1482A5"/>
              </a:solidFill>
              <a:latin typeface="Arial [Mono]" panose="020B0604020202020204" charset="0"/>
              <a:ea typeface="Open Sans" panose="020B0606030504020204" pitchFamily="34" charset="0"/>
              <a:cs typeface="Arial [Mono]" panose="020B0604020202020204" charset="0"/>
            </a:endParaRPr>
          </a:p>
        </p:txBody>
      </p:sp>
      <p:sp>
        <p:nvSpPr>
          <p:cNvPr id="5" name="Rectangle 48"/>
          <p:cNvSpPr/>
          <p:nvPr/>
        </p:nvSpPr>
        <p:spPr>
          <a:xfrm>
            <a:off x="755650" y="25528905"/>
            <a:ext cx="14984730" cy="1220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300"/>
          </a:p>
        </p:txBody>
      </p:sp>
      <p:sp>
        <p:nvSpPr>
          <p:cNvPr id="7" name="TextBox 53"/>
          <p:cNvSpPr txBox="1"/>
          <p:nvPr/>
        </p:nvSpPr>
        <p:spPr>
          <a:xfrm>
            <a:off x="755015" y="25801320"/>
            <a:ext cx="14985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5400">
                <a:solidFill>
                  <a:srgbClr val="235078"/>
                </a:solidFill>
                <a:latin typeface="Arial [Mono]" panose="020B0604020202020204" charset="0"/>
              </a:rPr>
              <a:t>Constained Self-Attention</a:t>
            </a:r>
            <a:endParaRPr lang="en-US" sz="5400">
              <a:solidFill>
                <a:srgbClr val="235078"/>
              </a:solidFill>
              <a:latin typeface="Arial [Mono]" panose="020B0604020202020204" charset="0"/>
            </a:endParaRPr>
          </a:p>
        </p:txBody>
      </p:sp>
      <p:pic>
        <p:nvPicPr>
          <p:cNvPr id="10" name="图片 9" descr="2020-01-13 17-58-40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7103070"/>
            <a:ext cx="14100175" cy="7861935"/>
          </a:xfrm>
          <a:prstGeom prst="rect">
            <a:avLst/>
          </a:prstGeom>
        </p:spPr>
      </p:pic>
      <p:sp>
        <p:nvSpPr>
          <p:cNvPr id="11" name="TextBox 53"/>
          <p:cNvSpPr txBox="1"/>
          <p:nvPr/>
        </p:nvSpPr>
        <p:spPr>
          <a:xfrm>
            <a:off x="16609060" y="5512435"/>
            <a:ext cx="15527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5400">
                <a:solidFill>
                  <a:srgbClr val="235078"/>
                </a:solidFill>
                <a:latin typeface="Arial [Mono]" panose="020B0604020202020204" charset="0"/>
              </a:rPr>
              <a:t>Speed Comparsion</a:t>
            </a:r>
            <a:endParaRPr lang="en-US" sz="5400">
              <a:solidFill>
                <a:srgbClr val="235078"/>
              </a:solidFill>
              <a:latin typeface="Arial [Mono]" panose="020B0604020202020204" charset="0"/>
            </a:endParaRPr>
          </a:p>
        </p:txBody>
      </p:sp>
      <p:pic>
        <p:nvPicPr>
          <p:cNvPr id="12" name="图片 11" descr="2020-01-13 20-14-29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7745" y="6750685"/>
            <a:ext cx="12494895" cy="8685530"/>
          </a:xfrm>
          <a:prstGeom prst="rect">
            <a:avLst/>
          </a:prstGeom>
        </p:spPr>
      </p:pic>
      <p:sp>
        <p:nvSpPr>
          <p:cNvPr id="8" name="TextBox 53"/>
          <p:cNvSpPr txBox="1"/>
          <p:nvPr/>
        </p:nvSpPr>
        <p:spPr>
          <a:xfrm>
            <a:off x="16609060" y="16191230"/>
            <a:ext cx="15527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5400">
                <a:solidFill>
                  <a:srgbClr val="235078"/>
                </a:solidFill>
                <a:latin typeface="Arial [Mono]" panose="020B0604020202020204" charset="0"/>
              </a:rPr>
              <a:t>Evaluation on VSOD Dataset</a:t>
            </a:r>
            <a:endParaRPr lang="en-US" sz="5400">
              <a:solidFill>
                <a:srgbClr val="235078"/>
              </a:solidFill>
              <a:latin typeface="Arial [Mono]" panose="020B0604020202020204" charset="0"/>
            </a:endParaRPr>
          </a:p>
        </p:txBody>
      </p:sp>
      <p:pic>
        <p:nvPicPr>
          <p:cNvPr id="14" name="图片 13" descr="2020-01-13 21-06-36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760" y="17237075"/>
            <a:ext cx="14486255" cy="12059920"/>
          </a:xfrm>
          <a:prstGeom prst="rect">
            <a:avLst/>
          </a:prstGeom>
        </p:spPr>
      </p:pic>
      <p:sp>
        <p:nvSpPr>
          <p:cNvPr id="15" name="TextBox 53"/>
          <p:cNvSpPr txBox="1"/>
          <p:nvPr/>
        </p:nvSpPr>
        <p:spPr>
          <a:xfrm>
            <a:off x="16609695" y="30901005"/>
            <a:ext cx="15527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5400">
                <a:solidFill>
                  <a:srgbClr val="235078"/>
                </a:solidFill>
                <a:latin typeface="Arial [Mono]" panose="020B0604020202020204" charset="0"/>
              </a:rPr>
              <a:t>Qualitive Results</a:t>
            </a:r>
            <a:endParaRPr lang="en-US" sz="5400">
              <a:solidFill>
                <a:srgbClr val="235078"/>
              </a:solidFill>
              <a:latin typeface="Arial [Mono]" panose="020B0604020202020204" charset="0"/>
            </a:endParaRPr>
          </a:p>
        </p:txBody>
      </p:sp>
      <p:pic>
        <p:nvPicPr>
          <p:cNvPr id="16" name="图片 15" descr="2020-01-13 21-30-36屏幕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9305" y="32985710"/>
            <a:ext cx="14143990" cy="3339465"/>
          </a:xfrm>
          <a:prstGeom prst="rect">
            <a:avLst/>
          </a:prstGeom>
        </p:spPr>
      </p:pic>
      <p:sp>
        <p:nvSpPr>
          <p:cNvPr id="9" name="TextBox 61"/>
          <p:cNvSpPr txBox="1"/>
          <p:nvPr/>
        </p:nvSpPr>
        <p:spPr>
          <a:xfrm>
            <a:off x="1498600" y="35198050"/>
            <a:ext cx="134899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1482A5"/>
                </a:solidFill>
                <a:latin typeface="Arial [Mono]" panose="020B0604020202020204" charset="0"/>
                <a:ea typeface="Open Sans" panose="020B0606030504020204" pitchFamily="34" charset="0"/>
                <a:cs typeface="Arial [Mono]" panose="020B0604020202020204" charset="0"/>
                <a:sym typeface="+mn-ea"/>
              </a:rPr>
              <a:t>We constrain the self-attention area, thus the CSA can diliver message on all given frames but local area wrt. query position. Because object move in a continuous trajectory. CSA can well capture motion cues with less computation overhead,  </a:t>
            </a:r>
            <a:endParaRPr lang="en-US" sz="4000">
              <a:solidFill>
                <a:srgbClr val="1482A5"/>
              </a:solidFill>
              <a:latin typeface="Arial [Mono]" panose="020B0604020202020204" charset="0"/>
              <a:ea typeface="Open Sans" panose="020B0606030504020204" pitchFamily="34" charset="0"/>
              <a:cs typeface="Arial [Mono]" panose="020B060402020202020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1895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DejaVu Sans</vt:lpstr>
      <vt:lpstr>方正书宋_GBK</vt:lpstr>
      <vt:lpstr>Arial [Mono]</vt:lpstr>
      <vt:lpstr>Libre Baskerville</vt:lpstr>
      <vt:lpstr>Open Sans</vt:lpstr>
      <vt:lpstr>Times New Roman</vt:lpstr>
      <vt:lpstr>微软雅黑</vt:lpstr>
      <vt:lpstr>Arial Unicode MS</vt:lpstr>
      <vt:lpstr>Calibri</vt:lpstr>
      <vt:lpstr>DejaVu Sans</vt:lpstr>
      <vt:lpstr>AR PL UMing TW MBE</vt:lpstr>
      <vt:lpstr>Arial Black</vt:lpstr>
      <vt:lpstr>Arial [TMC ]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guyuchao</dc:creator>
  <cp:lastModifiedBy>guyuchao</cp:lastModifiedBy>
  <cp:revision>32</cp:revision>
  <dcterms:created xsi:type="dcterms:W3CDTF">2020-01-14T01:25:50Z</dcterms:created>
  <dcterms:modified xsi:type="dcterms:W3CDTF">2020-01-14T01:25:50Z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