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5" r:id="rId7"/>
    <p:sldId id="266" r:id="rId8"/>
    <p:sldId id="262" r:id="rId9"/>
    <p:sldId id="259" r:id="rId10"/>
    <p:sldId id="264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7CC25-133C-42AA-B683-A2AE25200573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1505-D2C0-48BA-B751-B0FC179FE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2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505-D2C0-48BA-B751-B0FC179FED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66166" y="6358959"/>
            <a:ext cx="2193177" cy="365125"/>
          </a:xfrm>
        </p:spPr>
        <p:txBody>
          <a:bodyPr/>
          <a:lstStyle/>
          <a:p>
            <a:fld id="{E5E7FBE1-6F6D-4785-89ED-8D189C869607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34200" y="6356351"/>
            <a:ext cx="757142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34202" y="1895447"/>
            <a:ext cx="9925141" cy="238760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38102" y="4846320"/>
            <a:ext cx="9914942" cy="9434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1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FBE1-6F6D-4785-89ED-8D189C869607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46599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OUTLINE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818910" y="0"/>
            <a:ext cx="5153889" cy="6858000"/>
          </a:xfrm>
        </p:spPr>
        <p:txBody>
          <a:bodyPr anchor="ctr"/>
          <a:lstStyle>
            <a:lvl1pPr algn="l">
              <a:lnSpc>
                <a:spcPct val="150000"/>
              </a:lnSpc>
              <a:defRPr sz="2400"/>
            </a:lvl1pPr>
            <a:lvl2pPr algn="l">
              <a:lnSpc>
                <a:spcPct val="100000"/>
              </a:lnSpc>
              <a:defRPr sz="2100"/>
            </a:lvl2pPr>
            <a:lvl3pPr algn="l">
              <a:lnSpc>
                <a:spcPct val="100000"/>
              </a:lnSpc>
              <a:defRPr sz="1800"/>
            </a:lvl3pPr>
            <a:lvl4pPr algn="l">
              <a:lnSpc>
                <a:spcPct val="100000"/>
              </a:lnSpc>
              <a:defRPr sz="1500"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03733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66167" y="6358959"/>
            <a:ext cx="2186878" cy="365125"/>
          </a:xfrm>
        </p:spPr>
        <p:txBody>
          <a:bodyPr/>
          <a:lstStyle/>
          <a:p>
            <a:fld id="{1B31E6AE-8A1E-4487-AD67-7AA38A793F52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3"/>
          </p:nvPr>
        </p:nvSpPr>
        <p:spPr>
          <a:xfrm>
            <a:off x="1412613" y="1704109"/>
            <a:ext cx="9940432" cy="4472854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73959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66166" y="6358959"/>
            <a:ext cx="2186877" cy="365125"/>
          </a:xfrm>
        </p:spPr>
        <p:txBody>
          <a:bodyPr/>
          <a:lstStyle/>
          <a:p>
            <a:fld id="{1B31E6AE-8A1E-4487-AD67-7AA38A793F52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quarter" idx="13"/>
          </p:nvPr>
        </p:nvSpPr>
        <p:spPr>
          <a:xfrm>
            <a:off x="1412613" y="1704109"/>
            <a:ext cx="4927227" cy="4472854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14"/>
          </p:nvPr>
        </p:nvSpPr>
        <p:spPr>
          <a:xfrm>
            <a:off x="6447404" y="1704109"/>
            <a:ext cx="4905640" cy="4472854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627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66166" y="6358959"/>
            <a:ext cx="2186877" cy="365125"/>
          </a:xfrm>
        </p:spPr>
        <p:txBody>
          <a:bodyPr/>
          <a:lstStyle/>
          <a:p>
            <a:fld id="{1B31E6AE-8A1E-4487-AD67-7AA38A793F52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quarter" idx="13"/>
          </p:nvPr>
        </p:nvSpPr>
        <p:spPr>
          <a:xfrm>
            <a:off x="1412614" y="2339645"/>
            <a:ext cx="4927226" cy="3837318"/>
          </a:xfrm>
        </p:spPr>
        <p:txBody>
          <a:bodyPr anchor="t"/>
          <a:lstStyle>
            <a:lvl1pPr algn="l">
              <a:defRPr sz="1800" b="0"/>
            </a:lvl1pPr>
            <a:lvl2pPr algn="l">
              <a:defRPr sz="1500"/>
            </a:lvl2pPr>
            <a:lvl3pPr algn="l">
              <a:defRPr sz="1200"/>
            </a:lvl3pPr>
            <a:lvl4pPr algn="l"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412613" y="1694883"/>
            <a:ext cx="4927227" cy="463578"/>
          </a:xfr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6"/>
          </p:nvPr>
        </p:nvSpPr>
        <p:spPr>
          <a:xfrm>
            <a:off x="6447404" y="2339646"/>
            <a:ext cx="4905640" cy="3837317"/>
          </a:xfrm>
        </p:spPr>
        <p:txBody>
          <a:bodyPr anchor="t"/>
          <a:lstStyle>
            <a:lvl1pPr algn="l">
              <a:defRPr sz="1800" b="0"/>
            </a:lvl1pPr>
            <a:lvl2pPr algn="l">
              <a:defRPr sz="1500"/>
            </a:lvl2pPr>
            <a:lvl3pPr algn="l">
              <a:defRPr sz="1200"/>
            </a:lvl3pPr>
            <a:lvl4pPr algn="l"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448727" y="1696681"/>
            <a:ext cx="4904317" cy="463578"/>
          </a:xfr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18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6AE-8A1E-4487-AD67-7AA38A793F52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5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6AE-8A1E-4487-AD67-7AA38A793F52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43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0000"/>
                <a:lumMod val="120000"/>
                <a:alpha val="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4" b="24897"/>
          <a:stretch/>
        </p:blipFill>
        <p:spPr>
          <a:xfrm>
            <a:off x="7908120" y="414517"/>
            <a:ext cx="3822675" cy="912904"/>
          </a:xfrm>
          <a:prstGeom prst="rect">
            <a:avLst/>
          </a:prstGeom>
        </p:spPr>
      </p:pic>
      <p:grpSp>
        <p:nvGrpSpPr>
          <p:cNvPr id="62" name="Group 65"/>
          <p:cNvGrpSpPr/>
          <p:nvPr/>
        </p:nvGrpSpPr>
        <p:grpSpPr>
          <a:xfrm>
            <a:off x="-9327" y="-257"/>
            <a:ext cx="2212199" cy="6858001"/>
            <a:chOff x="0" y="0"/>
            <a:chExt cx="2305051" cy="6858001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3" name="标题占位符 1"/>
          <p:cNvSpPr>
            <a:spLocks noGrp="1"/>
          </p:cNvSpPr>
          <p:nvPr>
            <p:ph type="title"/>
          </p:nvPr>
        </p:nvSpPr>
        <p:spPr>
          <a:xfrm>
            <a:off x="1412613" y="626496"/>
            <a:ext cx="9070392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idx="1"/>
          </p:nvPr>
        </p:nvSpPr>
        <p:spPr>
          <a:xfrm>
            <a:off x="1434198" y="1494945"/>
            <a:ext cx="9919601" cy="468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65" name="日期占位符 3"/>
          <p:cNvSpPr>
            <a:spLocks noGrp="1"/>
          </p:cNvSpPr>
          <p:nvPr>
            <p:ph type="dt" sz="half" idx="2"/>
          </p:nvPr>
        </p:nvSpPr>
        <p:spPr>
          <a:xfrm>
            <a:off x="9166166" y="6358959"/>
            <a:ext cx="2186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E5E7FBE1-6F6D-4785-89ED-8D189C869607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6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34200" y="6356351"/>
            <a:ext cx="7571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3000" b="1" i="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marR="0" indent="-36000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lang="zh-CN" altLang="en-US" sz="2100" b="1" i="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57213" marR="0" indent="-214313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–"/>
        <a:tabLst/>
        <a:defRPr lang="zh-CN" altLang="en-US" sz="18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tabLst/>
        <a:defRPr lang="zh-CN" alt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tabLst/>
        <a:defRPr lang="zh-CN" altLang="en-US" sz="12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0000"/>
                <a:lumMod val="120000"/>
                <a:alpha val="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12613" y="1704108"/>
            <a:ext cx="9901785" cy="445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grpSp>
        <p:nvGrpSpPr>
          <p:cNvPr id="117" name="Group 7"/>
          <p:cNvGrpSpPr/>
          <p:nvPr/>
        </p:nvGrpSpPr>
        <p:grpSpPr>
          <a:xfrm>
            <a:off x="3057633" y="31667"/>
            <a:ext cx="9134367" cy="6838951"/>
            <a:chOff x="-4763" y="9525"/>
            <a:chExt cx="9032249" cy="6838951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grpSpPr>
        <p:sp>
          <p:nvSpPr>
            <p:cNvPr id="137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grpSp>
          <p:nvGrpSpPr>
            <p:cNvPr id="119" name="Group 9"/>
            <p:cNvGrpSpPr/>
            <p:nvPr/>
          </p:nvGrpSpPr>
          <p:grpSpPr>
            <a:xfrm>
              <a:off x="8428998" y="4867275"/>
              <a:ext cx="598488" cy="1981201"/>
              <a:chOff x="11441112" y="4867275"/>
              <a:chExt cx="598488" cy="1981201"/>
            </a:xfrm>
            <a:grpFill/>
          </p:grpSpPr>
          <p:sp>
            <p:nvSpPr>
              <p:cNvPr id="120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46" name="Group 8"/>
          <p:cNvGrpSpPr/>
          <p:nvPr/>
        </p:nvGrpSpPr>
        <p:grpSpPr>
          <a:xfrm>
            <a:off x="0" y="4660"/>
            <a:ext cx="1234590" cy="6858001"/>
            <a:chOff x="-14288" y="0"/>
            <a:chExt cx="1220788" cy="6858001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grpSpPr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2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12613" y="626496"/>
            <a:ext cx="9070392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166167" y="6358959"/>
            <a:ext cx="2148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1B31E6AE-8A1E-4487-AD67-7AA38A793F52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12614" y="6356351"/>
            <a:ext cx="759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4" name="Freeform 5"/>
          <p:cNvSpPr/>
          <p:nvPr/>
        </p:nvSpPr>
        <p:spPr bwMode="auto">
          <a:xfrm flipV="1">
            <a:off x="-4186" y="714371"/>
            <a:ext cx="97677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 sz="135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989" y="792106"/>
            <a:ext cx="57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53" name="图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5" r="69368" b="27481"/>
          <a:stretch/>
        </p:blipFill>
        <p:spPr>
          <a:xfrm>
            <a:off x="10728912" y="461066"/>
            <a:ext cx="1170972" cy="8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lang="zh-CN" altLang="en-US" sz="3000" b="1" i="0" kern="1200" baseline="0" dirty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3063" marR="0" indent="-373063" algn="l" defTabSz="342900" rtl="0" eaLnBrk="1" fontAlgn="auto" latinLnBrk="0" hangingPunct="1">
        <a:lnSpc>
          <a:spcPct val="15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sz="2100" b="1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57213" marR="0" indent="-214313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–"/>
        <a:tabLst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Times New Roman" panose="02020603050405020304" pitchFamily="18" charset="0"/>
        <a:buChar char="-"/>
        <a:tabLst/>
        <a:defRPr sz="15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Times New Roman" panose="02020603050405020304" pitchFamily="18" charset="0"/>
        <a:buChar char="-"/>
        <a:tabLst/>
        <a:defRPr sz="12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uchang.xjtu@gmail.com" TargetMode="External"/><Relationship Id="rId7" Type="http://schemas.openxmlformats.org/officeDocument/2006/relationships/hyperlink" Target="mailto:yz493@cam.ac.uk" TargetMode="External"/><Relationship Id="rId2" Type="http://schemas.openxmlformats.org/officeDocument/2006/relationships/hyperlink" Target="mailto:gluo@pku.edu.c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duck@pku.edu.cn" TargetMode="External"/><Relationship Id="rId5" Type="http://schemas.openxmlformats.org/officeDocument/2006/relationships/hyperlink" Target="mailto:wenshuang@pku.edu.cn" TargetMode="External"/><Relationship Id="rId4" Type="http://schemas.openxmlformats.org/officeDocument/2006/relationships/hyperlink" Target="mailto:rchardx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医学图像小组讨论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2017.05.20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张文泰</a:t>
            </a:r>
            <a:endParaRPr lang="en-US" altLang="zh-CN" dirty="0" smtClean="0"/>
          </a:p>
          <a:p>
            <a:r>
              <a:rPr lang="en-US" altLang="zh-CN" dirty="0" smtClean="0"/>
              <a:t>rchardx@gmail.com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0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初步安排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编程</a:t>
            </a:r>
            <a:r>
              <a:rPr lang="en-US" altLang="zh-CN" dirty="0"/>
              <a:t>/SSH</a:t>
            </a:r>
            <a:r>
              <a:rPr lang="zh-CN" altLang="en-US" dirty="0"/>
              <a:t>基本</a:t>
            </a:r>
            <a:r>
              <a:rPr lang="zh-CN" altLang="en-US" dirty="0" smtClean="0"/>
              <a:t>操作，</a:t>
            </a:r>
            <a:r>
              <a:rPr lang="en-US" altLang="zh-CN" dirty="0" err="1"/>
              <a:t>Git</a:t>
            </a:r>
            <a:r>
              <a:rPr lang="zh-CN" altLang="en-US" dirty="0"/>
              <a:t>管理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所有人，代码规范参考</a:t>
            </a:r>
            <a:r>
              <a:rPr lang="en-US" altLang="zh-CN" dirty="0" smtClean="0"/>
              <a:t>Google C++/Python Style</a:t>
            </a:r>
          </a:p>
          <a:p>
            <a:pPr lvl="1"/>
            <a:r>
              <a:rPr lang="zh-CN" altLang="en-US" dirty="0" smtClean="0"/>
              <a:t>维护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仓库中的讨论结果和工作进展（良好习惯的养成）</a:t>
            </a:r>
            <a:endParaRPr lang="en-US" altLang="zh-CN" dirty="0" smtClean="0"/>
          </a:p>
          <a:p>
            <a:r>
              <a:rPr lang="zh-CN" altLang="en-US" dirty="0" smtClean="0"/>
              <a:t>数据预处理：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可视化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：通过代码，可以直接对数据进行查询，并直接展示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清洗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：查验数据，防止数据本身有错漏的现象</a:t>
            </a:r>
            <a:endParaRPr lang="en-US" altLang="zh-CN" dirty="0"/>
          </a:p>
          <a:p>
            <a:r>
              <a:rPr lang="zh-CN" altLang="en-US" dirty="0" smtClean="0"/>
              <a:t>神经网络：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人？</a:t>
            </a:r>
            <a:endParaRPr lang="en-US" altLang="zh-CN" dirty="0"/>
          </a:p>
          <a:p>
            <a:pPr lvl="1"/>
            <a:r>
              <a:rPr lang="zh-CN" altLang="en-US" dirty="0" smtClean="0"/>
              <a:t>论文</a:t>
            </a:r>
            <a:r>
              <a:rPr lang="zh-CN" altLang="en-US" dirty="0"/>
              <a:t>、资料</a:t>
            </a:r>
            <a:r>
              <a:rPr lang="zh-CN" altLang="en-US" dirty="0" smtClean="0"/>
              <a:t>调研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：阅读各种比赛、讨论圈的内容，以及相关论文，找出可行的方案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相似的比赛内容和论文可以拿来参考，先快速实现一个初步的版本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：预先实现一些基础的代码，比如数据输入部分已经可以编写</a:t>
            </a:r>
            <a:endParaRPr lang="en-US" altLang="zh-CN" dirty="0" smtClean="0"/>
          </a:p>
          <a:p>
            <a:r>
              <a:rPr lang="zh-CN" altLang="en-US" dirty="0" smtClean="0"/>
              <a:t>代码实现部分也需要和预处理部分合作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10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下周期望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数据处理：明显的进展，争取达到基本完成的效果</a:t>
            </a:r>
            <a:endParaRPr lang="en-US" altLang="zh-CN" dirty="0" smtClean="0"/>
          </a:p>
          <a:p>
            <a:r>
              <a:rPr lang="zh-CN" altLang="en-US" dirty="0" smtClean="0"/>
              <a:t>阅读、调研部分：完成可行性验证，进入可编写的状态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8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en-US" altLang="zh-CN" dirty="0" smtClean="0"/>
          </a:p>
          <a:p>
            <a:r>
              <a:rPr lang="zh-CN" altLang="en-US" dirty="0" smtClean="0"/>
              <a:t>项目</a:t>
            </a:r>
            <a:r>
              <a:rPr lang="zh-CN" altLang="en-US" dirty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初步</a:t>
            </a:r>
            <a:r>
              <a:rPr lang="zh-CN" altLang="en-US" dirty="0"/>
              <a:t>安排</a:t>
            </a:r>
          </a:p>
        </p:txBody>
      </p:sp>
    </p:spTree>
    <p:extLst>
      <p:ext uri="{BB962C8B-B14F-4D97-AF65-F5344CB8AC3E}">
        <p14:creationId xmlns:p14="http://schemas.microsoft.com/office/powerpoint/2010/main" val="302899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罗国杰老师：</a:t>
            </a:r>
            <a:r>
              <a:rPr lang="en-US" altLang="zh-CN" dirty="0" smtClean="0">
                <a:hlinkClick r:id="rId2"/>
              </a:rPr>
              <a:t>gluo@pku.edu.cn</a:t>
            </a:r>
            <a:endParaRPr lang="en-US" altLang="zh-CN" dirty="0" smtClean="0"/>
          </a:p>
          <a:p>
            <a:r>
              <a:rPr lang="zh-CN" altLang="en-US" dirty="0" smtClean="0"/>
              <a:t>研究生：</a:t>
            </a:r>
            <a:endParaRPr lang="en-US" altLang="zh-CN" dirty="0" smtClean="0"/>
          </a:p>
          <a:p>
            <a:pPr lvl="1"/>
            <a:r>
              <a:rPr lang="zh-CN" altLang="en-US" dirty="0"/>
              <a:t>徐</a:t>
            </a:r>
            <a:r>
              <a:rPr lang="zh-CN" altLang="en-US" dirty="0" smtClean="0"/>
              <a:t>畅：</a:t>
            </a:r>
            <a:r>
              <a:rPr lang="en-US" altLang="zh-CN" dirty="0" smtClean="0">
                <a:hlinkClick r:id="rId3"/>
              </a:rPr>
              <a:t>xuchang.xjtu@gmail.com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张文</a:t>
            </a:r>
            <a:r>
              <a:rPr lang="zh-CN" altLang="en-US" dirty="0" smtClean="0"/>
              <a:t>泰：</a:t>
            </a:r>
            <a:r>
              <a:rPr lang="en-US" altLang="zh-CN" dirty="0" smtClean="0">
                <a:hlinkClick r:id="rId4"/>
              </a:rPr>
              <a:t>rchardx@gmail.com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温</a:t>
            </a:r>
            <a:r>
              <a:rPr lang="zh-CN" altLang="en-US" dirty="0" smtClean="0"/>
              <a:t>爽：</a:t>
            </a:r>
            <a:r>
              <a:rPr lang="en-US" altLang="zh-CN" dirty="0" smtClean="0">
                <a:hlinkClick r:id="rId5"/>
              </a:rPr>
              <a:t>wenshuang@pku.edu.cn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本科</a:t>
            </a:r>
            <a:r>
              <a:rPr lang="zh-CN" altLang="en-US" dirty="0" smtClean="0"/>
              <a:t>实习：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窦鹏飞：</a:t>
            </a:r>
            <a:r>
              <a:rPr lang="en-US" altLang="zh-CN" dirty="0" smtClean="0">
                <a:hlinkClick r:id="rId6"/>
              </a:rPr>
              <a:t>dduck@pku.edu.cn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李</a:t>
            </a:r>
            <a:r>
              <a:rPr lang="zh-CN" altLang="en-US" dirty="0" smtClean="0"/>
              <a:t>浩辰：</a:t>
            </a:r>
            <a:endParaRPr lang="en-US" altLang="zh-CN" dirty="0" smtClean="0"/>
          </a:p>
          <a:p>
            <a:pPr lvl="1"/>
            <a:r>
              <a:rPr lang="zh-CN" altLang="en-US" dirty="0"/>
              <a:t>李泽</a:t>
            </a:r>
            <a:r>
              <a:rPr lang="zh-CN" altLang="en-US" dirty="0" smtClean="0"/>
              <a:t>坤：</a:t>
            </a:r>
            <a:endParaRPr lang="en-US" altLang="zh-CN" dirty="0" smtClean="0"/>
          </a:p>
          <a:p>
            <a:pPr lvl="1"/>
            <a:r>
              <a:rPr lang="zh-CN" altLang="en-US" dirty="0"/>
              <a:t>刘</a:t>
            </a:r>
            <a:r>
              <a:rPr lang="zh-CN" altLang="en-US" dirty="0" smtClean="0"/>
              <a:t>泰德：</a:t>
            </a:r>
            <a:endParaRPr lang="en-US" altLang="zh-CN" dirty="0" smtClean="0"/>
          </a:p>
          <a:p>
            <a:pPr lvl="1"/>
            <a:r>
              <a:rPr lang="zh-CN" altLang="en-US" dirty="0"/>
              <a:t>周</a:t>
            </a:r>
            <a:r>
              <a:rPr lang="zh-CN" altLang="en-US" dirty="0" smtClean="0"/>
              <a:t>玉辰：</a:t>
            </a:r>
            <a:r>
              <a:rPr lang="en-US" altLang="zh-CN" dirty="0" smtClean="0">
                <a:hlinkClick r:id="rId7"/>
              </a:rPr>
              <a:t>yz493@cam.ac.uk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5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项目内容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线性代数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概率论</a:t>
            </a:r>
            <a:endParaRPr lang="en-US" altLang="zh-CN" dirty="0" smtClean="0"/>
          </a:p>
          <a:p>
            <a:pPr lvl="1"/>
            <a:r>
              <a:rPr lang="zh-CN" altLang="en-US" dirty="0"/>
              <a:t>数值优化</a:t>
            </a:r>
            <a:endParaRPr lang="en-US" altLang="zh-CN" dirty="0" smtClean="0"/>
          </a:p>
          <a:p>
            <a:r>
              <a:rPr lang="zh-CN" altLang="en-US" dirty="0" smtClean="0"/>
              <a:t>医学（图像）</a:t>
            </a:r>
            <a:endParaRPr lang="en-US" altLang="zh-CN" dirty="0"/>
          </a:p>
          <a:p>
            <a:pPr lvl="1"/>
            <a:r>
              <a:rPr lang="zh-CN" altLang="en-US" dirty="0"/>
              <a:t>结节寻找</a:t>
            </a:r>
            <a:endParaRPr lang="en-US" altLang="zh-CN" dirty="0"/>
          </a:p>
          <a:p>
            <a:pPr lvl="1"/>
            <a:r>
              <a:rPr lang="zh-CN" altLang="en-US" dirty="0" smtClean="0"/>
              <a:t>图像增强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算法优化</a:t>
            </a:r>
            <a:endParaRPr lang="en-US" altLang="zh-CN" dirty="0" smtClean="0"/>
          </a:p>
          <a:p>
            <a:r>
              <a:rPr lang="zh-CN" altLang="en-US" dirty="0" smtClean="0"/>
              <a:t>短期目标：从竞赛数据着手，完成神经网络训练</a:t>
            </a:r>
            <a:endParaRPr lang="en-US" altLang="zh-CN" dirty="0" smtClean="0"/>
          </a:p>
          <a:p>
            <a:r>
              <a:rPr lang="zh-CN" altLang="en-US" dirty="0" smtClean="0"/>
              <a:t>长期目标：在医疗大大数据背景下，应用神经网络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22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机器学习：从数据中自动分析获得规律，并利用规律对未知数据进行预测的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神经</a:t>
            </a:r>
            <a:r>
              <a:rPr lang="zh-CN" altLang="en-US" dirty="0" smtClean="0"/>
              <a:t>网络：针对</a:t>
            </a:r>
            <a:r>
              <a:rPr lang="zh-CN" altLang="en-US" dirty="0"/>
              <a:t>聚类分析和</a:t>
            </a:r>
            <a:r>
              <a:rPr lang="zh-CN" altLang="en-US" dirty="0" smtClean="0"/>
              <a:t>模式识别，提出的可扩展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大规模的机器学习方法</a:t>
            </a:r>
            <a:endParaRPr lang="en-US" altLang="zh-CN" dirty="0" smtClean="0"/>
          </a:p>
          <a:p>
            <a:r>
              <a:rPr lang="zh-CN" altLang="en-US" dirty="0" smtClean="0"/>
              <a:t>已有常见例子：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新闻聚类</a:t>
            </a:r>
            <a:endParaRPr lang="en-US" altLang="zh-CN" dirty="0" smtClean="0"/>
          </a:p>
          <a:p>
            <a:pPr lvl="1"/>
            <a:r>
              <a:rPr lang="zh-CN" altLang="en-US" dirty="0"/>
              <a:t>垃圾邮件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人机对抗（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人脸识别</a:t>
            </a:r>
          </a:p>
        </p:txBody>
      </p:sp>
    </p:spTree>
    <p:extLst>
      <p:ext uri="{BB962C8B-B14F-4D97-AF65-F5344CB8AC3E}">
        <p14:creationId xmlns:p14="http://schemas.microsoft.com/office/powerpoint/2010/main" val="1766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医学（图像）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CT</a:t>
            </a:r>
            <a:r>
              <a:rPr lang="zh-CN" altLang="en-US" dirty="0" smtClean="0"/>
              <a:t>重建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高质量：从“低剂量”的输入得到高质量的图像；尝试用机器学习的方法增强图像质量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辅助重建算法：对重建结果的预测与临床数据的比较，指导重建算法</a:t>
            </a:r>
            <a:endParaRPr lang="en-US" altLang="zh-CN" dirty="0" smtClean="0"/>
          </a:p>
          <a:p>
            <a:r>
              <a:rPr lang="zh-CN" altLang="en-US" dirty="0" smtClean="0"/>
              <a:t>辅助诊断</a:t>
            </a:r>
            <a:r>
              <a:rPr lang="en-US" altLang="zh-CN" dirty="0" smtClean="0"/>
              <a:t>/</a:t>
            </a:r>
            <a:r>
              <a:rPr lang="zh-CN" altLang="en-US" dirty="0"/>
              <a:t>影像</a:t>
            </a:r>
            <a:r>
              <a:rPr lang="zh-CN" altLang="en-US" dirty="0" smtClean="0"/>
              <a:t>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快速发现肿瘤结节的位置：目前有较多的研究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09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目前目标是完成短期目标：从竞赛数据，完成网络训练</a:t>
            </a:r>
            <a:endParaRPr lang="en-US" altLang="zh-CN" dirty="0" smtClean="0"/>
          </a:p>
          <a:p>
            <a:r>
              <a:rPr lang="zh-CN" altLang="en-US" dirty="0" smtClean="0"/>
              <a:t>临床影像 </a:t>
            </a:r>
            <a:r>
              <a:rPr lang="en-US" altLang="zh-CN" dirty="0" smtClean="0"/>
              <a:t>→ </a:t>
            </a:r>
            <a:r>
              <a:rPr lang="zh-CN" altLang="en-US" dirty="0" smtClean="0"/>
              <a:t>肿瘤结节位置、大小</a:t>
            </a:r>
            <a:endParaRPr lang="en-US" altLang="zh-CN" dirty="0" smtClean="0"/>
          </a:p>
          <a:p>
            <a:r>
              <a:rPr lang="zh-CN" altLang="en-US" dirty="0" smtClean="0"/>
              <a:t>主要任务：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数据收集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清洗</a:t>
            </a:r>
            <a:r>
              <a:rPr lang="zh-CN" altLang="en-US" dirty="0"/>
              <a:t>（防止数据有错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模型选取（论文、资料调研）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代码实现</a:t>
            </a:r>
            <a:endParaRPr lang="en-US" altLang="zh-CN" dirty="0" smtClean="0"/>
          </a:p>
          <a:p>
            <a:r>
              <a:rPr lang="zh-CN" altLang="en-US" dirty="0" smtClean="0"/>
              <a:t>这一步并不困难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253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协作工具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数据共享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Servers@PKU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Proxy or VPN</a:t>
            </a:r>
          </a:p>
          <a:p>
            <a:pPr lvl="2"/>
            <a:r>
              <a:rPr lang="en-US" altLang="zh-CN" dirty="0" err="1" smtClean="0"/>
              <a:t>cecaproxy</a:t>
            </a:r>
            <a:r>
              <a:rPr lang="en-US" altLang="zh-CN" dirty="0" smtClean="0"/>
              <a:t>: 222.29.98.175 (dynamic)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/SSH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r>
              <a:rPr lang="zh-CN" altLang="en-US" dirty="0" smtClean="0"/>
              <a:t>资料共享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代码仓库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git.oschina.net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  <a:r>
              <a:rPr lang="zh-CN" altLang="en-US" dirty="0" smtClean="0"/>
              <a:t>？（翻墙）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1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工具＆参考资料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Kaggle</a:t>
            </a:r>
            <a:r>
              <a:rPr lang="en-US" altLang="zh-CN" dirty="0" smtClean="0"/>
              <a:t>/Data Science Bowl</a:t>
            </a:r>
          </a:p>
          <a:p>
            <a:pPr lvl="1"/>
            <a:r>
              <a:rPr lang="zh-CN" altLang="en-US" dirty="0" smtClean="0"/>
              <a:t>比赛很具有参考价值</a:t>
            </a:r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DyNet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很多主流的网络框架</a:t>
            </a:r>
            <a:endParaRPr lang="en-US" altLang="zh-CN" dirty="0" smtClean="0"/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/Octave/Mathematica</a:t>
            </a:r>
          </a:p>
          <a:p>
            <a:pPr lvl="1"/>
            <a:r>
              <a:rPr lang="zh-CN" altLang="en-US" dirty="0" smtClean="0"/>
              <a:t>数学工具</a:t>
            </a:r>
            <a:endParaRPr lang="en-US" altLang="zh-CN" dirty="0" smtClean="0"/>
          </a:p>
          <a:p>
            <a:r>
              <a:rPr lang="en-US" altLang="zh-CN" dirty="0"/>
              <a:t>Parallel </a:t>
            </a:r>
            <a:r>
              <a:rPr lang="en-US" altLang="zh-CN" dirty="0" err="1"/>
              <a:t>Prorgramming</a:t>
            </a:r>
            <a:r>
              <a:rPr lang="en-US" altLang="zh-CN" dirty="0"/>
              <a:t>/</a:t>
            </a:r>
            <a:r>
              <a:rPr lang="en-US" altLang="zh-CN" dirty="0" smtClean="0"/>
              <a:t>CUDA/</a:t>
            </a:r>
            <a:r>
              <a:rPr lang="en-US" altLang="zh-CN" dirty="0" err="1" smtClean="0"/>
              <a:t>OpenCL</a:t>
            </a:r>
            <a:r>
              <a:rPr lang="en-US" altLang="zh-CN" dirty="0" smtClean="0"/>
              <a:t>/FPGA </a:t>
            </a:r>
            <a:r>
              <a:rPr lang="en-US" altLang="zh-CN" dirty="0" err="1" smtClean="0"/>
              <a:t>Accceleration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并行优化，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编程，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硬件加速</a:t>
            </a:r>
            <a:endParaRPr lang="en-US" altLang="zh-CN" dirty="0" smtClean="0"/>
          </a:p>
          <a:p>
            <a:r>
              <a:rPr lang="en-US" altLang="zh-CN" dirty="0" err="1" smtClean="0"/>
              <a:t>arXiv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scholar@Google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8143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6E24B24-3C40-490E-867F-B77B22F0BE90}" vid="{AA458B0A-E84D-4D84-91E2-9C507F61FF77}"/>
    </a:ext>
  </a:extLst>
</a:theme>
</file>

<file path=ppt/theme/theme2.xml><?xml version="1.0" encoding="utf-8"?>
<a:theme xmlns:a="http://schemas.openxmlformats.org/drawingml/2006/main" name="内容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微软雅黑+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6E24B24-3C40-490E-867F-B77B22F0BE90}" vid="{894A47C1-AC36-444D-90B7-476FD8858FE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CECA（16：9）-改</Template>
  <TotalTime>238</TotalTime>
  <Words>530</Words>
  <Application>Microsoft Office PowerPoint</Application>
  <PresentationFormat>宽屏</PresentationFormat>
  <Paragraphs>99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Arial</vt:lpstr>
      <vt:lpstr>Times New Roman</vt:lpstr>
      <vt:lpstr>Wingdings 3</vt:lpstr>
      <vt:lpstr>封面</vt:lpstr>
      <vt:lpstr>内容</vt:lpstr>
      <vt:lpstr>医学图像小组讨论 2017.05.20</vt:lpstr>
      <vt:lpstr>PowerPoint 演示文稿</vt:lpstr>
      <vt:lpstr>联系方式</vt:lpstr>
      <vt:lpstr>项目内容</vt:lpstr>
      <vt:lpstr>机器学习/神经网络</vt:lpstr>
      <vt:lpstr>医学（图像）</vt:lpstr>
      <vt:lpstr>项目分析</vt:lpstr>
      <vt:lpstr>协作工具</vt:lpstr>
      <vt:lpstr>工具＆参考资料</vt:lpstr>
      <vt:lpstr>初步安排</vt:lpstr>
      <vt:lpstr>下周期望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医学图像小组讨论 2017.05.20</dc:title>
  <dc:creator>Wentai Zhang</dc:creator>
  <cp:lastModifiedBy>Wentai Zhang</cp:lastModifiedBy>
  <cp:revision>21</cp:revision>
  <dcterms:created xsi:type="dcterms:W3CDTF">2017-05-19T15:42:31Z</dcterms:created>
  <dcterms:modified xsi:type="dcterms:W3CDTF">2017-05-20T07:54:16Z</dcterms:modified>
</cp:coreProperties>
</file>