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9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7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3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4746-91E6-4E4C-A289-5D273DBF7AFB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359-7913-4F90-BBE8-32C0907F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girshick/py-faster-rcn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R-CNN</a:t>
            </a:r>
            <a:r>
              <a:rPr lang="zh-CN" altLang="en-US" dirty="0" smtClean="0"/>
              <a:t>有关论文摘要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李泽坤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Fatser</a:t>
            </a:r>
            <a:r>
              <a:rPr lang="en-US" altLang="zh-CN" dirty="0" smtClean="0"/>
              <a:t> 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Fast R-CNN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部分的速度大大提升，导致现在</a:t>
            </a:r>
            <a:r>
              <a:rPr lang="en-US" altLang="zh-CN" dirty="0" smtClean="0"/>
              <a:t>region proposal</a:t>
            </a:r>
            <a:r>
              <a:rPr lang="zh-CN" altLang="en-US" dirty="0" smtClean="0"/>
              <a:t>成了新的瓶颈。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Selective Search</a:t>
            </a:r>
            <a:r>
              <a:rPr lang="zh-CN" altLang="en-US" dirty="0" smtClean="0"/>
              <a:t>进行了改进，</a:t>
            </a:r>
            <a:r>
              <a:rPr lang="en-US" altLang="zh-CN" dirty="0" smtClean="0"/>
              <a:t>SS</a:t>
            </a:r>
            <a:r>
              <a:rPr lang="zh-CN" altLang="en-US" dirty="0" smtClean="0"/>
              <a:t>比其他部分慢一个数量级。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Now: compute proposals with a deep convolutional network——RPN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Region Proposal Networks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RPN share convolutional layers with object detection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77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RPN module</a:t>
            </a:r>
          </a:p>
          <a:p>
            <a:pPr marL="0" indent="0">
              <a:buNone/>
            </a:pPr>
            <a:r>
              <a:rPr lang="en-US" altLang="zh-CN" dirty="0"/>
              <a:t>&amp;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Fast R-CNN module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67" y="1825625"/>
            <a:ext cx="417253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958"/>
            <a:ext cx="7467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Conv</a:t>
            </a:r>
            <a:r>
              <a:rPr lang="en-US" altLang="zh-CN" dirty="0"/>
              <a:t> layers</a:t>
            </a:r>
            <a:r>
              <a:rPr lang="zh-CN" altLang="en-US" dirty="0"/>
              <a:t>。作为一种</a:t>
            </a:r>
            <a:r>
              <a:rPr lang="en-US" altLang="zh-CN" dirty="0"/>
              <a:t>CNN</a:t>
            </a:r>
            <a:r>
              <a:rPr lang="zh-CN" altLang="en-US" dirty="0"/>
              <a:t>网络目标检测方法，</a:t>
            </a:r>
            <a:r>
              <a:rPr lang="en-US" altLang="zh-CN" dirty="0"/>
              <a:t>Faster RCNN</a:t>
            </a:r>
            <a:r>
              <a:rPr lang="zh-CN" altLang="en-US" dirty="0"/>
              <a:t>首先使用一组基础的</a:t>
            </a:r>
            <a:r>
              <a:rPr lang="en-US" altLang="zh-CN" dirty="0" err="1" smtClean="0"/>
              <a:t>conv+pooling</a:t>
            </a:r>
            <a:r>
              <a:rPr lang="zh-CN" altLang="en-US" dirty="0"/>
              <a:t>层提取</a:t>
            </a:r>
            <a:r>
              <a:rPr lang="en-US" altLang="zh-CN" dirty="0"/>
              <a:t>image</a:t>
            </a:r>
            <a:r>
              <a:rPr lang="zh-CN" altLang="en-US" dirty="0"/>
              <a:t>的</a:t>
            </a:r>
            <a:r>
              <a:rPr lang="en-US" altLang="zh-CN" dirty="0"/>
              <a:t>feature maps</a:t>
            </a:r>
            <a:r>
              <a:rPr lang="zh-CN" altLang="en-US" dirty="0"/>
              <a:t>。该</a:t>
            </a:r>
            <a:r>
              <a:rPr lang="en-US" altLang="zh-CN" dirty="0"/>
              <a:t>feature maps</a:t>
            </a:r>
            <a:r>
              <a:rPr lang="zh-CN" altLang="en-US" dirty="0"/>
              <a:t>被共享用于后续</a:t>
            </a:r>
            <a:r>
              <a:rPr lang="en-US" altLang="zh-CN" dirty="0"/>
              <a:t>RPN</a:t>
            </a:r>
            <a:r>
              <a:rPr lang="zh-CN" altLang="en-US" dirty="0"/>
              <a:t>层和全连接层。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Region Proposal Networks</a:t>
            </a:r>
            <a:r>
              <a:rPr lang="zh-CN" altLang="en-US" dirty="0"/>
              <a:t>。</a:t>
            </a:r>
            <a:r>
              <a:rPr lang="en-US" altLang="zh-CN" dirty="0"/>
              <a:t>RPN</a:t>
            </a:r>
            <a:r>
              <a:rPr lang="zh-CN" altLang="en-US" dirty="0"/>
              <a:t>网络用于生成</a:t>
            </a:r>
            <a:r>
              <a:rPr lang="en-US" altLang="zh-CN" dirty="0"/>
              <a:t>region proposals</a:t>
            </a:r>
            <a:r>
              <a:rPr lang="zh-CN" altLang="en-US" dirty="0"/>
              <a:t>。该层通过</a:t>
            </a:r>
            <a:r>
              <a:rPr lang="en-US" altLang="zh-CN" dirty="0" err="1"/>
              <a:t>softmax</a:t>
            </a:r>
            <a:r>
              <a:rPr lang="zh-CN" altLang="en-US" dirty="0"/>
              <a:t>判断</a:t>
            </a:r>
            <a:r>
              <a:rPr lang="en-US" altLang="zh-CN" dirty="0"/>
              <a:t>anchors</a:t>
            </a:r>
            <a:r>
              <a:rPr lang="zh-CN" altLang="en-US" dirty="0"/>
              <a:t>属于</a:t>
            </a:r>
            <a:r>
              <a:rPr lang="en-US" altLang="zh-CN" dirty="0"/>
              <a:t>foreground</a:t>
            </a:r>
            <a:r>
              <a:rPr lang="zh-CN" altLang="en-US" dirty="0"/>
              <a:t>或者</a:t>
            </a:r>
            <a:r>
              <a:rPr lang="en-US" altLang="zh-CN" dirty="0"/>
              <a:t>background</a:t>
            </a:r>
            <a:r>
              <a:rPr lang="zh-CN" altLang="en-US" dirty="0"/>
              <a:t>，再利用</a:t>
            </a:r>
            <a:r>
              <a:rPr lang="en-US" altLang="zh-CN" dirty="0"/>
              <a:t>bounding box regression</a:t>
            </a:r>
            <a:r>
              <a:rPr lang="zh-CN" altLang="en-US" dirty="0"/>
              <a:t>修正</a:t>
            </a:r>
            <a:r>
              <a:rPr lang="en-US" altLang="zh-CN" dirty="0"/>
              <a:t>anchors</a:t>
            </a:r>
            <a:r>
              <a:rPr lang="zh-CN" altLang="en-US" dirty="0"/>
              <a:t>获得精确的</a:t>
            </a:r>
            <a:r>
              <a:rPr lang="en-US" altLang="zh-CN" dirty="0"/>
              <a:t>proposals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00" y="1427692"/>
            <a:ext cx="37626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933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err="1" smtClean="0"/>
              <a:t>Roi</a:t>
            </a:r>
            <a:r>
              <a:rPr lang="en-US" altLang="zh-CN" dirty="0" smtClean="0"/>
              <a:t> Pooling</a:t>
            </a:r>
            <a:r>
              <a:rPr lang="zh-CN" altLang="en-US" dirty="0" smtClean="0"/>
              <a:t>。该层收集输入的</a:t>
            </a:r>
            <a:r>
              <a:rPr lang="en-US" altLang="zh-CN" dirty="0" smtClean="0"/>
              <a:t>feature maps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proposals</a:t>
            </a:r>
            <a:r>
              <a:rPr lang="zh-CN" altLang="en-US" dirty="0" smtClean="0"/>
              <a:t>，综合这些信息后提取</a:t>
            </a:r>
            <a:r>
              <a:rPr lang="en-US" altLang="zh-CN" dirty="0" smtClean="0"/>
              <a:t>proposal feature maps</a:t>
            </a:r>
            <a:r>
              <a:rPr lang="zh-CN" altLang="en-US" dirty="0" smtClean="0"/>
              <a:t>，送入后续全连接层判定目标类别。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Classification</a:t>
            </a:r>
            <a:r>
              <a:rPr lang="zh-CN" altLang="en-US" dirty="0" smtClean="0"/>
              <a:t>。利用</a:t>
            </a:r>
            <a:r>
              <a:rPr lang="en-US" altLang="zh-CN" dirty="0" smtClean="0"/>
              <a:t>proposal feature maps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的类别，同时再次</a:t>
            </a:r>
            <a:r>
              <a:rPr lang="en-US" altLang="zh-CN" dirty="0" smtClean="0"/>
              <a:t>bounding box regression</a:t>
            </a:r>
            <a:r>
              <a:rPr lang="zh-CN" altLang="en-US" dirty="0" smtClean="0"/>
              <a:t>获得检测框最终的精确位置。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67" y="2072212"/>
            <a:ext cx="417253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Ross </a:t>
            </a:r>
            <a:r>
              <a:rPr lang="en-US" altLang="zh-CN" dirty="0" err="1" smtClean="0"/>
              <a:t>Girshick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他的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R-CNN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 R-CNN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faster R-CNN</a:t>
            </a:r>
            <a:r>
              <a:rPr lang="zh-CN" altLang="en-US" dirty="0" smtClean="0"/>
              <a:t>的代码和使用指南。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https://github.com/rbgirshick/py-faster-rcnn</a:t>
            </a:r>
            <a:endParaRPr lang="en-US" altLang="zh-CN" dirty="0" smtClean="0"/>
          </a:p>
          <a:p>
            <a:r>
              <a:rPr lang="zh-CN" altLang="en-US" dirty="0" smtClean="0"/>
              <a:t>正在阅读中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2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Rich feature hierarchies for accurate object detection and semantic segmentation</a:t>
            </a:r>
          </a:p>
          <a:p>
            <a:r>
              <a:rPr lang="en-US" altLang="zh-CN" dirty="0" smtClean="0"/>
              <a:t>PASCAL VOC</a:t>
            </a:r>
          </a:p>
          <a:p>
            <a:endParaRPr lang="en-US" altLang="zh-CN" dirty="0"/>
          </a:p>
          <a:p>
            <a:r>
              <a:rPr lang="zh-CN" altLang="en-US" dirty="0" smtClean="0"/>
              <a:t>两点创新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）可以用高效的卷积神经网络自底向上地产生</a:t>
            </a:r>
            <a:r>
              <a:rPr lang="en-US" altLang="zh-CN" dirty="0" smtClean="0"/>
              <a:t>region proposal</a:t>
            </a:r>
            <a:r>
              <a:rPr lang="zh-CN" altLang="en-US" dirty="0" smtClean="0"/>
              <a:t>，来定位物体。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dirty="0"/>
              <a:t>有</a:t>
            </a:r>
            <a:r>
              <a:rPr lang="zh-CN" altLang="en-US" dirty="0" smtClean="0"/>
              <a:t>标签的训练数据可能很少，可以先对辅助任务进行有监督的预训练，再对某一个特定任务进行微调。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读取图像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个自底向上的</a:t>
            </a:r>
            <a:r>
              <a:rPr lang="en-US" altLang="zh-CN" dirty="0" smtClean="0"/>
              <a:t>region proposal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对每个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feature vector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来进行分类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4" y="4332130"/>
            <a:ext cx="683037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Region Proposal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Selective Search</a:t>
            </a:r>
          </a:p>
          <a:p>
            <a:r>
              <a:rPr lang="en-US" altLang="zh-CN" dirty="0" smtClean="0"/>
              <a:t>Feature extraction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5cov+2fc</a:t>
            </a:r>
          </a:p>
          <a:p>
            <a:endParaRPr lang="en-US" altLang="zh-CN" dirty="0"/>
          </a:p>
          <a:p>
            <a:r>
              <a:rPr lang="zh-CN" altLang="en-US" dirty="0" smtClean="0"/>
              <a:t>几个术语：</a:t>
            </a:r>
            <a:r>
              <a:rPr lang="en-US" altLang="zh-CN" dirty="0" smtClean="0"/>
              <a:t>non-maximum suppression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intersection-over-union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how to label a region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 overlap threshold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bounding box regression</a:t>
            </a:r>
          </a:p>
          <a:p>
            <a:r>
              <a:rPr lang="en-US" altLang="zh-CN" dirty="0" smtClean="0"/>
              <a:t>Training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Supervised pre-training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Domain-specific fine-tuning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 category classifiers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linear SVM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939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SPP-net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/>
          <a:lstStyle/>
          <a:p>
            <a:r>
              <a:rPr lang="en-US" altLang="zh-CN" dirty="0" smtClean="0"/>
              <a:t>Spatial Pyramid Pooling in Deep Convolutional Networks for Visual Recognition</a:t>
            </a:r>
          </a:p>
          <a:p>
            <a:r>
              <a:rPr lang="en-US" altLang="zh-CN" dirty="0" smtClean="0"/>
              <a:t>R-CNN</a:t>
            </a:r>
            <a:r>
              <a:rPr lang="zh-CN" altLang="en-US" dirty="0" smtClean="0"/>
              <a:t>的一个缺陷：</a:t>
            </a:r>
            <a:r>
              <a:rPr lang="en-US" altLang="zh-CN" dirty="0" smtClean="0"/>
              <a:t>fixed input </a:t>
            </a:r>
            <a:r>
              <a:rPr lang="en-US" altLang="zh-CN" dirty="0" err="1" smtClean="0"/>
              <a:t>imageWhy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Cov</a:t>
            </a:r>
            <a:r>
              <a:rPr lang="en-US" altLang="zh-CN" dirty="0" smtClean="0"/>
              <a:t> layers don’t require</a:t>
            </a:r>
          </a:p>
          <a:p>
            <a:pPr lvl="1"/>
            <a:r>
              <a:rPr lang="en-US" altLang="zh-CN" dirty="0" smtClean="0"/>
              <a:t>Fc layers need to have a fixed-size input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deeper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r>
              <a:rPr lang="en-US" altLang="zh-CN" dirty="0" smtClean="0"/>
              <a:t>Add an SPP layer on top of the last 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 layers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 SPP layer pools the features and generates fixed-length outputs</a:t>
            </a:r>
          </a:p>
          <a:p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62" y="5415888"/>
            <a:ext cx="543000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SPP-net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01" y="1825625"/>
            <a:ext cx="6061798" cy="4351338"/>
          </a:xfrm>
        </p:spPr>
      </p:pic>
    </p:spTree>
    <p:extLst>
      <p:ext uri="{BB962C8B-B14F-4D97-AF65-F5344CB8AC3E}">
        <p14:creationId xmlns:p14="http://schemas.microsoft.com/office/powerpoint/2010/main" val="72981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SPP-net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R-CNN</a:t>
            </a:r>
            <a:r>
              <a:rPr lang="zh-CN" altLang="en-US" dirty="0" smtClean="0"/>
              <a:t>另一个缺陷：</a:t>
            </a:r>
            <a:r>
              <a:rPr lang="en-US" altLang="zh-CN" dirty="0" smtClean="0"/>
              <a:t>repeated apply CNN to thousands of regions</a:t>
            </a:r>
          </a:p>
          <a:p>
            <a:r>
              <a:rPr lang="en-US" altLang="zh-CN" dirty="0" smtClean="0"/>
              <a:t>SPP-net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once</a:t>
            </a:r>
          </a:p>
          <a:p>
            <a:endParaRPr lang="en-US" altLang="zh-CN" dirty="0"/>
          </a:p>
          <a:p>
            <a:r>
              <a:rPr lang="zh-CN" altLang="en-US" dirty="0" smtClean="0"/>
              <a:t>训练过程：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对于图片分类任务而言，如果图片大小固定，那么</a:t>
            </a:r>
            <a:r>
              <a:rPr lang="en-US" altLang="zh-CN" dirty="0"/>
              <a:t>SPP</a:t>
            </a:r>
            <a:r>
              <a:rPr lang="zh-CN" altLang="en-US" dirty="0"/>
              <a:t>层每个金字塔的大小是可以提前计算的，根据</a:t>
            </a:r>
            <a:r>
              <a:rPr lang="en-US" altLang="zh-CN" dirty="0"/>
              <a:t>conv5</a:t>
            </a:r>
            <a:r>
              <a:rPr lang="zh-CN" altLang="en-US" dirty="0"/>
              <a:t>的尺寸计算出每次池化的步长和窗口大小。如果图片大小不固定呢，将图片变为不同的尺寸</a:t>
            </a:r>
            <a:r>
              <a:rPr lang="en-US" altLang="zh-CN" dirty="0"/>
              <a:t>224*224</a:t>
            </a:r>
            <a:r>
              <a:rPr lang="zh-CN" altLang="en-US" dirty="0"/>
              <a:t>和</a:t>
            </a:r>
            <a:r>
              <a:rPr lang="en-US" altLang="zh-CN" dirty="0"/>
              <a:t>180*180</a:t>
            </a:r>
            <a:r>
              <a:rPr lang="zh-CN" altLang="en-US" dirty="0"/>
              <a:t>，因为池化层是没有参数的，步长和窗口大小是提前计算得到的，两种尺寸的网络是共享了所有的参数。使用两种尺寸图片轮流训练网络，更新参数。作者发现多尺寸和单尺寸收敛速度是差不多的。两种尺寸是训练时候的策略，在测试的时候，不管什么尺寸的输入，直接使用训练好的参数计算。</a:t>
            </a:r>
          </a:p>
        </p:txBody>
      </p:sp>
    </p:spTree>
    <p:extLst>
      <p:ext uri="{BB962C8B-B14F-4D97-AF65-F5344CB8AC3E}">
        <p14:creationId xmlns:p14="http://schemas.microsoft.com/office/powerpoint/2010/main" val="43189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R-CNN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single-stage training algorithm</a:t>
            </a:r>
          </a:p>
          <a:p>
            <a:r>
              <a:rPr lang="en-US" altLang="zh-CN" dirty="0" smtClean="0"/>
              <a:t>R-CNN and SPP-net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fine-tune 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 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SVM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bounding-box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SPP-net</a:t>
            </a:r>
            <a:r>
              <a:rPr lang="zh-CN" altLang="en-US" dirty="0" smtClean="0"/>
              <a:t>改进的关键词：</a:t>
            </a:r>
            <a:r>
              <a:rPr lang="en-US" altLang="zh-CN" dirty="0" smtClean="0"/>
              <a:t>sharing computation</a:t>
            </a:r>
          </a:p>
          <a:p>
            <a:r>
              <a:rPr lang="en-US" altLang="zh-CN" dirty="0" smtClean="0"/>
              <a:t>SPP-net</a:t>
            </a:r>
            <a:r>
              <a:rPr lang="zh-CN" altLang="en-US" dirty="0" smtClean="0"/>
              <a:t>的缺陷：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multi-stage training 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cannot update the 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 layers that precede SPP layers</a:t>
            </a:r>
          </a:p>
          <a:p>
            <a:r>
              <a:rPr lang="zh-CN" altLang="en-US" dirty="0" smtClean="0"/>
              <a:t>术语：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hard negative mining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8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R-CNN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Selective search 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region proposal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RoI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缩放图片的</a:t>
            </a:r>
            <a:r>
              <a:rPr lang="en-US" altLang="zh-CN" dirty="0"/>
              <a:t>scale</a:t>
            </a:r>
            <a:r>
              <a:rPr lang="zh-CN" altLang="en-US" dirty="0"/>
              <a:t>得到图片金字塔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feature </a:t>
            </a:r>
            <a:r>
              <a:rPr lang="en-US" altLang="zh-CN" dirty="0"/>
              <a:t>map</a:t>
            </a:r>
            <a:r>
              <a:rPr lang="zh-CN" altLang="en-US" dirty="0" smtClean="0"/>
              <a:t>得到</a:t>
            </a:r>
            <a:r>
              <a:rPr lang="en-US" altLang="zh-CN" dirty="0"/>
              <a:t>conv5</a:t>
            </a:r>
            <a:r>
              <a:rPr lang="zh-CN" altLang="en-US" dirty="0"/>
              <a:t>的特征金字塔。</a:t>
            </a:r>
          </a:p>
          <a:p>
            <a:r>
              <a:rPr lang="zh-CN" altLang="en-US" dirty="0"/>
              <a:t>并用一个单层的</a:t>
            </a:r>
            <a:r>
              <a:rPr lang="en-US" altLang="zh-CN" dirty="0"/>
              <a:t>SPP layer</a:t>
            </a:r>
            <a:r>
              <a:rPr lang="zh-CN" altLang="en-US" dirty="0"/>
              <a:t>（这里称为</a:t>
            </a:r>
            <a:r>
              <a:rPr lang="en-US" altLang="zh-CN" dirty="0" err="1"/>
              <a:t>Rol</a:t>
            </a:r>
            <a:r>
              <a:rPr lang="en-US" altLang="zh-CN" dirty="0"/>
              <a:t> pooling layer</a:t>
            </a:r>
            <a:r>
              <a:rPr lang="zh-CN" altLang="en-US" dirty="0"/>
              <a:t>）来统一到一样的</a:t>
            </a:r>
            <a:r>
              <a:rPr lang="zh-CN" altLang="en-US" dirty="0" smtClean="0"/>
              <a:t>尺度。</a:t>
            </a:r>
            <a:endParaRPr lang="en-US" altLang="zh-CN" dirty="0" smtClean="0"/>
          </a:p>
          <a:p>
            <a:r>
              <a:rPr lang="zh-CN" altLang="en-US" dirty="0"/>
              <a:t>继续经过两个全连接得到特征，这特征有分别</a:t>
            </a:r>
            <a:r>
              <a:rPr lang="en-US" altLang="zh-CN" dirty="0"/>
              <a:t>share</a:t>
            </a:r>
            <a:r>
              <a:rPr lang="zh-CN" altLang="en-US" dirty="0"/>
              <a:t>到两个新的全连接，连接上两个优化目标。第一个优化目标是分类，使用</a:t>
            </a:r>
            <a:r>
              <a:rPr lang="en-US" altLang="zh-CN" dirty="0" err="1"/>
              <a:t>softmax</a:t>
            </a:r>
            <a:r>
              <a:rPr lang="zh-CN" altLang="en-US" dirty="0"/>
              <a:t>，第二个优化目标是</a:t>
            </a:r>
            <a:r>
              <a:rPr lang="en-US" altLang="zh-CN" dirty="0" err="1"/>
              <a:t>bbox</a:t>
            </a:r>
            <a:r>
              <a:rPr lang="en-US" altLang="zh-CN" dirty="0"/>
              <a:t> regression</a:t>
            </a:r>
            <a:r>
              <a:rPr lang="zh-CN" altLang="en-US" dirty="0"/>
              <a:t>，使用了一个</a:t>
            </a:r>
            <a:r>
              <a:rPr lang="en-US" altLang="zh-CN" dirty="0"/>
              <a:t>smooth</a:t>
            </a:r>
            <a:r>
              <a:rPr lang="zh-CN" altLang="en-US" dirty="0"/>
              <a:t>的</a:t>
            </a:r>
            <a:r>
              <a:rPr lang="en-US" altLang="zh-CN" dirty="0"/>
              <a:t>L1-loss.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3" y="72780"/>
            <a:ext cx="438211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704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R-CNN有关论文摘要</vt:lpstr>
      <vt:lpstr>R-CNN</vt:lpstr>
      <vt:lpstr>R-CNN</vt:lpstr>
      <vt:lpstr>R-CNN</vt:lpstr>
      <vt:lpstr>SPP-net</vt:lpstr>
      <vt:lpstr>SPP-net</vt:lpstr>
      <vt:lpstr>SPP-net</vt:lpstr>
      <vt:lpstr>Fast R-CNN</vt:lpstr>
      <vt:lpstr>Fast R-CNN</vt:lpstr>
      <vt:lpstr>Fatser R-CNN</vt:lpstr>
      <vt:lpstr>Faster R-CNN</vt:lpstr>
      <vt:lpstr>Faster R-CNN</vt:lpstr>
      <vt:lpstr>Faster R-CNN</vt:lpstr>
      <vt:lpstr>Ross Girshick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R-CNN有关论文摘要</dc:title>
  <dc:creator>zekun li</dc:creator>
  <cp:lastModifiedBy>zekun li</cp:lastModifiedBy>
  <cp:revision>7</cp:revision>
  <dcterms:created xsi:type="dcterms:W3CDTF">2017-09-21T08:26:14Z</dcterms:created>
  <dcterms:modified xsi:type="dcterms:W3CDTF">2017-09-21T09:23:44Z</dcterms:modified>
</cp:coreProperties>
</file>