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59" r:id="rId16"/>
    <p:sldId id="271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AE5133-9B9D-48F5-B8E2-3680EBC1228B}" type="datetimeFigureOut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5F3F5A-8A5C-4626-99B9-E35989BADDEB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7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6"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9"/>
          <p:cNvSpPr>
            <a:spLocks/>
          </p:cNvSpPr>
          <p:nvPr/>
        </p:nvSpPr>
        <p:spPr bwMode="auto">
          <a:xfrm>
            <a:off x="0" y="4075113"/>
            <a:ext cx="9144000" cy="854075"/>
          </a:xfrm>
          <a:custGeom>
            <a:avLst/>
            <a:gdLst>
              <a:gd name="T0" fmla="*/ 0 w 12192001"/>
              <a:gd name="T1" fmla="*/ 124771 h 853191"/>
              <a:gd name="T2" fmla="*/ 12192000 w 12192001"/>
              <a:gd name="T3" fmla="*/ 589721 h 853191"/>
              <a:gd name="T4" fmla="*/ 12192001 w 12192001"/>
              <a:gd name="T5" fmla="*/ 775699 h 853191"/>
              <a:gd name="T6" fmla="*/ 0 w 12192001"/>
              <a:gd name="T7" fmla="*/ 853191 h 853191"/>
              <a:gd name="T8" fmla="*/ 0 w 12192001"/>
              <a:gd name="T9" fmla="*/ 124771 h 853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 rotWithShape="0">
            <a:gsLst>
              <a:gs pos="0">
                <a:srgbClr val="D9D9D9">
                  <a:alpha val="39999"/>
                </a:srgbClr>
              </a:gs>
              <a:gs pos="50000">
                <a:srgbClr val="E5DEDB">
                  <a:alpha val="45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2" name="矩形 7"/>
          <p:cNvSpPr>
            <a:spLocks/>
          </p:cNvSpPr>
          <p:nvPr/>
        </p:nvSpPr>
        <p:spPr bwMode="auto">
          <a:xfrm>
            <a:off x="0" y="4448175"/>
            <a:ext cx="9144000" cy="2409825"/>
          </a:xfrm>
          <a:custGeom>
            <a:avLst/>
            <a:gdLst>
              <a:gd name="T0" fmla="*/ 0 w 12192000"/>
              <a:gd name="T1" fmla="*/ 485285 h 2410338"/>
              <a:gd name="T2" fmla="*/ 8223873 w 12192000"/>
              <a:gd name="T3" fmla="*/ 4026 h 2410338"/>
              <a:gd name="T4" fmla="*/ 12192000 w 12192000"/>
              <a:gd name="T5" fmla="*/ 304812 h 2410338"/>
              <a:gd name="T6" fmla="*/ 12192000 w 12192000"/>
              <a:gd name="T7" fmla="*/ 2410338 h 2410338"/>
              <a:gd name="T8" fmla="*/ 0 w 12192000"/>
              <a:gd name="T9" fmla="*/ 2410338 h 2410338"/>
              <a:gd name="T10" fmla="*/ 0 w 12192000"/>
              <a:gd name="T11" fmla="*/ 485285 h 2410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solidFill>
            <a:srgbClr val="19B3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KSO_BT1"/>
          <p:cNvSpPr>
            <a:spLocks noGrp="1" noChangeArrowheads="1"/>
          </p:cNvSpPr>
          <p:nvPr>
            <p:ph type="ctrTitle"/>
          </p:nvPr>
        </p:nvSpPr>
        <p:spPr>
          <a:xfrm>
            <a:off x="1670050" y="4846638"/>
            <a:ext cx="5865813" cy="736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4" name="KSO_FD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141BA99-2D3B-4B35-A7F6-CBEE9F686607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2055" name="KSO_FT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6" name="KSO_FN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D35B438-CD58-4D65-B74D-069DCCE9FB86}" type="slidenum">
              <a:rPr lang="zh-CN" altLang="en-US"/>
              <a:pPr/>
              <a:t>‹#›</a:t>
            </a:fld>
            <a:endParaRPr lang="en-US"/>
          </a:p>
        </p:txBody>
      </p:sp>
      <p:sp>
        <p:nvSpPr>
          <p:cNvPr id="2057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1674813" y="5657850"/>
            <a:ext cx="5870575" cy="420688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FC6EF8-DC5C-4F2B-8C64-DFEA22372789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3FB0A-00F2-4AB6-AA8E-C93A7F2BE212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595313"/>
            <a:ext cx="2071688" cy="5624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595313"/>
            <a:ext cx="6067425" cy="5624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E8BC1-409A-4AE0-9531-1AF644366A82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674BD-9DC1-4C13-BBB5-889133270347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B6039E-E156-41FA-9D2F-B83005B2C4FB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9ECF6-75AA-4942-AAAD-5DC3B7F6D153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C294C-7F72-4A1E-A0BF-3DBB61755D0E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3F57C-D6A6-4A3B-991A-B147686B3392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4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412875"/>
            <a:ext cx="4068763" cy="4806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412875"/>
            <a:ext cx="4070350" cy="4806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B505D-B671-4E7E-A615-C470FC2FC909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AD959-5D27-455E-B455-37382D705EE0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7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509CC-3C69-4F8D-A8EC-57917D142334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A323A-0865-4826-8A20-0E17602EF350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35497-9DF8-4B4F-B627-31919870092A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BE2D3-FB56-460C-B8C1-33B999B36B61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646BE-0581-4D0D-9A9B-9C1F89A72A9E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C528A-DAB2-4F17-B2A3-B84CB6286331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6C158D-0352-4944-9ECB-55A91FBBA4FA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AF4B7-28B0-44BD-B696-059C3285A5B9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8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2264FC-3A18-4857-9932-A252B74DE2C4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22444-E868-46A0-98E4-6D6BAC30684C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9"/>
          <p:cNvSpPr>
            <a:spLocks/>
          </p:cNvSpPr>
          <p:nvPr/>
        </p:nvSpPr>
        <p:spPr bwMode="auto">
          <a:xfrm>
            <a:off x="0" y="5926138"/>
            <a:ext cx="9144000" cy="854075"/>
          </a:xfrm>
          <a:custGeom>
            <a:avLst/>
            <a:gdLst>
              <a:gd name="T0" fmla="*/ 0 w 12192001"/>
              <a:gd name="T1" fmla="*/ 124771 h 853191"/>
              <a:gd name="T2" fmla="*/ 12192000 w 12192001"/>
              <a:gd name="T3" fmla="*/ 589721 h 853191"/>
              <a:gd name="T4" fmla="*/ 12192001 w 12192001"/>
              <a:gd name="T5" fmla="*/ 775699 h 853191"/>
              <a:gd name="T6" fmla="*/ 0 w 12192001"/>
              <a:gd name="T7" fmla="*/ 853191 h 853191"/>
              <a:gd name="T8" fmla="*/ 0 w 12192001"/>
              <a:gd name="T9" fmla="*/ 124771 h 853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 rotWithShape="0">
            <a:gsLst>
              <a:gs pos="0">
                <a:srgbClr val="75D1F1"/>
              </a:gs>
              <a:gs pos="50000">
                <a:srgbClr val="D1F0FA"/>
              </a:gs>
              <a:gs pos="100000">
                <a:srgbClr val="D1F0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7" name="任意多边形 18"/>
          <p:cNvSpPr>
            <a:spLocks/>
          </p:cNvSpPr>
          <p:nvPr/>
        </p:nvSpPr>
        <p:spPr bwMode="auto">
          <a:xfrm>
            <a:off x="0" y="6242050"/>
            <a:ext cx="9144000" cy="581025"/>
          </a:xfrm>
          <a:custGeom>
            <a:avLst/>
            <a:gdLst>
              <a:gd name="T0" fmla="*/ 5475514 w 9144000"/>
              <a:gd name="T1" fmla="*/ 105 h 581054"/>
              <a:gd name="T2" fmla="*/ 6167905 w 9144000"/>
              <a:gd name="T3" fmla="*/ 4026 h 581054"/>
              <a:gd name="T4" fmla="*/ 9144000 w 9144000"/>
              <a:gd name="T5" fmla="*/ 304812 h 581054"/>
              <a:gd name="T6" fmla="*/ 9144000 w 9144000"/>
              <a:gd name="T7" fmla="*/ 400581 h 581054"/>
              <a:gd name="T8" fmla="*/ 6167905 w 9144000"/>
              <a:gd name="T9" fmla="*/ 99795 h 581054"/>
              <a:gd name="T10" fmla="*/ 5475514 w 9144000"/>
              <a:gd name="T11" fmla="*/ 95874 h 581054"/>
              <a:gd name="T12" fmla="*/ 0 w 9144000"/>
              <a:gd name="T13" fmla="*/ 581054 h 581054"/>
              <a:gd name="T14" fmla="*/ 0 w 9144000"/>
              <a:gd name="T15" fmla="*/ 485285 h 581054"/>
              <a:gd name="T16" fmla="*/ 5475514 w 9144000"/>
              <a:gd name="T17" fmla="*/ 105 h 58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8" name="任意多边形 14"/>
          <p:cNvSpPr>
            <a:spLocks/>
          </p:cNvSpPr>
          <p:nvPr/>
        </p:nvSpPr>
        <p:spPr bwMode="auto">
          <a:xfrm>
            <a:off x="0" y="6261100"/>
            <a:ext cx="9144000" cy="596900"/>
          </a:xfrm>
          <a:custGeom>
            <a:avLst/>
            <a:gdLst>
              <a:gd name="T0" fmla="*/ 5475514 w 9144000"/>
              <a:gd name="T1" fmla="*/ 105 h 597418"/>
              <a:gd name="T2" fmla="*/ 6167905 w 9144000"/>
              <a:gd name="T3" fmla="*/ 4026 h 597418"/>
              <a:gd name="T4" fmla="*/ 9144000 w 9144000"/>
              <a:gd name="T5" fmla="*/ 304812 h 597418"/>
              <a:gd name="T6" fmla="*/ 9144000 w 9144000"/>
              <a:gd name="T7" fmla="*/ 597418 h 597418"/>
              <a:gd name="T8" fmla="*/ 0 w 9144000"/>
              <a:gd name="T9" fmla="*/ 597418 h 597418"/>
              <a:gd name="T10" fmla="*/ 0 w 9144000"/>
              <a:gd name="T11" fmla="*/ 485285 h 597418"/>
              <a:gd name="T12" fmla="*/ 5475514 w 9144000"/>
              <a:gd name="T13" fmla="*/ 105 h 597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rgbClr val="19B3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029" name="图片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730500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595313"/>
            <a:ext cx="82915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1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B0C2FAC-9905-47CE-A387-364104CF8342}" type="datetime1">
              <a:rPr lang="zh-CN" altLang="en-US"/>
              <a:pPr/>
              <a:t>2014/11/10</a:t>
            </a:fld>
            <a:endParaRPr lang="en-US"/>
          </a:p>
        </p:txBody>
      </p:sp>
      <p:sp>
        <p:nvSpPr>
          <p:cNvPr id="1032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3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92587B8-6B0B-45DA-9BD5-148C24BFD62E}" type="slidenum">
              <a:rPr lang="zh-CN" altLang="en-US"/>
              <a:pPr/>
              <a:t>‹#›</a:t>
            </a:fld>
            <a:endParaRPr lang="en-US"/>
          </a:p>
        </p:txBody>
      </p:sp>
      <p:sp>
        <p:nvSpPr>
          <p:cNvPr id="1034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412875"/>
            <a:ext cx="8291513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4"/>
        </a:buBlip>
        <a:defRPr sz="2000" kern="1200">
          <a:solidFill>
            <a:srgbClr val="1287AF"/>
          </a:solidFill>
          <a:latin typeface="+mn-lt"/>
          <a:ea typeface="+mn-ea"/>
          <a:cs typeface="+mn-cs"/>
        </a:defRPr>
      </a:lvl1pPr>
      <a:lvl2pPr marL="357188" indent="-357188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pitchFamily="49" charset="-122"/>
        <a:buChar char=" "/>
        <a:defRPr sz="1600" kern="1200">
          <a:solidFill>
            <a:srgbClr val="595959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华文仿宋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j-lt"/>
          <a:ea typeface="华文仿宋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j-lt"/>
          <a:ea typeface="华文仿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slide" Target="slide3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1.xml"/><Relationship Id="rId5" Type="http://schemas.openxmlformats.org/officeDocument/2006/relationships/slide" Target="slide6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image" Target="../media/image2.png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图书馆管理系统</a:t>
            </a:r>
            <a:r>
              <a:rPr lang="en-US" altLang="zh-CN" dirty="0" smtClean="0"/>
              <a:t>E-R</a:t>
            </a:r>
            <a:r>
              <a:rPr lang="zh-CN" altLang="en-US" dirty="0" smtClean="0"/>
              <a:t>模型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李旺 蔡佳凌 韩林</a:t>
            </a:r>
            <a:endParaRPr lang="en-US" altLang="zh-CN" dirty="0" smtClean="0"/>
          </a:p>
          <a:p>
            <a:r>
              <a:rPr lang="en-US" altLang="zh-CN" dirty="0" smtClean="0"/>
              <a:t>2014.11.10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uiExpand="1" build="p"/>
      <p:bldP spid="4099" grpId="1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借书操作实体关系图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1" y="1878701"/>
            <a:ext cx="7683891" cy="4806950"/>
          </a:xfrm>
        </p:spPr>
      </p:pic>
      <p:sp>
        <p:nvSpPr>
          <p:cNvPr id="6" name="内容占位符 9"/>
          <p:cNvSpPr txBox="1">
            <a:spLocks/>
          </p:cNvSpPr>
          <p:nvPr/>
        </p:nvSpPr>
        <p:spPr bwMode="auto">
          <a:xfrm>
            <a:off x="419100" y="1295400"/>
            <a:ext cx="768920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 smtClean="0"/>
              <a:t>读者借书操作及借书记录。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715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续借操作实体关系图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2342203"/>
            <a:ext cx="8291513" cy="3120821"/>
          </a:xfrm>
        </p:spPr>
      </p:pic>
      <p:sp>
        <p:nvSpPr>
          <p:cNvPr id="5" name="内容占位符 9"/>
          <p:cNvSpPr txBox="1">
            <a:spLocks/>
          </p:cNvSpPr>
          <p:nvPr/>
        </p:nvSpPr>
        <p:spPr bwMode="auto">
          <a:xfrm>
            <a:off x="419100" y="1295400"/>
            <a:ext cx="768920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 smtClean="0"/>
              <a:t>读者续借操作及续借记录。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63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归还图书实体关系图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2" y="1817807"/>
            <a:ext cx="8008908" cy="4643112"/>
          </a:xfrm>
        </p:spPr>
      </p:pic>
      <p:sp>
        <p:nvSpPr>
          <p:cNvPr id="5" name="内容占位符 9"/>
          <p:cNvSpPr txBox="1">
            <a:spLocks/>
          </p:cNvSpPr>
          <p:nvPr/>
        </p:nvSpPr>
        <p:spPr bwMode="auto">
          <a:xfrm>
            <a:off x="419100" y="1295400"/>
            <a:ext cx="768920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 smtClean="0"/>
              <a:t>读者归还图书的操作及归还图书记录。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94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还书入库实体关系图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97" y="1870075"/>
            <a:ext cx="7032717" cy="4479486"/>
          </a:xfrm>
        </p:spPr>
      </p:pic>
      <p:sp>
        <p:nvSpPr>
          <p:cNvPr id="5" name="内容占位符 9"/>
          <p:cNvSpPr txBox="1">
            <a:spLocks/>
          </p:cNvSpPr>
          <p:nvPr/>
        </p:nvSpPr>
        <p:spPr bwMode="auto">
          <a:xfrm>
            <a:off x="419100" y="1295400"/>
            <a:ext cx="793127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 smtClean="0"/>
              <a:t>管理员将读者归还的图书放回到图书的原位置操作及还书入库记录。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840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预借操作实体关系图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328027"/>
            <a:ext cx="8291513" cy="2976645"/>
          </a:xfrm>
        </p:spPr>
      </p:pic>
      <p:sp>
        <p:nvSpPr>
          <p:cNvPr id="5" name="内容占位符 9"/>
          <p:cNvSpPr txBox="1">
            <a:spLocks/>
          </p:cNvSpPr>
          <p:nvPr/>
        </p:nvSpPr>
        <p:spPr bwMode="auto">
          <a:xfrm>
            <a:off x="419100" y="1295400"/>
            <a:ext cx="768920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 smtClean="0"/>
              <a:t>读者发出预借操作及预借记录。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28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惩罚记录实体关系图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2740025"/>
            <a:ext cx="4981575" cy="2152650"/>
          </a:xfrm>
        </p:spPr>
      </p:pic>
      <p:sp>
        <p:nvSpPr>
          <p:cNvPr id="4" name="内容占位符 9"/>
          <p:cNvSpPr txBox="1">
            <a:spLocks/>
          </p:cNvSpPr>
          <p:nvPr/>
        </p:nvSpPr>
        <p:spPr bwMode="auto">
          <a:xfrm>
            <a:off x="419100" y="1295400"/>
            <a:ext cx="768920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 smtClean="0"/>
              <a:t>分为借书超期和预约超期两种情况。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9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图书转移处理</a:t>
            </a:r>
            <a:r>
              <a:rPr lang="zh-CN" altLang="en-US" dirty="0" smtClean="0"/>
              <a:t>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在图书馆中设置一个专用图书室，用来暂存属于其他分馆而在本馆归还的图书。</a:t>
            </a:r>
            <a:endParaRPr lang="en-US" altLang="zh-CN" dirty="0" smtClean="0"/>
          </a:p>
          <a:p>
            <a:r>
              <a:rPr lang="zh-CN" altLang="en-US" dirty="0" smtClean="0"/>
              <a:t>建立一个暂存表，用来记录上述图书。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85" y="2965150"/>
            <a:ext cx="15525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1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</a:t>
            </a:r>
            <a:r>
              <a:rPr lang="zh-CN" altLang="en-US" dirty="0" smtClean="0"/>
              <a:t>关系图 </a:t>
            </a:r>
            <a:endParaRPr lang="zh-CN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95400"/>
            <a:ext cx="3825096" cy="4806950"/>
          </a:xfrm>
        </p:spPr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  <a:hlinkClick r:id="rId2" action="ppaction://hlinksldjump"/>
              </a:rPr>
              <a:t>校区、院系、图书馆实体关系图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  <a:hlinkClick r:id="rId3" action="ppaction://hlinksldjump"/>
              </a:rPr>
              <a:t>院</a:t>
            </a:r>
            <a:r>
              <a:rPr lang="zh-CN" altLang="en-US" sz="1600" dirty="0" smtClean="0">
                <a:solidFill>
                  <a:schemeClr val="tx1"/>
                </a:solidFill>
                <a:hlinkClick r:id="rId3" action="ppaction://hlinksldjump"/>
              </a:rPr>
              <a:t>系实体关系图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hlinkClick r:id="rId4" action="ppaction://hlinksldjump"/>
              </a:rPr>
              <a:t>图书存放实体关系图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hlinkClick r:id="rId5" action="ppaction://hlinksldjump"/>
              </a:rPr>
              <a:t>图书实体关系图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hlinkClick r:id="rId6" action="ppaction://hlinksldjump"/>
              </a:rPr>
              <a:t>读者实体关系图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hlinkClick r:id="rId7" action="ppaction://hlinksldjump"/>
              </a:rPr>
              <a:t>图书采购实体关系图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hlinkClick r:id="rId8" action="ppaction://hlinksldjump"/>
              </a:rPr>
              <a:t>图书编码入库实体关系图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zh-CN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85517" y="1295400"/>
            <a:ext cx="3825096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9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hlinkClick r:id="rId10" action="ppaction://hlinksldjump"/>
              </a:rPr>
              <a:t>借书操作实体关系图</a:t>
            </a:r>
            <a:endParaRPr lang="en-US" altLang="zh-CN" sz="1600" dirty="0" smtClean="0"/>
          </a:p>
          <a:p>
            <a:pPr>
              <a:buFontTx/>
            </a:pPr>
            <a:r>
              <a:rPr lang="zh-CN" altLang="en-US" sz="1600" dirty="0" smtClean="0">
                <a:hlinkClick r:id="rId11" action="ppaction://hlinksldjump"/>
              </a:rPr>
              <a:t>续借操作实体关系图</a:t>
            </a:r>
            <a:endParaRPr lang="en-US" altLang="zh-CN" sz="1600" dirty="0" smtClean="0"/>
          </a:p>
          <a:p>
            <a:pPr>
              <a:buFontTx/>
            </a:pPr>
            <a:r>
              <a:rPr lang="zh-CN" altLang="en-US" sz="1600" dirty="0">
                <a:hlinkClick r:id="rId12" action="ppaction://hlinksldjump"/>
              </a:rPr>
              <a:t>归还</a:t>
            </a:r>
            <a:r>
              <a:rPr lang="zh-CN" altLang="en-US" sz="1600" dirty="0" smtClean="0">
                <a:hlinkClick r:id="rId12" action="ppaction://hlinksldjump"/>
              </a:rPr>
              <a:t>图书实体关系图</a:t>
            </a:r>
            <a:endParaRPr lang="en-US" altLang="zh-CN" sz="1600" dirty="0" smtClean="0"/>
          </a:p>
          <a:p>
            <a:r>
              <a:rPr lang="zh-CN" altLang="en-US" sz="1600" dirty="0" smtClean="0">
                <a:hlinkClick r:id="rId13" action="ppaction://hlinksldjump"/>
              </a:rPr>
              <a:t>还书入库实体关系图</a:t>
            </a:r>
            <a:endParaRPr lang="en-US" altLang="zh-CN" sz="1600" dirty="0" smtClean="0"/>
          </a:p>
          <a:p>
            <a:r>
              <a:rPr lang="zh-CN" altLang="en-US" sz="1600" dirty="0" smtClean="0">
                <a:hlinkClick r:id="rId14" action="ppaction://hlinksldjump"/>
              </a:rPr>
              <a:t>预借操作实体关系图</a:t>
            </a:r>
            <a:endParaRPr lang="en-US" altLang="zh-CN" sz="1600" dirty="0" smtClean="0"/>
          </a:p>
          <a:p>
            <a:pPr>
              <a:buFontTx/>
            </a:pPr>
            <a:r>
              <a:rPr lang="zh-CN" altLang="en-US" sz="1600" dirty="0" smtClean="0">
                <a:hlinkClick r:id="rId15" action="ppaction://hlinksldjump"/>
              </a:rPr>
              <a:t>惩罚记录实体关系图</a:t>
            </a:r>
            <a:endParaRPr lang="en-US" altLang="zh-CN" sz="1600" dirty="0" smtClean="0"/>
          </a:p>
          <a:p>
            <a:pPr>
              <a:buFontTx/>
            </a:pPr>
            <a:r>
              <a:rPr lang="zh-CN" altLang="en-US" sz="1600" dirty="0">
                <a:hlinkClick r:id="rId16" action="ppaction://hlinksldjump"/>
              </a:rPr>
              <a:t>图书</a:t>
            </a:r>
            <a:r>
              <a:rPr lang="zh-CN" altLang="en-US" sz="1600" dirty="0" smtClean="0">
                <a:hlinkClick r:id="rId16" action="ppaction://hlinksldjump"/>
              </a:rPr>
              <a:t>转移处理措施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 decel="100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 decel="100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decel="100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 decel="100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decel="100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 decel="100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decel="100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decel="100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 decel="100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decel="100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decel="100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decel="100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 decel="100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decel="100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decel="100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decel="100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400" decel="100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00" decel="100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decel="100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decel="100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 decel="100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 decel="100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 decel="100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 decel="100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 decel="100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 decel="100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校区、院系、图书馆实体关系图</a:t>
            </a:r>
            <a:endParaRPr lang="zh-CN" altLang="zh-CN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19100" y="1412875"/>
            <a:ext cx="8291513" cy="3918250"/>
          </a:xfrm>
        </p:spPr>
        <p:txBody>
          <a:bodyPr/>
          <a:lstStyle/>
          <a:p>
            <a:r>
              <a:rPr lang="zh-CN" altLang="en-US" dirty="0"/>
              <a:t>学校有多</a:t>
            </a:r>
            <a:r>
              <a:rPr lang="zh-CN" altLang="en-US" dirty="0" smtClean="0"/>
              <a:t>个</a:t>
            </a:r>
            <a:r>
              <a:rPr lang="zh-CN" altLang="en-US" dirty="0"/>
              <a:t>校</a:t>
            </a:r>
            <a:r>
              <a:rPr lang="zh-CN" altLang="en-US" dirty="0" smtClean="0"/>
              <a:t>区。</a:t>
            </a:r>
            <a:endParaRPr lang="en-US" altLang="zh-CN" dirty="0" smtClean="0"/>
          </a:p>
          <a:p>
            <a:r>
              <a:rPr lang="zh-CN" altLang="en-US" dirty="0" smtClean="0"/>
              <a:t>每个校区可能有多个图书馆。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校</a:t>
            </a:r>
            <a:r>
              <a:rPr lang="zh-CN" altLang="en-US" dirty="0" smtClean="0"/>
              <a:t>区可能有多个学院和它包含的系。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580010"/>
            <a:ext cx="8478511" cy="2087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院系实体关系图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27" y="1741948"/>
            <a:ext cx="6538058" cy="4581213"/>
          </a:xfrm>
        </p:spPr>
      </p:pic>
      <p:sp>
        <p:nvSpPr>
          <p:cNvPr id="5" name="内容占位符 9"/>
          <p:cNvSpPr txBox="1">
            <a:spLocks/>
          </p:cNvSpPr>
          <p:nvPr/>
        </p:nvSpPr>
        <p:spPr bwMode="auto">
          <a:xfrm>
            <a:off x="419099" y="1295400"/>
            <a:ext cx="8291513" cy="391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/>
              <a:t>学生</a:t>
            </a:r>
            <a:r>
              <a:rPr lang="zh-CN" altLang="en-US" dirty="0" smtClean="0"/>
              <a:t>和老师都属于某个系。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79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图书存放实体关系图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0" y="3010619"/>
            <a:ext cx="8931934" cy="1816937"/>
          </a:xfrm>
        </p:spPr>
      </p:pic>
      <p:sp>
        <p:nvSpPr>
          <p:cNvPr id="5" name="内容占位符 9"/>
          <p:cNvSpPr txBox="1">
            <a:spLocks/>
          </p:cNvSpPr>
          <p:nvPr/>
        </p:nvSpPr>
        <p:spPr bwMode="auto">
          <a:xfrm>
            <a:off x="419099" y="1295400"/>
            <a:ext cx="8291513" cy="171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/>
              <a:t>每个</a:t>
            </a:r>
            <a:r>
              <a:rPr lang="zh-CN" altLang="en-US" dirty="0" smtClean="0"/>
              <a:t>图书馆都有多个图书室。</a:t>
            </a:r>
            <a:endParaRPr lang="en-US" altLang="zh-CN" dirty="0" smtClean="0"/>
          </a:p>
          <a:p>
            <a:pPr>
              <a:buFontTx/>
            </a:pPr>
            <a:r>
              <a:rPr lang="zh-CN" altLang="en-US" dirty="0" smtClean="0"/>
              <a:t>每个图书室都有多个书架。</a:t>
            </a:r>
            <a:endParaRPr lang="en-US" altLang="zh-CN" dirty="0" smtClean="0"/>
          </a:p>
          <a:p>
            <a:pPr>
              <a:buFontTx/>
            </a:pPr>
            <a:r>
              <a:rPr lang="zh-CN" altLang="en-US" dirty="0"/>
              <a:t>每个</a:t>
            </a:r>
            <a:r>
              <a:rPr lang="zh-CN" altLang="en-US" dirty="0" smtClean="0"/>
              <a:t>书架都有多个存放位置。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65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图书实体关系图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95487"/>
            <a:ext cx="8196212" cy="4664105"/>
          </a:xfrm>
        </p:spPr>
      </p:pic>
      <p:sp>
        <p:nvSpPr>
          <p:cNvPr id="6" name="内容占位符 9"/>
          <p:cNvSpPr txBox="1">
            <a:spLocks/>
          </p:cNvSpPr>
          <p:nvPr/>
        </p:nvSpPr>
        <p:spPr bwMode="auto">
          <a:xfrm>
            <a:off x="419099" y="1295400"/>
            <a:ext cx="8291513" cy="55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/>
              <a:t>图书</a:t>
            </a:r>
            <a:r>
              <a:rPr lang="zh-CN" altLang="en-US" dirty="0" smtClean="0"/>
              <a:t>实体的继承关系和书目与书籍的关系。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21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读者实体关系图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200" y="595313"/>
            <a:ext cx="5116314" cy="6159195"/>
          </a:xfrm>
        </p:spPr>
      </p:pic>
      <p:sp>
        <p:nvSpPr>
          <p:cNvPr id="5" name="内容占位符 9"/>
          <p:cNvSpPr txBox="1">
            <a:spLocks/>
          </p:cNvSpPr>
          <p:nvPr/>
        </p:nvSpPr>
        <p:spPr bwMode="auto">
          <a:xfrm>
            <a:off x="419100" y="1295400"/>
            <a:ext cx="2755422" cy="391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 smtClean="0"/>
              <a:t>读者的继承关系。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60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图书采购实体关系图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95487"/>
            <a:ext cx="7813250" cy="4712878"/>
          </a:xfrm>
        </p:spPr>
      </p:pic>
      <p:sp>
        <p:nvSpPr>
          <p:cNvPr id="5" name="内容占位符 9"/>
          <p:cNvSpPr txBox="1">
            <a:spLocks/>
          </p:cNvSpPr>
          <p:nvPr/>
        </p:nvSpPr>
        <p:spPr bwMode="auto">
          <a:xfrm>
            <a:off x="419100" y="1295400"/>
            <a:ext cx="8291513" cy="391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 smtClean="0"/>
              <a:t>管理员进行图书采购操作及记录。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377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图书编码入库实体关系图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1" y="1870075"/>
            <a:ext cx="7086890" cy="4727099"/>
          </a:xfrm>
        </p:spPr>
      </p:pic>
      <p:sp>
        <p:nvSpPr>
          <p:cNvPr id="7" name="内容占位符 9"/>
          <p:cNvSpPr txBox="1">
            <a:spLocks/>
          </p:cNvSpPr>
          <p:nvPr/>
        </p:nvSpPr>
        <p:spPr bwMode="auto">
          <a:xfrm>
            <a:off x="419100" y="1295400"/>
            <a:ext cx="768920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50000"/>
              <a:buBlip>
                <a:blip r:embed="rId3"/>
              </a:buBlip>
              <a:defRPr sz="2000" kern="1200">
                <a:solidFill>
                  <a:srgbClr val="1287AF"/>
                </a:solidFill>
                <a:latin typeface="+mn-lt"/>
                <a:ea typeface="+mn-ea"/>
                <a:cs typeface="+mn-cs"/>
              </a:defRPr>
            </a:lvl1pPr>
            <a:lvl2pPr marL="357188" indent="-357188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91BEE3"/>
              </a:buClr>
              <a:buFont typeface="幼圆" panose="02010509060101010101" pitchFamily="49" charset="-122"/>
              <a:buChar char=" "/>
              <a:defRPr sz="1600" kern="1200">
                <a:solidFill>
                  <a:srgbClr val="595959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华文仿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</a:pPr>
            <a:r>
              <a:rPr lang="zh-CN" altLang="en-US" dirty="0" smtClean="0"/>
              <a:t>管理员将图书编码并入库操作及记录。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92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5440d1b5c8f7b">
  <a:themeElements>
    <a:clrScheme name="自定义 1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FFFFFF"/>
      </a:accent3>
      <a:accent4>
        <a:srgbClr val="000000"/>
      </a:accent4>
      <a:accent5>
        <a:srgbClr val="ABD6F2"/>
      </a:accent5>
      <a:accent6>
        <a:srgbClr val="3F85BD"/>
      </a:accent6>
      <a:hlink>
        <a:srgbClr val="19B3E8"/>
      </a:hlink>
      <a:folHlink>
        <a:srgbClr val="3F85BD"/>
      </a:folHlink>
    </a:clrScheme>
    <a:fontScheme name="5440d1b5c8f7b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440d1b5c8f7b 1">
        <a:dk1>
          <a:srgbClr val="000000"/>
        </a:dk1>
        <a:lt1>
          <a:srgbClr val="FFFFFF"/>
        </a:lt1>
        <a:dk2>
          <a:srgbClr val="39302A"/>
        </a:dk2>
        <a:lt2>
          <a:srgbClr val="E5DEDB"/>
        </a:lt2>
        <a:accent1>
          <a:srgbClr val="19B3E8"/>
        </a:accent1>
        <a:accent2>
          <a:srgbClr val="4793D1"/>
        </a:accent2>
        <a:accent3>
          <a:srgbClr val="FFFFFF"/>
        </a:accent3>
        <a:accent4>
          <a:srgbClr val="000000"/>
        </a:accent4>
        <a:accent5>
          <a:srgbClr val="ABD6F2"/>
        </a:accent5>
        <a:accent6>
          <a:srgbClr val="3F85BD"/>
        </a:accent6>
        <a:hlink>
          <a:srgbClr val="FFC000"/>
        </a:hlink>
        <a:folHlink>
          <a:srgbClr val="8D817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Pages>0</Pages>
  <Words>355</Words>
  <Characters>0</Characters>
  <Application>Microsoft Office PowerPoint</Application>
  <DocSecurity>0</DocSecurity>
  <PresentationFormat>全屏显示(4:3)</PresentationFormat>
  <Lines>0</Lines>
  <Paragraphs>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华文仿宋</vt:lpstr>
      <vt:lpstr>宋体</vt:lpstr>
      <vt:lpstr>微软雅黑</vt:lpstr>
      <vt:lpstr>幼圆</vt:lpstr>
      <vt:lpstr>Arial</vt:lpstr>
      <vt:lpstr>Arial Black</vt:lpstr>
      <vt:lpstr>Calibri</vt:lpstr>
      <vt:lpstr>5440d1b5c8f7b</vt:lpstr>
      <vt:lpstr>图书馆管理系统E-R模型</vt:lpstr>
      <vt:lpstr>实体关系图 </vt:lpstr>
      <vt:lpstr>校区、院系、图书馆实体关系图</vt:lpstr>
      <vt:lpstr>院系实体关系图</vt:lpstr>
      <vt:lpstr>图书存放实体关系图</vt:lpstr>
      <vt:lpstr>图书实体关系图</vt:lpstr>
      <vt:lpstr>读者实体关系图</vt:lpstr>
      <vt:lpstr>图书采购实体关系图</vt:lpstr>
      <vt:lpstr>图书编码入库实体关系图</vt:lpstr>
      <vt:lpstr>借书操作实体关系图</vt:lpstr>
      <vt:lpstr>续借操作实体关系图</vt:lpstr>
      <vt:lpstr>归还图书实体关系图</vt:lpstr>
      <vt:lpstr>还书入库实体关系图</vt:lpstr>
      <vt:lpstr>预借操作实体关系图</vt:lpstr>
      <vt:lpstr>惩罚记录实体关系图</vt:lpstr>
      <vt:lpstr>图书转移处理措施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asus</dc:creator>
  <cp:keywords/>
  <dc:description/>
  <cp:lastModifiedBy>Microsoft 帐户</cp:lastModifiedBy>
  <cp:revision>28</cp:revision>
  <dcterms:created xsi:type="dcterms:W3CDTF">2013-01-25T01:44:32Z</dcterms:created>
  <dcterms:modified xsi:type="dcterms:W3CDTF">2014-11-10T13:20:19Z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2052-9.1.0.4855</vt:lpwstr>
  </property>
</Properties>
</file>