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1" r:id="rId2"/>
    <p:sldId id="271" r:id="rId3"/>
    <p:sldId id="272" r:id="rId4"/>
    <p:sldId id="275" r:id="rId5"/>
    <p:sldId id="273" r:id="rId6"/>
    <p:sldId id="305" r:id="rId7"/>
    <p:sldId id="306" r:id="rId8"/>
    <p:sldId id="307" r:id="rId9"/>
    <p:sldId id="308" r:id="rId10"/>
    <p:sldId id="310" r:id="rId11"/>
    <p:sldId id="311" r:id="rId12"/>
    <p:sldId id="312" r:id="rId13"/>
    <p:sldId id="314" r:id="rId14"/>
    <p:sldId id="315" r:id="rId15"/>
    <p:sldId id="313" r:id="rId16"/>
    <p:sldId id="309" r:id="rId17"/>
    <p:sldId id="277" r:id="rId18"/>
    <p:sldId id="274" r:id="rId19"/>
    <p:sldId id="282" r:id="rId20"/>
    <p:sldId id="284" r:id="rId21"/>
    <p:sldId id="290" r:id="rId22"/>
    <p:sldId id="291" r:id="rId23"/>
    <p:sldId id="289" r:id="rId24"/>
    <p:sldId id="292" r:id="rId25"/>
    <p:sldId id="294" r:id="rId26"/>
    <p:sldId id="295" r:id="rId27"/>
    <p:sldId id="296" r:id="rId28"/>
    <p:sldId id="285" r:id="rId29"/>
    <p:sldId id="297" r:id="rId30"/>
    <p:sldId id="298" r:id="rId31"/>
    <p:sldId id="286" r:id="rId32"/>
    <p:sldId id="299" r:id="rId33"/>
    <p:sldId id="283" r:id="rId34"/>
    <p:sldId id="300" r:id="rId35"/>
    <p:sldId id="288" r:id="rId36"/>
    <p:sldId id="302" r:id="rId37"/>
    <p:sldId id="303" r:id="rId38"/>
    <p:sldId id="301" r:id="rId39"/>
    <p:sldId id="287" r:id="rId40"/>
    <p:sldId id="304" r:id="rId41"/>
    <p:sldId id="279" r:id="rId4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538" y="1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2025年2月20日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671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17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3554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41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7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2025年2月20日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 smtClean="0"/>
              <a:t>體育用品店訂單和庫存管理系統專案說明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@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5-202502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📁 </a:t>
            </a:r>
            <a:r>
              <a:rPr lang="en-US" altLang="zh-TW" dirty="0"/>
              <a:t>product</a:t>
            </a:r>
            <a:r>
              <a:rPr lang="zh-TW" altLang="en-US" dirty="0"/>
              <a:t>（產品管理）</a:t>
            </a:r>
          </a:p>
          <a:p>
            <a:r>
              <a:rPr lang="en-US" altLang="zh-TW" dirty="0"/>
              <a:t>ProductManagerUI.java → </a:t>
            </a:r>
            <a:r>
              <a:rPr lang="zh-TW" altLang="en-US" dirty="0"/>
              <a:t>產品管理介面</a:t>
            </a:r>
          </a:p>
          <a:p>
            <a:endParaRPr lang="zh-TW" altLang="en-US" dirty="0"/>
          </a:p>
          <a:p>
            <a:r>
              <a:rPr lang="zh-TW" altLang="en-US" dirty="0"/>
              <a:t>📂 </a:t>
            </a:r>
            <a:r>
              <a:rPr lang="en-US" altLang="zh-TW" dirty="0" err="1"/>
              <a:t>dao</a:t>
            </a:r>
            <a:r>
              <a:rPr lang="zh-TW" altLang="en-US" dirty="0"/>
              <a:t>（資料存取層 </a:t>
            </a:r>
            <a:r>
              <a:rPr lang="en-US" altLang="zh-TW" dirty="0"/>
              <a:t>- </a:t>
            </a:r>
            <a:r>
              <a:rPr lang="zh-TW" altLang="en-US" dirty="0"/>
              <a:t>直接與 </a:t>
            </a:r>
            <a:r>
              <a:rPr lang="en-US" altLang="zh-TW" dirty="0"/>
              <a:t>MySQL </a:t>
            </a:r>
            <a:r>
              <a:rPr lang="zh-TW" altLang="en-US" dirty="0"/>
              <a:t>互動）</a:t>
            </a:r>
          </a:p>
          <a:p>
            <a:r>
              <a:rPr lang="zh-TW" altLang="en-US" dirty="0"/>
              <a:t>負責對 </a:t>
            </a:r>
            <a:r>
              <a:rPr lang="en-US" altLang="zh-TW" dirty="0"/>
              <a:t>MySQL </a:t>
            </a:r>
            <a:r>
              <a:rPr lang="zh-TW" altLang="en-US" dirty="0"/>
              <a:t>進行 </a:t>
            </a:r>
            <a:r>
              <a:rPr lang="en-US" altLang="zh-TW" dirty="0"/>
              <a:t>CRUD</a:t>
            </a:r>
            <a:r>
              <a:rPr lang="zh-TW" altLang="en-US" dirty="0"/>
              <a:t>（新增、查詢、更新、刪除） 操作。</a:t>
            </a:r>
          </a:p>
          <a:p>
            <a:r>
              <a:rPr lang="en-US" altLang="zh-TW" dirty="0"/>
              <a:t>EmployDao.java → </a:t>
            </a:r>
            <a:r>
              <a:rPr lang="zh-TW" altLang="en-US" dirty="0"/>
              <a:t>員工資料存取介面</a:t>
            </a:r>
          </a:p>
          <a:p>
            <a:r>
              <a:rPr lang="en-US" altLang="zh-TW" dirty="0"/>
              <a:t>MemberDao.java → </a:t>
            </a:r>
            <a:r>
              <a:rPr lang="zh-TW" altLang="en-US" dirty="0"/>
              <a:t>會員資料存取介面</a:t>
            </a:r>
          </a:p>
          <a:p>
            <a:r>
              <a:rPr lang="en-US" altLang="zh-TW" dirty="0"/>
              <a:t>PorderDao.java → </a:t>
            </a:r>
            <a:r>
              <a:rPr lang="zh-TW" altLang="en-US" dirty="0"/>
              <a:t>訂單資料存取介面</a:t>
            </a:r>
          </a:p>
          <a:p>
            <a:r>
              <a:rPr lang="en-US" altLang="zh-TW" dirty="0"/>
              <a:t>PorderSummaryDao.java → </a:t>
            </a:r>
            <a:r>
              <a:rPr lang="zh-TW" altLang="en-US" dirty="0"/>
              <a:t>訂單摘要查詢</a:t>
            </a:r>
          </a:p>
          <a:p>
            <a:r>
              <a:rPr lang="en-US" altLang="zh-TW" dirty="0"/>
              <a:t>ProductDao.java → </a:t>
            </a:r>
            <a:r>
              <a:rPr lang="zh-TW" altLang="en-US" dirty="0"/>
              <a:t>產品資料存取介面</a:t>
            </a:r>
          </a:p>
        </p:txBody>
      </p:sp>
    </p:spTree>
    <p:extLst>
      <p:ext uri="{BB962C8B-B14F-4D97-AF65-F5344CB8AC3E}">
        <p14:creationId xmlns:p14="http://schemas.microsoft.com/office/powerpoint/2010/main" val="1863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 err="1"/>
              <a:t>impl</a:t>
            </a:r>
            <a:r>
              <a:rPr lang="zh-TW" altLang="en-US" sz="1600" dirty="0"/>
              <a:t>（</a:t>
            </a:r>
            <a:r>
              <a:rPr lang="en-US" altLang="zh-TW" sz="1600" dirty="0"/>
              <a:t>DAO </a:t>
            </a:r>
            <a:r>
              <a:rPr lang="zh-TW" altLang="en-US" sz="1600" dirty="0"/>
              <a:t>具體實作）</a:t>
            </a:r>
          </a:p>
          <a:p>
            <a:r>
              <a:rPr lang="en-US" altLang="zh-TW" sz="1600" dirty="0"/>
              <a:t>EmployDaoImpl.java → </a:t>
            </a:r>
            <a:r>
              <a:rPr lang="zh-TW" altLang="en-US" sz="1600" dirty="0"/>
              <a:t>員工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MemberDaoImpl.java → </a:t>
            </a:r>
            <a:r>
              <a:rPr lang="zh-TW" altLang="en-US" sz="1600" dirty="0"/>
              <a:t>會員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PorderDaoImpl.java → </a:t>
            </a:r>
            <a:r>
              <a:rPr lang="zh-TW" altLang="en-US" sz="1600" dirty="0"/>
              <a:t>訂單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PorderSummaryDaoImpl.java → </a:t>
            </a:r>
            <a:r>
              <a:rPr lang="zh-TW" altLang="en-US" sz="1600" dirty="0"/>
              <a:t>訂單摘要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ProductDaoImpl.java → </a:t>
            </a:r>
            <a:r>
              <a:rPr lang="zh-TW" altLang="en-US" sz="1600" dirty="0"/>
              <a:t>產品 </a:t>
            </a:r>
            <a:r>
              <a:rPr lang="en-US" altLang="zh-TW" sz="1600" dirty="0"/>
              <a:t>DAO </a:t>
            </a:r>
            <a:r>
              <a:rPr lang="zh-TW" altLang="en-US" sz="1600" dirty="0"/>
              <a:t>實作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29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📂 </a:t>
            </a:r>
            <a:r>
              <a:rPr lang="en-US" altLang="zh-TW" sz="1600" dirty="0"/>
              <a:t>model</a:t>
            </a:r>
            <a:r>
              <a:rPr lang="zh-TW" altLang="en-US" sz="1600" dirty="0"/>
              <a:t>（數據模型 </a:t>
            </a:r>
            <a:r>
              <a:rPr lang="en-US" altLang="zh-TW" sz="1600" dirty="0"/>
              <a:t>- </a:t>
            </a:r>
            <a:r>
              <a:rPr lang="zh-TW" altLang="en-US" sz="1600" dirty="0"/>
              <a:t>定義 </a:t>
            </a:r>
            <a:r>
              <a:rPr lang="en-US" altLang="zh-TW" sz="1600" dirty="0"/>
              <a:t>POJO </a:t>
            </a:r>
            <a:r>
              <a:rPr lang="zh-TW" altLang="en-US" sz="1600" dirty="0"/>
              <a:t>類別）</a:t>
            </a:r>
          </a:p>
          <a:p>
            <a:r>
              <a:rPr lang="zh-TW" altLang="en-US" sz="1600" dirty="0"/>
              <a:t>對應 </a:t>
            </a:r>
            <a:r>
              <a:rPr lang="en-US" altLang="zh-TW" sz="1600" dirty="0"/>
              <a:t>MySQL </a:t>
            </a:r>
            <a:r>
              <a:rPr lang="zh-TW" altLang="en-US" sz="1600" dirty="0"/>
              <a:t>的資料表，每個類別代表一個 表的結構。</a:t>
            </a:r>
          </a:p>
          <a:p>
            <a:r>
              <a:rPr lang="en-US" altLang="zh-TW" sz="1600" dirty="0"/>
              <a:t>Employ.java → </a:t>
            </a:r>
            <a:r>
              <a:rPr lang="zh-TW" altLang="en-US" sz="1600" dirty="0"/>
              <a:t>員工類別（對應 </a:t>
            </a:r>
            <a:r>
              <a:rPr lang="en-US" altLang="zh-TW" sz="1600" dirty="0"/>
              <a:t>employ </a:t>
            </a:r>
            <a:r>
              <a:rPr lang="zh-TW" altLang="en-US" sz="1600" dirty="0"/>
              <a:t>資料表）</a:t>
            </a:r>
          </a:p>
          <a:p>
            <a:r>
              <a:rPr lang="en-US" altLang="zh-TW" sz="1600" dirty="0"/>
              <a:t>Member.java → </a:t>
            </a:r>
            <a:r>
              <a:rPr lang="zh-TW" altLang="en-US" sz="1600" dirty="0"/>
              <a:t>會員類別（對應 </a:t>
            </a:r>
            <a:r>
              <a:rPr lang="en-US" altLang="zh-TW" sz="1600" dirty="0"/>
              <a:t>member </a:t>
            </a:r>
            <a:r>
              <a:rPr lang="zh-TW" altLang="en-US" sz="1600" dirty="0"/>
              <a:t>資料表）</a:t>
            </a:r>
          </a:p>
          <a:p>
            <a:r>
              <a:rPr lang="en-US" altLang="zh-TW" sz="1600" dirty="0"/>
              <a:t>Porder.java → </a:t>
            </a:r>
            <a:r>
              <a:rPr lang="zh-TW" altLang="en-US" sz="1600" dirty="0"/>
              <a:t>訂單類別（對應 </a:t>
            </a:r>
            <a:r>
              <a:rPr lang="en-US" altLang="zh-TW" sz="1600" dirty="0" err="1"/>
              <a:t>porder</a:t>
            </a:r>
            <a:r>
              <a:rPr lang="en-US" altLang="zh-TW" sz="1600" dirty="0"/>
              <a:t> </a:t>
            </a:r>
            <a:r>
              <a:rPr lang="zh-TW" altLang="en-US" sz="1600" dirty="0"/>
              <a:t>資料表）</a:t>
            </a:r>
          </a:p>
          <a:p>
            <a:r>
              <a:rPr lang="en-US" altLang="zh-TW" sz="1600" dirty="0"/>
              <a:t>PorderSummary.java → </a:t>
            </a:r>
            <a:r>
              <a:rPr lang="zh-TW" altLang="en-US" sz="1600" dirty="0"/>
              <a:t>訂單摘要類別（用於統計）</a:t>
            </a:r>
          </a:p>
          <a:p>
            <a:r>
              <a:rPr lang="en-US" altLang="zh-TW" sz="1600" dirty="0"/>
              <a:t>Product.java → </a:t>
            </a:r>
            <a:r>
              <a:rPr lang="zh-TW" altLang="en-US" sz="1600" dirty="0"/>
              <a:t>產品類別（對應 </a:t>
            </a:r>
            <a:r>
              <a:rPr lang="en-US" altLang="zh-TW" sz="1600" dirty="0"/>
              <a:t>product </a:t>
            </a:r>
            <a:r>
              <a:rPr lang="zh-TW" altLang="en-US" sz="1600" dirty="0"/>
              <a:t>資料表）</a:t>
            </a:r>
          </a:p>
        </p:txBody>
      </p:sp>
    </p:spTree>
    <p:extLst>
      <p:ext uri="{BB962C8B-B14F-4D97-AF65-F5344CB8AC3E}">
        <p14:creationId xmlns:p14="http://schemas.microsoft.com/office/powerpoint/2010/main" val="26114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📂 </a:t>
            </a:r>
            <a:r>
              <a:rPr lang="en-US" altLang="zh-TW" sz="1600" dirty="0"/>
              <a:t>service</a:t>
            </a:r>
            <a:r>
              <a:rPr lang="zh-TW" altLang="en-US" sz="1600" dirty="0"/>
              <a:t>（業務邏輯層 </a:t>
            </a:r>
            <a:r>
              <a:rPr lang="en-US" altLang="zh-TW" sz="1600" dirty="0"/>
              <a:t>- </a:t>
            </a:r>
            <a:r>
              <a:rPr lang="zh-TW" altLang="en-US" sz="1600" dirty="0"/>
              <a:t>處理 </a:t>
            </a:r>
            <a:r>
              <a:rPr lang="en-US" altLang="zh-TW" sz="1600" dirty="0"/>
              <a:t>DAO </a:t>
            </a:r>
            <a:r>
              <a:rPr lang="zh-TW" altLang="en-US" sz="1600" dirty="0"/>
              <a:t>操作）</a:t>
            </a:r>
          </a:p>
          <a:p>
            <a:r>
              <a:rPr lang="zh-TW" altLang="en-US" sz="1600" dirty="0"/>
              <a:t>負責調用 </a:t>
            </a:r>
            <a:r>
              <a:rPr lang="en-US" altLang="zh-TW" sz="1600" dirty="0"/>
              <a:t>DAO</a:t>
            </a:r>
            <a:r>
              <a:rPr lang="zh-TW" altLang="en-US" sz="1600" dirty="0"/>
              <a:t>，執行 交易管理（</a:t>
            </a:r>
            <a:r>
              <a:rPr lang="en-US" altLang="zh-TW" sz="1600" dirty="0"/>
              <a:t>Transaction Management</a:t>
            </a:r>
            <a:r>
              <a:rPr lang="zh-TW" altLang="en-US" sz="1600" dirty="0"/>
              <a:t>） 及 商業邏輯。</a:t>
            </a:r>
          </a:p>
          <a:p>
            <a:r>
              <a:rPr lang="en-US" altLang="zh-TW" sz="1600" dirty="0"/>
              <a:t>EmployService.java → </a:t>
            </a:r>
            <a:r>
              <a:rPr lang="zh-TW" altLang="en-US" sz="1600" dirty="0"/>
              <a:t>員工業務邏輯</a:t>
            </a:r>
          </a:p>
          <a:p>
            <a:r>
              <a:rPr lang="en-US" altLang="zh-TW" sz="1600" dirty="0"/>
              <a:t>MemberService.java → </a:t>
            </a:r>
            <a:r>
              <a:rPr lang="zh-TW" altLang="en-US" sz="1600" dirty="0"/>
              <a:t>會員業務邏輯</a:t>
            </a:r>
          </a:p>
          <a:p>
            <a:r>
              <a:rPr lang="en-US" altLang="zh-TW" sz="1600" dirty="0"/>
              <a:t>PorderService.java → </a:t>
            </a:r>
            <a:r>
              <a:rPr lang="zh-TW" altLang="en-US" sz="1600" dirty="0"/>
              <a:t>訂單業務邏輯</a:t>
            </a:r>
          </a:p>
          <a:p>
            <a:r>
              <a:rPr lang="en-US" altLang="zh-TW" sz="1600" dirty="0"/>
              <a:t>ProductService.java → </a:t>
            </a:r>
            <a:r>
              <a:rPr lang="zh-TW" altLang="en-US" sz="1600" dirty="0"/>
              <a:t>產品業務邏輯</a:t>
            </a:r>
          </a:p>
        </p:txBody>
      </p:sp>
    </p:spTree>
    <p:extLst>
      <p:ext uri="{BB962C8B-B14F-4D97-AF65-F5344CB8AC3E}">
        <p14:creationId xmlns:p14="http://schemas.microsoft.com/office/powerpoint/2010/main" val="7805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 err="1"/>
              <a:t>impl</a:t>
            </a:r>
            <a:r>
              <a:rPr lang="zh-TW" altLang="en-US" sz="1600" dirty="0"/>
              <a:t>（</a:t>
            </a:r>
            <a:r>
              <a:rPr lang="en-US" altLang="zh-TW" sz="1600" dirty="0"/>
              <a:t>Service </a:t>
            </a:r>
            <a:r>
              <a:rPr lang="zh-TW" altLang="en-US" sz="1600" dirty="0"/>
              <a:t>具體實作）</a:t>
            </a:r>
          </a:p>
          <a:p>
            <a:r>
              <a:rPr lang="en-US" altLang="zh-TW" sz="1600" dirty="0"/>
              <a:t>EmployServiceImpl.java → </a:t>
            </a:r>
            <a:r>
              <a:rPr lang="zh-TW" altLang="en-US" sz="1600" dirty="0"/>
              <a:t>員工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MemberServiceImpl.java → </a:t>
            </a:r>
            <a:r>
              <a:rPr lang="zh-TW" altLang="en-US" sz="1600" dirty="0"/>
              <a:t>會員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PorderServiceImpl.java → </a:t>
            </a:r>
            <a:r>
              <a:rPr lang="zh-TW" altLang="en-US" sz="1600" dirty="0"/>
              <a:t>訂單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實作</a:t>
            </a:r>
          </a:p>
          <a:p>
            <a:r>
              <a:rPr lang="en-US" altLang="zh-TW" sz="1600" dirty="0"/>
              <a:t>ProductServiceImpl.java → </a:t>
            </a:r>
            <a:r>
              <a:rPr lang="zh-TW" altLang="en-US" sz="1600" dirty="0"/>
              <a:t>產品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30326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📂 </a:t>
            </a:r>
            <a:r>
              <a:rPr lang="en-US" altLang="zh-TW" dirty="0" err="1"/>
              <a:t>util</a:t>
            </a:r>
            <a:r>
              <a:rPr lang="zh-TW" altLang="en-US" dirty="0"/>
              <a:t>（工具類別 </a:t>
            </a:r>
            <a:r>
              <a:rPr lang="en-US" altLang="zh-TW" dirty="0"/>
              <a:t>- </a:t>
            </a:r>
            <a:r>
              <a:rPr lang="zh-TW" altLang="en-US" dirty="0"/>
              <a:t>提供共用函式）</a:t>
            </a:r>
          </a:p>
          <a:p>
            <a:r>
              <a:rPr lang="en-US" altLang="zh-TW" dirty="0"/>
              <a:t>DbConnection.java → MySQL </a:t>
            </a:r>
            <a:r>
              <a:rPr lang="zh-TW" altLang="en-US" dirty="0"/>
              <a:t>連線工具類</a:t>
            </a:r>
          </a:p>
          <a:p>
            <a:r>
              <a:rPr lang="en-US" altLang="zh-TW" dirty="0"/>
              <a:t>Tool.java → </a:t>
            </a:r>
            <a:r>
              <a:rPr lang="zh-TW" altLang="en-US" dirty="0"/>
              <a:t>其他工具函式，例如 檔案存取、格式轉換</a:t>
            </a:r>
          </a:p>
        </p:txBody>
      </p:sp>
    </p:spTree>
    <p:extLst>
      <p:ext uri="{BB962C8B-B14F-4D97-AF65-F5344CB8AC3E}">
        <p14:creationId xmlns:p14="http://schemas.microsoft.com/office/powerpoint/2010/main" val="42173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📌 總結</a:t>
            </a:r>
          </a:p>
          <a:p>
            <a:r>
              <a:rPr lang="zh-TW" altLang="en-US" sz="1600" dirty="0"/>
              <a:t>這個 </a:t>
            </a:r>
            <a:r>
              <a:rPr lang="en-US" altLang="zh-TW" sz="1600" dirty="0"/>
              <a:t>MVC </a:t>
            </a:r>
            <a:r>
              <a:rPr lang="zh-TW" altLang="en-US" sz="1600" dirty="0"/>
              <a:t>架構 的系統包含：</a:t>
            </a:r>
          </a:p>
          <a:p>
            <a:r>
              <a:rPr lang="en-US" altLang="zh-TW" sz="1600" dirty="0"/>
              <a:t>Controller</a:t>
            </a:r>
            <a:r>
              <a:rPr lang="zh-TW" altLang="en-US" sz="1600" dirty="0"/>
              <a:t>（</a:t>
            </a:r>
            <a:r>
              <a:rPr lang="en-US" altLang="zh-TW" sz="1600" dirty="0"/>
              <a:t>UI </a:t>
            </a:r>
            <a:r>
              <a:rPr lang="zh-TW" altLang="en-US" sz="1600" dirty="0"/>
              <a:t>介面） → </a:t>
            </a:r>
            <a:r>
              <a:rPr lang="en-US" altLang="zh-TW" sz="1600" dirty="0"/>
              <a:t>controller </a:t>
            </a:r>
            <a:r>
              <a:rPr lang="zh-TW" altLang="en-US" sz="1600" dirty="0"/>
              <a:t>資料夾（使用 </a:t>
            </a:r>
            <a:r>
              <a:rPr lang="en-US" altLang="zh-TW" sz="1600" dirty="0" err="1"/>
              <a:t>JFrame</a:t>
            </a:r>
            <a:r>
              <a:rPr lang="en-US" altLang="zh-TW" sz="1600" dirty="0"/>
              <a:t> </a:t>
            </a:r>
            <a:r>
              <a:rPr lang="zh-TW" altLang="en-US" sz="1600" dirty="0"/>
              <a:t>來顯示介面）。</a:t>
            </a:r>
          </a:p>
          <a:p>
            <a:r>
              <a:rPr lang="en-US" altLang="zh-TW" sz="1600" dirty="0"/>
              <a:t>Model</a:t>
            </a:r>
            <a:r>
              <a:rPr lang="zh-TW" altLang="en-US" sz="1600" dirty="0"/>
              <a:t>（資料模型） → </a:t>
            </a:r>
            <a:r>
              <a:rPr lang="en-US" altLang="zh-TW" sz="1600" dirty="0"/>
              <a:t>model </a:t>
            </a:r>
            <a:r>
              <a:rPr lang="zh-TW" altLang="en-US" sz="1600" dirty="0"/>
              <a:t>資料夾（定義對應 </a:t>
            </a:r>
            <a:r>
              <a:rPr lang="en-US" altLang="zh-TW" sz="1600" dirty="0"/>
              <a:t>MySQL </a:t>
            </a:r>
            <a:r>
              <a:rPr lang="zh-TW" altLang="en-US" sz="1600" dirty="0"/>
              <a:t>的類別）。</a:t>
            </a:r>
          </a:p>
          <a:p>
            <a:r>
              <a:rPr lang="en-US" altLang="zh-TW" sz="1600" dirty="0"/>
              <a:t>DAO</a:t>
            </a:r>
            <a:r>
              <a:rPr lang="zh-TW" altLang="en-US" sz="1600" dirty="0"/>
              <a:t>（資料存取層） → </a:t>
            </a:r>
            <a:r>
              <a:rPr lang="en-US" altLang="zh-TW" sz="1600" dirty="0" err="1"/>
              <a:t>dao</a:t>
            </a:r>
            <a:r>
              <a:rPr lang="en-US" altLang="zh-TW" sz="1600" dirty="0"/>
              <a:t> </a:t>
            </a:r>
            <a:r>
              <a:rPr lang="zh-TW" altLang="en-US" sz="1600" dirty="0"/>
              <a:t>資料夾（負責 </a:t>
            </a:r>
            <a:r>
              <a:rPr lang="en-US" altLang="zh-TW" sz="1600" dirty="0"/>
              <a:t>CRUD </a:t>
            </a:r>
            <a:r>
              <a:rPr lang="zh-TW" altLang="en-US" sz="1600" dirty="0"/>
              <a:t>操作）。</a:t>
            </a:r>
          </a:p>
          <a:p>
            <a:r>
              <a:rPr lang="en-US" altLang="zh-TW" sz="1600" dirty="0"/>
              <a:t>Service</a:t>
            </a:r>
            <a:r>
              <a:rPr lang="zh-TW" altLang="en-US" sz="1600" dirty="0"/>
              <a:t>（業務邏輯層） → </a:t>
            </a:r>
            <a:r>
              <a:rPr lang="en-US" altLang="zh-TW" sz="1600" dirty="0"/>
              <a:t>service </a:t>
            </a:r>
            <a:r>
              <a:rPr lang="zh-TW" altLang="en-US" sz="1600" dirty="0"/>
              <a:t>資料夾（處理 </a:t>
            </a:r>
            <a:r>
              <a:rPr lang="en-US" altLang="zh-TW" sz="1600" dirty="0"/>
              <a:t>DAO </a:t>
            </a:r>
            <a:r>
              <a:rPr lang="zh-TW" altLang="en-US" sz="1600" dirty="0"/>
              <a:t>操作及交易管理）。</a:t>
            </a:r>
          </a:p>
          <a:p>
            <a:r>
              <a:rPr lang="en-US" altLang="zh-TW" sz="1600" dirty="0" err="1"/>
              <a:t>Util</a:t>
            </a:r>
            <a:r>
              <a:rPr lang="zh-TW" altLang="en-US" sz="1600" dirty="0"/>
              <a:t>（工具類） → </a:t>
            </a:r>
            <a:r>
              <a:rPr lang="en-US" altLang="zh-TW" sz="1600" dirty="0" err="1"/>
              <a:t>util</a:t>
            </a:r>
            <a:r>
              <a:rPr lang="en-US" altLang="zh-TW" sz="1600" dirty="0"/>
              <a:t> </a:t>
            </a:r>
            <a:r>
              <a:rPr lang="zh-TW" altLang="en-US" sz="1600" dirty="0"/>
              <a:t>資料夾（提供 </a:t>
            </a:r>
            <a:r>
              <a:rPr lang="en-US" altLang="zh-TW" sz="1600" dirty="0"/>
              <a:t>MySQL </a:t>
            </a:r>
            <a:r>
              <a:rPr lang="zh-TW" altLang="en-US" sz="1600" dirty="0"/>
              <a:t>連線與工具函式）。</a:t>
            </a:r>
          </a:p>
        </p:txBody>
      </p:sp>
    </p:spTree>
    <p:extLst>
      <p:ext uri="{BB962C8B-B14F-4D97-AF65-F5344CB8AC3E}">
        <p14:creationId xmlns:p14="http://schemas.microsoft.com/office/powerpoint/2010/main" val="29033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使用介面介紹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8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使用介面架構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63208" y="1620761"/>
            <a:ext cx="324436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體育用品店登入首頁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75178" y="2534584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員工登入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433385" y="2518615"/>
            <a:ext cx="11517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客戶登入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65334" y="3116696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訂單管理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70259" y="3116696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產品管理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75184" y="3120943"/>
            <a:ext cx="115179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客戶管理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80109" y="3116696"/>
            <a:ext cx="173281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員工管理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433384" y="3108094"/>
            <a:ext cx="115179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訂單管理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65333" y="367867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新增訂單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65333" y="424064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查詢訂單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65332" y="480262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編輯訂單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65331" y="536459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刪除訂單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70258" y="367867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管理產品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370258" y="424064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新增產品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370257" y="480262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編輯產品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370256" y="536459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</a:t>
            </a:r>
            <a:r>
              <a:rPr lang="zh-TW" altLang="en-US" dirty="0"/>
              <a:t>產品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675180" y="367867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管理客戶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75180" y="424064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</a:t>
            </a:r>
            <a:r>
              <a:rPr lang="zh-TW" altLang="en-US" dirty="0"/>
              <a:t>客戶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675179" y="4802621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</a:t>
            </a:r>
            <a:r>
              <a:rPr lang="zh-TW" altLang="en-US" dirty="0"/>
              <a:t>客戶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675178" y="5364596"/>
            <a:ext cx="11517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</a:t>
            </a:r>
            <a:r>
              <a:rPr lang="zh-TW" altLang="en-US" dirty="0"/>
              <a:t>客戶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980101" y="3654858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修改個人資料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980100" y="4240646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管理員工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442908" y="3631968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新增訂單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42908" y="4193943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查詢訂單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42907" y="4755918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編輯訂單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42906" y="5317893"/>
            <a:ext cx="11517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刪除訂單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846277" y="3116696"/>
            <a:ext cx="173281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報表管理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846269" y="3654858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員工銷售圖表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846268" y="4240646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產品銷售</a:t>
            </a:r>
            <a:r>
              <a:rPr lang="zh-TW" altLang="en-US" dirty="0"/>
              <a:t>圖表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849178" y="4755918"/>
            <a:ext cx="1732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客戶銷售</a:t>
            </a:r>
            <a:r>
              <a:rPr lang="zh-TW" altLang="en-US" dirty="0"/>
              <a:t>圖表</a:t>
            </a:r>
          </a:p>
        </p:txBody>
      </p:sp>
      <p:cxnSp>
        <p:nvCxnSpPr>
          <p:cNvPr id="41" name="肘形接點 40"/>
          <p:cNvCxnSpPr>
            <a:stCxn id="3" idx="2"/>
            <a:endCxn id="5" idx="0"/>
          </p:cNvCxnSpPr>
          <p:nvPr/>
        </p:nvCxnSpPr>
        <p:spPr>
          <a:xfrm rot="16200000" flipH="1">
            <a:off x="7879241" y="388573"/>
            <a:ext cx="436189" cy="3823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3" idx="2"/>
            <a:endCxn id="4" idx="0"/>
          </p:cNvCxnSpPr>
          <p:nvPr/>
        </p:nvCxnSpPr>
        <p:spPr>
          <a:xfrm rot="5400000">
            <a:off x="4992153" y="1341348"/>
            <a:ext cx="452158" cy="1934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" idx="2"/>
            <a:endCxn id="6" idx="0"/>
          </p:cNvCxnSpPr>
          <p:nvPr/>
        </p:nvCxnSpPr>
        <p:spPr>
          <a:xfrm flipH="1">
            <a:off x="1641231" y="2903916"/>
            <a:ext cx="2609844" cy="21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" idx="2"/>
            <a:endCxn id="7" idx="0"/>
          </p:cNvCxnSpPr>
          <p:nvPr/>
        </p:nvCxnSpPr>
        <p:spPr>
          <a:xfrm flipH="1">
            <a:off x="2946156" y="2903916"/>
            <a:ext cx="1304919" cy="21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" idx="2"/>
            <a:endCxn id="8" idx="0"/>
          </p:cNvCxnSpPr>
          <p:nvPr/>
        </p:nvCxnSpPr>
        <p:spPr>
          <a:xfrm>
            <a:off x="4251075" y="2903916"/>
            <a:ext cx="6" cy="2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" idx="2"/>
            <a:endCxn id="9" idx="0"/>
          </p:cNvCxnSpPr>
          <p:nvPr/>
        </p:nvCxnSpPr>
        <p:spPr>
          <a:xfrm>
            <a:off x="4251075" y="2903916"/>
            <a:ext cx="1595443" cy="21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4" idx="2"/>
            <a:endCxn id="33" idx="0"/>
          </p:cNvCxnSpPr>
          <p:nvPr/>
        </p:nvCxnSpPr>
        <p:spPr>
          <a:xfrm>
            <a:off x="4251075" y="2903916"/>
            <a:ext cx="3461611" cy="21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10009274" y="2856705"/>
            <a:ext cx="6" cy="2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首頁</a:t>
            </a:r>
            <a:r>
              <a:rPr lang="zh-TW" altLang="en-US" smtClean="0"/>
              <a:t>和登入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2" y="1916639"/>
            <a:ext cx="6418018" cy="39185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25" y="157969"/>
            <a:ext cx="4160520" cy="2796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25" y="3112771"/>
            <a:ext cx="416052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專案目的說明</a:t>
            </a:r>
            <a:endParaRPr lang="en-US" altLang="zh-TW" dirty="0" smtClean="0"/>
          </a:p>
          <a:p>
            <a:r>
              <a:rPr lang="zh-TW" altLang="en-US" dirty="0" smtClean="0"/>
              <a:t>程式流程設計</a:t>
            </a:r>
            <a:endParaRPr lang="en-US" altLang="zh-TW" dirty="0" smtClean="0"/>
          </a:p>
          <a:p>
            <a:r>
              <a:rPr lang="zh-TW" altLang="en-US" dirty="0" smtClean="0"/>
              <a:t>使用介面介紹</a:t>
            </a:r>
            <a:endParaRPr lang="en-US" altLang="zh-TW" dirty="0" smtClean="0"/>
          </a:p>
          <a:p>
            <a:r>
              <a:rPr lang="en-US" altLang="zh-TW" dirty="0" smtClean="0"/>
              <a:t>GitHub </a:t>
            </a:r>
            <a:r>
              <a:rPr lang="zh-TW" altLang="en-US" dirty="0" smtClean="0"/>
              <a:t>說明網址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https://github.com/guyverfax/SportProject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0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員工管理主頁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93" y="1439887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新增訂單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60" y="1226820"/>
            <a:ext cx="559308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新增訂單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991" y="1181394"/>
            <a:ext cx="5593080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新增訂單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76" y="1155016"/>
            <a:ext cx="5593080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0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新增訂單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64" y="2150305"/>
            <a:ext cx="2506980" cy="11506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45" y="1195753"/>
            <a:ext cx="7249578" cy="39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查詢訂單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78" y="1180246"/>
            <a:ext cx="7536180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/>
              <a:t>-</a:t>
            </a:r>
            <a:r>
              <a:rPr lang="zh-TW" altLang="en-US" dirty="0"/>
              <a:t>查詢訂單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49" y="2118201"/>
            <a:ext cx="2506980" cy="11506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70" y="1794985"/>
            <a:ext cx="7523284" cy="407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編輯訂單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6" y="1646238"/>
            <a:ext cx="7307580" cy="42519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33" y="1646238"/>
            <a:ext cx="2506980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管理產品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85" y="1228871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專案目的說明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這是</a:t>
            </a:r>
            <a:r>
              <a:rPr lang="zh-TW" altLang="en-US" dirty="0" smtClean="0"/>
              <a:t>一個體育用品店訂單</a:t>
            </a:r>
            <a:r>
              <a:rPr lang="zh-TW" altLang="en-US" dirty="0"/>
              <a:t>與庫存管理系統，主要功能包括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訂單</a:t>
            </a:r>
            <a:r>
              <a:rPr lang="zh-TW" altLang="en-US" dirty="0"/>
              <a:t>管理：新增、修改、刪除及查詢訂單。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產品</a:t>
            </a:r>
            <a:r>
              <a:rPr lang="zh-TW" altLang="en-US" dirty="0"/>
              <a:t>庫存管理：維護產品資訊，更新庫存數量。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</a:t>
            </a:r>
            <a:r>
              <a:rPr lang="zh-TW" altLang="en-US" dirty="0"/>
              <a:t>資料管理：管理員工帳戶與權限設定。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會員</a:t>
            </a:r>
            <a:r>
              <a:rPr lang="zh-TW" altLang="en-US" dirty="0"/>
              <a:t>資料管理：處理客戶註冊與資料維護。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報表圖表管理：管理相關報表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228600" lvl="1" indent="-228600">
              <a:spcBef>
                <a:spcPts val="1800"/>
              </a:spcBef>
            </a:pPr>
            <a:r>
              <a:rPr lang="zh-TW" altLang="en-US" dirty="0"/>
              <a:t>系統採用 </a:t>
            </a:r>
            <a:r>
              <a:rPr lang="en-US" altLang="zh-TW" dirty="0"/>
              <a:t>MVC</a:t>
            </a:r>
            <a:r>
              <a:rPr lang="zh-TW" altLang="en-US" dirty="0"/>
              <a:t>（</a:t>
            </a:r>
            <a:r>
              <a:rPr lang="en-US" altLang="zh-TW" dirty="0"/>
              <a:t>Model-View-Controller</a:t>
            </a:r>
            <a:r>
              <a:rPr lang="zh-TW" altLang="en-US" dirty="0"/>
              <a:t>） 設計模式，以確保架構清晰、可維護性高。此外，系統實作 </a:t>
            </a:r>
            <a:r>
              <a:rPr lang="en-US" altLang="zh-TW" dirty="0"/>
              <a:t>DAO</a:t>
            </a:r>
            <a:r>
              <a:rPr lang="zh-TW" altLang="en-US" dirty="0"/>
              <a:t>（</a:t>
            </a:r>
            <a:r>
              <a:rPr lang="en-US" altLang="zh-TW" dirty="0"/>
              <a:t>Data Access Object</a:t>
            </a:r>
            <a:r>
              <a:rPr lang="zh-TW" altLang="en-US" dirty="0"/>
              <a:t>）層 負責數據存取，並透過 </a:t>
            </a:r>
            <a:r>
              <a:rPr lang="en-US" altLang="zh-TW" dirty="0"/>
              <a:t>Service </a:t>
            </a:r>
            <a:r>
              <a:rPr lang="zh-TW" altLang="en-US" dirty="0"/>
              <a:t>層 處理業務邏輯。後端使用 </a:t>
            </a:r>
            <a:r>
              <a:rPr lang="en-US" altLang="zh-TW" dirty="0"/>
              <a:t>MySQL </a:t>
            </a:r>
            <a:r>
              <a:rPr lang="zh-TW" altLang="en-US" dirty="0"/>
              <a:t>作為資料庫，確保數據管理的穩定性與效率。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63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管理產品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83" y="1174946"/>
            <a:ext cx="5593080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8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管理客戶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60" y="1210114"/>
            <a:ext cx="5593080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管理員工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45" y="1183738"/>
            <a:ext cx="5593080" cy="470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報表管理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4" y="1222131"/>
            <a:ext cx="7090094" cy="46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報表管理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30" y="1450731"/>
            <a:ext cx="6914664" cy="45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報表管理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44" y="1371599"/>
            <a:ext cx="7225042" cy="47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70" y="1299210"/>
            <a:ext cx="5585460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程式流程設計</a:t>
            </a:r>
            <a:endParaRPr lang="en-US" altLang="zh-TW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6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客戶</a:t>
            </a:r>
            <a:r>
              <a:rPr lang="en-US" altLang="zh-TW" dirty="0" smtClean="0"/>
              <a:t>-</a:t>
            </a:r>
            <a:r>
              <a:rPr lang="zh-TW" altLang="en-US" dirty="0" smtClean="0"/>
              <a:t>管理訂單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7" y="1751746"/>
            <a:ext cx="6845751" cy="40423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11" y="2569723"/>
            <a:ext cx="464058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4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程式流程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/>
              <a:t>MVC </a:t>
            </a:r>
            <a:r>
              <a:rPr lang="zh-TW" altLang="en-US" dirty="0"/>
              <a:t>架構 的系統包含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Controller</a:t>
            </a:r>
            <a:r>
              <a:rPr lang="zh-TW" altLang="en-US" dirty="0"/>
              <a:t>（</a:t>
            </a:r>
            <a:r>
              <a:rPr lang="en-US" altLang="zh-TW" dirty="0"/>
              <a:t>UI </a:t>
            </a:r>
            <a:r>
              <a:rPr lang="zh-TW" altLang="en-US" dirty="0"/>
              <a:t>介面） → </a:t>
            </a:r>
            <a:r>
              <a:rPr lang="en-US" altLang="zh-TW" dirty="0"/>
              <a:t>controller </a:t>
            </a:r>
            <a:r>
              <a:rPr lang="zh-TW" altLang="en-US" dirty="0"/>
              <a:t>資料夾（使用 </a:t>
            </a:r>
            <a:r>
              <a:rPr lang="en-US" altLang="zh-TW" dirty="0" err="1"/>
              <a:t>JFrame</a:t>
            </a:r>
            <a:r>
              <a:rPr lang="en-US" altLang="zh-TW" dirty="0"/>
              <a:t> </a:t>
            </a:r>
            <a:r>
              <a:rPr lang="zh-TW" altLang="en-US" dirty="0"/>
              <a:t>來顯示介面）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Model</a:t>
            </a:r>
            <a:r>
              <a:rPr lang="zh-TW" altLang="en-US" dirty="0"/>
              <a:t>（資料模型） → </a:t>
            </a:r>
            <a:r>
              <a:rPr lang="en-US" altLang="zh-TW" dirty="0"/>
              <a:t>model </a:t>
            </a:r>
            <a:r>
              <a:rPr lang="zh-TW" altLang="en-US" dirty="0"/>
              <a:t>資料夾（定義對應 </a:t>
            </a:r>
            <a:r>
              <a:rPr lang="en-US" altLang="zh-TW" dirty="0"/>
              <a:t>MySQL </a:t>
            </a:r>
            <a:r>
              <a:rPr lang="zh-TW" altLang="en-US" dirty="0"/>
              <a:t>的類別）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DAO</a:t>
            </a:r>
            <a:r>
              <a:rPr lang="zh-TW" altLang="en-US" dirty="0"/>
              <a:t>（資料存取層） → </a:t>
            </a:r>
            <a:r>
              <a:rPr lang="en-US" altLang="zh-TW" dirty="0" err="1"/>
              <a:t>dao</a:t>
            </a:r>
            <a:r>
              <a:rPr lang="en-US" altLang="zh-TW" dirty="0"/>
              <a:t> </a:t>
            </a:r>
            <a:r>
              <a:rPr lang="zh-TW" altLang="en-US" dirty="0"/>
              <a:t>資料夾（負責 </a:t>
            </a:r>
            <a:r>
              <a:rPr lang="en-US" altLang="zh-TW" dirty="0"/>
              <a:t>CRUD </a:t>
            </a:r>
            <a:r>
              <a:rPr lang="zh-TW" altLang="en-US" dirty="0"/>
              <a:t>操作）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Service</a:t>
            </a:r>
            <a:r>
              <a:rPr lang="zh-TW" altLang="en-US" dirty="0"/>
              <a:t>（業務邏輯層） → </a:t>
            </a:r>
            <a:r>
              <a:rPr lang="en-US" altLang="zh-TW" dirty="0"/>
              <a:t>service </a:t>
            </a:r>
            <a:r>
              <a:rPr lang="zh-TW" altLang="en-US" dirty="0"/>
              <a:t>資料夾（處理 </a:t>
            </a:r>
            <a:r>
              <a:rPr lang="en-US" altLang="zh-TW" dirty="0"/>
              <a:t>DAO </a:t>
            </a:r>
            <a:r>
              <a:rPr lang="zh-TW" altLang="en-US" dirty="0"/>
              <a:t>操作及交易管理）。</a:t>
            </a:r>
          </a:p>
        </p:txBody>
      </p:sp>
    </p:spTree>
    <p:extLst>
      <p:ext uri="{BB962C8B-B14F-4D97-AF65-F5344CB8AC3E}">
        <p14:creationId xmlns:p14="http://schemas.microsoft.com/office/powerpoint/2010/main" val="25911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📂 </a:t>
            </a:r>
            <a:r>
              <a:rPr lang="en-US" altLang="zh-TW" sz="1600" dirty="0"/>
              <a:t>controller</a:t>
            </a:r>
            <a:r>
              <a:rPr lang="zh-TW" altLang="en-US" sz="1600" dirty="0"/>
              <a:t>（控制層 </a:t>
            </a:r>
            <a:r>
              <a:rPr lang="en-US" altLang="zh-TW" sz="1600" dirty="0"/>
              <a:t>- </a:t>
            </a:r>
            <a:r>
              <a:rPr lang="zh-TW" altLang="en-US" sz="1600" dirty="0"/>
              <a:t>負責 </a:t>
            </a:r>
            <a:r>
              <a:rPr lang="en-US" altLang="zh-TW" sz="1600" dirty="0"/>
              <a:t>UI </a:t>
            </a:r>
            <a:r>
              <a:rPr lang="zh-TW" altLang="en-US" sz="1600" dirty="0"/>
              <a:t>及業務邏輯）</a:t>
            </a:r>
          </a:p>
          <a:p>
            <a:r>
              <a:rPr lang="zh-TW" altLang="en-US" sz="1600" dirty="0"/>
              <a:t>這部分負責與使用者互動，使用 </a:t>
            </a:r>
            <a:r>
              <a:rPr lang="en-US" altLang="zh-TW" sz="1600" dirty="0" err="1"/>
              <a:t>JFrame</a:t>
            </a:r>
            <a:r>
              <a:rPr lang="zh-TW" altLang="en-US" sz="1600" dirty="0"/>
              <a:t>、</a:t>
            </a:r>
            <a:r>
              <a:rPr lang="en-US" altLang="zh-TW" sz="1600" dirty="0" err="1"/>
              <a:t>JDialog</a:t>
            </a:r>
            <a:r>
              <a:rPr lang="en-US" altLang="zh-TW" sz="1600" dirty="0"/>
              <a:t> </a:t>
            </a:r>
            <a:r>
              <a:rPr lang="zh-TW" altLang="en-US" sz="1600" dirty="0"/>
              <a:t>來設計介面，並與 </a:t>
            </a:r>
            <a:r>
              <a:rPr lang="en-US" altLang="zh-TW" sz="1600" dirty="0"/>
              <a:t>Service </a:t>
            </a:r>
            <a:r>
              <a:rPr lang="zh-TW" altLang="en-US" sz="1600" dirty="0"/>
              <a:t>層 互動。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📁 </a:t>
            </a:r>
            <a:r>
              <a:rPr lang="en-US" altLang="zh-TW" sz="1600" dirty="0"/>
              <a:t>customer</a:t>
            </a:r>
            <a:r>
              <a:rPr lang="zh-TW" altLang="en-US" sz="1600" dirty="0"/>
              <a:t>（會員管理）</a:t>
            </a:r>
          </a:p>
          <a:p>
            <a:r>
              <a:rPr lang="en-US" altLang="zh-TW" sz="1600" dirty="0"/>
              <a:t>MemberMainUI.java → </a:t>
            </a:r>
            <a:r>
              <a:rPr lang="zh-TW" altLang="en-US" sz="1600" dirty="0"/>
              <a:t>會員主介面</a:t>
            </a:r>
          </a:p>
          <a:p>
            <a:r>
              <a:rPr lang="en-US" altLang="zh-TW" sz="1600" dirty="0"/>
              <a:t>MemberReadDialog.java → </a:t>
            </a:r>
            <a:r>
              <a:rPr lang="zh-TW" altLang="en-US" sz="1600" dirty="0"/>
              <a:t>會員資料詳細資訊的彈窗</a:t>
            </a:r>
          </a:p>
          <a:p>
            <a:r>
              <a:rPr lang="en-US" altLang="zh-TW" sz="1600" dirty="0"/>
              <a:t>MemberReadUI.java → </a:t>
            </a:r>
            <a:r>
              <a:rPr lang="zh-TW" altLang="en-US" sz="1600" dirty="0"/>
              <a:t>會員資料查詢介面</a:t>
            </a:r>
          </a:p>
        </p:txBody>
      </p:sp>
    </p:spTree>
    <p:extLst>
      <p:ext uri="{BB962C8B-B14F-4D97-AF65-F5344CB8AC3E}">
        <p14:creationId xmlns:p14="http://schemas.microsoft.com/office/powerpoint/2010/main" val="9641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/>
              <a:t>employ</a:t>
            </a:r>
            <a:r>
              <a:rPr lang="zh-TW" altLang="en-US" sz="1600" dirty="0"/>
              <a:t>（員工管理）</a:t>
            </a:r>
          </a:p>
          <a:p>
            <a:r>
              <a:rPr lang="en-US" altLang="zh-TW" sz="1600" dirty="0"/>
              <a:t>EmployManagerUI.java → </a:t>
            </a:r>
            <a:r>
              <a:rPr lang="zh-TW" altLang="en-US" sz="1600" dirty="0"/>
              <a:t>員工管理主介面</a:t>
            </a:r>
          </a:p>
          <a:p>
            <a:r>
              <a:rPr lang="en-US" altLang="zh-TW" sz="1600" dirty="0"/>
              <a:t>EmployUpdateUI.java → </a:t>
            </a:r>
            <a:r>
              <a:rPr lang="zh-TW" altLang="en-US" sz="1600" dirty="0"/>
              <a:t>員工資訊編輯介面</a:t>
            </a:r>
          </a:p>
          <a:p>
            <a:endParaRPr lang="zh-TW" altLang="en-US" sz="1600" dirty="0"/>
          </a:p>
          <a:p>
            <a:r>
              <a:rPr lang="zh-TW" altLang="en-US" sz="1600" dirty="0"/>
              <a:t>📁 </a:t>
            </a:r>
            <a:r>
              <a:rPr lang="en-US" altLang="zh-TW" sz="1600" dirty="0"/>
              <a:t>member</a:t>
            </a:r>
            <a:r>
              <a:rPr lang="zh-TW" altLang="en-US" sz="1600" dirty="0"/>
              <a:t>（會員管理）</a:t>
            </a:r>
          </a:p>
          <a:p>
            <a:r>
              <a:rPr lang="en-US" altLang="zh-TW" sz="1600" dirty="0"/>
              <a:t>MemberManagerUI.java → </a:t>
            </a:r>
            <a:r>
              <a:rPr lang="zh-TW" altLang="en-US" sz="1600" dirty="0"/>
              <a:t>會員管理介面（可能包含新增、刪除、修改功能）</a:t>
            </a:r>
          </a:p>
        </p:txBody>
      </p:sp>
    </p:spTree>
    <p:extLst>
      <p:ext uri="{BB962C8B-B14F-4D97-AF65-F5344CB8AC3E}">
        <p14:creationId xmlns:p14="http://schemas.microsoft.com/office/powerpoint/2010/main" val="10470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 err="1"/>
              <a:t>porder</a:t>
            </a:r>
            <a:r>
              <a:rPr lang="zh-TW" altLang="en-US" sz="1600" dirty="0"/>
              <a:t>（訂單管理）</a:t>
            </a:r>
          </a:p>
          <a:p>
            <a:r>
              <a:rPr lang="en-US" altLang="zh-TW" sz="1600" dirty="0"/>
              <a:t>PorderCreate1.java → </a:t>
            </a:r>
            <a:r>
              <a:rPr lang="zh-TW" altLang="en-US" sz="1600" dirty="0"/>
              <a:t>訂單建立介面（可能是第一步）</a:t>
            </a:r>
          </a:p>
          <a:p>
            <a:r>
              <a:rPr lang="en-US" altLang="zh-TW" sz="1600" dirty="0"/>
              <a:t>PorderCreate2.java → </a:t>
            </a:r>
            <a:r>
              <a:rPr lang="zh-TW" altLang="en-US" sz="1600" dirty="0"/>
              <a:t>訂單建立介面（第二步）</a:t>
            </a:r>
          </a:p>
          <a:p>
            <a:r>
              <a:rPr lang="en-US" altLang="zh-TW" sz="1600" dirty="0"/>
              <a:t>PorderCreate3.java → </a:t>
            </a:r>
            <a:r>
              <a:rPr lang="zh-TW" altLang="en-US" sz="1600" dirty="0"/>
              <a:t>訂單建立介面（最終步驟）</a:t>
            </a:r>
          </a:p>
          <a:p>
            <a:r>
              <a:rPr lang="en-US" altLang="zh-TW" sz="1600" dirty="0"/>
              <a:t>PorderDeleteUI.java → </a:t>
            </a:r>
            <a:r>
              <a:rPr lang="zh-TW" altLang="en-US" sz="1600" dirty="0"/>
              <a:t>訂單刪除介面</a:t>
            </a:r>
          </a:p>
          <a:p>
            <a:r>
              <a:rPr lang="en-US" altLang="zh-TW" sz="1600" dirty="0"/>
              <a:t>PorderReadDialog.java → </a:t>
            </a:r>
            <a:r>
              <a:rPr lang="zh-TW" altLang="en-US" sz="1600" dirty="0"/>
              <a:t>訂單詳細資訊的彈窗</a:t>
            </a:r>
          </a:p>
          <a:p>
            <a:r>
              <a:rPr lang="en-US" altLang="zh-TW" sz="1600" dirty="0"/>
              <a:t>PorderReadUI.java → </a:t>
            </a:r>
            <a:r>
              <a:rPr lang="zh-TW" altLang="en-US" sz="1600" dirty="0"/>
              <a:t>訂單查詢介面</a:t>
            </a:r>
          </a:p>
          <a:p>
            <a:r>
              <a:rPr lang="en-US" altLang="zh-TW" sz="1600" dirty="0"/>
              <a:t>PorderUpdateUI.java → </a:t>
            </a:r>
            <a:r>
              <a:rPr lang="zh-TW" altLang="en-US" sz="1600" dirty="0"/>
              <a:t>訂單修改介面</a:t>
            </a:r>
          </a:p>
        </p:txBody>
      </p:sp>
    </p:spTree>
    <p:extLst>
      <p:ext uri="{BB962C8B-B14F-4D97-AF65-F5344CB8AC3E}">
        <p14:creationId xmlns:p14="http://schemas.microsoft.com/office/powerpoint/2010/main" val="31932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程式目錄結構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/>
              <a:t>📁 </a:t>
            </a:r>
            <a:r>
              <a:rPr lang="en-US" altLang="zh-TW" sz="1600" dirty="0"/>
              <a:t>portal</a:t>
            </a:r>
            <a:r>
              <a:rPr lang="zh-TW" altLang="en-US" sz="1600" dirty="0"/>
              <a:t>（登入、註冊、主選單）</a:t>
            </a:r>
          </a:p>
          <a:p>
            <a:r>
              <a:rPr lang="en-US" altLang="zh-TW" sz="1600" dirty="0"/>
              <a:t>LoginUI.java → </a:t>
            </a:r>
            <a:r>
              <a:rPr lang="zh-TW" altLang="en-US" sz="1600" dirty="0"/>
              <a:t>登入介面</a:t>
            </a:r>
          </a:p>
          <a:p>
            <a:r>
              <a:rPr lang="en-US" altLang="zh-TW" sz="1600" dirty="0"/>
              <a:t>MainUI.java → </a:t>
            </a:r>
            <a:r>
              <a:rPr lang="zh-TW" altLang="en-US" sz="1600" dirty="0"/>
              <a:t>系統主介面</a:t>
            </a:r>
          </a:p>
          <a:p>
            <a:r>
              <a:rPr lang="en-US" altLang="zh-TW" sz="1600" dirty="0"/>
              <a:t>MemberLoginUI.java → </a:t>
            </a:r>
            <a:r>
              <a:rPr lang="zh-TW" altLang="en-US" sz="1600" dirty="0"/>
              <a:t>會員登入介面</a:t>
            </a:r>
          </a:p>
          <a:p>
            <a:r>
              <a:rPr lang="en-US" altLang="zh-TW" sz="1600" dirty="0"/>
              <a:t>PortalUI.java → </a:t>
            </a:r>
            <a:r>
              <a:rPr lang="zh-TW" altLang="en-US" sz="1600" dirty="0"/>
              <a:t>入口介面（可能是登入或主選單）</a:t>
            </a:r>
          </a:p>
          <a:p>
            <a:r>
              <a:rPr lang="en-US" altLang="zh-TW" sz="1600" dirty="0"/>
              <a:t>RegisterUI.java → </a:t>
            </a:r>
            <a:r>
              <a:rPr lang="zh-TW" altLang="en-US" sz="1600" dirty="0"/>
              <a:t>註冊介面</a:t>
            </a:r>
          </a:p>
        </p:txBody>
      </p:sp>
    </p:spTree>
    <p:extLst>
      <p:ext uri="{BB962C8B-B14F-4D97-AF65-F5344CB8AC3E}">
        <p14:creationId xmlns:p14="http://schemas.microsoft.com/office/powerpoint/2010/main" val="32954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98</TotalTime>
  <Words>1010</Words>
  <Application>Microsoft Office PowerPoint</Application>
  <PresentationFormat>寬螢幕</PresentationFormat>
  <Paragraphs>165</Paragraphs>
  <Slides>41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5" baseType="lpstr">
      <vt:lpstr>Microsoft JhengHei UI</vt:lpstr>
      <vt:lpstr>微軟正黑體</vt:lpstr>
      <vt:lpstr>Arial</vt:lpstr>
      <vt:lpstr>菱格線條 16x9</vt:lpstr>
      <vt:lpstr>體育用品店訂單和庫存管理系統專案說明</vt:lpstr>
      <vt:lpstr>Agenda</vt:lpstr>
      <vt:lpstr>專案目的說明</vt:lpstr>
      <vt:lpstr>程式流程設計</vt:lpstr>
      <vt:lpstr>程式流程設計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使用介面介紹</vt:lpstr>
      <vt:lpstr>使用介面架構</vt:lpstr>
      <vt:lpstr>首頁和登入</vt:lpstr>
      <vt:lpstr>員工管理主頁</vt:lpstr>
      <vt:lpstr>員工-新增訂單</vt:lpstr>
      <vt:lpstr>員工-新增訂單</vt:lpstr>
      <vt:lpstr>員工-新增訂單</vt:lpstr>
      <vt:lpstr>員工-新增訂單</vt:lpstr>
      <vt:lpstr>員工-查詢訂單</vt:lpstr>
      <vt:lpstr>員工-查詢訂單</vt:lpstr>
      <vt:lpstr>員工-編輯訂單</vt:lpstr>
      <vt:lpstr>員工</vt:lpstr>
      <vt:lpstr>員工-管理產品</vt:lpstr>
      <vt:lpstr>員工-管理產品</vt:lpstr>
      <vt:lpstr>員工</vt:lpstr>
      <vt:lpstr>員工-管理客戶</vt:lpstr>
      <vt:lpstr>員工</vt:lpstr>
      <vt:lpstr>員工-管理員工</vt:lpstr>
      <vt:lpstr>員工</vt:lpstr>
      <vt:lpstr>員工-報表管理</vt:lpstr>
      <vt:lpstr>員工-報表管理</vt:lpstr>
      <vt:lpstr>員工-報表管理</vt:lpstr>
      <vt:lpstr>客戶</vt:lpstr>
      <vt:lpstr>客戶-管理訂單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student</dc:creator>
  <cp:lastModifiedBy>student</cp:lastModifiedBy>
  <cp:revision>98</cp:revision>
  <dcterms:created xsi:type="dcterms:W3CDTF">2025-02-19T05:37:36Z</dcterms:created>
  <dcterms:modified xsi:type="dcterms:W3CDTF">2025-02-20T04:05:10Z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