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6" autoAdjust="0"/>
    <p:restoredTop sz="94660"/>
  </p:normalViewPr>
  <p:slideViewPr>
    <p:cSldViewPr snapToGrid="0">
      <p:cViewPr varScale="1">
        <p:scale>
          <a:sx n="56" d="100"/>
          <a:sy n="56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7FD-28D7-4CD2-A2A3-D772F5E25CA7}" type="datetimeFigureOut">
              <a:rPr lang="fr-FR" smtClean="0"/>
              <a:t>01/10/2022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09B-42C6-40A5-941C-1D61E8F4FB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6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7FD-28D7-4CD2-A2A3-D772F5E25CA7}" type="datetimeFigureOut">
              <a:rPr lang="fr-FR" smtClean="0"/>
              <a:t>01/10/2022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09B-42C6-40A5-941C-1D61E8F4FB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472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7FD-28D7-4CD2-A2A3-D772F5E25CA7}" type="datetimeFigureOut">
              <a:rPr lang="fr-FR" smtClean="0"/>
              <a:t>01/10/2022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09B-42C6-40A5-941C-1D61E8F4FB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09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7FD-28D7-4CD2-A2A3-D772F5E25CA7}" type="datetimeFigureOut">
              <a:rPr lang="fr-FR" smtClean="0"/>
              <a:t>01/10/2022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09B-42C6-40A5-941C-1D61E8F4FB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7FD-28D7-4CD2-A2A3-D772F5E25CA7}" type="datetimeFigureOut">
              <a:rPr lang="fr-FR" smtClean="0"/>
              <a:t>01/10/2022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09B-42C6-40A5-941C-1D61E8F4FB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88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7FD-28D7-4CD2-A2A3-D772F5E25CA7}" type="datetimeFigureOut">
              <a:rPr lang="fr-FR" smtClean="0"/>
              <a:t>01/10/2022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09B-42C6-40A5-941C-1D61E8F4FB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30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7FD-28D7-4CD2-A2A3-D772F5E25CA7}" type="datetimeFigureOut">
              <a:rPr lang="fr-FR" smtClean="0"/>
              <a:t>01/10/2022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09B-42C6-40A5-941C-1D61E8F4FB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16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7FD-28D7-4CD2-A2A3-D772F5E25CA7}" type="datetimeFigureOut">
              <a:rPr lang="fr-FR" smtClean="0"/>
              <a:t>01/10/2022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09B-42C6-40A5-941C-1D61E8F4FB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56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7FD-28D7-4CD2-A2A3-D772F5E25CA7}" type="datetimeFigureOut">
              <a:rPr lang="fr-FR" smtClean="0"/>
              <a:t>01/10/2022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09B-42C6-40A5-941C-1D61E8F4FB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79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7FD-28D7-4CD2-A2A3-D772F5E25CA7}" type="datetimeFigureOut">
              <a:rPr lang="fr-FR" smtClean="0"/>
              <a:t>01/10/2022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09B-42C6-40A5-941C-1D61E8F4FB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36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7FD-28D7-4CD2-A2A3-D772F5E25CA7}" type="datetimeFigureOut">
              <a:rPr lang="fr-FR" smtClean="0"/>
              <a:t>01/10/2022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09B-42C6-40A5-941C-1D61E8F4FB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09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897FD-28D7-4CD2-A2A3-D772F5E25CA7}" type="datetimeFigureOut">
              <a:rPr lang="fr-FR" smtClean="0"/>
              <a:t>01/10/2022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5609B-42C6-40A5-941C-1D61E8F4FB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98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andas.pydata.org/Pandas_Cheat_Sheet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andas.pydata.org/Pandas_Cheat_Sheet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pandas.pydata.org/Pandas_Cheat_Sheet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andas.pydata.org/Pandas_Cheat_Sheet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andas.pydata.org/Pandas_Cheat_Sheet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pandas.pydata.org/Pandas_Cheat_Sheet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andas.pydata.org/Pandas_Cheat_Sheet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andas.pydata.org/Pandas_Cheat_Sheet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910" y="734096"/>
            <a:ext cx="9028089" cy="3041464"/>
          </a:xfrm>
        </p:spPr>
        <p:txBody>
          <a:bodyPr>
            <a:normAutofit/>
          </a:bodyPr>
          <a:lstStyle/>
          <a:p>
            <a:r>
              <a:rPr lang="fr-CM" b="1" dirty="0" smtClean="0">
                <a:solidFill>
                  <a:srgbClr val="0070C0"/>
                </a:solidFill>
              </a:rPr>
              <a:t/>
            </a:r>
            <a:br>
              <a:rPr lang="fr-CM" b="1" dirty="0" smtClean="0">
                <a:solidFill>
                  <a:srgbClr val="0070C0"/>
                </a:solidFill>
              </a:rPr>
            </a:br>
            <a:r>
              <a:rPr lang="fr-CM" b="1" dirty="0" smtClean="0">
                <a:solidFill>
                  <a:srgbClr val="0070C0"/>
                </a:solidFill>
              </a:rPr>
              <a:t>Machine Learning avec Python: Pandas</a:t>
            </a:r>
            <a:endParaRPr lang="fr-FR" sz="44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95271" y="4052798"/>
            <a:ext cx="6858000" cy="1655762"/>
          </a:xfrm>
        </p:spPr>
        <p:txBody>
          <a:bodyPr/>
          <a:lstStyle/>
          <a:p>
            <a:r>
              <a:rPr lang="fr-FR" dirty="0" smtClean="0"/>
              <a:t>Prof Pefura-Yone</a:t>
            </a:r>
          </a:p>
          <a:p>
            <a:r>
              <a:rPr lang="fr-FR" dirty="0" smtClean="0"/>
              <a:t>MD, MPH, PhD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23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1"/>
            <a:ext cx="8229600" cy="1143000"/>
          </a:xfrm>
        </p:spPr>
        <p:txBody>
          <a:bodyPr/>
          <a:lstStyle/>
          <a:p>
            <a:pPr algn="ctr"/>
            <a:r>
              <a:rPr lang="fr-CM" b="1" dirty="0" smtClean="0">
                <a:solidFill>
                  <a:srgbClr val="0070C0"/>
                </a:solidFill>
                <a:latin typeface="+mn-lt"/>
              </a:rPr>
              <a:t>Manipulation des données </a:t>
            </a:r>
            <a:endParaRPr lang="en-US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937" y="1004552"/>
            <a:ext cx="7794938" cy="486821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CM" sz="2400" dirty="0" smtClean="0">
                <a:hlinkClick r:id="rId2"/>
              </a:rPr>
              <a:t>https</a:t>
            </a:r>
            <a:r>
              <a:rPr lang="fr-CM" sz="2400" dirty="0">
                <a:hlinkClick r:id="rId2"/>
              </a:rPr>
              <a:t>://</a:t>
            </a:r>
            <a:r>
              <a:rPr lang="fr-CM" sz="2400" dirty="0" smtClean="0">
                <a:hlinkClick r:id="rId2"/>
              </a:rPr>
              <a:t>pandas.pydata.org/Pandas_Cheat_Sheet.pdf</a:t>
            </a:r>
            <a:endParaRPr lang="fr-CM" sz="2400" dirty="0" smtClean="0"/>
          </a:p>
          <a:p>
            <a:pPr marL="0" indent="0">
              <a:lnSpc>
                <a:spcPct val="150000"/>
              </a:lnSpc>
              <a:buNone/>
            </a:pPr>
            <a:endParaRPr lang="fr-CM" sz="2400" dirty="0" smtClean="0"/>
          </a:p>
          <a:p>
            <a:pPr marL="0" indent="0">
              <a:lnSpc>
                <a:spcPct val="150000"/>
              </a:lnSpc>
              <a:buNone/>
            </a:pPr>
            <a:endParaRPr lang="fr-CM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10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2" y="2001328"/>
            <a:ext cx="7624763" cy="355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8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1"/>
            <a:ext cx="8229600" cy="1143000"/>
          </a:xfrm>
        </p:spPr>
        <p:txBody>
          <a:bodyPr/>
          <a:lstStyle/>
          <a:p>
            <a:pPr algn="ctr"/>
            <a:r>
              <a:rPr lang="fr-CM" b="1" dirty="0" smtClean="0">
                <a:solidFill>
                  <a:srgbClr val="0070C0"/>
                </a:solidFill>
                <a:latin typeface="+mn-lt"/>
              </a:rPr>
              <a:t>Manipulation des données </a:t>
            </a:r>
            <a:endParaRPr lang="en-US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937" y="1004552"/>
            <a:ext cx="7794938" cy="486821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CM" sz="2400" dirty="0" smtClean="0">
                <a:hlinkClick r:id="rId2"/>
              </a:rPr>
              <a:t>https</a:t>
            </a:r>
            <a:r>
              <a:rPr lang="fr-CM" sz="2400" dirty="0">
                <a:hlinkClick r:id="rId2"/>
              </a:rPr>
              <a:t>://</a:t>
            </a:r>
            <a:r>
              <a:rPr lang="fr-CM" sz="2400" dirty="0" smtClean="0">
                <a:hlinkClick r:id="rId2"/>
              </a:rPr>
              <a:t>pandas.pydata.org/Pandas_Cheat_Sheet.pdf</a:t>
            </a:r>
            <a:endParaRPr lang="fr-CM" sz="2400" dirty="0" smtClean="0"/>
          </a:p>
          <a:p>
            <a:pPr marL="0" indent="0">
              <a:lnSpc>
                <a:spcPct val="150000"/>
              </a:lnSpc>
              <a:buNone/>
            </a:pPr>
            <a:endParaRPr lang="fr-CM" sz="2400" dirty="0" smtClean="0"/>
          </a:p>
          <a:p>
            <a:pPr marL="0" indent="0">
              <a:lnSpc>
                <a:spcPct val="150000"/>
              </a:lnSpc>
              <a:buNone/>
            </a:pPr>
            <a:endParaRPr lang="fr-CM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11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12" y="1952134"/>
            <a:ext cx="73533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7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1"/>
            <a:ext cx="8229600" cy="1143000"/>
          </a:xfrm>
        </p:spPr>
        <p:txBody>
          <a:bodyPr/>
          <a:lstStyle/>
          <a:p>
            <a:pPr algn="ctr"/>
            <a:r>
              <a:rPr lang="fr-CM" b="1" dirty="0" smtClean="0">
                <a:solidFill>
                  <a:srgbClr val="0070C0"/>
                </a:solidFill>
                <a:latin typeface="+mn-lt"/>
              </a:rPr>
              <a:t>Manipulation des données </a:t>
            </a:r>
            <a:endParaRPr lang="en-US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937" y="1004552"/>
            <a:ext cx="7794938" cy="486821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CM" sz="2400" dirty="0" smtClean="0">
                <a:hlinkClick r:id="rId2"/>
              </a:rPr>
              <a:t>https</a:t>
            </a:r>
            <a:r>
              <a:rPr lang="fr-CM" sz="2400" dirty="0">
                <a:hlinkClick r:id="rId2"/>
              </a:rPr>
              <a:t>://</a:t>
            </a:r>
            <a:r>
              <a:rPr lang="fr-CM" sz="2400" dirty="0" smtClean="0">
                <a:hlinkClick r:id="rId2"/>
              </a:rPr>
              <a:t>pandas.pydata.org/Pandas_Cheat_Sheet.pdf</a:t>
            </a:r>
            <a:endParaRPr lang="fr-CM" sz="2400" dirty="0" smtClean="0"/>
          </a:p>
          <a:p>
            <a:pPr marL="0" indent="0">
              <a:lnSpc>
                <a:spcPct val="150000"/>
              </a:lnSpc>
              <a:buNone/>
            </a:pPr>
            <a:endParaRPr lang="fr-CM" sz="2400" dirty="0" smtClean="0"/>
          </a:p>
          <a:p>
            <a:pPr marL="0" indent="0">
              <a:lnSpc>
                <a:spcPct val="150000"/>
              </a:lnSpc>
              <a:buNone/>
            </a:pPr>
            <a:endParaRPr lang="fr-CM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12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90737"/>
            <a:ext cx="8067675" cy="378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5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1"/>
            <a:ext cx="8229600" cy="1143000"/>
          </a:xfrm>
        </p:spPr>
        <p:txBody>
          <a:bodyPr/>
          <a:lstStyle/>
          <a:p>
            <a:pPr algn="ctr"/>
            <a:r>
              <a:rPr lang="fr-CM" b="1" dirty="0" smtClean="0">
                <a:solidFill>
                  <a:srgbClr val="0070C0"/>
                </a:solidFill>
                <a:latin typeface="+mn-lt"/>
              </a:rPr>
              <a:t>Manipulation des données </a:t>
            </a:r>
            <a:endParaRPr lang="en-US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937" y="1004552"/>
            <a:ext cx="7794938" cy="486821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CM" sz="2400" dirty="0" smtClean="0">
                <a:hlinkClick r:id="rId2"/>
              </a:rPr>
              <a:t>https</a:t>
            </a:r>
            <a:r>
              <a:rPr lang="fr-CM" sz="2400" dirty="0">
                <a:hlinkClick r:id="rId2"/>
              </a:rPr>
              <a:t>://</a:t>
            </a:r>
            <a:r>
              <a:rPr lang="fr-CM" sz="2400" dirty="0" smtClean="0">
                <a:hlinkClick r:id="rId2"/>
              </a:rPr>
              <a:t>pandas.pydata.org/Pandas_Cheat_Sheet.pdf</a:t>
            </a:r>
            <a:endParaRPr lang="fr-CM" sz="2400" dirty="0" smtClean="0"/>
          </a:p>
          <a:p>
            <a:pPr marL="0" indent="0">
              <a:lnSpc>
                <a:spcPct val="150000"/>
              </a:lnSpc>
              <a:buNone/>
            </a:pPr>
            <a:endParaRPr lang="fr-CM" sz="2400" dirty="0" smtClean="0"/>
          </a:p>
          <a:p>
            <a:pPr marL="0" indent="0">
              <a:lnSpc>
                <a:spcPct val="150000"/>
              </a:lnSpc>
              <a:buNone/>
            </a:pPr>
            <a:endParaRPr lang="fr-CM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13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428" y="2147552"/>
            <a:ext cx="5670070" cy="399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9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1"/>
            <a:ext cx="8229600" cy="1143000"/>
          </a:xfrm>
        </p:spPr>
        <p:txBody>
          <a:bodyPr/>
          <a:lstStyle/>
          <a:p>
            <a:pPr algn="ctr"/>
            <a:r>
              <a:rPr lang="fr-CM" b="1" dirty="0" smtClean="0">
                <a:solidFill>
                  <a:srgbClr val="0070C0"/>
                </a:solidFill>
                <a:latin typeface="+mn-lt"/>
              </a:rPr>
              <a:t>Manipulation des données </a:t>
            </a:r>
            <a:endParaRPr lang="en-US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937" y="1004552"/>
            <a:ext cx="7794938" cy="486821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CM" sz="2400" dirty="0" smtClean="0">
                <a:hlinkClick r:id="rId2"/>
              </a:rPr>
              <a:t>https</a:t>
            </a:r>
            <a:r>
              <a:rPr lang="fr-CM" sz="2400" dirty="0">
                <a:hlinkClick r:id="rId2"/>
              </a:rPr>
              <a:t>://</a:t>
            </a:r>
            <a:r>
              <a:rPr lang="fr-CM" sz="2400" dirty="0" smtClean="0">
                <a:hlinkClick r:id="rId2"/>
              </a:rPr>
              <a:t>pandas.pydata.org/Pandas_Cheat_Sheet.pdf</a:t>
            </a:r>
            <a:endParaRPr lang="fr-CM" sz="2400" dirty="0" smtClean="0"/>
          </a:p>
          <a:p>
            <a:pPr marL="0" indent="0">
              <a:lnSpc>
                <a:spcPct val="150000"/>
              </a:lnSpc>
              <a:buNone/>
            </a:pPr>
            <a:endParaRPr lang="fr-CM" sz="2400" dirty="0" smtClean="0"/>
          </a:p>
          <a:p>
            <a:pPr marL="0" indent="0">
              <a:lnSpc>
                <a:spcPct val="150000"/>
              </a:lnSpc>
              <a:buNone/>
            </a:pPr>
            <a:endParaRPr lang="fr-CM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14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2076450"/>
            <a:ext cx="8572500" cy="365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3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1"/>
            <a:ext cx="8229600" cy="1143000"/>
          </a:xfrm>
        </p:spPr>
        <p:txBody>
          <a:bodyPr/>
          <a:lstStyle/>
          <a:p>
            <a:pPr algn="ctr"/>
            <a:r>
              <a:rPr lang="fr-CM" b="1" dirty="0" smtClean="0">
                <a:solidFill>
                  <a:srgbClr val="0070C0"/>
                </a:solidFill>
                <a:latin typeface="+mn-lt"/>
              </a:rPr>
              <a:t>Manipulation des données </a:t>
            </a:r>
            <a:endParaRPr lang="en-US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937" y="1004552"/>
            <a:ext cx="7794938" cy="486821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CM" sz="2400" dirty="0" smtClean="0">
                <a:hlinkClick r:id="rId2"/>
              </a:rPr>
              <a:t>https</a:t>
            </a:r>
            <a:r>
              <a:rPr lang="fr-CM" sz="2400" dirty="0">
                <a:hlinkClick r:id="rId2"/>
              </a:rPr>
              <a:t>://</a:t>
            </a:r>
            <a:r>
              <a:rPr lang="fr-CM" sz="2400" dirty="0" smtClean="0">
                <a:hlinkClick r:id="rId2"/>
              </a:rPr>
              <a:t>pandas.pydata.org/Pandas_Cheat_Sheet.pdf</a:t>
            </a:r>
            <a:endParaRPr lang="fr-CM" sz="2400" dirty="0" smtClean="0"/>
          </a:p>
          <a:p>
            <a:pPr marL="0" indent="0">
              <a:lnSpc>
                <a:spcPct val="150000"/>
              </a:lnSpc>
              <a:buNone/>
            </a:pPr>
            <a:endParaRPr lang="fr-CM" sz="2400" dirty="0" smtClean="0"/>
          </a:p>
          <a:p>
            <a:pPr marL="0" indent="0">
              <a:lnSpc>
                <a:spcPct val="150000"/>
              </a:lnSpc>
              <a:buNone/>
            </a:pPr>
            <a:endParaRPr lang="fr-CM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15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7" y="2147552"/>
            <a:ext cx="8620125" cy="308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7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564" y="400586"/>
            <a:ext cx="8229600" cy="1143000"/>
          </a:xfrm>
        </p:spPr>
        <p:txBody>
          <a:bodyPr/>
          <a:lstStyle/>
          <a:p>
            <a:pPr algn="ctr"/>
            <a:r>
              <a:rPr lang="fr-CM" b="1" dirty="0" smtClean="0">
                <a:solidFill>
                  <a:srgbClr val="0070C0"/>
                </a:solidFill>
                <a:latin typeface="+mn-lt"/>
              </a:rPr>
              <a:t>Objectifs</a:t>
            </a:r>
            <a:endParaRPr lang="en-US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740" y="1543586"/>
            <a:ext cx="8229600" cy="414791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CM" sz="2400" dirty="0" smtClean="0"/>
              <a:t>Manipuler les données avec pandas</a:t>
            </a:r>
          </a:p>
          <a:p>
            <a:pPr marL="0" indent="0">
              <a:lnSpc>
                <a:spcPct val="150000"/>
              </a:lnSpc>
              <a:buNone/>
            </a:pPr>
            <a:endParaRPr lang="fr-CM" sz="2400" dirty="0" smtClean="0"/>
          </a:p>
          <a:p>
            <a:pPr marL="0" indent="0">
              <a:buNone/>
            </a:pPr>
            <a:endParaRPr lang="fr-CM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3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1"/>
            <a:ext cx="8229600" cy="1143000"/>
          </a:xfrm>
        </p:spPr>
        <p:txBody>
          <a:bodyPr/>
          <a:lstStyle/>
          <a:p>
            <a:pPr algn="ctr"/>
            <a:r>
              <a:rPr lang="fr-CM" b="1" dirty="0" smtClean="0">
                <a:solidFill>
                  <a:srgbClr val="0070C0"/>
                </a:solidFill>
                <a:latin typeface="+mn-lt"/>
              </a:rPr>
              <a:t>Plan</a:t>
            </a:r>
            <a:endParaRPr lang="en-US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862" y="1030309"/>
            <a:ext cx="7360276" cy="4494727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  <a:spcBef>
                <a:spcPts val="0"/>
              </a:spcBef>
              <a:buAutoNum type="arabicPeriod"/>
            </a:pPr>
            <a:endParaRPr lang="fr-CM" sz="2400" dirty="0" smtClean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fr-CM" sz="2400" dirty="0" smtClean="0"/>
              <a:t>L’ application</a:t>
            </a:r>
            <a:endParaRPr lang="fr-CM" sz="2400" dirty="0" smtClean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fr-CM" sz="2400" dirty="0" smtClean="0"/>
              <a:t>Chargement des données</a:t>
            </a:r>
            <a:endParaRPr lang="fr-CM" sz="2400" dirty="0" smtClean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fr-CM" sz="2400" dirty="0" smtClean="0"/>
              <a:t>Manipulation des données</a:t>
            </a:r>
            <a:endParaRPr lang="fr-CM" sz="2400" dirty="0" smtClean="0"/>
          </a:p>
          <a:p>
            <a:pPr marL="0" indent="0">
              <a:lnSpc>
                <a:spcPct val="150000"/>
              </a:lnSpc>
              <a:buNone/>
            </a:pPr>
            <a:endParaRPr lang="fr-CM" sz="2400" dirty="0" smtClean="0"/>
          </a:p>
          <a:p>
            <a:endParaRPr lang="fr-CM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9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1"/>
            <a:ext cx="8229600" cy="1143000"/>
          </a:xfrm>
        </p:spPr>
        <p:txBody>
          <a:bodyPr/>
          <a:lstStyle/>
          <a:p>
            <a:pPr algn="ctr"/>
            <a:r>
              <a:rPr lang="fr-CM" b="1" dirty="0" smtClean="0">
                <a:solidFill>
                  <a:srgbClr val="0070C0"/>
                </a:solidFill>
                <a:latin typeface="+mn-lt"/>
              </a:rPr>
              <a:t>L’Application</a:t>
            </a:r>
            <a:endParaRPr lang="en-US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862" y="1030309"/>
            <a:ext cx="7360276" cy="449472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fr-CM" sz="2400" dirty="0" smtClean="0"/>
          </a:p>
          <a:p>
            <a:endParaRPr lang="fr-CM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4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6172"/>
            <a:ext cx="9144000" cy="346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98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1"/>
            <a:ext cx="8229600" cy="1143000"/>
          </a:xfrm>
        </p:spPr>
        <p:txBody>
          <a:bodyPr/>
          <a:lstStyle/>
          <a:p>
            <a:pPr algn="ctr"/>
            <a:r>
              <a:rPr lang="fr-CM" b="1" dirty="0" smtClean="0">
                <a:solidFill>
                  <a:srgbClr val="0070C0"/>
                </a:solidFill>
                <a:latin typeface="+mn-lt"/>
              </a:rPr>
              <a:t>L’Application</a:t>
            </a:r>
            <a:endParaRPr lang="en-US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862" y="1030309"/>
            <a:ext cx="7794938" cy="486821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fr-CM" sz="2400" b="1" dirty="0" smtClean="0"/>
              <a:t>Installation: </a:t>
            </a:r>
            <a:r>
              <a:rPr lang="fr-CM" sz="2400" dirty="0" smtClean="0"/>
              <a:t>« </a:t>
            </a:r>
            <a:r>
              <a:rPr lang="fr-CM" sz="2400" dirty="0" err="1" smtClean="0"/>
              <a:t>pip</a:t>
            </a:r>
            <a:r>
              <a:rPr lang="fr-CM" sz="2400" dirty="0" smtClean="0"/>
              <a:t> </a:t>
            </a:r>
            <a:r>
              <a:rPr lang="fr-CM" sz="2400" dirty="0" err="1" smtClean="0"/>
              <a:t>install</a:t>
            </a:r>
            <a:r>
              <a:rPr lang="fr-CM" sz="2400" dirty="0" smtClean="0"/>
              <a:t> pandas »</a:t>
            </a:r>
          </a:p>
          <a:p>
            <a:pPr>
              <a:lnSpc>
                <a:spcPct val="200000"/>
              </a:lnSpc>
            </a:pPr>
            <a:r>
              <a:rPr lang="fr-CM" sz="2400" b="1" dirty="0" smtClean="0"/>
              <a:t>Importation: </a:t>
            </a:r>
            <a:r>
              <a:rPr lang="fr-CM" sz="2400" dirty="0" smtClean="0"/>
              <a:t>import pandas as </a:t>
            </a:r>
            <a:r>
              <a:rPr lang="fr-CM" sz="2400" dirty="0" err="1" smtClean="0"/>
              <a:t>pd</a:t>
            </a:r>
            <a:endParaRPr lang="fr-CM" sz="2400" dirty="0" smtClean="0"/>
          </a:p>
          <a:p>
            <a:pPr marL="0" indent="0">
              <a:lnSpc>
                <a:spcPct val="200000"/>
              </a:lnSpc>
              <a:buNone/>
            </a:pPr>
            <a:endParaRPr lang="fr-CM" sz="2400" dirty="0" smtClean="0"/>
          </a:p>
          <a:p>
            <a:pPr marL="0" indent="0">
              <a:lnSpc>
                <a:spcPct val="200000"/>
              </a:lnSpc>
              <a:buNone/>
            </a:pPr>
            <a:endParaRPr lang="fr-CM" sz="2400" dirty="0" smtClean="0"/>
          </a:p>
          <a:p>
            <a:pPr marL="0" indent="0">
              <a:lnSpc>
                <a:spcPct val="150000"/>
              </a:lnSpc>
              <a:buNone/>
            </a:pPr>
            <a:endParaRPr lang="fr-CM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5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0" y="2968997"/>
            <a:ext cx="8847786" cy="278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1"/>
            <a:ext cx="8229600" cy="1143000"/>
          </a:xfrm>
        </p:spPr>
        <p:txBody>
          <a:bodyPr/>
          <a:lstStyle/>
          <a:p>
            <a:pPr algn="ctr"/>
            <a:r>
              <a:rPr lang="fr-CM" b="1" dirty="0" smtClean="0">
                <a:solidFill>
                  <a:srgbClr val="0070C0"/>
                </a:solidFill>
                <a:latin typeface="+mn-lt"/>
              </a:rPr>
              <a:t>L’Application</a:t>
            </a:r>
            <a:endParaRPr lang="en-US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937" y="1004552"/>
            <a:ext cx="7794938" cy="486821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CM" sz="2400" b="1" dirty="0" smtClean="0"/>
              <a:t>Installation: </a:t>
            </a:r>
            <a:r>
              <a:rPr lang="fr-CM" sz="2400" dirty="0" smtClean="0"/>
              <a:t>« </a:t>
            </a:r>
            <a:r>
              <a:rPr lang="fr-CM" sz="2400" dirty="0" err="1" smtClean="0"/>
              <a:t>pip</a:t>
            </a:r>
            <a:r>
              <a:rPr lang="fr-CM" sz="2400" dirty="0" smtClean="0"/>
              <a:t> </a:t>
            </a:r>
            <a:r>
              <a:rPr lang="fr-CM" sz="2400" dirty="0" err="1" smtClean="0"/>
              <a:t>install</a:t>
            </a:r>
            <a:r>
              <a:rPr lang="fr-CM" sz="2400" dirty="0" smtClean="0"/>
              <a:t> pandas »</a:t>
            </a:r>
          </a:p>
          <a:p>
            <a:pPr>
              <a:lnSpc>
                <a:spcPct val="150000"/>
              </a:lnSpc>
            </a:pPr>
            <a:r>
              <a:rPr lang="fr-CM" sz="2400" b="1" dirty="0" smtClean="0"/>
              <a:t>Importation: </a:t>
            </a:r>
            <a:r>
              <a:rPr lang="fr-CM" sz="2400" dirty="0" smtClean="0"/>
              <a:t>import pandas as </a:t>
            </a:r>
            <a:r>
              <a:rPr lang="fr-CM" sz="2400" dirty="0" err="1" smtClean="0"/>
              <a:t>pd</a:t>
            </a:r>
            <a:endParaRPr lang="fr-CM" sz="2400" dirty="0" smtClean="0"/>
          </a:p>
          <a:p>
            <a:pPr>
              <a:lnSpc>
                <a:spcPct val="150000"/>
              </a:lnSpc>
            </a:pPr>
            <a:r>
              <a:rPr lang="fr-CM" sz="2400" b="1" dirty="0" smtClean="0"/>
              <a:t>Méthodes</a:t>
            </a:r>
          </a:p>
          <a:p>
            <a:pPr marL="0" indent="0">
              <a:lnSpc>
                <a:spcPct val="200000"/>
              </a:lnSpc>
              <a:buNone/>
            </a:pPr>
            <a:endParaRPr lang="fr-CM" sz="2400" dirty="0" smtClean="0"/>
          </a:p>
          <a:p>
            <a:pPr marL="0" indent="0">
              <a:lnSpc>
                <a:spcPct val="200000"/>
              </a:lnSpc>
              <a:buNone/>
            </a:pPr>
            <a:endParaRPr lang="fr-CM" sz="2400" dirty="0" smtClean="0"/>
          </a:p>
          <a:p>
            <a:pPr marL="0" indent="0">
              <a:lnSpc>
                <a:spcPct val="150000"/>
              </a:lnSpc>
              <a:buNone/>
            </a:pPr>
            <a:endParaRPr lang="fr-CM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6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099" y="3098443"/>
            <a:ext cx="5924281" cy="325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1"/>
            <a:ext cx="8229600" cy="1143000"/>
          </a:xfrm>
        </p:spPr>
        <p:txBody>
          <a:bodyPr/>
          <a:lstStyle/>
          <a:p>
            <a:pPr algn="ctr"/>
            <a:r>
              <a:rPr lang="fr-CM" b="1" dirty="0" smtClean="0">
                <a:solidFill>
                  <a:srgbClr val="0070C0"/>
                </a:solidFill>
                <a:latin typeface="+mn-lt"/>
              </a:rPr>
              <a:t>Charger les données </a:t>
            </a:r>
            <a:endParaRPr lang="en-US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937" y="1004552"/>
            <a:ext cx="7794938" cy="4868215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fr-CM" sz="2400" dirty="0" smtClean="0"/>
          </a:p>
          <a:p>
            <a:pPr marL="0" indent="0">
              <a:lnSpc>
                <a:spcPct val="200000"/>
              </a:lnSpc>
              <a:buNone/>
            </a:pPr>
            <a:endParaRPr lang="fr-CM" sz="2400" dirty="0" smtClean="0"/>
          </a:p>
          <a:p>
            <a:pPr marL="0" indent="0">
              <a:lnSpc>
                <a:spcPct val="150000"/>
              </a:lnSpc>
              <a:buNone/>
            </a:pPr>
            <a:endParaRPr lang="fr-CM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7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608275"/>
            <a:ext cx="7896225" cy="395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4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1"/>
            <a:ext cx="8229600" cy="1143000"/>
          </a:xfrm>
        </p:spPr>
        <p:txBody>
          <a:bodyPr/>
          <a:lstStyle/>
          <a:p>
            <a:pPr algn="ctr"/>
            <a:r>
              <a:rPr lang="fr-CM" b="1" dirty="0" smtClean="0">
                <a:solidFill>
                  <a:srgbClr val="0070C0"/>
                </a:solidFill>
                <a:latin typeface="+mn-lt"/>
              </a:rPr>
              <a:t>Manipulation des données </a:t>
            </a:r>
            <a:endParaRPr lang="en-US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937" y="1004552"/>
            <a:ext cx="7794938" cy="486821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CM" sz="2400" dirty="0" smtClean="0">
                <a:hlinkClick r:id="rId2"/>
              </a:rPr>
              <a:t>https</a:t>
            </a:r>
            <a:r>
              <a:rPr lang="fr-CM" sz="2400" dirty="0">
                <a:hlinkClick r:id="rId2"/>
              </a:rPr>
              <a:t>://</a:t>
            </a:r>
            <a:r>
              <a:rPr lang="fr-CM" sz="2400" dirty="0" smtClean="0">
                <a:hlinkClick r:id="rId2"/>
              </a:rPr>
              <a:t>pandas.pydata.org/Pandas_Cheat_Sheet.pdf</a:t>
            </a:r>
            <a:endParaRPr lang="fr-CM" sz="2400" dirty="0" smtClean="0"/>
          </a:p>
          <a:p>
            <a:pPr marL="0" indent="0">
              <a:lnSpc>
                <a:spcPct val="150000"/>
              </a:lnSpc>
              <a:buNone/>
            </a:pPr>
            <a:endParaRPr lang="fr-CM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8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04" y="2038350"/>
            <a:ext cx="8469808" cy="412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1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1"/>
            <a:ext cx="8229600" cy="1143000"/>
          </a:xfrm>
        </p:spPr>
        <p:txBody>
          <a:bodyPr/>
          <a:lstStyle/>
          <a:p>
            <a:pPr algn="ctr"/>
            <a:r>
              <a:rPr lang="fr-CM" b="1" dirty="0" smtClean="0">
                <a:solidFill>
                  <a:srgbClr val="0070C0"/>
                </a:solidFill>
                <a:latin typeface="+mn-lt"/>
              </a:rPr>
              <a:t>Manipulation des données </a:t>
            </a:r>
            <a:endParaRPr lang="en-US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937" y="1004552"/>
            <a:ext cx="7794938" cy="486821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CM" sz="2400" dirty="0" smtClean="0">
                <a:hlinkClick r:id="rId2"/>
              </a:rPr>
              <a:t>https</a:t>
            </a:r>
            <a:r>
              <a:rPr lang="fr-CM" sz="2400" dirty="0">
                <a:hlinkClick r:id="rId2"/>
              </a:rPr>
              <a:t>://</a:t>
            </a:r>
            <a:r>
              <a:rPr lang="fr-CM" sz="2400" dirty="0" smtClean="0">
                <a:hlinkClick r:id="rId2"/>
              </a:rPr>
              <a:t>pandas.pydata.org/Pandas_Cheat_Sheet.pdf</a:t>
            </a:r>
            <a:endParaRPr lang="fr-CM" sz="2400" dirty="0" smtClean="0"/>
          </a:p>
          <a:p>
            <a:pPr marL="0" indent="0">
              <a:lnSpc>
                <a:spcPct val="150000"/>
              </a:lnSpc>
              <a:buNone/>
            </a:pPr>
            <a:endParaRPr lang="fr-CM" sz="2400" dirty="0" smtClean="0"/>
          </a:p>
          <a:p>
            <a:pPr marL="0" indent="0">
              <a:lnSpc>
                <a:spcPct val="150000"/>
              </a:lnSpc>
              <a:buNone/>
            </a:pPr>
            <a:endParaRPr lang="fr-CM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9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1814512"/>
            <a:ext cx="8896350" cy="454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3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5500</TotalTime>
  <Words>97</Words>
  <Application>Microsoft Office PowerPoint</Application>
  <PresentationFormat>Affichage à l'écran (4:3)</PresentationFormat>
  <Paragraphs>52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 Machine Learning avec Python: Pandas</vt:lpstr>
      <vt:lpstr>Objectifs</vt:lpstr>
      <vt:lpstr>Plan</vt:lpstr>
      <vt:lpstr>L’Application</vt:lpstr>
      <vt:lpstr>L’Application</vt:lpstr>
      <vt:lpstr>L’Application</vt:lpstr>
      <vt:lpstr>Charger les données </vt:lpstr>
      <vt:lpstr>Manipulation des données </vt:lpstr>
      <vt:lpstr>Manipulation des données </vt:lpstr>
      <vt:lpstr>Manipulation des données </vt:lpstr>
      <vt:lpstr>Manipulation des données </vt:lpstr>
      <vt:lpstr>Manipulation des données </vt:lpstr>
      <vt:lpstr>Manipulation des données </vt:lpstr>
      <vt:lpstr>Manipulation des données </vt:lpstr>
      <vt:lpstr>Manipulation des données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Statistiques inférentielles: Tests statistiques</dc:title>
  <dc:creator>Pefura Yone</dc:creator>
  <cp:lastModifiedBy>Pefura Yone</cp:lastModifiedBy>
  <cp:revision>274</cp:revision>
  <dcterms:created xsi:type="dcterms:W3CDTF">2021-11-28T10:14:05Z</dcterms:created>
  <dcterms:modified xsi:type="dcterms:W3CDTF">2022-10-01T11:56:59Z</dcterms:modified>
</cp:coreProperties>
</file>