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72" r:id="rId9"/>
    <p:sldId id="273" r:id="rId10"/>
    <p:sldId id="274" r:id="rId11"/>
    <p:sldId id="265" r:id="rId12"/>
    <p:sldId id="268" r:id="rId13"/>
    <p:sldId id="266" r:id="rId14"/>
    <p:sldId id="267" r:id="rId15"/>
    <p:sldId id="269" r:id="rId16"/>
    <p:sldId id="270" r:id="rId17"/>
    <p:sldId id="271" r:id="rId18"/>
    <p:sldId id="275" r:id="rId19"/>
    <p:sldId id="276" r:id="rId20"/>
    <p:sldId id="277" r:id="rId21"/>
    <p:sldId id="279" r:id="rId22"/>
    <p:sldId id="278" r:id="rId23"/>
    <p:sldId id="280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6" autoAdjust="0"/>
    <p:restoredTop sz="92654" autoAdjust="0"/>
  </p:normalViewPr>
  <p:slideViewPr>
    <p:cSldViewPr snapToGrid="0">
      <p:cViewPr varScale="1">
        <p:scale>
          <a:sx n="69" d="100"/>
          <a:sy n="69" d="100"/>
        </p:scale>
        <p:origin x="13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7FD-28D7-4CD2-A2A3-D772F5E25CA7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6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7FD-28D7-4CD2-A2A3-D772F5E25CA7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47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7FD-28D7-4CD2-A2A3-D772F5E25CA7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09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7FD-28D7-4CD2-A2A3-D772F5E25CA7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7FD-28D7-4CD2-A2A3-D772F5E25CA7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88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7FD-28D7-4CD2-A2A3-D772F5E25CA7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30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7FD-28D7-4CD2-A2A3-D772F5E25CA7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16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7FD-28D7-4CD2-A2A3-D772F5E25CA7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56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7FD-28D7-4CD2-A2A3-D772F5E25CA7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79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7FD-28D7-4CD2-A2A3-D772F5E25CA7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36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7FD-28D7-4CD2-A2A3-D772F5E25CA7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09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897FD-28D7-4CD2-A2A3-D772F5E25CA7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98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910" y="1449238"/>
            <a:ext cx="8872815" cy="2326322"/>
          </a:xfrm>
        </p:spPr>
        <p:txBody>
          <a:bodyPr>
            <a:normAutofit fontScale="90000"/>
          </a:bodyPr>
          <a:lstStyle/>
          <a:p>
            <a:r>
              <a:rPr lang="fr-CM" b="1" dirty="0" smtClean="0">
                <a:solidFill>
                  <a:srgbClr val="0070C0"/>
                </a:solidFill>
                <a:latin typeface="+mn-lt"/>
              </a:rPr>
              <a:t>Introduction au Machine Learning (ML) ou </a:t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r>
              <a:rPr lang="fr-CM" b="1" dirty="0" smtClean="0">
                <a:solidFill>
                  <a:srgbClr val="0070C0"/>
                </a:solidFill>
                <a:latin typeface="+mn-lt"/>
              </a:rPr>
              <a:t>Apprentissage automatique</a:t>
            </a:r>
            <a:endParaRPr lang="fr-FR" sz="44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5271" y="4052798"/>
            <a:ext cx="6858000" cy="1655762"/>
          </a:xfrm>
        </p:spPr>
        <p:txBody>
          <a:bodyPr/>
          <a:lstStyle/>
          <a:p>
            <a:r>
              <a:rPr lang="fr-FR" dirty="0" smtClean="0"/>
              <a:t>Prof Pefura-Yone</a:t>
            </a:r>
          </a:p>
          <a:p>
            <a:r>
              <a:rPr lang="fr-FR" dirty="0" smtClean="0"/>
              <a:t>MD, MPH, PhD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23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1219"/>
            <a:ext cx="8229600" cy="1142999"/>
          </a:xfrm>
        </p:spPr>
        <p:txBody>
          <a:bodyPr>
            <a:normAutofit fontScale="90000"/>
          </a:bodyPr>
          <a:lstStyle/>
          <a:p>
            <a:pPr algn="ctr"/>
            <a:r>
              <a:rPr lang="fr-CM" b="1" dirty="0">
                <a:solidFill>
                  <a:srgbClr val="0070C0"/>
                </a:solidFill>
                <a:latin typeface="+mn-lt"/>
              </a:rPr>
              <a:t>2</a:t>
            </a:r>
            <a:r>
              <a:rPr lang="fr-CM" b="1" dirty="0" smtClean="0">
                <a:solidFill>
                  <a:srgbClr val="0070C0"/>
                </a:solidFill>
                <a:latin typeface="+mn-lt"/>
              </a:rPr>
              <a:t>. Types de ML</a:t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11" y="896356"/>
            <a:ext cx="8761268" cy="321889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b="1" dirty="0" smtClean="0"/>
              <a:t>Apprentissage par renforcement (</a:t>
            </a:r>
            <a:r>
              <a:rPr lang="fr-FR" b="1" dirty="0" err="1" smtClean="0"/>
              <a:t>reinforcement</a:t>
            </a:r>
            <a:r>
              <a:rPr lang="fr-FR" b="1" dirty="0" smtClean="0"/>
              <a:t> </a:t>
            </a:r>
            <a:r>
              <a:rPr lang="fr-FR" b="1" dirty="0" err="1" smtClean="0"/>
              <a:t>learning</a:t>
            </a:r>
            <a:r>
              <a:rPr lang="fr-FR" b="1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fr-CM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10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66" y="2040830"/>
            <a:ext cx="4156363" cy="36576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558145" y="2039355"/>
            <a:ext cx="433647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Méthode basée sur la </a:t>
            </a:r>
            <a:r>
              <a:rPr lang="fr-FR"/>
              <a:t>récompense </a:t>
            </a:r>
            <a:r>
              <a:rPr lang="fr-FR" smtClean="0"/>
              <a:t> </a:t>
            </a:r>
            <a:r>
              <a:rPr lang="fr-FR" dirty="0"/>
              <a:t>en cas de bonne action et la pénalité en cas de mauvaise 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Concepts mathématiques plus avancés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Utilisé </a:t>
            </a:r>
            <a:r>
              <a:rPr lang="fr-FR" dirty="0"/>
              <a:t>en robotique</a:t>
            </a:r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81891" y="554194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https://fr.wikipedia.org/wiki/Apprentissage_par_renforcement</a:t>
            </a:r>
          </a:p>
        </p:txBody>
      </p:sp>
    </p:spTree>
    <p:extLst>
      <p:ext uri="{BB962C8B-B14F-4D97-AF65-F5344CB8AC3E}">
        <p14:creationId xmlns:p14="http://schemas.microsoft.com/office/powerpoint/2010/main" val="226887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348131"/>
            <a:ext cx="8229600" cy="1142999"/>
          </a:xfrm>
        </p:spPr>
        <p:txBody>
          <a:bodyPr>
            <a:normAutofit fontScale="90000"/>
          </a:bodyPr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3. Apprentissage supervisé</a:t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254" y="1190445"/>
            <a:ext cx="7885941" cy="50205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fr-FR" sz="2400" dirty="0" smtClean="0"/>
              <a:t>Méthode la plus utilisée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fr-FR" sz="2400" dirty="0" smtClean="0"/>
              <a:t>Caractéristiques (</a:t>
            </a:r>
            <a:r>
              <a:rPr lang="fr-FR" sz="2400" dirty="0" err="1" smtClean="0"/>
              <a:t>features</a:t>
            </a:r>
            <a:r>
              <a:rPr lang="fr-FR" sz="2400" dirty="0" smtClean="0"/>
              <a:t>): X (X1, X2, X3….</a:t>
            </a:r>
            <a:r>
              <a:rPr lang="fr-FR" sz="2400" dirty="0" err="1" smtClean="0"/>
              <a:t>Xn</a:t>
            </a:r>
            <a:r>
              <a:rPr lang="fr-FR" sz="2400" dirty="0" smtClean="0"/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fr-FR" sz="2400" dirty="0" smtClean="0"/>
              <a:t>Etiquette ou cible (label, </a:t>
            </a:r>
            <a:r>
              <a:rPr lang="fr-FR" sz="2400" dirty="0" err="1" smtClean="0"/>
              <a:t>target</a:t>
            </a:r>
            <a:r>
              <a:rPr lang="fr-FR" sz="2400" dirty="0" smtClean="0"/>
              <a:t>): y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fr-FR" sz="2400" dirty="0" smtClean="0"/>
              <a:t>Chaque valeur de y est associée à un ensemble de caractéristiques (X): ce sont des exemples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fr-FR" sz="2400" dirty="0"/>
              <a:t>y</a:t>
            </a:r>
            <a:r>
              <a:rPr lang="fr-FR" sz="2400" dirty="0" smtClean="0"/>
              <a:t> = f(X1) + f(X2)+…+f(</a:t>
            </a:r>
            <a:r>
              <a:rPr lang="fr-FR" sz="2400" dirty="0" err="1" smtClean="0"/>
              <a:t>Xn</a:t>
            </a:r>
            <a:r>
              <a:rPr lang="fr-FR" sz="2400" dirty="0" smtClean="0"/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fr-FR" sz="2400" dirty="0" smtClean="0"/>
              <a:t>Apprentissage du calcul de la taille à partir des exemples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fr-FR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fr-CM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5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348131"/>
            <a:ext cx="8229600" cy="1142999"/>
          </a:xfrm>
        </p:spPr>
        <p:txBody>
          <a:bodyPr>
            <a:normAutofit fontScale="90000"/>
          </a:bodyPr>
          <a:lstStyle/>
          <a:p>
            <a:pPr algn="ctr"/>
            <a:r>
              <a:rPr lang="fr-CM" b="1" dirty="0">
                <a:solidFill>
                  <a:srgbClr val="0070C0"/>
                </a:solidFill>
                <a:latin typeface="+mn-lt"/>
              </a:rPr>
              <a:t>3. Apprentissage supervisé</a:t>
            </a:r>
            <a:r>
              <a:rPr lang="fr-CM" b="1" dirty="0" smtClean="0">
                <a:solidFill>
                  <a:srgbClr val="0070C0"/>
                </a:solidFill>
                <a:latin typeface="+mn-lt"/>
              </a:rPr>
              <a:t/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254" y="1190445"/>
            <a:ext cx="7885941" cy="50205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fr-FR" sz="2400" b="1" dirty="0" smtClean="0"/>
              <a:t>Notion 1: </a:t>
            </a:r>
            <a:r>
              <a:rPr lang="fr-FR" sz="2400" dirty="0" smtClean="0"/>
              <a:t>Exemples regroupés dans un tableau appelé tableau de données (dataset)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fr-FR" sz="2400" dirty="0" smtClean="0"/>
              <a:t>Compilation des X et y formant l’ensemble (</a:t>
            </a:r>
            <a:r>
              <a:rPr lang="fr-FR" sz="2400" dirty="0" err="1" smtClean="0"/>
              <a:t>X,y</a:t>
            </a:r>
            <a:r>
              <a:rPr lang="fr-FR" sz="2400" dirty="0" smtClean="0"/>
              <a:t>)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fr-FR" sz="2400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fr-FR" sz="24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fr-FR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fr-CM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12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628" y="3526887"/>
            <a:ext cx="3611233" cy="282946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071058" y="4112884"/>
            <a:ext cx="238596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X= Age, </a:t>
            </a:r>
            <a:r>
              <a:rPr lang="fr-FR" sz="2400" dirty="0" err="1" smtClean="0"/>
              <a:t>sex</a:t>
            </a:r>
            <a:r>
              <a:rPr lang="fr-FR" sz="2400" dirty="0" smtClean="0"/>
              <a:t>, taille</a:t>
            </a:r>
          </a:p>
          <a:p>
            <a:r>
              <a:rPr lang="fr-FR" sz="2400" dirty="0"/>
              <a:t>y</a:t>
            </a:r>
            <a:r>
              <a:rPr lang="fr-FR" sz="2400" dirty="0" smtClean="0"/>
              <a:t>=cpt</a:t>
            </a:r>
            <a:endParaRPr lang="fr-FR" sz="2400" dirty="0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2674189" y="3174521"/>
            <a:ext cx="552090" cy="35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226279" y="3174521"/>
            <a:ext cx="171828" cy="413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3226279" y="3174521"/>
            <a:ext cx="730549" cy="29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048359" y="2844522"/>
            <a:ext cx="730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X</a:t>
            </a:r>
            <a:endParaRPr lang="fr-FR" sz="2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4732775" y="2889039"/>
            <a:ext cx="730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y</a:t>
            </a:r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4873224" y="3350704"/>
            <a:ext cx="25179" cy="210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50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348131"/>
            <a:ext cx="8229600" cy="1142999"/>
          </a:xfrm>
        </p:spPr>
        <p:txBody>
          <a:bodyPr>
            <a:normAutofit fontScale="90000"/>
          </a:bodyPr>
          <a:lstStyle/>
          <a:p>
            <a:pPr algn="ctr"/>
            <a:r>
              <a:rPr lang="fr-CM" b="1" dirty="0">
                <a:solidFill>
                  <a:srgbClr val="0070C0"/>
                </a:solidFill>
                <a:latin typeface="+mn-lt"/>
              </a:rPr>
              <a:t>3. Apprentissage supervisé</a:t>
            </a:r>
            <a:r>
              <a:rPr lang="fr-CM" b="1" dirty="0" smtClean="0">
                <a:solidFill>
                  <a:srgbClr val="0070C0"/>
                </a:solidFill>
                <a:latin typeface="+mn-lt"/>
              </a:rPr>
              <a:t/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603" y="2384373"/>
            <a:ext cx="4816564" cy="3787311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13</a:t>
            </a:fld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6777611" y="3000410"/>
            <a:ext cx="141807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y</a:t>
            </a:r>
            <a:r>
              <a:rPr lang="fr-FR" dirty="0" smtClean="0"/>
              <a:t>=taille (cm)</a:t>
            </a:r>
          </a:p>
          <a:p>
            <a:r>
              <a:rPr lang="fr-FR" dirty="0" smtClean="0"/>
              <a:t>X= Age (ans)</a:t>
            </a:r>
          </a:p>
          <a:p>
            <a:r>
              <a:rPr lang="fr-FR" dirty="0" smtClean="0"/>
              <a:t>Y = </a:t>
            </a:r>
            <a:r>
              <a:rPr lang="fr-FR" dirty="0" err="1" smtClean="0"/>
              <a:t>aX</a:t>
            </a:r>
            <a:r>
              <a:rPr lang="fr-FR" dirty="0" smtClean="0"/>
              <a:t> + b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390063" y="5971629"/>
            <a:ext cx="6020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T</a:t>
            </a:r>
            <a:r>
              <a:rPr lang="fr-FR" sz="2000" dirty="0" smtClean="0"/>
              <a:t>aille des filles en fonction de leur âge (relation linéaire)</a:t>
            </a:r>
            <a:endParaRPr lang="fr-FR" sz="2000" dirty="0"/>
          </a:p>
        </p:txBody>
      </p:sp>
      <p:sp>
        <p:nvSpPr>
          <p:cNvPr id="10" name="ZoneTexte 9"/>
          <p:cNvSpPr txBox="1"/>
          <p:nvPr/>
        </p:nvSpPr>
        <p:spPr>
          <a:xfrm>
            <a:off x="775855" y="1125560"/>
            <a:ext cx="8350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Notion 2: </a:t>
            </a:r>
            <a:r>
              <a:rPr lang="fr-FR" sz="2000" dirty="0" smtClean="0"/>
              <a:t>Développer </a:t>
            </a:r>
            <a:r>
              <a:rPr lang="fr-FR" sz="2000" dirty="0"/>
              <a:t>un modèle d’apprentissage à partir </a:t>
            </a:r>
            <a:r>
              <a:rPr lang="fr-FR" sz="2000" dirty="0" smtClean="0"/>
              <a:t>du </a:t>
            </a:r>
            <a:r>
              <a:rPr lang="fr-FR" sz="2000" dirty="0"/>
              <a:t>dataset</a:t>
            </a:r>
          </a:p>
          <a:p>
            <a:endParaRPr lang="fr-FR" sz="2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75855" y="1787624"/>
            <a:ext cx="286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Exemple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8818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348131"/>
            <a:ext cx="8229600" cy="1142999"/>
          </a:xfrm>
        </p:spPr>
        <p:txBody>
          <a:bodyPr>
            <a:normAutofit fontScale="90000"/>
          </a:bodyPr>
          <a:lstStyle/>
          <a:p>
            <a:pPr algn="ctr"/>
            <a:r>
              <a:rPr lang="fr-CM" b="1" dirty="0">
                <a:solidFill>
                  <a:srgbClr val="0070C0"/>
                </a:solidFill>
                <a:latin typeface="+mn-lt"/>
              </a:rPr>
              <a:t>3. Apprentissage supervisé</a:t>
            </a:r>
            <a:r>
              <a:rPr lang="fr-CM" b="1" dirty="0" smtClean="0">
                <a:solidFill>
                  <a:srgbClr val="0070C0"/>
                </a:solidFill>
                <a:latin typeface="+mn-lt"/>
              </a:rPr>
              <a:t/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14</a:t>
            </a:fld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6662432" y="2338690"/>
            <a:ext cx="141807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y</a:t>
            </a:r>
            <a:r>
              <a:rPr lang="fr-FR" dirty="0" smtClean="0"/>
              <a:t>=taille (cm)</a:t>
            </a:r>
          </a:p>
          <a:p>
            <a:r>
              <a:rPr lang="fr-FR" dirty="0" smtClean="0"/>
              <a:t>X= Age (ans)</a:t>
            </a:r>
          </a:p>
          <a:p>
            <a:r>
              <a:rPr lang="fr-FR" dirty="0"/>
              <a:t>y</a:t>
            </a:r>
            <a:r>
              <a:rPr lang="fr-FR" dirty="0" smtClean="0"/>
              <a:t> = f(X)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62" y="1842633"/>
            <a:ext cx="5098146" cy="416221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108959" y="5890172"/>
            <a:ext cx="6534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T</a:t>
            </a:r>
            <a:r>
              <a:rPr lang="fr-FR" sz="2000" dirty="0" smtClean="0"/>
              <a:t>aille des filles en fonction de leur âge (relation non linéaire)</a:t>
            </a:r>
            <a:endParaRPr lang="fr-FR" sz="2000" dirty="0"/>
          </a:p>
        </p:txBody>
      </p:sp>
      <p:sp>
        <p:nvSpPr>
          <p:cNvPr id="10" name="ZoneTexte 9"/>
          <p:cNvSpPr txBox="1"/>
          <p:nvPr/>
        </p:nvSpPr>
        <p:spPr>
          <a:xfrm>
            <a:off x="1233055" y="1177636"/>
            <a:ext cx="286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Exemple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038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348131"/>
            <a:ext cx="8229600" cy="1142999"/>
          </a:xfrm>
        </p:spPr>
        <p:txBody>
          <a:bodyPr>
            <a:normAutofit fontScale="90000"/>
          </a:bodyPr>
          <a:lstStyle/>
          <a:p>
            <a:pPr algn="ctr"/>
            <a:r>
              <a:rPr lang="fr-CM" b="1" dirty="0">
                <a:solidFill>
                  <a:srgbClr val="0070C0"/>
                </a:solidFill>
                <a:latin typeface="+mn-lt"/>
              </a:rPr>
              <a:t>3. Apprentissage supervisé</a:t>
            </a:r>
            <a:br>
              <a:rPr lang="fr-CM" b="1" dirty="0">
                <a:solidFill>
                  <a:srgbClr val="0070C0"/>
                </a:solidFill>
                <a:latin typeface="+mn-lt"/>
              </a:rPr>
            </a:b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15</a:t>
            </a:fld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0" y="1554034"/>
            <a:ext cx="44235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 smtClean="0"/>
              <a:t>Notion 3: </a:t>
            </a:r>
            <a:r>
              <a:rPr lang="fr-FR" sz="2400" dirty="0" smtClean="0"/>
              <a:t>erreur</a:t>
            </a:r>
          </a:p>
          <a:p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 smtClean="0"/>
              <a:t>Fonction coût: </a:t>
            </a:r>
            <a:r>
              <a:rPr lang="fr-FR" sz="2400" dirty="0" smtClean="0"/>
              <a:t>ensemble des erreurs retournées par le modèle (habituellement erreur quadratique moyenne)</a:t>
            </a:r>
          </a:p>
          <a:p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Bon modèle: petites erreurs ou fonction coût minime </a:t>
            </a:r>
            <a:endParaRPr lang="fr-FR" sz="2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1887980"/>
            <a:ext cx="4443028" cy="337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0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499497"/>
            <a:ext cx="8229600" cy="1142999"/>
          </a:xfrm>
        </p:spPr>
        <p:txBody>
          <a:bodyPr>
            <a:normAutofit fontScale="90000"/>
          </a:bodyPr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/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r>
              <a:rPr lang="fr-CM" b="1" dirty="0" smtClean="0">
                <a:solidFill>
                  <a:srgbClr val="0070C0"/>
                </a:solidFill>
                <a:latin typeface="+mn-lt"/>
              </a:rPr>
              <a:t>3</a:t>
            </a:r>
            <a:r>
              <a:rPr lang="fr-CM" b="1" dirty="0">
                <a:solidFill>
                  <a:srgbClr val="0070C0"/>
                </a:solidFill>
                <a:latin typeface="+mn-lt"/>
              </a:rPr>
              <a:t>. Apprentissage supervisé</a:t>
            </a:r>
            <a:br>
              <a:rPr lang="fr-CM" b="1" dirty="0">
                <a:solidFill>
                  <a:srgbClr val="0070C0"/>
                </a:solidFill>
                <a:latin typeface="+mn-lt"/>
              </a:rPr>
            </a:br>
            <a:r>
              <a:rPr lang="fr-CM" b="1" dirty="0" smtClean="0">
                <a:solidFill>
                  <a:srgbClr val="0070C0"/>
                </a:solidFill>
                <a:latin typeface="+mn-lt"/>
              </a:rPr>
              <a:t/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16</a:t>
            </a:fld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784514" y="1642496"/>
            <a:ext cx="78970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 smtClean="0"/>
              <a:t>Notion 4: </a:t>
            </a:r>
            <a:r>
              <a:rPr lang="fr-FR" sz="2400" dirty="0"/>
              <a:t>a</a:t>
            </a:r>
            <a:r>
              <a:rPr lang="fr-FR" sz="2400" dirty="0" smtClean="0"/>
              <a:t>pprendre = minimiser la fonction coût</a:t>
            </a:r>
          </a:p>
          <a:p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Trouver les paramètres (exemples a, b) qui minimisent les erreurs ou la fonction coût</a:t>
            </a:r>
          </a:p>
          <a:p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Utilisation d’un algorithme d’apprentissage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 d’apprentissage habituel: </a:t>
            </a:r>
            <a:r>
              <a:rPr lang="fr-FR" sz="2400" dirty="0" smtClean="0">
                <a:solidFill>
                  <a:srgbClr val="00B050"/>
                </a:solidFill>
              </a:rPr>
              <a:t>descente des gradients (gradient </a:t>
            </a:r>
            <a:r>
              <a:rPr lang="fr-FR" sz="2400" dirty="0" err="1" smtClean="0">
                <a:solidFill>
                  <a:srgbClr val="00B050"/>
                </a:solidFill>
              </a:rPr>
              <a:t>descent</a:t>
            </a:r>
            <a:r>
              <a:rPr lang="fr-FR" sz="2400" dirty="0" smtClean="0">
                <a:solidFill>
                  <a:srgbClr val="00B050"/>
                </a:solidFill>
              </a:rPr>
              <a:t>)</a:t>
            </a:r>
            <a:endParaRPr lang="fr-FR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22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70843"/>
            <a:ext cx="8229600" cy="1142999"/>
          </a:xfrm>
        </p:spPr>
        <p:txBody>
          <a:bodyPr>
            <a:normAutofit fontScale="90000"/>
          </a:bodyPr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/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r>
              <a:rPr lang="fr-CM" b="1" dirty="0" smtClean="0">
                <a:solidFill>
                  <a:srgbClr val="0070C0"/>
                </a:solidFill>
                <a:latin typeface="+mn-lt"/>
              </a:rPr>
              <a:t>3</a:t>
            </a:r>
            <a:r>
              <a:rPr lang="fr-CM" b="1" dirty="0">
                <a:solidFill>
                  <a:srgbClr val="0070C0"/>
                </a:solidFill>
                <a:latin typeface="+mn-lt"/>
              </a:rPr>
              <a:t>. Apprentissage </a:t>
            </a:r>
            <a:r>
              <a:rPr lang="fr-CM" b="1" dirty="0" smtClean="0">
                <a:solidFill>
                  <a:srgbClr val="0070C0"/>
                </a:solidFill>
                <a:latin typeface="+mn-lt"/>
              </a:rPr>
              <a:t>supervisé</a:t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17</a:t>
            </a:fld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756804" y="1671239"/>
            <a:ext cx="78970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Résolution des types de problème avec le </a:t>
            </a:r>
            <a:r>
              <a:rPr lang="fr-FR" sz="2400" dirty="0"/>
              <a:t>M</a:t>
            </a:r>
            <a:r>
              <a:rPr lang="fr-FR" sz="2400" dirty="0" smtClean="0"/>
              <a:t>L supervisé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 smtClean="0"/>
              <a:t>Problèmes de classification: y étant une variable catégorielle (Ex: décès ou non dans une catastrophe)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 smtClean="0"/>
              <a:t>Problèmes de régression: y étant une variable continue (Ex: prix des appartements au Cameroun)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Capacité de résolution des problèmes complexes avec des millions d’exemples</a:t>
            </a:r>
            <a:endParaRPr lang="fr-FR" sz="2400" dirty="0">
              <a:solidFill>
                <a:srgbClr val="00B05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72837" y="1228591"/>
            <a:ext cx="4779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Applications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2383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70843"/>
            <a:ext cx="8229600" cy="1142999"/>
          </a:xfrm>
        </p:spPr>
        <p:txBody>
          <a:bodyPr>
            <a:normAutofit fontScale="90000"/>
          </a:bodyPr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/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r>
              <a:rPr lang="fr-CM" b="1" dirty="0" smtClean="0">
                <a:solidFill>
                  <a:srgbClr val="0070C0"/>
                </a:solidFill>
                <a:latin typeface="+mn-lt"/>
              </a:rPr>
              <a:t>3</a:t>
            </a:r>
            <a:r>
              <a:rPr lang="fr-CM" b="1" dirty="0">
                <a:solidFill>
                  <a:srgbClr val="0070C0"/>
                </a:solidFill>
                <a:latin typeface="+mn-lt"/>
              </a:rPr>
              <a:t>. Apprentissage </a:t>
            </a:r>
            <a:r>
              <a:rPr lang="fr-CM" b="1" dirty="0" smtClean="0">
                <a:solidFill>
                  <a:srgbClr val="0070C0"/>
                </a:solidFill>
                <a:latin typeface="+mn-lt"/>
              </a:rPr>
              <a:t>supervisé</a:t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18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872837" y="1228591"/>
            <a:ext cx="7781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Quelques algorithmes d’apprentissage supervisé</a:t>
            </a:r>
            <a:endParaRPr lang="fr-FR" sz="2800" b="1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503352"/>
              </p:ext>
            </p:extLst>
          </p:nvPr>
        </p:nvGraphicFramePr>
        <p:xfrm>
          <a:off x="1390650" y="1895764"/>
          <a:ext cx="6096000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0732"/>
                <a:gridCol w="266526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Modèles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Utilisation</a:t>
                      </a:r>
                      <a:endParaRPr lang="fr-F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Régression linéaire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Régression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Régression logistique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Classification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Arbre de décision (</a:t>
                      </a:r>
                      <a:r>
                        <a:rPr lang="fr-FR" dirty="0" err="1" smtClean="0"/>
                        <a:t>decision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tree</a:t>
                      </a:r>
                      <a:r>
                        <a:rPr lang="fr-FR" baseline="0" dirty="0" smtClean="0"/>
                        <a:t>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Classification/Régression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Random</a:t>
                      </a:r>
                      <a:r>
                        <a:rPr lang="fr-FR" dirty="0" smtClean="0"/>
                        <a:t> Forest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Classification/Régression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Gradient </a:t>
                      </a:r>
                      <a:r>
                        <a:rPr lang="fr-FR" dirty="0" err="1" smtClean="0"/>
                        <a:t>boosting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Classification/Régression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K -Voisins</a:t>
                      </a:r>
                      <a:r>
                        <a:rPr lang="fr-FR" baseline="0" dirty="0" smtClean="0"/>
                        <a:t> les plus proches (K-</a:t>
                      </a:r>
                      <a:r>
                        <a:rPr lang="fr-FR" baseline="0" dirty="0" err="1" smtClean="0"/>
                        <a:t>Nearest</a:t>
                      </a:r>
                      <a:r>
                        <a:rPr lang="fr-FR" baseline="0" dirty="0" smtClean="0"/>
                        <a:t> Neighbors)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Classification/Régression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Machine à vecteurs de support (Support </a:t>
                      </a:r>
                      <a:r>
                        <a:rPr lang="fr-FR" dirty="0" err="1" smtClean="0"/>
                        <a:t>vector</a:t>
                      </a:r>
                      <a:r>
                        <a:rPr lang="fr-FR" dirty="0" smtClean="0"/>
                        <a:t> machine, SVM)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Classification/Régression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Bayes naïf</a:t>
                      </a:r>
                      <a:r>
                        <a:rPr lang="fr-FR" baseline="0" dirty="0" smtClean="0"/>
                        <a:t> (</a:t>
                      </a:r>
                      <a:r>
                        <a:rPr lang="fr-FR" baseline="0" dirty="0" err="1" smtClean="0"/>
                        <a:t>Naive</a:t>
                      </a:r>
                      <a:r>
                        <a:rPr lang="fr-FR" baseline="0" dirty="0" smtClean="0"/>
                        <a:t> Bayes)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Classification/Régression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Réseau de neurones</a:t>
                      </a:r>
                      <a:r>
                        <a:rPr lang="fr-FR" baseline="0" dirty="0" smtClean="0"/>
                        <a:t> artificiels (</a:t>
                      </a:r>
                      <a:r>
                        <a:rPr lang="fr-FR" baseline="0" dirty="0" err="1" smtClean="0"/>
                        <a:t>Artificial</a:t>
                      </a:r>
                      <a:r>
                        <a:rPr lang="fr-FR" baseline="0" dirty="0" smtClean="0"/>
                        <a:t> neural network, ANN)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Classification/Régression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27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70843"/>
            <a:ext cx="8229600" cy="1142999"/>
          </a:xfrm>
        </p:spPr>
        <p:txBody>
          <a:bodyPr>
            <a:normAutofit fontScale="90000"/>
          </a:bodyPr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/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r>
              <a:rPr lang="fr-CM" b="1" dirty="0" smtClean="0">
                <a:solidFill>
                  <a:srgbClr val="0070C0"/>
                </a:solidFill>
                <a:latin typeface="+mn-lt"/>
              </a:rPr>
              <a:t>3</a:t>
            </a:r>
            <a:r>
              <a:rPr lang="fr-CM" b="1" dirty="0">
                <a:solidFill>
                  <a:srgbClr val="0070C0"/>
                </a:solidFill>
                <a:latin typeface="+mn-lt"/>
              </a:rPr>
              <a:t>. Apprentissage </a:t>
            </a:r>
            <a:r>
              <a:rPr lang="fr-CM" b="1" dirty="0" smtClean="0">
                <a:solidFill>
                  <a:srgbClr val="0070C0"/>
                </a:solidFill>
                <a:latin typeface="+mn-lt"/>
              </a:rPr>
              <a:t>supervisé</a:t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19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872837" y="1228591"/>
            <a:ext cx="7781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Quelques algorithmes d’apprentissage supervisé</a:t>
            </a:r>
            <a:endParaRPr lang="fr-FR" sz="28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301" y="1828592"/>
            <a:ext cx="7124127" cy="44509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9768" y="6077248"/>
            <a:ext cx="6467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https://scikit-learn.org/stable/tutorial/machine_learning_map/index.html#</a:t>
            </a:r>
          </a:p>
        </p:txBody>
      </p:sp>
    </p:spTree>
    <p:extLst>
      <p:ext uri="{BB962C8B-B14F-4D97-AF65-F5344CB8AC3E}">
        <p14:creationId xmlns:p14="http://schemas.microsoft.com/office/powerpoint/2010/main" val="5818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564" y="400586"/>
            <a:ext cx="8229600" cy="1143000"/>
          </a:xfrm>
        </p:spPr>
        <p:txBody>
          <a:bodyPr/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Objectifs</a:t>
            </a:r>
            <a:endParaRPr lang="en-US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564" y="1543586"/>
            <a:ext cx="7905165" cy="4147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CM" sz="2400" dirty="0" smtClean="0"/>
              <a:t>Définir le ML</a:t>
            </a:r>
          </a:p>
          <a:p>
            <a:pPr>
              <a:lnSpc>
                <a:spcPct val="150000"/>
              </a:lnSpc>
            </a:pPr>
            <a:r>
              <a:rPr lang="fr-CM" sz="2400" dirty="0" smtClean="0"/>
              <a:t>Enumérer les potentiels champs d’application du ML</a:t>
            </a:r>
          </a:p>
          <a:p>
            <a:pPr>
              <a:lnSpc>
                <a:spcPct val="150000"/>
              </a:lnSpc>
            </a:pPr>
            <a:r>
              <a:rPr lang="fr-CM" sz="2400" dirty="0" smtClean="0"/>
              <a:t>Expliquer les principes de fonctionnement des différentes approches du ML</a:t>
            </a:r>
          </a:p>
          <a:p>
            <a:pPr>
              <a:lnSpc>
                <a:spcPct val="150000"/>
              </a:lnSpc>
            </a:pPr>
            <a:r>
              <a:rPr lang="fr-CM" sz="2400" dirty="0" smtClean="0"/>
              <a:t>Expliquer les principes de l’apprentissage supervisé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M" sz="2400" dirty="0" smtClean="0"/>
              <a:t> </a:t>
            </a:r>
          </a:p>
          <a:p>
            <a:pPr marL="0" indent="0">
              <a:buNone/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3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70843"/>
            <a:ext cx="8229600" cy="1142999"/>
          </a:xfrm>
        </p:spPr>
        <p:txBody>
          <a:bodyPr>
            <a:normAutofit fontScale="90000"/>
          </a:bodyPr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/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r>
              <a:rPr lang="fr-CM" b="1" dirty="0" smtClean="0">
                <a:solidFill>
                  <a:srgbClr val="0070C0"/>
                </a:solidFill>
                <a:latin typeface="+mn-lt"/>
              </a:rPr>
              <a:t>4. Descente de gradient</a:t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20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872837" y="1228591"/>
            <a:ext cx="778105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I</a:t>
            </a:r>
            <a:r>
              <a:rPr lang="fr-FR" sz="2400" dirty="0" smtClean="0"/>
              <a:t>dée </a:t>
            </a:r>
            <a:r>
              <a:rPr lang="fr-FR" sz="2400" dirty="0"/>
              <a:t>centrale du </a:t>
            </a:r>
            <a:r>
              <a:rPr lang="fr-FR" sz="2400" dirty="0" smtClean="0"/>
              <a:t>ML: laisser </a:t>
            </a:r>
            <a:r>
              <a:rPr lang="fr-FR" sz="2400" dirty="0"/>
              <a:t>la machine trouver quels sont les paramètres </a:t>
            </a:r>
            <a:r>
              <a:rPr lang="fr-FR" sz="2400" dirty="0" smtClean="0"/>
              <a:t>du </a:t>
            </a:r>
            <a:r>
              <a:rPr lang="fr-FR" sz="2400" dirty="0"/>
              <a:t>modèle qui </a:t>
            </a:r>
            <a:r>
              <a:rPr lang="fr-FR" sz="2400" dirty="0">
                <a:solidFill>
                  <a:srgbClr val="00B050"/>
                </a:solidFill>
              </a:rPr>
              <a:t>minimisent</a:t>
            </a:r>
            <a:r>
              <a:rPr lang="fr-FR" sz="2400" dirty="0"/>
              <a:t> la Fonction </a:t>
            </a:r>
            <a:r>
              <a:rPr lang="fr-FR" sz="2400" dirty="0" smtClean="0"/>
              <a:t>Coût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Utilisation d’un algorithme d’optimisation: descente de gradient (gradient </a:t>
            </a:r>
            <a:r>
              <a:rPr lang="fr-FR" sz="2400" dirty="0" err="1" smtClean="0"/>
              <a:t>descent</a:t>
            </a:r>
            <a:r>
              <a:rPr lang="fr-FR" sz="2400" dirty="0" smtClean="0"/>
              <a:t> en anglais)</a:t>
            </a:r>
            <a:endParaRPr lang="fr-FR" sz="2400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Pour les modèles de régression la fonction coût est habituellement la moyenne de toutes les erreurs (erreur quadratique moyenne)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7867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70843"/>
            <a:ext cx="8229600" cy="1142999"/>
          </a:xfrm>
        </p:spPr>
        <p:txBody>
          <a:bodyPr>
            <a:normAutofit fontScale="90000"/>
          </a:bodyPr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/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r>
              <a:rPr lang="fr-CM" b="1" dirty="0" smtClean="0">
                <a:solidFill>
                  <a:srgbClr val="0070C0"/>
                </a:solidFill>
                <a:latin typeface="+mn-lt"/>
              </a:rPr>
              <a:t>4. Descente de gradient</a:t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r>
              <a:rPr lang="fr-CM" sz="3100" b="1" dirty="0" smtClean="0">
                <a:latin typeface="+mn-lt"/>
              </a:rPr>
              <a:t>Problème de régression</a:t>
            </a:r>
            <a:r>
              <a:rPr lang="fr-CM" b="1" dirty="0" smtClean="0">
                <a:solidFill>
                  <a:srgbClr val="0070C0"/>
                </a:solidFill>
                <a:latin typeface="+mn-lt"/>
              </a:rPr>
              <a:t/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21</a:t>
            </a:fld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26" y="1313842"/>
            <a:ext cx="6795584" cy="529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2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70843"/>
            <a:ext cx="8229600" cy="1415910"/>
          </a:xfrm>
        </p:spPr>
        <p:txBody>
          <a:bodyPr>
            <a:normAutofit fontScale="90000"/>
          </a:bodyPr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/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r>
              <a:rPr lang="fr-CM" b="1" dirty="0" smtClean="0">
                <a:solidFill>
                  <a:srgbClr val="0070C0"/>
                </a:solidFill>
                <a:latin typeface="+mn-lt"/>
              </a:rPr>
              <a:t>4. Descente de gradient</a:t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r>
              <a:rPr lang="fr-CM" sz="3600" b="1" dirty="0" smtClean="0">
                <a:latin typeface="+mn-lt"/>
              </a:rPr>
              <a:t>Problème </a:t>
            </a:r>
            <a:r>
              <a:rPr lang="fr-CM" sz="3600" b="1" dirty="0">
                <a:latin typeface="+mn-lt"/>
              </a:rPr>
              <a:t>de régression</a:t>
            </a:r>
            <a:r>
              <a:rPr lang="fr-CM" b="1" dirty="0" smtClean="0">
                <a:solidFill>
                  <a:srgbClr val="0070C0"/>
                </a:solidFill>
                <a:latin typeface="+mn-lt"/>
              </a:rPr>
              <a:t/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22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872837" y="1228591"/>
            <a:ext cx="7781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528" y="1847241"/>
            <a:ext cx="3955040" cy="26776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829311" y="1847241"/>
            <a:ext cx="3869544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Si deux paramètres a et b: </a:t>
            </a:r>
          </a:p>
          <a:p>
            <a:r>
              <a:rPr lang="fr-FR" sz="2400" dirty="0" smtClean="0"/>
              <a:t>      choisir un point de départ </a:t>
            </a:r>
          </a:p>
          <a:p>
            <a:r>
              <a:rPr lang="fr-FR" sz="2400" dirty="0"/>
              <a:t> </a:t>
            </a:r>
            <a:r>
              <a:rPr lang="fr-FR" sz="2400" dirty="0" smtClean="0"/>
              <a:t>      de façon aléatoire </a:t>
            </a:r>
          </a:p>
          <a:p>
            <a:endParaRPr lang="fr-FR" sz="2400" dirty="0" smtClean="0"/>
          </a:p>
          <a:p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α  : vitesse d’apprentissage</a:t>
            </a:r>
          </a:p>
          <a:p>
            <a:r>
              <a:rPr lang="fr-FR" sz="2400" dirty="0"/>
              <a:t> </a:t>
            </a:r>
            <a:r>
              <a:rPr lang="fr-FR" sz="2400" dirty="0" smtClean="0"/>
              <a:t>     ou </a:t>
            </a:r>
            <a:r>
              <a:rPr lang="fr-FR" sz="2400" dirty="0" err="1" smtClean="0"/>
              <a:t>learning</a:t>
            </a:r>
            <a:r>
              <a:rPr lang="fr-FR" sz="2400" dirty="0" smtClean="0"/>
              <a:t> rate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1524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95" y="345055"/>
            <a:ext cx="8229600" cy="883536"/>
          </a:xfrm>
        </p:spPr>
        <p:txBody>
          <a:bodyPr>
            <a:normAutofit fontScale="90000"/>
          </a:bodyPr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/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r>
              <a:rPr lang="fr-CM" b="1" dirty="0" smtClean="0">
                <a:solidFill>
                  <a:srgbClr val="0070C0"/>
                </a:solidFill>
                <a:latin typeface="+mn-lt"/>
              </a:rPr>
              <a:t>Conclusion</a:t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23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872837" y="1228591"/>
            <a:ext cx="77810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 smtClean="0">
                <a:solidFill>
                  <a:srgbClr val="00B050"/>
                </a:solidFill>
              </a:rPr>
              <a:t>4 notions fondamentales </a:t>
            </a:r>
            <a:r>
              <a:rPr lang="fr-FR" sz="2400" dirty="0" smtClean="0"/>
              <a:t>dans tout projet de Machine </a:t>
            </a:r>
            <a:r>
              <a:rPr lang="fr-FR" sz="2400" dirty="0" err="1" smtClean="0"/>
              <a:t>learning</a:t>
            </a:r>
            <a:endParaRPr lang="fr-FR" sz="2400" dirty="0" smtClean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Tableau des données (dataset): contenant les données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Modèle et ses paramètres (fonction mathématique, coefficients)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Fonction coût: ensemble des erreurs commises par le modèles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Algorithme d’apprentissage: fonction utilisée pour trouver les paramètres qui minimisent la fonction coût</a:t>
            </a:r>
          </a:p>
        </p:txBody>
      </p:sp>
    </p:spTree>
    <p:extLst>
      <p:ext uri="{BB962C8B-B14F-4D97-AF65-F5344CB8AC3E}">
        <p14:creationId xmlns:p14="http://schemas.microsoft.com/office/powerpoint/2010/main" val="39270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1"/>
            <a:ext cx="8229600" cy="1143000"/>
          </a:xfrm>
        </p:spPr>
        <p:txBody>
          <a:bodyPr/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Plan</a:t>
            </a:r>
            <a:endParaRPr lang="en-US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862" y="1030309"/>
            <a:ext cx="7360276" cy="4494727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fr-CM" sz="2400" dirty="0" smtClean="0"/>
              <a:t>Généralités</a:t>
            </a:r>
          </a:p>
          <a:p>
            <a:pPr marL="457200" indent="-45720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fr-CM" sz="2400" dirty="0" smtClean="0"/>
              <a:t>Types de ML </a:t>
            </a:r>
          </a:p>
          <a:p>
            <a:pPr marL="457200" indent="-45720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fr-CM" sz="2400" dirty="0"/>
              <a:t>A</a:t>
            </a:r>
            <a:r>
              <a:rPr lang="fr-CM" sz="2400" dirty="0" smtClean="0"/>
              <a:t>pprentissage supervisé</a:t>
            </a:r>
          </a:p>
          <a:p>
            <a:pPr marL="457200" indent="-4572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fr-CM" sz="2400" dirty="0" smtClean="0"/>
              <a:t>Descente de gradient</a:t>
            </a:r>
            <a:endParaRPr lang="fr-CM" sz="2400" dirty="0"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fr-CM" sz="2400" dirty="0" smtClean="0"/>
              <a:t>      Conclusion</a:t>
            </a:r>
          </a:p>
          <a:p>
            <a:pPr marL="0" indent="0">
              <a:lnSpc>
                <a:spcPct val="150000"/>
              </a:lnSpc>
              <a:buNone/>
            </a:pPr>
            <a:endParaRPr lang="fr-CM" sz="2400" dirty="0" smtClean="0"/>
          </a:p>
          <a:p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9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5086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1. Généralités</a:t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r>
              <a:rPr lang="fr-CM" sz="3600" b="1" dirty="0" smtClean="0">
                <a:solidFill>
                  <a:srgbClr val="0070C0"/>
                </a:solidFill>
                <a:latin typeface="+mn-lt"/>
              </a:rPr>
              <a:t>1.1. Définition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014" y="1341994"/>
            <a:ext cx="7360276" cy="449472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M" sz="2400" b="1" dirty="0" smtClean="0"/>
              <a:t>Historiquement: </a:t>
            </a:r>
          </a:p>
          <a:p>
            <a:pPr>
              <a:lnSpc>
                <a:spcPct val="150000"/>
              </a:lnSpc>
            </a:pPr>
            <a:r>
              <a:rPr lang="fr-CM" sz="2400" dirty="0" smtClean="0"/>
              <a:t>Donner à </a:t>
            </a:r>
            <a:r>
              <a:rPr lang="fr-FR" sz="2400" dirty="0" smtClean="0"/>
              <a:t>l’ordinateur la capacité </a:t>
            </a:r>
            <a:r>
              <a:rPr lang="fr-FR" sz="2400" dirty="0" smtClean="0">
                <a:solidFill>
                  <a:srgbClr val="00B050"/>
                </a:solidFill>
              </a:rPr>
              <a:t>d’apprendre</a:t>
            </a:r>
            <a:r>
              <a:rPr lang="fr-FR" sz="2400" b="1" dirty="0" smtClean="0"/>
              <a:t> </a:t>
            </a:r>
            <a:r>
              <a:rPr lang="fr-FR" sz="2400" dirty="0" smtClean="0"/>
              <a:t>sans le programmer explicitement (Arthur Samuel</a:t>
            </a:r>
            <a:r>
              <a:rPr lang="fr-FR" sz="2400" dirty="0"/>
              <a:t> </a:t>
            </a:r>
            <a:r>
              <a:rPr lang="fr-FR" sz="2400" dirty="0" smtClean="0"/>
              <a:t>1959)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Améliorer la performance de la machine à </a:t>
            </a:r>
            <a:r>
              <a:rPr lang="fr-FR" sz="2400" dirty="0"/>
              <a:t>faire une certaine tâche </a:t>
            </a:r>
            <a:r>
              <a:rPr lang="fr-FR" sz="2400" dirty="0" smtClean="0"/>
              <a:t>avec </a:t>
            </a:r>
            <a:r>
              <a:rPr lang="fr-FR" sz="2400" dirty="0"/>
              <a:t>de nouvelles </a:t>
            </a:r>
            <a:r>
              <a:rPr lang="fr-FR" sz="2400" dirty="0" smtClean="0">
                <a:solidFill>
                  <a:srgbClr val="00B050"/>
                </a:solidFill>
              </a:rPr>
              <a:t>expériences</a:t>
            </a:r>
            <a:r>
              <a:rPr lang="fr-FR" sz="2400" dirty="0">
                <a:solidFill>
                  <a:schemeClr val="accent6"/>
                </a:solidFill>
              </a:rPr>
              <a:t> </a:t>
            </a:r>
            <a:r>
              <a:rPr lang="fr-FR" sz="2400" dirty="0" smtClean="0"/>
              <a:t>(Tom </a:t>
            </a:r>
            <a:r>
              <a:rPr lang="fr-FR" sz="2400" dirty="0"/>
              <a:t>Mitchell </a:t>
            </a:r>
            <a:r>
              <a:rPr lang="fr-FR" sz="2400" dirty="0" smtClean="0"/>
              <a:t>1998)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/>
              <a:t> </a:t>
            </a:r>
            <a:r>
              <a:rPr lang="fr-FR" sz="2400" dirty="0" smtClean="0"/>
              <a:t>             …C’est de l’intelligence artificielle (IA)</a:t>
            </a:r>
          </a:p>
          <a:p>
            <a:pPr>
              <a:lnSpc>
                <a:spcPct val="150000"/>
              </a:lnSpc>
            </a:pPr>
            <a:endParaRPr lang="fr-FR" sz="2400" dirty="0" smtClean="0"/>
          </a:p>
          <a:p>
            <a:pPr>
              <a:lnSpc>
                <a:spcPct val="150000"/>
              </a:lnSpc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8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58352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1. Généralités</a:t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r>
              <a:rPr lang="fr-CM" sz="3600" b="1" dirty="0" smtClean="0">
                <a:solidFill>
                  <a:srgbClr val="0070C0"/>
                </a:solidFill>
                <a:latin typeface="+mn-lt"/>
              </a:rPr>
              <a:t>1.1. Définition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761" y="2170130"/>
            <a:ext cx="7360276" cy="329901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b="1" dirty="0" smtClean="0"/>
              <a:t>En réalité: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smtClean="0"/>
              <a:t>Développer les algorithmes mathématiques permettant à l’ordinateur de prédire les réponses à partir des données expérimentales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400" dirty="0" smtClean="0"/>
          </a:p>
          <a:p>
            <a:pPr marL="0" indent="0">
              <a:lnSpc>
                <a:spcPct val="150000"/>
              </a:lnSpc>
              <a:buNone/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1219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1. Généralités</a:t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r>
              <a:rPr lang="fr-CM" sz="3600" b="1" dirty="0" smtClean="0">
                <a:solidFill>
                  <a:srgbClr val="0070C0"/>
                </a:solidFill>
                <a:latin typeface="+mn-lt"/>
              </a:rPr>
              <a:t>1.2. Exemples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255" y="1491129"/>
            <a:ext cx="7360276" cy="473831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Estimer/prédire les prix des appartements à Yaoundé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Reconnaître un visage humain ou un chien sur une photo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Jouer aux jeux de dames ou aux échecs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Prédire la probabilité de développer le cancer dans le futur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smtClean="0"/>
              <a:t>…</a:t>
            </a:r>
          </a:p>
          <a:p>
            <a:pPr>
              <a:lnSpc>
                <a:spcPct val="150000"/>
              </a:lnSpc>
            </a:pPr>
            <a:endParaRPr lang="fr-FR" sz="2400" dirty="0" smtClean="0"/>
          </a:p>
          <a:p>
            <a:pPr>
              <a:lnSpc>
                <a:spcPct val="150000"/>
              </a:lnSpc>
            </a:pPr>
            <a:endParaRPr lang="fr-FR" sz="2400" dirty="0" smtClean="0"/>
          </a:p>
          <a:p>
            <a:pPr>
              <a:lnSpc>
                <a:spcPct val="150000"/>
              </a:lnSpc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1219"/>
            <a:ext cx="8229600" cy="1142999"/>
          </a:xfrm>
        </p:spPr>
        <p:txBody>
          <a:bodyPr>
            <a:normAutofit fontScale="90000"/>
          </a:bodyPr>
          <a:lstStyle/>
          <a:p>
            <a:pPr algn="ctr"/>
            <a:r>
              <a:rPr lang="fr-CM" b="1" dirty="0">
                <a:solidFill>
                  <a:srgbClr val="0070C0"/>
                </a:solidFill>
                <a:latin typeface="+mn-lt"/>
              </a:rPr>
              <a:t>2</a:t>
            </a:r>
            <a:r>
              <a:rPr lang="fr-CM" b="1" dirty="0" smtClean="0">
                <a:solidFill>
                  <a:srgbClr val="0070C0"/>
                </a:solidFill>
                <a:latin typeface="+mn-lt"/>
              </a:rPr>
              <a:t>. Types de ML</a:t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332" y="1491130"/>
            <a:ext cx="8015017" cy="32188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Apprentissage supervisé (</a:t>
            </a:r>
            <a:r>
              <a:rPr lang="fr-FR" dirty="0" err="1" smtClean="0"/>
              <a:t>supervised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r>
              <a:rPr lang="fr-F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Apprentissage non supervisé (</a:t>
            </a:r>
            <a:r>
              <a:rPr lang="fr-FR" dirty="0" err="1" smtClean="0"/>
              <a:t>unsupervised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r>
              <a:rPr lang="fr-F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Apprentissage par renforcement (</a:t>
            </a:r>
            <a:r>
              <a:rPr lang="fr-FR" dirty="0" err="1" smtClean="0"/>
              <a:t>reinforcement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r>
              <a:rPr lang="fr-FR" dirty="0" smtClean="0"/>
              <a:t>)</a:t>
            </a:r>
          </a:p>
          <a:p>
            <a:pPr>
              <a:lnSpc>
                <a:spcPct val="150000"/>
              </a:lnSpc>
            </a:pPr>
            <a:endParaRPr lang="fr-FR" dirty="0" smtClean="0"/>
          </a:p>
          <a:p>
            <a:pPr>
              <a:lnSpc>
                <a:spcPct val="150000"/>
              </a:lnSpc>
            </a:pPr>
            <a:endParaRPr lang="fr-CM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1219"/>
            <a:ext cx="8229600" cy="1142999"/>
          </a:xfrm>
        </p:spPr>
        <p:txBody>
          <a:bodyPr>
            <a:normAutofit fontScale="90000"/>
          </a:bodyPr>
          <a:lstStyle/>
          <a:p>
            <a:pPr algn="ctr"/>
            <a:r>
              <a:rPr lang="fr-CM" b="1" dirty="0">
                <a:solidFill>
                  <a:srgbClr val="0070C0"/>
                </a:solidFill>
                <a:latin typeface="+mn-lt"/>
              </a:rPr>
              <a:t>2</a:t>
            </a:r>
            <a:r>
              <a:rPr lang="fr-CM" b="1" dirty="0" smtClean="0">
                <a:solidFill>
                  <a:srgbClr val="0070C0"/>
                </a:solidFill>
                <a:latin typeface="+mn-lt"/>
              </a:rPr>
              <a:t>. Types de ML</a:t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332" y="1491129"/>
            <a:ext cx="8015017" cy="461872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b="1" dirty="0" smtClean="0"/>
              <a:t>Apprentissage supervisé (</a:t>
            </a:r>
            <a:r>
              <a:rPr lang="fr-FR" b="1" dirty="0" err="1" smtClean="0"/>
              <a:t>supervised</a:t>
            </a:r>
            <a:r>
              <a:rPr lang="fr-FR" b="1" dirty="0" smtClean="0"/>
              <a:t> </a:t>
            </a:r>
            <a:r>
              <a:rPr lang="fr-FR" b="1" dirty="0" err="1" smtClean="0"/>
              <a:t>learning</a:t>
            </a:r>
            <a:r>
              <a:rPr lang="fr-FR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Plusieurs exemples à apprendre fournis à la machine 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Variable à prédire en fonction des caractéristiques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Exemple: apprendre l’anglais à partir d’exemples en français (</a:t>
            </a:r>
            <a:r>
              <a:rPr lang="fr-FR" dirty="0" err="1" smtClean="0"/>
              <a:t>correpondance</a:t>
            </a:r>
            <a:r>
              <a:rPr lang="fr-FR" dirty="0" smtClean="0"/>
              <a:t> des mots…)</a:t>
            </a:r>
          </a:p>
          <a:p>
            <a:pPr>
              <a:lnSpc>
                <a:spcPct val="150000"/>
              </a:lnSpc>
            </a:pPr>
            <a:endParaRPr lang="fr-CM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1219"/>
            <a:ext cx="8229600" cy="1142999"/>
          </a:xfrm>
        </p:spPr>
        <p:txBody>
          <a:bodyPr>
            <a:normAutofit fontScale="90000"/>
          </a:bodyPr>
          <a:lstStyle/>
          <a:p>
            <a:pPr algn="ctr"/>
            <a:r>
              <a:rPr lang="fr-CM" b="1" dirty="0">
                <a:solidFill>
                  <a:srgbClr val="0070C0"/>
                </a:solidFill>
                <a:latin typeface="+mn-lt"/>
              </a:rPr>
              <a:t>2</a:t>
            </a:r>
            <a:r>
              <a:rPr lang="fr-CM" b="1" dirty="0" smtClean="0">
                <a:solidFill>
                  <a:srgbClr val="0070C0"/>
                </a:solidFill>
                <a:latin typeface="+mn-lt"/>
              </a:rPr>
              <a:t>. Types de ML</a:t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041" y="978512"/>
            <a:ext cx="8015017" cy="321889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b="1" dirty="0" smtClean="0"/>
              <a:t>Apprentissage non supervisé (</a:t>
            </a:r>
            <a:r>
              <a:rPr lang="fr-FR" b="1" dirty="0" err="1" smtClean="0"/>
              <a:t>unsupervised</a:t>
            </a:r>
            <a:r>
              <a:rPr lang="fr-FR" b="1" dirty="0" smtClean="0"/>
              <a:t> </a:t>
            </a:r>
            <a:r>
              <a:rPr lang="fr-FR" b="1" dirty="0" err="1" smtClean="0"/>
              <a:t>learning</a:t>
            </a:r>
            <a:r>
              <a:rPr lang="fr-FR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Reconnaissance des patterns par la machine sans exemples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La table des données ne contient que les caractéristiques et la machine apprend à faire les regroupements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Exemples: </a:t>
            </a:r>
            <a:r>
              <a:rPr lang="fr-FR" sz="2400" dirty="0" err="1" smtClean="0"/>
              <a:t>clustering</a:t>
            </a:r>
            <a:r>
              <a:rPr lang="fr-FR" sz="2400" dirty="0" smtClean="0"/>
              <a:t>, détection des anomalies, réduction des dimensions</a:t>
            </a:r>
          </a:p>
          <a:p>
            <a:pPr>
              <a:lnSpc>
                <a:spcPct val="150000"/>
              </a:lnSpc>
            </a:pPr>
            <a:endParaRPr lang="fr-CM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1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5654</TotalTime>
  <Words>862</Words>
  <Application>Microsoft Office PowerPoint</Application>
  <PresentationFormat>Affichage à l'écran (4:3)</PresentationFormat>
  <Paragraphs>166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Thème Office</vt:lpstr>
      <vt:lpstr>Introduction au Machine Learning (ML) ou  Apprentissage automatique</vt:lpstr>
      <vt:lpstr>Objectifs</vt:lpstr>
      <vt:lpstr>Plan</vt:lpstr>
      <vt:lpstr>1. Généralités 1.1. Définition</vt:lpstr>
      <vt:lpstr>1. Généralités 1.1. Définition</vt:lpstr>
      <vt:lpstr>1. Généralités 1.2. Exemples</vt:lpstr>
      <vt:lpstr>2. Types de ML </vt:lpstr>
      <vt:lpstr>2. Types de ML </vt:lpstr>
      <vt:lpstr>2. Types de ML </vt:lpstr>
      <vt:lpstr>2. Types de ML </vt:lpstr>
      <vt:lpstr>3. Apprentissage supervisé </vt:lpstr>
      <vt:lpstr>3. Apprentissage supervisé </vt:lpstr>
      <vt:lpstr>3. Apprentissage supervisé </vt:lpstr>
      <vt:lpstr>3. Apprentissage supervisé </vt:lpstr>
      <vt:lpstr>3. Apprentissage supervisé </vt:lpstr>
      <vt:lpstr> 3. Apprentissage supervisé  </vt:lpstr>
      <vt:lpstr> 3. Apprentissage supervisé </vt:lpstr>
      <vt:lpstr> 3. Apprentissage supervisé </vt:lpstr>
      <vt:lpstr> 3. Apprentissage supervisé </vt:lpstr>
      <vt:lpstr> 4. Descente de gradient </vt:lpstr>
      <vt:lpstr> 4. Descente de gradient Problème de régression </vt:lpstr>
      <vt:lpstr> 4. Descente de gradient Problème de régression </vt:lpstr>
      <vt:lpstr> 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Statistiques inférentielles: Tests statistiques</dc:title>
  <dc:creator>Pefura Yone</dc:creator>
  <cp:lastModifiedBy>Pefura Yone</cp:lastModifiedBy>
  <cp:revision>350</cp:revision>
  <dcterms:created xsi:type="dcterms:W3CDTF">2021-11-28T10:14:05Z</dcterms:created>
  <dcterms:modified xsi:type="dcterms:W3CDTF">2022-09-28T19:47:20Z</dcterms:modified>
</cp:coreProperties>
</file>