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6" r:id="rId27"/>
    <p:sldId id="283" r:id="rId28"/>
    <p:sldId id="284" r:id="rId29"/>
    <p:sldId id="287" r:id="rId30"/>
    <p:sldId id="290" r:id="rId31"/>
    <p:sldId id="288" r:id="rId32"/>
    <p:sldId id="289" r:id="rId33"/>
    <p:sldId id="291" r:id="rId34"/>
    <p:sldId id="293" r:id="rId35"/>
    <p:sldId id="292" r:id="rId36"/>
    <p:sldId id="294" r:id="rId37"/>
    <p:sldId id="295" r:id="rId38"/>
    <p:sldId id="296" r:id="rId39"/>
    <p:sldId id="297" r:id="rId40"/>
    <p:sldId id="302" r:id="rId41"/>
    <p:sldId id="285" r:id="rId42"/>
    <p:sldId id="298" r:id="rId43"/>
    <p:sldId id="299" r:id="rId44"/>
    <p:sldId id="300" r:id="rId45"/>
    <p:sldId id="301" r:id="rId46"/>
    <p:sldId id="264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C4510-8AF7-46D1-814C-76DA63A17F32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F871A-A7F6-47BC-B662-DD2370D1F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806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2CB65-5255-4696-8AD6-F57B5A1F8A0A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401E6-7A7F-47F8-9339-A255DA846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7604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7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084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0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57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561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0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382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053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15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928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7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629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543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87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658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78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60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28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632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605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614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47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812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863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602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134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306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001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8518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544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5868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152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37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685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9630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590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5887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717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92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45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24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189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01E6-7A7F-47F8-9339-A255DA846D5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2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4453-606E-4A75-828C-9973771C6116}" type="datetime1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1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48-F38A-437C-AFE4-F10E89965981}" type="datetime1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9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8DB5-9011-4D4F-BFBB-B525A4DC2201}" type="datetime1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00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1DF5-FB17-4D36-9E61-7466E0A57936}" type="datetime1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8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0124-6C1A-429B-A506-01DEE2DE69AF}" type="datetime1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0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E72D-2203-40AB-8E8E-470ED7FDAB45}" type="datetime1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12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7B5D-DB6D-462F-B60E-92F6F77EE466}" type="datetime1">
              <a:rPr lang="fr-FR" smtClean="0"/>
              <a:t>17/03/2023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6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244F-C714-446E-9B87-B69C1A968BF9}" type="datetime1">
              <a:rPr lang="fr-FR" smtClean="0"/>
              <a:t>17/03/2023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0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6BF9-F701-4B7E-AAFC-0242A8EC718B}" type="datetime1">
              <a:rPr lang="fr-FR" smtClean="0"/>
              <a:t>17/03/2023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5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624F-7321-45C3-8216-C01C9E4D1FD0}" type="datetime1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80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C09E-64CB-4E8E-90A8-85EC47DAE59B}" type="datetime1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17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D547-28A6-474E-9B78-B9E56749E817}" type="datetime1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8C95-34C3-4C7B-8C38-F5016BF82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26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fr/3.6/library/function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5DMGRLErG4XpKc1QJF23X-RKnUTkpiAy?usp=sha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0136" y="1865289"/>
            <a:ext cx="8355169" cy="1144319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solidFill>
                  <a:srgbClr val="0070C0"/>
                </a:solidFill>
              </a:rPr>
              <a:t>Tutorial d’introduction à l’analyse des données avec Python</a:t>
            </a:r>
            <a:endParaRPr lang="fr-FR" sz="4800" b="1" dirty="0">
              <a:solidFill>
                <a:srgbClr val="0070C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8721" y="3705068"/>
            <a:ext cx="6858000" cy="751022"/>
          </a:xfrm>
        </p:spPr>
        <p:txBody>
          <a:bodyPr/>
          <a:lstStyle/>
          <a:p>
            <a:r>
              <a:rPr lang="fr-FR" dirty="0" smtClean="0"/>
              <a:t>Prof Pefura-Yone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550"/>
            <a:ext cx="2717443" cy="15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8646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2</a:t>
            </a:r>
            <a:r>
              <a:rPr lang="fr-FR" b="1" dirty="0" smtClean="0">
                <a:solidFill>
                  <a:srgbClr val="0070C0"/>
                </a:solidFill>
              </a:rPr>
              <a:t>. Variables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Déclaration d’une variable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2509" y="1825625"/>
            <a:ext cx="8458200" cy="435133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65726" y="1276905"/>
            <a:ext cx="372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Une base de données est un objet!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28067" y="1089600"/>
            <a:ext cx="30265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Adresse de la base dans l’ordinateur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4121239" y="1735931"/>
            <a:ext cx="1996226" cy="144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9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18722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2</a:t>
            </a:r>
            <a:r>
              <a:rPr lang="fr-FR" b="1" dirty="0" smtClean="0">
                <a:solidFill>
                  <a:srgbClr val="0070C0"/>
                </a:solidFill>
              </a:rPr>
              <a:t>. Variables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Déclaration d’une variable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411" y="1718510"/>
            <a:ext cx="85828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orbel" panose="020B0503020204020204" pitchFamily="34" charset="0"/>
              </a:rPr>
              <a:t>Type de variable = sa  </a:t>
            </a:r>
            <a:r>
              <a:rPr lang="fr-FR" sz="2400" dirty="0">
                <a:latin typeface="Corbel" panose="020B0503020204020204" pitchFamily="34" charset="0"/>
              </a:rPr>
              <a:t>nature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orbel" panose="020B0503020204020204" pitchFamily="34" charset="0"/>
              </a:rPr>
              <a:t>variables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Corbel" panose="020B0503020204020204" pitchFamily="34" charset="0"/>
              </a:rPr>
              <a:t>nombre entier (</a:t>
            </a:r>
            <a:r>
              <a:rPr lang="fr-FR" sz="2400" dirty="0" err="1" smtClean="0">
                <a:latin typeface="Corbel" panose="020B0503020204020204" pitchFamily="34" charset="0"/>
              </a:rPr>
              <a:t>int</a:t>
            </a:r>
            <a:r>
              <a:rPr lang="fr-FR" sz="2400" dirty="0" smtClean="0">
                <a:latin typeface="Corbel" panose="020B0503020204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Corbel" panose="020B0503020204020204" pitchFamily="34" charset="0"/>
              </a:rPr>
              <a:t>nombre réel (</a:t>
            </a:r>
            <a:r>
              <a:rPr lang="fr-FR" sz="2400" dirty="0" err="1" smtClean="0">
                <a:latin typeface="Corbel" panose="020B0503020204020204" pitchFamily="34" charset="0"/>
              </a:rPr>
              <a:t>float</a:t>
            </a:r>
            <a:r>
              <a:rPr lang="fr-FR" sz="2400" dirty="0" smtClean="0">
                <a:latin typeface="Corbel" panose="020B0503020204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Corbel" panose="020B0503020204020204" pitchFamily="34" charset="0"/>
              </a:rPr>
              <a:t>chaînes </a:t>
            </a:r>
            <a:r>
              <a:rPr lang="fr-FR" sz="2400" dirty="0">
                <a:latin typeface="Corbel" panose="020B0503020204020204" pitchFamily="34" charset="0"/>
              </a:rPr>
              <a:t>de </a:t>
            </a:r>
            <a:r>
              <a:rPr lang="fr-FR" sz="2400" dirty="0" smtClean="0">
                <a:latin typeface="Corbel" panose="020B0503020204020204" pitchFamily="34" charset="0"/>
              </a:rPr>
              <a:t>caractères</a:t>
            </a:r>
            <a:r>
              <a:rPr lang="fr-FR" sz="2400" dirty="0">
                <a:latin typeface="Corbel" panose="020B0503020204020204" pitchFamily="34" charset="0"/>
              </a:rPr>
              <a:t> </a:t>
            </a:r>
            <a:r>
              <a:rPr lang="fr-FR" sz="2400" dirty="0" smtClean="0">
                <a:latin typeface="Corbel" panose="020B0503020204020204" pitchFamily="34" charset="0"/>
              </a:rPr>
              <a:t>(</a:t>
            </a:r>
            <a:r>
              <a:rPr lang="fr-FR" sz="2400" dirty="0" err="1" smtClean="0">
                <a:latin typeface="Corbel" panose="020B0503020204020204" pitchFamily="34" charset="0"/>
              </a:rPr>
              <a:t>str</a:t>
            </a:r>
            <a:r>
              <a:rPr lang="fr-FR" sz="2400" dirty="0" smtClean="0">
                <a:latin typeface="Corbel" panose="020B0503020204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orbel" panose="020B0503020204020204" pitchFamily="34" charset="0"/>
              </a:rPr>
              <a:t> </a:t>
            </a:r>
            <a:r>
              <a:rPr lang="fr-FR" sz="2400" dirty="0">
                <a:latin typeface="Corbel" panose="020B0503020204020204" pitchFamily="34" charset="0"/>
              </a:rPr>
              <a:t>A chacun de ces types de variables est associé un certain nombre d’attributs </a:t>
            </a:r>
            <a:r>
              <a:rPr lang="fr-FR" sz="2400" dirty="0" smtClean="0">
                <a:latin typeface="Corbel" panose="020B0503020204020204" pitchFamily="34" charset="0"/>
              </a:rPr>
              <a:t>ou de méthodes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935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18722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2</a:t>
            </a:r>
            <a:r>
              <a:rPr lang="fr-FR" b="1" dirty="0" smtClean="0">
                <a:solidFill>
                  <a:srgbClr val="0070C0"/>
                </a:solidFill>
              </a:rPr>
              <a:t>. Variables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Attributs/Méthodes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349"/>
            <a:ext cx="9144000" cy="45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47919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2</a:t>
            </a:r>
            <a:r>
              <a:rPr lang="fr-FR" b="1" dirty="0" smtClean="0">
                <a:solidFill>
                  <a:srgbClr val="0070C0"/>
                </a:solidFill>
              </a:rPr>
              <a:t>. Variables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>
                <a:solidFill>
                  <a:srgbClr val="0070C0"/>
                </a:solidFill>
              </a:rPr>
              <a:t>Convertir les types de variables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26826" y="1153877"/>
            <a:ext cx="809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Possibilité de changer/modifier  le type de variable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46" y="1538812"/>
            <a:ext cx="8413527" cy="44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47919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2</a:t>
            </a:r>
            <a:r>
              <a:rPr lang="fr-FR" b="1" dirty="0" smtClean="0">
                <a:solidFill>
                  <a:srgbClr val="0070C0"/>
                </a:solidFill>
              </a:rPr>
              <a:t>. Variables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Attributs/Méthodes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5161"/>
            <a:ext cx="9144000" cy="48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4934" y="260423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3. Fonctions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Opérateurs arithmétiques et logiques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18" y="1103988"/>
            <a:ext cx="7794132" cy="440817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859" y="5427439"/>
            <a:ext cx="3962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12315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3. Fonctions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Opérateurs arithmétiques et logiques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16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37" y="838168"/>
            <a:ext cx="7237926" cy="47910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5781605"/>
            <a:ext cx="3962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71623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3. Fonctions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Instructions conditionnelles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58721" y="1828800"/>
            <a:ext cx="64750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Conditions:  if, </a:t>
            </a:r>
            <a:r>
              <a:rPr lang="fr-FR" sz="3200" dirty="0" err="1" smtClean="0"/>
              <a:t>elif</a:t>
            </a:r>
            <a:r>
              <a:rPr lang="fr-FR" sz="3200" dirty="0" smtClean="0"/>
              <a:t>, </a:t>
            </a:r>
            <a:r>
              <a:rPr lang="fr-FR" sz="3200" dirty="0" err="1" smtClean="0"/>
              <a:t>else</a:t>
            </a:r>
            <a:endParaRPr lang="fr-FR" sz="32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Boucles:  for, </a:t>
            </a:r>
            <a:r>
              <a:rPr lang="fr-FR" sz="3200" dirty="0" err="1" smtClean="0"/>
              <a:t>while</a:t>
            </a:r>
            <a:r>
              <a:rPr lang="fr-FR" sz="3200" dirty="0" smtClean="0"/>
              <a:t>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0042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506" y="371622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3. Fonctions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Instructions conditionnelles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18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1" y="1824503"/>
            <a:ext cx="6892119" cy="354841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014096" y="2489172"/>
            <a:ext cx="2006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Initialisation de la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Ecriture des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Sortie des 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40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71623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3. Fonctions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Instructions conditionnelles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19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12810" y="1311781"/>
            <a:ext cx="79899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 smtClean="0"/>
              <a:t>Boucle: « </a:t>
            </a:r>
            <a:r>
              <a:rPr lang="fr-FR" sz="2400" b="1" dirty="0" err="1" smtClean="0"/>
              <a:t>while</a:t>
            </a:r>
            <a:r>
              <a:rPr lang="fr-FR" sz="2400" b="1" dirty="0" smtClean="0"/>
              <a:t> » et « for…in 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</a:t>
            </a:r>
            <a:r>
              <a:rPr lang="fr-FR" sz="2400" dirty="0" smtClean="0"/>
              <a:t>nstructions </a:t>
            </a:r>
            <a:r>
              <a:rPr lang="fr-FR" sz="2400" dirty="0"/>
              <a:t>en boucle « </a:t>
            </a:r>
            <a:r>
              <a:rPr lang="fr-FR" sz="2400" dirty="0" err="1"/>
              <a:t>while</a:t>
            </a:r>
            <a:r>
              <a:rPr lang="fr-FR" sz="2400" dirty="0"/>
              <a:t>… » </a:t>
            </a:r>
            <a:r>
              <a:rPr lang="fr-FR" sz="2400" dirty="0" smtClean="0"/>
              <a:t>exécutées </a:t>
            </a:r>
            <a:r>
              <a:rPr lang="fr-FR" sz="2400" dirty="0"/>
              <a:t>tant que la (les) condition(s) définies </a:t>
            </a:r>
            <a:r>
              <a:rPr lang="fr-FR" sz="2400" dirty="0" smtClean="0"/>
              <a:t>par l’expression </a:t>
            </a:r>
            <a:r>
              <a:rPr lang="fr-FR" sz="2400" dirty="0"/>
              <a:t>logiques sont </a:t>
            </a:r>
            <a:r>
              <a:rPr lang="fr-FR" sz="2400" dirty="0" smtClean="0"/>
              <a:t>vraies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Instructions en </a:t>
            </a:r>
            <a:r>
              <a:rPr lang="fr-FR" sz="2400" dirty="0"/>
              <a:t>boucle « for…in » </a:t>
            </a:r>
            <a:r>
              <a:rPr lang="fr-FR" sz="2400" dirty="0" smtClean="0"/>
              <a:t>sont exécutées </a:t>
            </a:r>
            <a:r>
              <a:rPr lang="fr-FR" sz="2400" dirty="0"/>
              <a:t>pour chaque élément pris dans un ensemble d’éléments préalablement </a:t>
            </a:r>
            <a:r>
              <a:rPr lang="fr-FR" sz="2400" dirty="0" smtClean="0"/>
              <a:t>indiquées (généralement </a:t>
            </a:r>
            <a:r>
              <a:rPr lang="fr-FR" sz="2400" dirty="0"/>
              <a:t>dans un objet range ou </a:t>
            </a:r>
            <a:r>
              <a:rPr lang="fr-FR" sz="2400" dirty="0" err="1"/>
              <a:t>list</a:t>
            </a:r>
            <a:r>
              <a:rPr lang="fr-FR" sz="2400" dirty="0" smtClean="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815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4015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Objectifs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4347" y="940159"/>
            <a:ext cx="7886700" cy="45046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Décrire le type de langage utilisé par « Python »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Lister les principales fonctionnalités du langage Python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Décrire les différents types de variables dans Python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Lister les principales bibliothèques utilisées pour les sciences des données en Python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Expliquer l’utilisation des principaux environnements de développement intégrés en Python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4836"/>
            <a:ext cx="2717443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71623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3. Fonctions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Instructions conditionnelles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20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12810" y="1311781"/>
            <a:ext cx="798999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Boucle « </a:t>
            </a:r>
            <a:r>
              <a:rPr lang="fr-FR" sz="2400" dirty="0" err="1" smtClean="0"/>
              <a:t>while</a:t>
            </a:r>
            <a:r>
              <a:rPr lang="fr-FR" sz="2400" dirty="0" smtClean="0"/>
              <a:t> »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4973"/>
            <a:ext cx="9144000" cy="46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71623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3. Fonctions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Instructions conditionnelles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21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12810" y="1311781"/>
            <a:ext cx="7989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Boucle « for »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" y="2119312"/>
            <a:ext cx="9134475" cy="3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71623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3. Fonctions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Instructions conditionnelles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22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12810" y="1311781"/>
            <a:ext cx="798999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Combinaison d’instructions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7" y="2251939"/>
            <a:ext cx="9144000" cy="405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71623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3. Fonctions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Fonctions natives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12810" y="1311781"/>
            <a:ext cx="7989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Plusieurs fonctions de base sont disponibles en Python</a:t>
            </a:r>
          </a:p>
          <a:p>
            <a:pPr>
              <a:lnSpc>
                <a:spcPct val="200000"/>
              </a:lnSpc>
            </a:pPr>
            <a:endParaRPr lang="fr-FR" sz="24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Liste et utilisation disponible </a:t>
            </a:r>
            <a:r>
              <a:rPr lang="fr-FR" sz="2400" dirty="0"/>
              <a:t>à l’adresse: </a:t>
            </a:r>
            <a:endParaRPr lang="fr-FR" sz="2400" dirty="0" smtClean="0"/>
          </a:p>
          <a:p>
            <a:pPr>
              <a:lnSpc>
                <a:spcPct val="200000"/>
              </a:lnSpc>
            </a:pPr>
            <a:r>
              <a:rPr lang="fr-FR" sz="2400" dirty="0" smtClean="0">
                <a:hlinkClick r:id="rId4"/>
              </a:rPr>
              <a:t>https</a:t>
            </a:r>
            <a:r>
              <a:rPr lang="fr-FR" sz="2400" dirty="0">
                <a:hlinkClick r:id="rId4"/>
              </a:rPr>
              <a:t>://</a:t>
            </a:r>
            <a:r>
              <a:rPr lang="fr-FR" sz="2400" dirty="0" smtClean="0">
                <a:hlinkClick r:id="rId4"/>
              </a:rPr>
              <a:t>docs.python.org/fr/3.6/library/functions.html</a:t>
            </a:r>
            <a:endParaRPr lang="fr-FR" sz="2400" dirty="0" smtClean="0"/>
          </a:p>
          <a:p>
            <a:pPr>
              <a:lnSpc>
                <a:spcPct val="20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24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71623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3. Fonctions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Vos propres fonctions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24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50878" y="1746913"/>
            <a:ext cx="7096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Générique des fonctions dans Python</a:t>
            </a:r>
          </a:p>
          <a:p>
            <a:endParaRPr lang="fr-FR" sz="2400" dirty="0" smtClean="0"/>
          </a:p>
          <a:p>
            <a:r>
              <a:rPr lang="fr-FR" sz="2400" dirty="0" err="1" smtClean="0"/>
              <a:t>def</a:t>
            </a:r>
            <a:r>
              <a:rPr lang="fr-FR" sz="2400" dirty="0" smtClean="0"/>
              <a:t> </a:t>
            </a:r>
            <a:r>
              <a:rPr lang="fr-FR" sz="2400" dirty="0" err="1" smtClean="0"/>
              <a:t>nom_fonction</a:t>
            </a:r>
            <a:r>
              <a:rPr lang="fr-FR" sz="2400" dirty="0" smtClean="0"/>
              <a:t> (liste des paramètres):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>bloc d’instructions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866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71623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3. Fonctions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Vos propres fonctions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25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9311"/>
            <a:ext cx="9144000" cy="42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71623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4</a:t>
            </a:r>
            <a:r>
              <a:rPr lang="fr-FR" b="1" dirty="0" smtClean="0">
                <a:solidFill>
                  <a:srgbClr val="0070C0"/>
                </a:solidFill>
              </a:rPr>
              <a:t>. Anaconda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26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9934"/>
            <a:ext cx="9144000" cy="45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71623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4</a:t>
            </a:r>
            <a:r>
              <a:rPr lang="fr-FR" b="1" dirty="0" smtClean="0">
                <a:solidFill>
                  <a:srgbClr val="0070C0"/>
                </a:solidFill>
              </a:rPr>
              <a:t>. Anaconda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27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5636"/>
            <a:ext cx="9144000" cy="488672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042596" y="841702"/>
            <a:ext cx="592313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Interface Anaconda: </a:t>
            </a:r>
            <a:r>
              <a:rPr lang="fr-FR" sz="2000" dirty="0" err="1" smtClean="0">
                <a:solidFill>
                  <a:srgbClr val="00B050"/>
                </a:solidFill>
              </a:rPr>
              <a:t>launch</a:t>
            </a:r>
            <a:r>
              <a:rPr lang="fr-FR" sz="2000" dirty="0" smtClean="0">
                <a:solidFill>
                  <a:srgbClr val="00B050"/>
                </a:solidFill>
              </a:rPr>
              <a:t> pour lancer un programme et </a:t>
            </a:r>
            <a:r>
              <a:rPr lang="fr-FR" sz="2000" dirty="0" err="1" smtClean="0">
                <a:solidFill>
                  <a:srgbClr val="00B050"/>
                </a:solidFill>
              </a:rPr>
              <a:t>install</a:t>
            </a:r>
            <a:r>
              <a:rPr lang="fr-FR" sz="2000" dirty="0" smtClean="0">
                <a:solidFill>
                  <a:srgbClr val="00B050"/>
                </a:solidFill>
              </a:rPr>
              <a:t> pour installer un programme</a:t>
            </a:r>
            <a:endParaRPr lang="fr-F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3259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5. Environnement </a:t>
            </a:r>
            <a:r>
              <a:rPr lang="fr-FR" b="1" dirty="0" err="1" smtClean="0">
                <a:solidFill>
                  <a:srgbClr val="0070C0"/>
                </a:solidFill>
              </a:rPr>
              <a:t>Jupyter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28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18616" y="1093372"/>
            <a:ext cx="7547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Environnement de développement intégré pour Python, R et </a:t>
            </a:r>
            <a:r>
              <a:rPr lang="fr-FR" sz="2400" dirty="0"/>
              <a:t>J</a:t>
            </a:r>
            <a:r>
              <a:rPr lang="fr-FR" sz="2400" dirty="0" smtClean="0"/>
              <a:t>ulia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 smtClean="0"/>
              <a:t>Jupyter</a:t>
            </a:r>
            <a:r>
              <a:rPr lang="fr-FR" sz="2400" dirty="0" smtClean="0"/>
              <a:t> fonctionne comme un navigateur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Pas besoin de connexion internet pour l’utiliser quand il est installé sur l’ordinateur local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Mais peut-être utilisé en ligne avec l’interface </a:t>
            </a:r>
            <a:r>
              <a:rPr lang="fr-FR" sz="2400" dirty="0" err="1" smtClean="0"/>
              <a:t>google</a:t>
            </a:r>
            <a:r>
              <a:rPr lang="fr-FR" sz="2400" dirty="0" smtClean="0"/>
              <a:t> </a:t>
            </a:r>
            <a:r>
              <a:rPr lang="fr-FR" sz="2400" dirty="0" err="1" smtClean="0"/>
              <a:t>colaboratory</a:t>
            </a:r>
            <a:r>
              <a:rPr lang="fr-FR" sz="2400" dirty="0" smtClean="0"/>
              <a:t> ou </a:t>
            </a:r>
            <a:r>
              <a:rPr lang="fr-FR" sz="2400" dirty="0" err="1" smtClean="0"/>
              <a:t>colab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946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3259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5. Environnement </a:t>
            </a:r>
            <a:r>
              <a:rPr lang="fr-FR" b="1" dirty="0" err="1" smtClean="0">
                <a:solidFill>
                  <a:srgbClr val="0070C0"/>
                </a:solidFill>
              </a:rPr>
              <a:t>Jupyter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29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04968" y="1413064"/>
            <a:ext cx="7547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dirty="0" smtClean="0"/>
              <a:t>Deux interfaces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 smtClean="0"/>
              <a:t>Jupyter</a:t>
            </a:r>
            <a:r>
              <a:rPr lang="fr-FR" sz="2400" dirty="0" smtClean="0"/>
              <a:t> notebook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 smtClean="0"/>
              <a:t>Jupyter</a:t>
            </a:r>
            <a:r>
              <a:rPr lang="fr-FR" sz="2400" dirty="0" smtClean="0"/>
              <a:t> </a:t>
            </a:r>
            <a:r>
              <a:rPr lang="fr-FR" sz="2400" dirty="0" err="1" smtClean="0"/>
              <a:t>Lab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54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-94007"/>
            <a:ext cx="7886700" cy="94015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Plan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708709"/>
            <a:ext cx="7886700" cy="519018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Langage Python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Variables en python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Fonctions de base de python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Plateforme Anaconda (open-source </a:t>
            </a:r>
            <a:r>
              <a:rPr lang="fr-FR" dirty="0" err="1"/>
              <a:t>Individual</a:t>
            </a:r>
            <a:r>
              <a:rPr lang="fr-FR" dirty="0"/>
              <a:t> </a:t>
            </a:r>
            <a:r>
              <a:rPr lang="fr-FR" dirty="0" smtClean="0"/>
              <a:t>Edition)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Environnement </a:t>
            </a:r>
            <a:r>
              <a:rPr lang="fr-FR" dirty="0" err="1" smtClean="0"/>
              <a:t>Jupyter</a:t>
            </a:r>
            <a:r>
              <a:rPr lang="fr-FR" dirty="0" smtClean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Bibliothèques fondamentales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      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65098"/>
            <a:ext cx="7886700" cy="72610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5. Environnement </a:t>
            </a:r>
            <a:r>
              <a:rPr lang="fr-FR" b="1" dirty="0" err="1" smtClean="0">
                <a:solidFill>
                  <a:srgbClr val="0070C0"/>
                </a:solidFill>
              </a:rPr>
              <a:t>Jupyter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30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3" y="1224703"/>
            <a:ext cx="8884693" cy="500036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944295" y="770156"/>
            <a:ext cx="37405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j</a:t>
            </a:r>
            <a:r>
              <a:rPr lang="fr-FR" b="1" dirty="0" err="1" smtClean="0">
                <a:solidFill>
                  <a:srgbClr val="00B050"/>
                </a:solidFill>
              </a:rPr>
              <a:t>upyter</a:t>
            </a:r>
            <a:r>
              <a:rPr lang="fr-FR" b="1" dirty="0" smtClean="0">
                <a:solidFill>
                  <a:srgbClr val="00B050"/>
                </a:solidFill>
              </a:rPr>
              <a:t> notebook au lancement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92824" y="4381925"/>
            <a:ext cx="304345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Vos dossiers présents dans votre ordinateur 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1" name="Accolade fermante 10"/>
          <p:cNvSpPr/>
          <p:nvPr/>
        </p:nvSpPr>
        <p:spPr>
          <a:xfrm>
            <a:off x="1624084" y="3316406"/>
            <a:ext cx="504967" cy="27773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674232" y="1881746"/>
            <a:ext cx="33240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Cliquez ici pour lancer une page d’édition d’un nouveau projet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14" name="Connecteur droit avec flèche 13"/>
          <p:cNvCxnSpPr>
            <a:stCxn id="12" idx="3"/>
          </p:cNvCxnSpPr>
          <p:nvPr/>
        </p:nvCxnSpPr>
        <p:spPr>
          <a:xfrm>
            <a:off x="6998315" y="2204912"/>
            <a:ext cx="1122103" cy="63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4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3259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5. Environnement </a:t>
            </a:r>
            <a:r>
              <a:rPr lang="fr-FR" b="1" dirty="0" err="1" smtClean="0">
                <a:solidFill>
                  <a:srgbClr val="0070C0"/>
                </a:solidFill>
              </a:rPr>
              <a:t>Jupyter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31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4" y="1859003"/>
            <a:ext cx="8639033" cy="42024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8650" y="1228299"/>
            <a:ext cx="7464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Ouverture d’une page pour un nouveau projet dans « notebook »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6407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3259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5. Environnement </a:t>
            </a:r>
            <a:r>
              <a:rPr lang="fr-FR" b="1" dirty="0" err="1" smtClean="0">
                <a:solidFill>
                  <a:srgbClr val="0070C0"/>
                </a:solidFill>
              </a:rPr>
              <a:t>Jupyter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32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2" y="1621568"/>
            <a:ext cx="8734567" cy="426407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28650" y="1157437"/>
            <a:ext cx="7464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Premiers pas avec notebook 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798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3259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5. Environnement </a:t>
            </a:r>
            <a:r>
              <a:rPr lang="fr-FR" b="1" dirty="0" err="1" smtClean="0">
                <a:solidFill>
                  <a:srgbClr val="0070C0"/>
                </a:solidFill>
              </a:rPr>
              <a:t>Jupyter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33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28650" y="1157437"/>
            <a:ext cx="7464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Premiers pas avec </a:t>
            </a:r>
            <a:r>
              <a:rPr lang="fr-FR" sz="2000" b="1" dirty="0" err="1" smtClean="0"/>
              <a:t>Lab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18" y="1716723"/>
            <a:ext cx="8024032" cy="4288292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 flipV="1">
            <a:off x="1828800" y="6005015"/>
            <a:ext cx="1105469" cy="49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934269" y="6237027"/>
            <a:ext cx="22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Vos dossiers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8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3259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5. Environnement </a:t>
            </a:r>
            <a:r>
              <a:rPr lang="fr-FR" b="1" dirty="0" err="1" smtClean="0">
                <a:solidFill>
                  <a:srgbClr val="0070C0"/>
                </a:solidFill>
              </a:rPr>
              <a:t>Jupyter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34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28650" y="1157437"/>
            <a:ext cx="7464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Premiers pas avec </a:t>
            </a:r>
            <a:r>
              <a:rPr lang="fr-FR" sz="2000" b="1" dirty="0" err="1" smtClean="0"/>
              <a:t>colab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79" y="1844120"/>
            <a:ext cx="7670041" cy="375495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75212" y="5445457"/>
            <a:ext cx="37394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Vous devez renseigner votre compte mail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0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9961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5. Environnement </a:t>
            </a:r>
            <a:r>
              <a:rPr lang="fr-FR" b="1" dirty="0" err="1" smtClean="0">
                <a:solidFill>
                  <a:srgbClr val="0070C0"/>
                </a:solidFill>
              </a:rPr>
              <a:t>Jupyter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35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28650" y="1157437"/>
            <a:ext cx="7464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Premiers pas avec </a:t>
            </a:r>
            <a:r>
              <a:rPr lang="fr-FR" sz="2000" b="1" dirty="0" err="1" smtClean="0"/>
              <a:t>colab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22" y="1744864"/>
            <a:ext cx="8761862" cy="44241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54137" y="1053274"/>
            <a:ext cx="37795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Cliquez ici pour vous connectez à un environnement de travail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42986" y="6075145"/>
            <a:ext cx="37795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Cliquez ici pour ouvrir une page </a:t>
            </a:r>
            <a:r>
              <a:rPr lang="fr-FR" dirty="0" err="1" smtClean="0">
                <a:solidFill>
                  <a:srgbClr val="00B050"/>
                </a:solidFill>
              </a:rPr>
              <a:t>jupyter</a:t>
            </a:r>
            <a:r>
              <a:rPr lang="fr-FR" dirty="0" smtClean="0">
                <a:solidFill>
                  <a:srgbClr val="00B050"/>
                </a:solidFill>
              </a:rPr>
              <a:t> notebook dans </a:t>
            </a:r>
            <a:r>
              <a:rPr lang="fr-FR" dirty="0" err="1" smtClean="0">
                <a:solidFill>
                  <a:srgbClr val="00B050"/>
                </a:solidFill>
              </a:rPr>
              <a:t>colab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1009934" y="2893325"/>
            <a:ext cx="1501254" cy="316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3259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5. Environnement </a:t>
            </a:r>
            <a:r>
              <a:rPr lang="fr-FR" b="1" dirty="0" err="1" smtClean="0">
                <a:solidFill>
                  <a:srgbClr val="0070C0"/>
                </a:solidFill>
              </a:rPr>
              <a:t>Jupyter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36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28650" y="1157437"/>
            <a:ext cx="7464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Premiers pas avec </a:t>
            </a:r>
            <a:r>
              <a:rPr lang="fr-FR" sz="2000" b="1" dirty="0" err="1" smtClean="0"/>
              <a:t>colab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55" y="1804092"/>
            <a:ext cx="8434318" cy="361742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358721" y="5636525"/>
            <a:ext cx="405594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Renommer votre fichier ou projet</a:t>
            </a:r>
            <a:endParaRPr lang="fr-FR" sz="2000" dirty="0">
              <a:solidFill>
                <a:srgbClr val="00B050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1596788" y="2852382"/>
            <a:ext cx="1624084" cy="278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14" idx="0"/>
          </p:cNvCxnSpPr>
          <p:nvPr/>
        </p:nvCxnSpPr>
        <p:spPr>
          <a:xfrm flipH="1" flipV="1">
            <a:off x="5055217" y="4094329"/>
            <a:ext cx="1836903" cy="116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492371" y="5264172"/>
            <a:ext cx="27994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Cellule d’exécution de code ou de notation de texte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3259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5. Environnement </a:t>
            </a:r>
            <a:r>
              <a:rPr lang="fr-FR" b="1" dirty="0" err="1" smtClean="0">
                <a:solidFill>
                  <a:srgbClr val="0070C0"/>
                </a:solidFill>
              </a:rPr>
              <a:t>Jupyter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37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28650" y="1157437"/>
            <a:ext cx="7464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Premiers pas avec </a:t>
            </a:r>
            <a:r>
              <a:rPr lang="fr-FR" sz="2000" b="1" dirty="0" err="1" smtClean="0"/>
              <a:t>colab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1596788" y="2852382"/>
            <a:ext cx="1624084" cy="278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07" y="1073865"/>
            <a:ext cx="8557147" cy="481177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27245" y="2509630"/>
            <a:ext cx="405594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Importation de la libraire pandas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484694" y="3027865"/>
            <a:ext cx="279949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Copier et coller ce code pour ouvrir une base de données csv avec pandas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11" name="Connecteur droit avec flèche 10"/>
          <p:cNvCxnSpPr>
            <a:stCxn id="15" idx="1"/>
          </p:cNvCxnSpPr>
          <p:nvPr/>
        </p:nvCxnSpPr>
        <p:spPr>
          <a:xfrm flipH="1" flipV="1">
            <a:off x="4537880" y="3479754"/>
            <a:ext cx="946814" cy="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921421" y="4421902"/>
            <a:ext cx="27994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Sélectionner le fichier csv dans votre ordinateur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1596788" y="4244453"/>
            <a:ext cx="4285397" cy="62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360886" y="5974471"/>
            <a:ext cx="27994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</a:t>
            </a:r>
            <a:r>
              <a:rPr lang="fr-FR" dirty="0" smtClean="0">
                <a:solidFill>
                  <a:srgbClr val="00B050"/>
                </a:solidFill>
              </a:rPr>
              <a:t>ode d’importation de la base des données 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flipH="1" flipV="1">
            <a:off x="2717443" y="5068233"/>
            <a:ext cx="2337774" cy="90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3259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5. Environnement </a:t>
            </a:r>
            <a:r>
              <a:rPr lang="fr-FR" b="1" dirty="0" err="1" smtClean="0">
                <a:solidFill>
                  <a:srgbClr val="0070C0"/>
                </a:solidFill>
              </a:rPr>
              <a:t>Jupyter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38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28650" y="1157437"/>
            <a:ext cx="7464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Premiers pas avec </a:t>
            </a:r>
            <a:r>
              <a:rPr lang="fr-FR" sz="2000" b="1" dirty="0" err="1" smtClean="0"/>
              <a:t>colab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10" y="1748971"/>
            <a:ext cx="8393374" cy="414325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3658452" y="6033185"/>
            <a:ext cx="2799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Votre base des données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3259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5. Environnement </a:t>
            </a:r>
            <a:r>
              <a:rPr lang="fr-FR" b="1" dirty="0" err="1" smtClean="0">
                <a:solidFill>
                  <a:srgbClr val="0070C0"/>
                </a:solidFill>
              </a:rPr>
              <a:t>Jupyter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39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28650" y="1157437"/>
            <a:ext cx="7464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Premiers pas avec </a:t>
            </a:r>
            <a:r>
              <a:rPr lang="fr-FR" sz="2000" b="1" dirty="0" err="1" smtClean="0"/>
              <a:t>colab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28650" y="2061658"/>
            <a:ext cx="7833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 </a:t>
            </a:r>
            <a:r>
              <a:rPr lang="fr-FR" sz="2400" dirty="0" err="1" smtClean="0"/>
              <a:t>colab</a:t>
            </a:r>
            <a:r>
              <a:rPr lang="fr-FR" sz="2400" dirty="0" smtClean="0"/>
              <a:t> notebook utilisé dans ce tutorial est disponible à l’adresse: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hlinkClick r:id="rId4"/>
              </a:rPr>
              <a:t>https://</a:t>
            </a:r>
            <a:r>
              <a:rPr lang="fr-FR" sz="2400" dirty="0" smtClean="0">
                <a:hlinkClick r:id="rId4"/>
              </a:rPr>
              <a:t>colab.research.google.com/drive/15DMGRLErG4XpKc1QJF23X-RKnUTkpiAy?usp=sharing</a:t>
            </a: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312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9902"/>
            <a:ext cx="7886700" cy="94015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1. Langage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822760"/>
            <a:ext cx="7886700" cy="51901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Langage de haut niveau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Langage orienté objet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Généraliste avec des nombreux domaine d’utilisation: développement web, jeux, calcul numérique, administration des systèmes, télécommunication…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Syntaxe orientée sur la lisibilité du code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Utilisation multiforme: interface interactive (</a:t>
            </a:r>
            <a:r>
              <a:rPr lang="fr-FR" dirty="0" err="1" smtClean="0"/>
              <a:t>shell</a:t>
            </a:r>
            <a:r>
              <a:rPr lang="fr-FR" dirty="0" smtClean="0"/>
              <a:t>), scripts, bibliothèques (modules)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3259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5. Environnement </a:t>
            </a:r>
            <a:r>
              <a:rPr lang="fr-FR" b="1" dirty="0" err="1" smtClean="0">
                <a:solidFill>
                  <a:srgbClr val="0070C0"/>
                </a:solidFill>
              </a:rPr>
              <a:t>Jupyter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40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28650" y="1157437"/>
            <a:ext cx="7464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Premiers </a:t>
            </a:r>
            <a:r>
              <a:rPr lang="fr-FR" sz="2000" b="1" dirty="0" smtClean="0"/>
              <a:t>pas avec </a:t>
            </a:r>
            <a:r>
              <a:rPr lang="fr-FR" sz="2000" b="1" dirty="0" err="1" smtClean="0"/>
              <a:t>Kaggle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kernel</a:t>
            </a:r>
            <a:endParaRPr lang="fr-FR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28650" y="2061658"/>
            <a:ext cx="7833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 </a:t>
            </a:r>
            <a:r>
              <a:rPr lang="fr-FR" sz="2400" dirty="0" err="1" smtClean="0"/>
              <a:t>Kaggle</a:t>
            </a:r>
            <a:r>
              <a:rPr lang="fr-FR" sz="2400" dirty="0" smtClean="0"/>
              <a:t> </a:t>
            </a:r>
            <a:r>
              <a:rPr lang="fr-FR" sz="2400" dirty="0" smtClean="0"/>
              <a:t>notebook </a:t>
            </a:r>
            <a:r>
              <a:rPr lang="fr-FR" sz="2400" dirty="0" smtClean="0"/>
              <a:t>est </a:t>
            </a:r>
            <a:r>
              <a:rPr lang="fr-FR" sz="2400" dirty="0" smtClean="0"/>
              <a:t>disponible à l’adresse: </a:t>
            </a:r>
            <a:r>
              <a:rPr lang="fr-FR" sz="2400" dirty="0">
                <a:hlinkClick r:id="rId4"/>
              </a:rPr>
              <a:t>https://www.kaggle.com</a:t>
            </a:r>
            <a:r>
              <a:rPr lang="fr-FR" sz="2400" dirty="0" smtClean="0">
                <a:hlinkClick r:id="rId4"/>
              </a:rPr>
              <a:t>/</a:t>
            </a: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680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08642"/>
            <a:ext cx="7886700" cy="82938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6. Bibliothèques fondamentales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41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41813" y="723332"/>
            <a:ext cx="81247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/>
              <a:t>Pandas</a:t>
            </a:r>
            <a:r>
              <a:rPr lang="fr-FR" sz="2000" dirty="0" smtClean="0"/>
              <a:t>: manipulation des tableaux des données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/>
              <a:t>Mito</a:t>
            </a:r>
            <a:r>
              <a:rPr lang="fr-FR" sz="2000" dirty="0"/>
              <a:t>: visualisation de la base des données et manipulation directe dans le tableau des données sur le mode </a:t>
            </a:r>
            <a:r>
              <a:rPr lang="fr-FR" sz="2000" dirty="0" err="1" smtClean="0"/>
              <a:t>excel</a:t>
            </a:r>
            <a:endParaRPr lang="fr-FR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 smtClean="0"/>
              <a:t>Numpy</a:t>
            </a:r>
            <a:r>
              <a:rPr lang="fr-FR" sz="2000" dirty="0" smtClean="0"/>
              <a:t>: calcul scientifique et manipulation des tableaux </a:t>
            </a:r>
            <a:r>
              <a:rPr lang="fr-FR" sz="2000" dirty="0" err="1" smtClean="0"/>
              <a:t>ndarray</a:t>
            </a:r>
            <a:r>
              <a:rPr lang="fr-FR" sz="2000" dirty="0" smtClean="0"/>
              <a:t> (tableau à n dimension)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 smtClean="0"/>
              <a:t>Matplotlib</a:t>
            </a:r>
            <a:r>
              <a:rPr lang="fr-FR" sz="2000" dirty="0" smtClean="0"/>
              <a:t>: graphes et visualisation des données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 smtClean="0"/>
              <a:t>Seaborn</a:t>
            </a:r>
            <a:r>
              <a:rPr lang="fr-FR" sz="2000" dirty="0" smtClean="0"/>
              <a:t>: </a:t>
            </a:r>
            <a:r>
              <a:rPr lang="fr-FR" sz="2000" dirty="0"/>
              <a:t>graphes et visualisation des </a:t>
            </a:r>
            <a:r>
              <a:rPr lang="fr-FR" sz="2000" dirty="0" smtClean="0"/>
              <a:t>données statistiques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 smtClean="0"/>
              <a:t>Scipy</a:t>
            </a:r>
            <a:r>
              <a:rPr lang="fr-FR" sz="2000" dirty="0" smtClean="0"/>
              <a:t>: mathématiques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 smtClean="0"/>
              <a:t>Statsmodels</a:t>
            </a:r>
            <a:r>
              <a:rPr lang="fr-FR" sz="2000" dirty="0" smtClean="0"/>
              <a:t>: analyse statistique avancée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 smtClean="0"/>
              <a:t>Scikit-learn</a:t>
            </a:r>
            <a:r>
              <a:rPr lang="fr-FR" sz="2000" dirty="0" smtClean="0"/>
              <a:t>: Apprentissage automatique (machine </a:t>
            </a:r>
            <a:r>
              <a:rPr lang="fr-FR" sz="2000" dirty="0" err="1" smtClean="0"/>
              <a:t>learning</a:t>
            </a:r>
            <a:r>
              <a:rPr lang="fr-FR" sz="2000" dirty="0" smtClean="0"/>
              <a:t>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396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921" y="472415"/>
            <a:ext cx="7886700" cy="82938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6. Bibliothèques fondamentales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42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42298" y="1301795"/>
            <a:ext cx="8124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00B050"/>
                </a:solidFill>
              </a:rPr>
              <a:t>…JE ne peux pas terminer sans vous montrer comment on installe </a:t>
            </a:r>
            <a:r>
              <a:rPr lang="fr-FR" sz="2400" dirty="0" err="1" smtClean="0">
                <a:solidFill>
                  <a:srgbClr val="00B050"/>
                </a:solidFill>
              </a:rPr>
              <a:t>mito</a:t>
            </a:r>
            <a:r>
              <a:rPr lang="fr-FR" sz="2400" dirty="0" smtClean="0">
                <a:solidFill>
                  <a:srgbClr val="00B050"/>
                </a:solidFill>
              </a:rPr>
              <a:t>…NOUS VERONS pour son utilisation </a:t>
            </a:r>
            <a:r>
              <a:rPr lang="fr-FR" sz="2400" dirty="0" err="1" smtClean="0">
                <a:solidFill>
                  <a:srgbClr val="00B050"/>
                </a:solidFill>
              </a:rPr>
              <a:t>plustard</a:t>
            </a:r>
            <a:r>
              <a:rPr lang="fr-FR" sz="2400" dirty="0" smtClean="0">
                <a:solidFill>
                  <a:srgbClr val="00B050"/>
                </a:solidFill>
              </a:rPr>
              <a:t>. C’est trop chic quand on est familier avec </a:t>
            </a:r>
            <a:r>
              <a:rPr lang="fr-FR" sz="2400" dirty="0" err="1" smtClean="0">
                <a:solidFill>
                  <a:srgbClr val="00B050"/>
                </a:solidFill>
              </a:rPr>
              <a:t>excel</a:t>
            </a:r>
            <a:r>
              <a:rPr lang="fr-FR" sz="2400" dirty="0" smtClean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400" dirty="0" smtClean="0"/>
              <a:t>Voici le lien pour </a:t>
            </a:r>
            <a:r>
              <a:rPr lang="fr-FR" sz="2400" dirty="0" err="1" smtClean="0"/>
              <a:t>mito</a:t>
            </a:r>
            <a:r>
              <a:rPr lang="fr-FR" sz="2400" dirty="0"/>
              <a:t>: https://docs.trymito.io/</a:t>
            </a:r>
            <a:endParaRPr lang="fr-F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Pour installer </a:t>
            </a:r>
            <a:r>
              <a:rPr lang="fr-FR" sz="2400" dirty="0" err="1" smtClean="0"/>
              <a:t>mito</a:t>
            </a:r>
            <a:r>
              <a:rPr lang="fr-FR" sz="2400" dirty="0" smtClean="0"/>
              <a:t>: ouvrir un nouveau terminal dans </a:t>
            </a:r>
            <a:r>
              <a:rPr lang="fr-FR" sz="2400" dirty="0" err="1" smtClean="0"/>
              <a:t>jupiter</a:t>
            </a:r>
            <a:r>
              <a:rPr lang="fr-FR" sz="2400" dirty="0" smtClean="0"/>
              <a:t> </a:t>
            </a:r>
            <a:r>
              <a:rPr lang="fr-FR" sz="2400" dirty="0" err="1" smtClean="0"/>
              <a:t>Lab</a:t>
            </a:r>
            <a:r>
              <a:rPr lang="fr-FR" sz="2400" dirty="0" smtClean="0"/>
              <a:t> en cliquant sur « File », puis « New», puis terminal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Vous obtenez ceci 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45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864" y="458371"/>
            <a:ext cx="7886700" cy="82938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6. Bibliothèques fondamentales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err="1" smtClean="0">
                <a:solidFill>
                  <a:srgbClr val="0070C0"/>
                </a:solidFill>
              </a:rPr>
              <a:t>mito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43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58" y="1470243"/>
            <a:ext cx="7955792" cy="45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194" y="156242"/>
            <a:ext cx="7886700" cy="829380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6. Bibliothèques fondamentales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4000" b="1" dirty="0" smtClean="0">
                <a:solidFill>
                  <a:srgbClr val="0070C0"/>
                </a:solidFill>
              </a:rPr>
              <a:t/>
            </a:r>
            <a:br>
              <a:rPr lang="fr-FR" sz="4000" b="1" dirty="0" smtClean="0">
                <a:solidFill>
                  <a:srgbClr val="0070C0"/>
                </a:solidFill>
              </a:rPr>
            </a:br>
            <a:r>
              <a:rPr lang="fr-FR" sz="4000" b="1" dirty="0" smtClean="0">
                <a:solidFill>
                  <a:srgbClr val="0070C0"/>
                </a:solidFill>
              </a:rPr>
              <a:t>Mito</a:t>
            </a:r>
            <a:br>
              <a:rPr lang="fr-FR" sz="4000" b="1" dirty="0" smtClean="0">
                <a:solidFill>
                  <a:srgbClr val="0070C0"/>
                </a:solidFill>
              </a:rPr>
            </a:b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44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61664" y="1910989"/>
            <a:ext cx="8782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Exécuter le code suivant dans le terminal</a:t>
            </a:r>
            <a:r>
              <a:rPr lang="fr-FR" sz="2000" dirty="0" smtClean="0"/>
              <a:t> : </a:t>
            </a:r>
            <a:r>
              <a:rPr lang="fr-FR" sz="2000" dirty="0"/>
              <a:t>python -m </a:t>
            </a:r>
            <a:r>
              <a:rPr lang="fr-FR" sz="2000" dirty="0" err="1"/>
              <a:t>pip</a:t>
            </a:r>
            <a:r>
              <a:rPr lang="fr-FR" sz="2000" dirty="0"/>
              <a:t> </a:t>
            </a:r>
            <a:r>
              <a:rPr lang="fr-FR" sz="2000" dirty="0" err="1"/>
              <a:t>install</a:t>
            </a:r>
            <a:r>
              <a:rPr lang="fr-FR" sz="2000" dirty="0"/>
              <a:t> </a:t>
            </a:r>
            <a:r>
              <a:rPr lang="fr-FR" sz="2000" dirty="0" err="1"/>
              <a:t>mitoinstaller</a:t>
            </a:r>
            <a:endParaRPr lang="fr-FR" sz="2000" dirty="0"/>
          </a:p>
          <a:p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Puis exécuter le code suivant: </a:t>
            </a:r>
            <a:r>
              <a:rPr lang="fr-FR" sz="2000" dirty="0"/>
              <a:t>python -m </a:t>
            </a:r>
            <a:r>
              <a:rPr lang="fr-FR" sz="2000" dirty="0" err="1"/>
              <a:t>mitoinstaller</a:t>
            </a:r>
            <a:r>
              <a:rPr lang="fr-FR" sz="2000" dirty="0"/>
              <a:t> </a:t>
            </a:r>
            <a:r>
              <a:rPr lang="fr-FR" sz="2000" dirty="0" err="1"/>
              <a:t>install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361664" y="3792336"/>
            <a:ext cx="846161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Ces deux codes vous installent </a:t>
            </a:r>
            <a:r>
              <a:rPr lang="fr-FR" sz="2400" dirty="0" err="1" smtClean="0">
                <a:solidFill>
                  <a:srgbClr val="00B050"/>
                </a:solidFill>
              </a:rPr>
              <a:t>mito</a:t>
            </a:r>
            <a:r>
              <a:rPr lang="fr-FR" sz="2400" dirty="0" smtClean="0">
                <a:solidFill>
                  <a:srgbClr val="00B050"/>
                </a:solidFill>
              </a:rPr>
              <a:t> dans votre environnement Jupiter Lab. Exécuter les codes dans l’ordre en « tapant » juste la touche « Entrée »</a:t>
            </a:r>
            <a:endParaRPr lang="fr-F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923" y="163773"/>
            <a:ext cx="7886700" cy="829380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6. Bibliothèques fondamentales</a:t>
            </a:r>
            <a:r>
              <a:rPr lang="fr-FR" sz="4000" b="1" dirty="0" smtClean="0">
                <a:solidFill>
                  <a:srgbClr val="0070C0"/>
                </a:solidFill>
              </a:rPr>
              <a:t/>
            </a:r>
            <a:br>
              <a:rPr lang="fr-FR" sz="4000" b="1" dirty="0" smtClean="0">
                <a:solidFill>
                  <a:srgbClr val="0070C0"/>
                </a:solidFill>
              </a:rPr>
            </a:br>
            <a:r>
              <a:rPr lang="fr-FR" sz="4000" b="1" dirty="0" smtClean="0">
                <a:solidFill>
                  <a:srgbClr val="0070C0"/>
                </a:solidFill>
              </a:rPr>
              <a:t/>
            </a:r>
            <a:br>
              <a:rPr lang="fr-FR" sz="4000" b="1" dirty="0" smtClean="0">
                <a:solidFill>
                  <a:srgbClr val="0070C0"/>
                </a:solidFill>
              </a:rPr>
            </a:br>
            <a:r>
              <a:rPr lang="fr-FR" sz="4000" b="1" dirty="0" smtClean="0">
                <a:solidFill>
                  <a:srgbClr val="0070C0"/>
                </a:solidFill>
              </a:rPr>
              <a:t>Mito</a:t>
            </a:r>
            <a:br>
              <a:rPr lang="fr-FR" sz="4000" b="1" dirty="0" smtClean="0">
                <a:solidFill>
                  <a:srgbClr val="0070C0"/>
                </a:solidFill>
              </a:rPr>
            </a:b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45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94" y="1941955"/>
            <a:ext cx="8174156" cy="4226833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4981436" y="1467554"/>
            <a:ext cx="1323830" cy="320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681183" y="1098222"/>
            <a:ext cx="34997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Table de données de type </a:t>
            </a:r>
            <a:r>
              <a:rPr lang="fr-FR" dirty="0" err="1" smtClean="0">
                <a:solidFill>
                  <a:srgbClr val="00B050"/>
                </a:solidFill>
              </a:rPr>
              <a:t>excel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116" y="119466"/>
            <a:ext cx="7886700" cy="1095185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Conclusion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1214651"/>
            <a:ext cx="809226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Python est un langage de programmation généraliste utilisant le paradigme P.O.O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Extensions nombreuses permettant de faire de la science des données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Utilisation des librairies en général facile quand les syntaxes sont bien maitrisées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Nécessité de se former pour chaque librairie fondamentale</a:t>
            </a:r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-94007"/>
            <a:ext cx="7886700" cy="94015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1. Langage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708709"/>
            <a:ext cx="7886700" cy="519018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/>
              <a:t>Programmation orientée objet (POO)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Fondement: objets à manipuler plutôt que la logique de manipulation à écrire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Identification des objets ou données  à manipuler: mots, nombre, personnes, étages, barres de défilement…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Conceptualisation de l’objet en une classe d’objets (table représentant toutes les tables)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-94007"/>
            <a:ext cx="7886700" cy="94015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1. Langage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708709"/>
            <a:ext cx="7886700" cy="519018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/>
              <a:t>Programmation orientée objet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Classe: définit le type de données et les séquences logiques de manipulation de ces données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Séquence logique distincte: méthode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Communication entre objets: interfaces nommées messages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Définition d’une classe réutilisable même par d’autre POO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Création des données encore indéfini dans le langage lui-même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-94007"/>
            <a:ext cx="7886700" cy="940158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2</a:t>
            </a:r>
            <a:r>
              <a:rPr lang="fr-FR" b="1" dirty="0" smtClean="0">
                <a:solidFill>
                  <a:srgbClr val="0070C0"/>
                </a:solidFill>
              </a:rPr>
              <a:t>.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169777"/>
            <a:ext cx="7886700" cy="439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Notion fondamentale de ce langage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Nous allons le plus souvent utiliser Jupiter Notebook  pour la manipulation des exemples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Variable: objet </a:t>
            </a:r>
            <a:r>
              <a:rPr lang="fr-FR" dirty="0"/>
              <a:t>de programmation permettant de stocker </a:t>
            </a:r>
            <a:r>
              <a:rPr lang="fr-FR" dirty="0" smtClean="0"/>
              <a:t>une information </a:t>
            </a:r>
            <a:r>
              <a:rPr lang="fr-FR" dirty="0"/>
              <a:t>en mémoire de la machine en attribuant un nom </a:t>
            </a:r>
            <a:r>
              <a:rPr lang="fr-FR" dirty="0" smtClean="0"/>
              <a:t>symbolique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646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2</a:t>
            </a:r>
            <a:r>
              <a:rPr lang="fr-FR" b="1" dirty="0" smtClean="0">
                <a:solidFill>
                  <a:srgbClr val="0070C0"/>
                </a:solidFill>
              </a:rPr>
              <a:t>. Variables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4000" b="1" dirty="0" smtClean="0">
                <a:solidFill>
                  <a:srgbClr val="0070C0"/>
                </a:solidFill>
              </a:rPr>
              <a:t>Déclaration d’une variable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217349"/>
            <a:ext cx="7886700" cy="4399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R</a:t>
            </a:r>
            <a:r>
              <a:rPr lang="fr-FR" dirty="0" smtClean="0"/>
              <a:t>ègles </a:t>
            </a:r>
            <a:r>
              <a:rPr lang="fr-FR" dirty="0"/>
              <a:t>bien </a:t>
            </a:r>
            <a:r>
              <a:rPr lang="fr-FR" dirty="0" smtClean="0"/>
              <a:t>précises pour définir un nom de </a:t>
            </a:r>
            <a:r>
              <a:rPr lang="fr-FR" dirty="0"/>
              <a:t>variable 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Débute </a:t>
            </a:r>
            <a:r>
              <a:rPr lang="fr-FR" dirty="0"/>
              <a:t>par une lettre ou par le caractère de soulignement (</a:t>
            </a:r>
            <a:r>
              <a:rPr lang="fr-FR" dirty="0" err="1"/>
              <a:t>underscore</a:t>
            </a:r>
            <a:r>
              <a:rPr lang="fr-FR" dirty="0"/>
              <a:t> _) 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Suivi</a:t>
            </a:r>
            <a:r>
              <a:rPr lang="fr-FR" dirty="0"/>
              <a:t> </a:t>
            </a:r>
            <a:r>
              <a:rPr lang="fr-FR" dirty="0" smtClean="0"/>
              <a:t>par </a:t>
            </a:r>
            <a:r>
              <a:rPr lang="fr-FR" dirty="0"/>
              <a:t>un nombre quelconque de lettres, chiffres ou de caractères de </a:t>
            </a:r>
            <a:r>
              <a:rPr lang="fr-FR" dirty="0" smtClean="0"/>
              <a:t>soulignement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underscore</a:t>
            </a:r>
            <a:r>
              <a:rPr lang="fr-FR" dirty="0" smtClean="0"/>
              <a:t> est </a:t>
            </a:r>
            <a:r>
              <a:rPr lang="fr-FR" dirty="0"/>
              <a:t>le seul caractère spécial </a:t>
            </a:r>
            <a:r>
              <a:rPr lang="fr-FR" dirty="0" smtClean="0"/>
              <a:t>autorisé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/>
              <a:t>Par exemple, le tiret du 6 n'est jamais </a:t>
            </a:r>
            <a:r>
              <a:rPr lang="fr-FR" dirty="0" smtClean="0"/>
              <a:t>autorisé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8646"/>
            <a:ext cx="7886700" cy="94015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2</a:t>
            </a:r>
            <a:r>
              <a:rPr lang="fr-FR" b="1" dirty="0" smtClean="0">
                <a:solidFill>
                  <a:srgbClr val="0070C0"/>
                </a:solidFill>
              </a:rPr>
              <a:t>. Variables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Déclaration d’une variable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8C95-34C3-4C7B-8C38-F5016BF82231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644"/>
            <a:ext cx="2717443" cy="972356"/>
          </a:xfrm>
          <a:prstGeom prst="rect">
            <a:avLst/>
          </a:prstGeom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1622"/>
            <a:ext cx="9144000" cy="55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1763</TotalTime>
  <Words>1024</Words>
  <Application>Microsoft Office PowerPoint</Application>
  <PresentationFormat>Affichage à l'écran (4:3)</PresentationFormat>
  <Paragraphs>257</Paragraphs>
  <Slides>46</Slides>
  <Notes>44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Corbel</vt:lpstr>
      <vt:lpstr>Wingdings</vt:lpstr>
      <vt:lpstr>Thème Office</vt:lpstr>
      <vt:lpstr>Tutorial d’introduction à l’analyse des données avec Python</vt:lpstr>
      <vt:lpstr>Objectifs </vt:lpstr>
      <vt:lpstr>Plan </vt:lpstr>
      <vt:lpstr>1. Langage Python</vt:lpstr>
      <vt:lpstr>1. Langage Python</vt:lpstr>
      <vt:lpstr>1. Langage Python</vt:lpstr>
      <vt:lpstr>2. Variables</vt:lpstr>
      <vt:lpstr>2. Variables Déclaration d’une variable</vt:lpstr>
      <vt:lpstr>2. Variables Déclaration d’une variable</vt:lpstr>
      <vt:lpstr>2. Variables Déclaration d’une variable</vt:lpstr>
      <vt:lpstr>2. Variables Déclaration d’une variable</vt:lpstr>
      <vt:lpstr>2. Variables Attributs/Méthodes</vt:lpstr>
      <vt:lpstr>2. Variables Convertir les types de variables</vt:lpstr>
      <vt:lpstr>2. Variables Attributs/Méthodes</vt:lpstr>
      <vt:lpstr>3. Fonctions Opérateurs arithmétiques et logiques </vt:lpstr>
      <vt:lpstr>3. Fonctions Opérateurs arithmétiques et logiques </vt:lpstr>
      <vt:lpstr>3. Fonctions Instructions conditionnelles </vt:lpstr>
      <vt:lpstr>3. Fonctions Instructions conditionnelles </vt:lpstr>
      <vt:lpstr>3. Fonctions Instructions conditionnelles </vt:lpstr>
      <vt:lpstr>3. Fonctions Instructions conditionnelles </vt:lpstr>
      <vt:lpstr>3. Fonctions Instructions conditionnelles </vt:lpstr>
      <vt:lpstr>3. Fonctions Instructions conditionnelles </vt:lpstr>
      <vt:lpstr>3. Fonctions Fonctions natives </vt:lpstr>
      <vt:lpstr>3. Fonctions Vos propres fonctions </vt:lpstr>
      <vt:lpstr>3. Fonctions Vos propres fonctions </vt:lpstr>
      <vt:lpstr>4. Anaconda  </vt:lpstr>
      <vt:lpstr>4. Anaconda  </vt:lpstr>
      <vt:lpstr>  5. Environnement Jupyter  </vt:lpstr>
      <vt:lpstr>  5. Environnement Jupyter  </vt:lpstr>
      <vt:lpstr>  5. Environnement Jupyter  </vt:lpstr>
      <vt:lpstr>  5. Environnement Jupyter  </vt:lpstr>
      <vt:lpstr>  5. Environnement Jupyter  </vt:lpstr>
      <vt:lpstr>  5. Environnement Jupyter  </vt:lpstr>
      <vt:lpstr>  5. Environnement Jupyter  </vt:lpstr>
      <vt:lpstr>  5. Environnement Jupyter  </vt:lpstr>
      <vt:lpstr>  5. Environnement Jupyter  </vt:lpstr>
      <vt:lpstr>  5. Environnement Jupyter  </vt:lpstr>
      <vt:lpstr>  5. Environnement Jupyter  </vt:lpstr>
      <vt:lpstr>  5. Environnement Jupyter  </vt:lpstr>
      <vt:lpstr>  5. Environnement Jupyter  </vt:lpstr>
      <vt:lpstr> 6. Bibliothèques fondamentales  </vt:lpstr>
      <vt:lpstr> 6. Bibliothèques fondamentales  </vt:lpstr>
      <vt:lpstr> 6. Bibliothèques fondamentales mito  </vt:lpstr>
      <vt:lpstr>   6. Bibliothèques fondamentales  Mito </vt:lpstr>
      <vt:lpstr>  6. Bibliothèques fondamentales  Mito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d’introduction à l’analyse des données avec Epidata</dc:title>
  <dc:creator>Pefura Yone</dc:creator>
  <cp:lastModifiedBy>Pefura Yone</cp:lastModifiedBy>
  <cp:revision>156</cp:revision>
  <dcterms:created xsi:type="dcterms:W3CDTF">2021-10-03T12:47:35Z</dcterms:created>
  <dcterms:modified xsi:type="dcterms:W3CDTF">2023-03-17T19:49:20Z</dcterms:modified>
</cp:coreProperties>
</file>