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-3222625" y="304800"/>
            <a:ext cx="11909425" cy="4724400"/>
            <a:chOff x="-3222625" y="304800"/>
            <a:chExt cx="11909425" cy="4724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447800" y="2514600"/>
              <a:ext cx="7239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" name="Google Shape;18;p2"/>
            <p:cNvSpPr/>
            <p:nvPr/>
          </p:nvSpPr>
          <p:spPr>
            <a:xfrm>
              <a:off x="-2514600" y="1371600"/>
              <a:ext cx="3657600" cy="3657600"/>
            </a:xfrm>
            <a:custGeom>
              <a:rect b="b" l="l" r="r" t="t"/>
              <a:pathLst>
                <a:path extrusionOk="0" h="64000" w="64000">
                  <a:moveTo>
                    <a:pt x="44083" y="2369"/>
                  </a:moveTo>
                  <a:cubicBezTo>
                    <a:pt x="49970" y="4769"/>
                    <a:pt x="55011" y="8871"/>
                    <a:pt x="58558" y="14148"/>
                  </a:cubicBezTo>
                  <a:cubicBezTo>
                    <a:pt x="62104" y="19425"/>
                    <a:pt x="64000" y="25641"/>
                    <a:pt x="64000" y="32000"/>
                  </a:cubicBezTo>
                  <a:cubicBezTo>
                    <a:pt x="64000" y="38358"/>
                    <a:pt x="62104" y="44574"/>
                    <a:pt x="58558" y="49851"/>
                  </a:cubicBezTo>
                  <a:cubicBezTo>
                    <a:pt x="55011" y="55128"/>
                    <a:pt x="49970" y="59230"/>
                    <a:pt x="44083" y="61631"/>
                  </a:cubicBezTo>
                  <a:cubicBezTo>
                    <a:pt x="44083" y="61631"/>
                    <a:pt x="44082" y="61631"/>
                    <a:pt x="44082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3" y="2368"/>
                  </a:lnTo>
                  <a:cubicBezTo>
                    <a:pt x="44082" y="2368"/>
                    <a:pt x="44082" y="2368"/>
                    <a:pt x="44082" y="2368"/>
                  </a:cubicBezTo>
                  <a:cubicBezTo>
                    <a:pt x="44082" y="2368"/>
                    <a:pt x="44082" y="2368"/>
                    <a:pt x="44082" y="2368"/>
                  </a:cubicBezTo>
                  <a:cubicBezTo>
                    <a:pt x="44082" y="2368"/>
                    <a:pt x="44082" y="2368"/>
                    <a:pt x="44082" y="2368"/>
                  </a:cubicBezTo>
                  <a:cubicBezTo>
                    <a:pt x="44082" y="2368"/>
                    <a:pt x="44083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222625" y="304800"/>
              <a:ext cx="4038600" cy="4038600"/>
            </a:xfrm>
            <a:custGeom>
              <a:rect b="b" l="l" r="r" t="t"/>
              <a:pathLst>
                <a:path extrusionOk="0" h="64000" w="64000">
                  <a:moveTo>
                    <a:pt x="50994" y="6247"/>
                  </a:moveTo>
                  <a:cubicBezTo>
                    <a:pt x="55026" y="9221"/>
                    <a:pt x="58305" y="13101"/>
                    <a:pt x="60564" y="17574"/>
                  </a:cubicBezTo>
                  <a:cubicBezTo>
                    <a:pt x="62822" y="22047"/>
                    <a:pt x="64000" y="26989"/>
                    <a:pt x="64000" y="32000"/>
                  </a:cubicBezTo>
                  <a:cubicBezTo>
                    <a:pt x="64000" y="37010"/>
                    <a:pt x="62822" y="41952"/>
                    <a:pt x="60564" y="46425"/>
                  </a:cubicBezTo>
                  <a:cubicBezTo>
                    <a:pt x="58305" y="50898"/>
                    <a:pt x="55026" y="54778"/>
                    <a:pt x="50994" y="57753"/>
                  </a:cubicBezTo>
                  <a:cubicBezTo>
                    <a:pt x="50994" y="57753"/>
                    <a:pt x="50994" y="57753"/>
                    <a:pt x="50993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4" y="6246"/>
                  </a:lnTo>
                  <a:cubicBezTo>
                    <a:pt x="50993" y="6246"/>
                    <a:pt x="50993" y="6246"/>
                    <a:pt x="50993" y="6246"/>
                  </a:cubicBezTo>
                  <a:cubicBezTo>
                    <a:pt x="50993" y="6246"/>
                    <a:pt x="50993" y="6246"/>
                    <a:pt x="50993" y="6246"/>
                  </a:cubicBezTo>
                  <a:cubicBezTo>
                    <a:pt x="50993" y="6246"/>
                    <a:pt x="50993" y="6246"/>
                    <a:pt x="50993" y="6246"/>
                  </a:cubicBezTo>
                  <a:cubicBezTo>
                    <a:pt x="50994" y="6246"/>
                    <a:pt x="50994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1443037" y="985837"/>
            <a:ext cx="72390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443037" y="3427412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5pPr>
            <a:lvl6pPr indent="-29717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6pPr>
            <a:lvl7pPr indent="-29717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7pPr>
            <a:lvl8pPr indent="-297179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8pPr>
            <a:lvl9pPr indent="-297179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○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3238500" y="0"/>
            <a:ext cx="11925300" cy="3810000"/>
            <a:chOff x="-3238500" y="0"/>
            <a:chExt cx="11925300" cy="3810000"/>
          </a:xfrm>
        </p:grpSpPr>
        <p:sp>
          <p:nvSpPr>
            <p:cNvPr id="7" name="Google Shape;7;p1"/>
            <p:cNvSpPr/>
            <p:nvPr/>
          </p:nvSpPr>
          <p:spPr>
            <a:xfrm>
              <a:off x="-3238500" y="685800"/>
              <a:ext cx="4114800" cy="3124200"/>
            </a:xfrm>
            <a:custGeom>
              <a:rect b="b" l="l" r="r" t="t"/>
              <a:pathLst>
                <a:path extrusionOk="0" h="64000" w="64000">
                  <a:moveTo>
                    <a:pt x="50296" y="5747"/>
                  </a:moveTo>
                  <a:cubicBezTo>
                    <a:pt x="54526" y="8694"/>
                    <a:pt x="57982" y="12621"/>
                    <a:pt x="60367" y="17192"/>
                  </a:cubicBezTo>
                  <a:cubicBezTo>
                    <a:pt x="62753" y="21763"/>
                    <a:pt x="64000" y="26843"/>
                    <a:pt x="64000" y="32000"/>
                  </a:cubicBezTo>
                  <a:cubicBezTo>
                    <a:pt x="64000" y="37156"/>
                    <a:pt x="62753" y="42236"/>
                    <a:pt x="60367" y="46807"/>
                  </a:cubicBezTo>
                  <a:cubicBezTo>
                    <a:pt x="57982" y="51378"/>
                    <a:pt x="54526" y="55305"/>
                    <a:pt x="50296" y="58253"/>
                  </a:cubicBezTo>
                  <a:cubicBezTo>
                    <a:pt x="50296" y="58253"/>
                    <a:pt x="50296" y="58253"/>
                    <a:pt x="50296" y="58253"/>
                  </a:cubicBezTo>
                  <a:cubicBezTo>
                    <a:pt x="50296" y="58253"/>
                    <a:pt x="50296" y="58253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cubicBezTo>
                    <a:pt x="50295" y="58253"/>
                    <a:pt x="50295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6" y="5746"/>
                  </a:lnTo>
                  <a:cubicBezTo>
                    <a:pt x="50295" y="5746"/>
                    <a:pt x="50295" y="5746"/>
                    <a:pt x="50295" y="5746"/>
                  </a:cubicBezTo>
                  <a:cubicBezTo>
                    <a:pt x="50296" y="5746"/>
                    <a:pt x="50296" y="5746"/>
                    <a:pt x="50296" y="5746"/>
                  </a:cubicBezTo>
                  <a:cubicBezTo>
                    <a:pt x="50296" y="5746"/>
                    <a:pt x="50296" y="5746"/>
                    <a:pt x="50296" y="5746"/>
                  </a:cubicBez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2425700" y="0"/>
              <a:ext cx="3094037" cy="3154362"/>
            </a:xfrm>
            <a:custGeom>
              <a:rect b="b" l="l" r="r" t="t"/>
              <a:pathLst>
                <a:path extrusionOk="0" h="64000" w="64000">
                  <a:moveTo>
                    <a:pt x="50077" y="5596"/>
                  </a:moveTo>
                  <a:cubicBezTo>
                    <a:pt x="54369" y="8533"/>
                    <a:pt x="57880" y="12474"/>
                    <a:pt x="60306" y="17074"/>
                  </a:cubicBezTo>
                  <a:cubicBezTo>
                    <a:pt x="62731" y="21675"/>
                    <a:pt x="64000" y="26798"/>
                    <a:pt x="64000" y="32000"/>
                  </a:cubicBezTo>
                  <a:cubicBezTo>
                    <a:pt x="64000" y="37201"/>
                    <a:pt x="62731" y="42324"/>
                    <a:pt x="60306" y="46925"/>
                  </a:cubicBezTo>
                  <a:cubicBezTo>
                    <a:pt x="57880" y="51525"/>
                    <a:pt x="54369" y="55466"/>
                    <a:pt x="50077" y="58404"/>
                  </a:cubicBezTo>
                  <a:cubicBezTo>
                    <a:pt x="50077" y="58404"/>
                    <a:pt x="50077" y="58404"/>
                    <a:pt x="50077" y="58404"/>
                  </a:cubicBezTo>
                  <a:cubicBezTo>
                    <a:pt x="50077" y="58404"/>
                    <a:pt x="50077" y="58404"/>
                    <a:pt x="50077" y="58404"/>
                  </a:cubicBezTo>
                  <a:cubicBezTo>
                    <a:pt x="50077" y="58404"/>
                    <a:pt x="50077" y="58404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7" y="5595"/>
                  </a:lnTo>
                  <a:cubicBezTo>
                    <a:pt x="50077" y="5595"/>
                    <a:pt x="50077" y="5595"/>
                    <a:pt x="50077" y="5595"/>
                  </a:cubicBezTo>
                  <a:cubicBezTo>
                    <a:pt x="50077" y="5595"/>
                    <a:pt x="50077" y="5595"/>
                    <a:pt x="50077" y="5595"/>
                  </a:cubicBezTo>
                  <a:cubicBezTo>
                    <a:pt x="50077" y="5595"/>
                    <a:pt x="50077" y="5595"/>
                    <a:pt x="50077" y="5595"/>
                  </a:cubicBez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;p1"/>
            <p:cNvCxnSpPr/>
            <p:nvPr/>
          </p:nvCxnSpPr>
          <p:spPr>
            <a:xfrm>
              <a:off x="1371600" y="1524000"/>
              <a:ext cx="7315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7505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0989" lvl="5" marL="27432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0989" lvl="6" marL="32004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0990" lvl="7" marL="36576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0990" lvl="8" marL="41148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○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ctrTitle"/>
          </p:nvPr>
        </p:nvSpPr>
        <p:spPr>
          <a:xfrm>
            <a:off x="1443037" y="985837"/>
            <a:ext cx="72390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Оптимизация и генерация кода</a:t>
            </a:r>
            <a:endParaRPr/>
          </a:p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1443037" y="3427412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399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0" y="0"/>
            <a:ext cx="9144000" cy="979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Распространение констант (constant propagation)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0" y="1071562"/>
            <a:ext cx="9144000" cy="578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main(int argc, char **argv)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struct 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a = 1024;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b = 4096;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long int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c = (a + b) * 158;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0" y="0"/>
            <a:ext cx="9144000" cy="979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Распространение констант (constant propagation)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0" y="1071562"/>
            <a:ext cx="9144000" cy="578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main(int argc, char **argv)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struct 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a = 1024;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b = 4096;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long int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c = 481280;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 Mono"/>
              <a:buNone/>
            </a:pPr>
            <a:r>
              <a:rPr b="0" i="0" lang="en-US" sz="22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0"/>
            <a:ext cx="9144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Распространение копий (copy propagation)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0" y="774700"/>
            <a:ext cx="91440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calc(int x, int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a = x;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b = y;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a * a + b * b;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9144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Распространение копий (copy propagation)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0" y="774700"/>
            <a:ext cx="91440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calc(int x, int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//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//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x * x + y * y;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0"/>
            <a:ext cx="91440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Удаление недоступного кода (dead code elimination)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0" y="1144587"/>
            <a:ext cx="9144000" cy="571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y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x;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scanf("%d", &amp;x);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if (x &gt;= 10)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printf("x &gt;= 10\n");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printf("x &lt; 10\n");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printf("x = %d\n", &amp;x);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0"/>
            <a:ext cx="91440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Удаление недоступного кода (dead code elimination)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0" y="1144587"/>
            <a:ext cx="9144000" cy="571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//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x;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scanf("%d", &amp;x);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if (x &gt;= 10)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printf("x &gt;= 10\n");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printf("x &lt; 10\n");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return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//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91440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Удаление недоступного кода (dead code elimination)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0" y="1144587"/>
            <a:ext cx="9144000" cy="571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sum(int x, int y)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x + y;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sub(int x, int y)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x - y;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main(int argc, char **argv)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sum(2, 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0" y="0"/>
            <a:ext cx="91440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Удаление недоступного кода (dead code elimination)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0" y="1144587"/>
            <a:ext cx="9144000" cy="571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sum(int x, int y)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x + y;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main(int argc, char **argv)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sum(2, 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0" y="0"/>
            <a:ext cx="91440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Устранение общих подвыражений (common sub-expression elimination)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0" y="1144587"/>
            <a:ext cx="9144000" cy="571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calc(int x, int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a = (x + y) * (x - y) - x * y;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b = x * (x + y) - y * (x - y);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(a * b + x - y) * (a * b + x + y);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0" y="0"/>
            <a:ext cx="91440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Устранение общих подвыражений (common sub-expression elimination)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0" y="1144587"/>
            <a:ext cx="9144000" cy="571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calc(int x, int 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tmp1 = x + y;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tmp2 = x - y;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a = tmp1 * tmp2 - x * y;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b = x * tmp1 - y * tmp2;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tmp3 = a * b;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(tmp3 + tmp2) * (tmp3 + tmp1);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Структура компилятора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370012" y="1827212"/>
            <a:ext cx="77739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AutoNum type="arabicPeriod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Лексический анализ.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AutoNum type="arabicPeriod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Синтаксический анализ (парсинг).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AutoNum type="arabicPeriod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Семантический анализ.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AutoNum type="arabicPeriod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Оптимизация.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AutoNum type="arabicPeriod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Генерация кода.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Низкоуровневые оптимизации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Разворачивание циклов.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Векторизация кода.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Подстановка процедур (inline).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Изменение порядка следования переменных в памяти.</a:t>
            </a:r>
            <a:endParaRPr/>
          </a:p>
          <a:p>
            <a:pPr indent="-213995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399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array[10000];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countthem(int boundary)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count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for (int i = 0; i &lt; 10000; i++)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(array[i] &lt; boundary) count++;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count;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for (int i = 0; i &lt; 10000; i++) array[i] = rand() % 10;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for (int boundary = 0; boundary &lt;= 10; boundary++)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Измерение 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count = 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iterations = 0; iterations &lt; 100; iterations++)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count += countthem(boundary);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Измерение 2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rPr b="0" i="0" lang="en-US" sz="1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Результаты измерений</a:t>
            </a:r>
            <a:endParaRPr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1370012" y="1827212"/>
            <a:ext cx="7313613" cy="4381500"/>
            <a:chOff x="1370012" y="1827212"/>
            <a:chExt cx="7313613" cy="4381500"/>
          </a:xfrm>
        </p:grpSpPr>
        <p:sp>
          <p:nvSpPr>
            <p:cNvPr id="168" name="Google Shape;168;p26"/>
            <p:cNvSpPr txBox="1"/>
            <p:nvPr/>
          </p:nvSpPr>
          <p:spPr>
            <a:xfrm>
              <a:off x="5440362" y="5843587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>
              <a:off x="3854450" y="5843587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1864</a:t>
              </a:r>
              <a:endParaRPr/>
            </a:p>
          </p:txBody>
        </p:sp>
        <p:sp>
          <p:nvSpPr>
            <p:cNvPr id="170" name="Google Shape;170;p26"/>
            <p:cNvSpPr txBox="1"/>
            <p:nvPr/>
          </p:nvSpPr>
          <p:spPr>
            <a:xfrm>
              <a:off x="2651125" y="5843587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1000000</a:t>
              </a: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1370012" y="5843587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72" name="Google Shape;172;p26"/>
            <p:cNvSpPr txBox="1"/>
            <p:nvPr/>
          </p:nvSpPr>
          <p:spPr>
            <a:xfrm>
              <a:off x="5440362" y="5478462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>
              <a:off x="3854450" y="5478462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4537</a:t>
              </a:r>
              <a:endParaRPr/>
            </a:p>
          </p:txBody>
        </p:sp>
        <p:sp>
          <p:nvSpPr>
            <p:cNvPr id="174" name="Google Shape;174;p26"/>
            <p:cNvSpPr txBox="1"/>
            <p:nvPr/>
          </p:nvSpPr>
          <p:spPr>
            <a:xfrm>
              <a:off x="2651125" y="5478462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902500</a:t>
              </a: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1370012" y="5478462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76" name="Google Shape;176;p26"/>
            <p:cNvSpPr txBox="1"/>
            <p:nvPr/>
          </p:nvSpPr>
          <p:spPr>
            <a:xfrm>
              <a:off x="5440362" y="5113337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3854450" y="5113337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7051</a:t>
              </a:r>
              <a:endParaRPr/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2651125" y="5113337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797500</a:t>
              </a: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1370012" y="5113337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5440362" y="4748212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>
              <a:off x="3854450" y="4748212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9235</a:t>
              </a:r>
              <a:endParaRPr/>
            </a:p>
          </p:txBody>
        </p:sp>
        <p:sp>
          <p:nvSpPr>
            <p:cNvPr id="182" name="Google Shape;182;p26"/>
            <p:cNvSpPr txBox="1"/>
            <p:nvPr/>
          </p:nvSpPr>
          <p:spPr>
            <a:xfrm>
              <a:off x="2651125" y="4748212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700700</a:t>
              </a: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370012" y="4748212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84" name="Google Shape;184;p26"/>
            <p:cNvSpPr txBox="1"/>
            <p:nvPr/>
          </p:nvSpPr>
          <p:spPr>
            <a:xfrm>
              <a:off x="5440362" y="4383087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>
              <a:off x="3854450" y="4383087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11029</a:t>
              </a:r>
              <a:endParaRPr/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2651125" y="4383087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602900</a:t>
              </a: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1370012" y="4383087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88" name="Google Shape;188;p26"/>
            <p:cNvSpPr txBox="1"/>
            <p:nvPr/>
          </p:nvSpPr>
          <p:spPr>
            <a:xfrm>
              <a:off x="5440362" y="4017962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3854450" y="4017962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12092</a:t>
              </a:r>
              <a:endParaRPr/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2651125" y="4017962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497400</a:t>
              </a:r>
              <a:endParaRPr/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1370012" y="4017962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5440362" y="3652837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3854450" y="3652837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11982</a:t>
              </a:r>
              <a:endParaRPr/>
            </a:p>
          </p:txBody>
        </p:sp>
        <p:sp>
          <p:nvSpPr>
            <p:cNvPr id="194" name="Google Shape;194;p26"/>
            <p:cNvSpPr txBox="1"/>
            <p:nvPr/>
          </p:nvSpPr>
          <p:spPr>
            <a:xfrm>
              <a:off x="2651125" y="3652837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403100</a:t>
              </a:r>
              <a:endParaRPr/>
            </a:p>
          </p:txBody>
        </p:sp>
        <p:sp>
          <p:nvSpPr>
            <p:cNvPr id="195" name="Google Shape;195;p26"/>
            <p:cNvSpPr txBox="1"/>
            <p:nvPr/>
          </p:nvSpPr>
          <p:spPr>
            <a:xfrm>
              <a:off x="1370012" y="3652837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5440362" y="3287712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3854450" y="3287712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10180</a:t>
              </a:r>
              <a:endParaRPr/>
            </a:p>
          </p:txBody>
        </p:sp>
        <p:sp>
          <p:nvSpPr>
            <p:cNvPr id="198" name="Google Shape;198;p26"/>
            <p:cNvSpPr txBox="1"/>
            <p:nvPr/>
          </p:nvSpPr>
          <p:spPr>
            <a:xfrm>
              <a:off x="2651125" y="3287712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300200</a:t>
              </a:r>
              <a:endParaRPr/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1370012" y="3287712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5440362" y="2922587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3854450" y="2922587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8152</a:t>
              </a:r>
              <a:endParaRPr/>
            </a:p>
          </p:txBody>
        </p:sp>
        <p:sp>
          <p:nvSpPr>
            <p:cNvPr id="202" name="Google Shape;202;p26"/>
            <p:cNvSpPr txBox="1"/>
            <p:nvPr/>
          </p:nvSpPr>
          <p:spPr>
            <a:xfrm>
              <a:off x="2651125" y="2922587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200800</a:t>
              </a:r>
              <a:endParaRPr/>
            </a:p>
          </p:txBody>
        </p:sp>
        <p:sp>
          <p:nvSpPr>
            <p:cNvPr id="203" name="Google Shape;203;p26"/>
            <p:cNvSpPr txBox="1"/>
            <p:nvPr/>
          </p:nvSpPr>
          <p:spPr>
            <a:xfrm>
              <a:off x="1370012" y="2922587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4" name="Google Shape;204;p26"/>
            <p:cNvSpPr txBox="1"/>
            <p:nvPr/>
          </p:nvSpPr>
          <p:spPr>
            <a:xfrm>
              <a:off x="5440362" y="2557462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05" name="Google Shape;205;p26"/>
            <p:cNvSpPr txBox="1"/>
            <p:nvPr/>
          </p:nvSpPr>
          <p:spPr>
            <a:xfrm>
              <a:off x="3854450" y="2557462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5482</a:t>
              </a:r>
              <a:endParaRPr/>
            </a:p>
          </p:txBody>
        </p:sp>
        <p:sp>
          <p:nvSpPr>
            <p:cNvPr id="206" name="Google Shape;206;p26"/>
            <p:cNvSpPr txBox="1"/>
            <p:nvPr/>
          </p:nvSpPr>
          <p:spPr>
            <a:xfrm>
              <a:off x="2651125" y="2557462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100000</a:t>
              </a:r>
              <a:endParaRPr/>
            </a:p>
          </p:txBody>
        </p:sp>
        <p:sp>
          <p:nvSpPr>
            <p:cNvPr id="207" name="Google Shape;207;p26"/>
            <p:cNvSpPr txBox="1"/>
            <p:nvPr/>
          </p:nvSpPr>
          <p:spPr>
            <a:xfrm>
              <a:off x="1370012" y="2557462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8" name="Google Shape;208;p26"/>
            <p:cNvSpPr txBox="1"/>
            <p:nvPr/>
          </p:nvSpPr>
          <p:spPr>
            <a:xfrm>
              <a:off x="5440362" y="2192337"/>
              <a:ext cx="324326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09" name="Google Shape;209;p26"/>
            <p:cNvSpPr txBox="1"/>
            <p:nvPr/>
          </p:nvSpPr>
          <p:spPr>
            <a:xfrm>
              <a:off x="3854450" y="2192337"/>
              <a:ext cx="15859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1869</a:t>
              </a:r>
              <a:endParaRPr/>
            </a:p>
          </p:txBody>
        </p:sp>
        <p:sp>
          <p:nvSpPr>
            <p:cNvPr id="210" name="Google Shape;210;p26"/>
            <p:cNvSpPr txBox="1"/>
            <p:nvPr/>
          </p:nvSpPr>
          <p:spPr>
            <a:xfrm>
              <a:off x="2651125" y="2192337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11" name="Google Shape;211;p26"/>
            <p:cNvSpPr txBox="1"/>
            <p:nvPr/>
          </p:nvSpPr>
          <p:spPr>
            <a:xfrm>
              <a:off x="1370012" y="2192337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12" name="Google Shape;212;p26"/>
            <p:cNvSpPr txBox="1"/>
            <p:nvPr/>
          </p:nvSpPr>
          <p:spPr>
            <a:xfrm>
              <a:off x="3854450" y="1827212"/>
              <a:ext cx="482917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/>
            </a:p>
          </p:txBody>
        </p:sp>
        <p:sp>
          <p:nvSpPr>
            <p:cNvPr id="213" name="Google Shape;213;p26"/>
            <p:cNvSpPr txBox="1"/>
            <p:nvPr/>
          </p:nvSpPr>
          <p:spPr>
            <a:xfrm>
              <a:off x="2651125" y="1827212"/>
              <a:ext cx="1203325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</a:t>
              </a:r>
              <a:endParaRPr/>
            </a:p>
          </p:txBody>
        </p:sp>
        <p:sp>
          <p:nvSpPr>
            <p:cNvPr id="214" name="Google Shape;214;p26"/>
            <p:cNvSpPr txBox="1"/>
            <p:nvPr/>
          </p:nvSpPr>
          <p:spPr>
            <a:xfrm>
              <a:off x="1370012" y="1827212"/>
              <a:ext cx="1281112" cy="365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boundary</a:t>
              </a:r>
              <a:endParaRPr/>
            </a:p>
          </p:txBody>
        </p:sp>
        <p:cxnSp>
          <p:nvCxnSpPr>
            <p:cNvPr id="215" name="Google Shape;215;p26"/>
            <p:cNvCxnSpPr/>
            <p:nvPr/>
          </p:nvCxnSpPr>
          <p:spPr>
            <a:xfrm>
              <a:off x="1370012" y="1827212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26"/>
            <p:cNvCxnSpPr/>
            <p:nvPr/>
          </p:nvCxnSpPr>
          <p:spPr>
            <a:xfrm>
              <a:off x="1370012" y="6208712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7" name="Google Shape;217;p26"/>
            <p:cNvCxnSpPr/>
            <p:nvPr/>
          </p:nvCxnSpPr>
          <p:spPr>
            <a:xfrm>
              <a:off x="1370012" y="1827212"/>
              <a:ext cx="0" cy="43815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" name="Google Shape;218;p26"/>
            <p:cNvCxnSpPr/>
            <p:nvPr/>
          </p:nvCxnSpPr>
          <p:spPr>
            <a:xfrm>
              <a:off x="8683625" y="1827212"/>
              <a:ext cx="0" cy="43815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26"/>
            <p:cNvCxnSpPr/>
            <p:nvPr/>
          </p:nvCxnSpPr>
          <p:spPr>
            <a:xfrm>
              <a:off x="1370012" y="2192337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" name="Google Shape;220;p26"/>
            <p:cNvCxnSpPr/>
            <p:nvPr/>
          </p:nvCxnSpPr>
          <p:spPr>
            <a:xfrm>
              <a:off x="2651125" y="1827212"/>
              <a:ext cx="0" cy="43815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" name="Google Shape;221;p26"/>
            <p:cNvCxnSpPr/>
            <p:nvPr/>
          </p:nvCxnSpPr>
          <p:spPr>
            <a:xfrm>
              <a:off x="3854450" y="1827212"/>
              <a:ext cx="0" cy="438150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26"/>
            <p:cNvCxnSpPr/>
            <p:nvPr/>
          </p:nvCxnSpPr>
          <p:spPr>
            <a:xfrm>
              <a:off x="1370012" y="2557462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26"/>
            <p:cNvCxnSpPr/>
            <p:nvPr/>
          </p:nvCxnSpPr>
          <p:spPr>
            <a:xfrm>
              <a:off x="5440362" y="2192337"/>
              <a:ext cx="0" cy="4016375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26"/>
            <p:cNvCxnSpPr/>
            <p:nvPr/>
          </p:nvCxnSpPr>
          <p:spPr>
            <a:xfrm>
              <a:off x="1370012" y="2922587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26"/>
            <p:cNvCxnSpPr/>
            <p:nvPr/>
          </p:nvCxnSpPr>
          <p:spPr>
            <a:xfrm>
              <a:off x="1370012" y="3287712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26"/>
            <p:cNvCxnSpPr/>
            <p:nvPr/>
          </p:nvCxnSpPr>
          <p:spPr>
            <a:xfrm>
              <a:off x="1370012" y="3652837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26"/>
            <p:cNvCxnSpPr/>
            <p:nvPr/>
          </p:nvCxnSpPr>
          <p:spPr>
            <a:xfrm>
              <a:off x="1370012" y="4017962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26"/>
            <p:cNvCxnSpPr/>
            <p:nvPr/>
          </p:nvCxnSpPr>
          <p:spPr>
            <a:xfrm>
              <a:off x="1370012" y="4383087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26"/>
            <p:cNvCxnSpPr/>
            <p:nvPr/>
          </p:nvCxnSpPr>
          <p:spPr>
            <a:xfrm>
              <a:off x="1370012" y="4748212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26"/>
            <p:cNvCxnSpPr/>
            <p:nvPr/>
          </p:nvCxnSpPr>
          <p:spPr>
            <a:xfrm>
              <a:off x="1370012" y="5113337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26"/>
            <p:cNvCxnSpPr/>
            <p:nvPr/>
          </p:nvCxnSpPr>
          <p:spPr>
            <a:xfrm>
              <a:off x="1370012" y="5478462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26"/>
            <p:cNvCxnSpPr/>
            <p:nvPr/>
          </p:nvCxnSpPr>
          <p:spPr>
            <a:xfrm>
              <a:off x="1370012" y="5843587"/>
              <a:ext cx="7313612" cy="0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3" name="Google Shape;233;p26"/>
          <p:cNvSpPr/>
          <p:nvPr/>
        </p:nvSpPr>
        <p:spPr>
          <a:xfrm>
            <a:off x="5497512" y="2244725"/>
            <a:ext cx="660400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5497512" y="2590800"/>
            <a:ext cx="1112837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5497512" y="2960687"/>
            <a:ext cx="1493837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5497512" y="3341687"/>
            <a:ext cx="1957387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5497512" y="3711575"/>
            <a:ext cx="2246312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5497512" y="4068762"/>
            <a:ext cx="2454275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497512" y="4427537"/>
            <a:ext cx="2130425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5497512" y="4797425"/>
            <a:ext cx="1922462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5497512" y="5167312"/>
            <a:ext cx="1447800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5497512" y="5537200"/>
            <a:ext cx="822325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5497512" y="5884862"/>
            <a:ext cx="566737" cy="26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366837" y="2090737"/>
            <a:ext cx="7292975" cy="86042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http://blogs.msdn.com/b/oldnewthing/archive/2014/06/13/10533875.aspx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Генерация кода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1370012" y="1827212"/>
            <a:ext cx="7773987" cy="503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Первоначально выполняется только операционная система.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запуске программы: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 выделяет место в памяти для программы;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отведённое место загружается код программы;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 передаёт управление (jmp/call) на </a:t>
            </a:r>
            <a:r>
              <a:rPr b="1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точку входа</a:t>
            </a: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(entry point) программы.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Генерация кода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1470025" y="2198687"/>
            <a:ext cx="5764212" cy="41560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28"/>
          <p:cNvCxnSpPr/>
          <p:nvPr/>
        </p:nvCxnSpPr>
        <p:spPr>
          <a:xfrm>
            <a:off x="1481137" y="3557587"/>
            <a:ext cx="57419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8" name="Google Shape;258;p28"/>
          <p:cNvSpPr txBox="1"/>
          <p:nvPr/>
        </p:nvSpPr>
        <p:spPr>
          <a:xfrm>
            <a:off x="1470025" y="2532062"/>
            <a:ext cx="57642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</a:t>
            </a:r>
            <a:endParaRPr/>
          </a:p>
        </p:txBody>
      </p:sp>
      <p:sp>
        <p:nvSpPr>
          <p:cNvPr id="259" name="Google Shape;259;p28"/>
          <p:cNvSpPr txBox="1"/>
          <p:nvPr/>
        </p:nvSpPr>
        <p:spPr>
          <a:xfrm>
            <a:off x="1470025" y="4508500"/>
            <a:ext cx="57642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Данные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Генерация кода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Компилятор: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генерирует код;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определяет способ использования памяти данных.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Генерация кода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1231900" y="1827212"/>
            <a:ext cx="7912100" cy="503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Способы организации компиляторов: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генерация кода сразу на целевом языке;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генерация кода в 2 этапа с использованием промежуточного языка;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JIT-компиляция.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org 100h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dx, strHello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ah, 09h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ax, 0C08h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test    al, 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jnz     @F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ah, 08h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@@: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ret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strHello        db      "Hello, world!$"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org 100h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dx, strHello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BA ?? ??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ah, 09h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B4 09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21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ax, 0C08h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B8 08 0C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21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test    al, al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84 C0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jnz     @F 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75 04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ah, 08h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B4 08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21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@@: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ret        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strHello        db      "Hello, world!$"</a:t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6273800" y="844550"/>
            <a:ext cx="2071687" cy="347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6273800" y="1249362"/>
            <a:ext cx="2071687" cy="347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6273800" y="1631950"/>
            <a:ext cx="2071687" cy="347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6273800" y="2417762"/>
            <a:ext cx="2071687" cy="347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6273800" y="2824162"/>
            <a:ext cx="2071687" cy="347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6273800" y="3228975"/>
            <a:ext cx="2071687" cy="347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6273800" y="3622675"/>
            <a:ext cx="2071687" cy="347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6273800" y="4003675"/>
            <a:ext cx="2071687" cy="347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6273800" y="4408487"/>
            <a:ext cx="2071687" cy="347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6273800" y="5219700"/>
            <a:ext cx="2071687" cy="347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Оптимизация</a:t>
            </a:r>
            <a:endParaRPr/>
          </a:p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370012" y="1827212"/>
            <a:ext cx="7773987" cy="503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Оптимизация — модификация программ с целью улучшения их характеристик без изменения функциональности (логики работы).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Производительность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Компактность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org 100h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dx, strHello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BA ?? ??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ah, 09h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B4 09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21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ax, 0C08h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B8 08 0C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21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test    al, al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84 C0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jnz     @F 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75 ??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ah, 08h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B4 08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21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@@: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ret        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strHello        db      "Hello, world!$"</a:t>
            </a:r>
            <a:endParaRPr/>
          </a:p>
        </p:txBody>
      </p:sp>
      <p:sp>
        <p:nvSpPr>
          <p:cNvPr id="297" name="Google Shape;297;p33"/>
          <p:cNvSpPr txBox="1"/>
          <p:nvPr/>
        </p:nvSpPr>
        <p:spPr>
          <a:xfrm>
            <a:off x="0" y="360362"/>
            <a:ext cx="120332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100h</a:t>
            </a:r>
            <a:endParaRPr/>
          </a:p>
        </p:txBody>
      </p:sp>
      <p:cxnSp>
        <p:nvCxnSpPr>
          <p:cNvPr id="298" name="Google Shape;298;p33"/>
          <p:cNvCxnSpPr/>
          <p:nvPr/>
        </p:nvCxnSpPr>
        <p:spPr>
          <a:xfrm>
            <a:off x="150812" y="844550"/>
            <a:ext cx="108743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9" name="Google Shape;299;p33"/>
          <p:cNvSpPr txBox="1"/>
          <p:nvPr/>
        </p:nvSpPr>
        <p:spPr>
          <a:xfrm>
            <a:off x="0" y="5513387"/>
            <a:ext cx="1203325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115h</a:t>
            </a:r>
            <a:endParaRPr/>
          </a:p>
        </p:txBody>
      </p:sp>
      <p:cxnSp>
        <p:nvCxnSpPr>
          <p:cNvPr id="300" name="Google Shape;300;p33"/>
          <p:cNvCxnSpPr/>
          <p:nvPr/>
        </p:nvCxnSpPr>
        <p:spPr>
          <a:xfrm>
            <a:off x="150812" y="5997575"/>
            <a:ext cx="108743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1" name="Google Shape;301;p33"/>
          <p:cNvSpPr txBox="1"/>
          <p:nvPr/>
        </p:nvSpPr>
        <p:spPr>
          <a:xfrm>
            <a:off x="0" y="4784725"/>
            <a:ext cx="1203325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114h</a:t>
            </a:r>
            <a:endParaRPr/>
          </a:p>
        </p:txBody>
      </p:sp>
      <p:cxnSp>
        <p:nvCxnSpPr>
          <p:cNvPr id="302" name="Google Shape;302;p33"/>
          <p:cNvCxnSpPr/>
          <p:nvPr/>
        </p:nvCxnSpPr>
        <p:spPr>
          <a:xfrm>
            <a:off x="150812" y="5268912"/>
            <a:ext cx="108743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3" name="Google Shape;303;p33"/>
          <p:cNvSpPr txBox="1"/>
          <p:nvPr/>
        </p:nvSpPr>
        <p:spPr>
          <a:xfrm>
            <a:off x="0" y="3589337"/>
            <a:ext cx="1203325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110h</a:t>
            </a:r>
            <a:endParaRPr/>
          </a:p>
        </p:txBody>
      </p:sp>
      <p:cxnSp>
        <p:nvCxnSpPr>
          <p:cNvPr id="304" name="Google Shape;304;p33"/>
          <p:cNvCxnSpPr/>
          <p:nvPr/>
        </p:nvCxnSpPr>
        <p:spPr>
          <a:xfrm>
            <a:off x="150812" y="4073525"/>
            <a:ext cx="108743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org 100h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dx, strHello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BA 15 01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ah, 09h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B4 09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21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ax, 0C08h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B8 08 0C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21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test    al, al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84 C0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jnz     @F 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75 04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mov     ah, 08h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B4 08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int     21h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21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@@: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ret                    </a:t>
            </a:r>
            <a:r>
              <a:rPr b="0" i="0" lang="en-US" sz="290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strHello        db      "Hello, world!$"</a:t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0" y="360362"/>
            <a:ext cx="120332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100h</a:t>
            </a:r>
            <a:endParaRPr/>
          </a:p>
        </p:txBody>
      </p:sp>
      <p:cxnSp>
        <p:nvCxnSpPr>
          <p:cNvPr id="311" name="Google Shape;311;p34"/>
          <p:cNvCxnSpPr/>
          <p:nvPr/>
        </p:nvCxnSpPr>
        <p:spPr>
          <a:xfrm>
            <a:off x="150812" y="844550"/>
            <a:ext cx="108743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2" name="Google Shape;312;p34"/>
          <p:cNvSpPr txBox="1"/>
          <p:nvPr/>
        </p:nvSpPr>
        <p:spPr>
          <a:xfrm>
            <a:off x="0" y="5513387"/>
            <a:ext cx="1203325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115h</a:t>
            </a:r>
            <a:endParaRPr/>
          </a:p>
        </p:txBody>
      </p:sp>
      <p:cxnSp>
        <p:nvCxnSpPr>
          <p:cNvPr id="313" name="Google Shape;313;p34"/>
          <p:cNvCxnSpPr/>
          <p:nvPr/>
        </p:nvCxnSpPr>
        <p:spPr>
          <a:xfrm>
            <a:off x="150812" y="5997575"/>
            <a:ext cx="108743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4" name="Google Shape;314;p34"/>
          <p:cNvSpPr txBox="1"/>
          <p:nvPr/>
        </p:nvSpPr>
        <p:spPr>
          <a:xfrm>
            <a:off x="0" y="4784725"/>
            <a:ext cx="1203325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114h</a:t>
            </a:r>
            <a:endParaRPr/>
          </a:p>
        </p:txBody>
      </p:sp>
      <p:cxnSp>
        <p:nvCxnSpPr>
          <p:cNvPr id="315" name="Google Shape;315;p34"/>
          <p:cNvCxnSpPr/>
          <p:nvPr/>
        </p:nvCxnSpPr>
        <p:spPr>
          <a:xfrm>
            <a:off x="150812" y="5268912"/>
            <a:ext cx="108743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6" name="Google Shape;316;p34"/>
          <p:cNvSpPr txBox="1"/>
          <p:nvPr/>
        </p:nvSpPr>
        <p:spPr>
          <a:xfrm>
            <a:off x="0" y="3589337"/>
            <a:ext cx="1203325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Verdana"/>
              <a:buNone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110h</a:t>
            </a:r>
            <a:endParaRPr/>
          </a:p>
        </p:txBody>
      </p:sp>
      <p:cxnSp>
        <p:nvCxnSpPr>
          <p:cNvPr id="317" name="Google Shape;317;p34"/>
          <p:cNvCxnSpPr/>
          <p:nvPr/>
        </p:nvCxnSpPr>
        <p:spPr>
          <a:xfrm>
            <a:off x="150812" y="4073525"/>
            <a:ext cx="108743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Вопросы?</a:t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399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Оптимизация</a:t>
            </a:r>
            <a:endParaRPr/>
          </a:p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Оптимизации: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машинно-зависимые;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машинно-независимые.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Оптимизация</a:t>
            </a:r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○"/>
            </a:pPr>
            <a:r>
              <a:rPr b="0" i="0" lang="en-US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Оптимизации: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локальные: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оператор;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последовательность операторов;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внутрипроцедурные;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межпроцедурные;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внутримодульные;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глобальные.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0" y="0"/>
            <a:ext cx="9144000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Сворачивание констант (constant folding)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0" y="801687"/>
            <a:ext cx="9144000" cy="605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main(int argc, char **argv)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struct 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a = 32 * 32;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b = 32 * 32 * 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long int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c = (a + b) * (4 *4 * sizeof(p) - 2 + 32);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0" y="0"/>
            <a:ext cx="9144000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Сворачивание констант (constant folding)</a:t>
            </a:r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0" y="801687"/>
            <a:ext cx="9144000" cy="605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main(int argc, char **argv)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struct 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a = 1024;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b = 4096;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long int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c = (a + b) * (16 * sizeof(p) + 30);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0" y="0"/>
            <a:ext cx="9144000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Сворачивание констант (constant folding)</a:t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0" y="801687"/>
            <a:ext cx="9144000" cy="605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main(int argc, char **argv)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struct 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a = 1024;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b = 4096;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long int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c = (a + b) * (16 * 8 + 30);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0" y="0"/>
            <a:ext cx="9144000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Сворачивание констант (constant folding)</a:t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0" y="801687"/>
            <a:ext cx="9144000" cy="605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main(int argc, char **argv)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struct 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int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 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a = 1024;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int b = 4096;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long int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c = (a + b) * 158;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Droid Sans Mono"/>
              <a:buNone/>
            </a:pPr>
            <a:r>
              <a:rPr b="0" i="0" lang="en-US" sz="2300" u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Затмение">
  <a:themeElements>
    <a:clrScheme name="default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33CCCC"/>
      </a:accent4>
      <a:accent5>
        <a:srgbClr val="99CCCC"/>
      </a:accent5>
      <a:accent6>
        <a:srgbClr val="FFFFFF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