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6" r:id="rId2"/>
  </p:sldMasterIdLst>
  <p:notesMasterIdLst>
    <p:notesMasterId r:id="rId18"/>
  </p:notesMasterIdLst>
  <p:sldIdLst>
    <p:sldId id="300" r:id="rId3"/>
    <p:sldId id="301" r:id="rId4"/>
    <p:sldId id="302" r:id="rId5"/>
    <p:sldId id="264" r:id="rId6"/>
    <p:sldId id="266" r:id="rId7"/>
    <p:sldId id="268" r:id="rId8"/>
    <p:sldId id="308" r:id="rId9"/>
    <p:sldId id="272" r:id="rId10"/>
    <p:sldId id="276" r:id="rId11"/>
    <p:sldId id="309" r:id="rId12"/>
    <p:sldId id="273" r:id="rId13"/>
    <p:sldId id="274" r:id="rId14"/>
    <p:sldId id="310" r:id="rId15"/>
    <p:sldId id="282" r:id="rId16"/>
    <p:sldId id="307"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407"/>
    <a:srgbClr val="646464"/>
    <a:srgbClr val="596784"/>
    <a:srgbClr val="767676"/>
    <a:srgbClr val="2D313B"/>
    <a:srgbClr val="F8F8F8"/>
    <a:srgbClr val="FFFFFF"/>
    <a:srgbClr val="939393"/>
    <a:srgbClr val="FFC000"/>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10" autoAdjust="0"/>
    <p:restoredTop sz="96351" autoAdjust="0"/>
  </p:normalViewPr>
  <p:slideViewPr>
    <p:cSldViewPr snapToGrid="0">
      <p:cViewPr varScale="1">
        <p:scale>
          <a:sx n="114" d="100"/>
          <a:sy n="114" d="100"/>
        </p:scale>
        <p:origin x="408" y="102"/>
      </p:cViewPr>
      <p:guideLst/>
    </p:cSldViewPr>
  </p:slideViewPr>
  <p:notesTextViewPr>
    <p:cViewPr>
      <p:scale>
        <a:sx n="1" d="1"/>
        <a:sy n="1" d="1"/>
      </p:scale>
      <p:origin x="0" y="0"/>
    </p:cViewPr>
  </p:notesTextViewPr>
  <p:sorterViewPr>
    <p:cViewPr>
      <p:scale>
        <a:sx n="196" d="100"/>
        <a:sy n="196" d="100"/>
      </p:scale>
      <p:origin x="0" y="-218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C8B94-82F7-4980-82CC-87BE07CFBE86}" type="datetimeFigureOut">
              <a:rPr lang="zh-CN" altLang="en-US" smtClean="0"/>
              <a:t>2024/5/6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7A245-A9B2-4BC5-BD89-17FD121E6FAF}" type="slidenum">
              <a:rPr lang="zh-CN" altLang="en-US" smtClean="0"/>
              <a:t>‹#›</a:t>
            </a:fld>
            <a:endParaRPr lang="zh-CN" altLang="en-US"/>
          </a:p>
        </p:txBody>
      </p:sp>
    </p:spTree>
    <p:extLst>
      <p:ext uri="{BB962C8B-B14F-4D97-AF65-F5344CB8AC3E}">
        <p14:creationId xmlns:p14="http://schemas.microsoft.com/office/powerpoint/2010/main" val="264781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7A245-A9B2-4BC5-BD89-17FD121E6FAF}" type="slidenum">
              <a:rPr lang="zh-CN" altLang="en-US" smtClean="0"/>
              <a:t>1</a:t>
            </a:fld>
            <a:endParaRPr lang="zh-CN" altLang="en-US"/>
          </a:p>
        </p:txBody>
      </p:sp>
    </p:spTree>
    <p:extLst>
      <p:ext uri="{BB962C8B-B14F-4D97-AF65-F5344CB8AC3E}">
        <p14:creationId xmlns:p14="http://schemas.microsoft.com/office/powerpoint/2010/main" val="334003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10</a:t>
            </a:fld>
            <a:endParaRPr lang="en-US"/>
          </a:p>
        </p:txBody>
      </p:sp>
    </p:spTree>
    <p:extLst>
      <p:ext uri="{BB962C8B-B14F-4D97-AF65-F5344CB8AC3E}">
        <p14:creationId xmlns:p14="http://schemas.microsoft.com/office/powerpoint/2010/main" val="380700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7A245-A9B2-4BC5-BD89-17FD121E6FAF}" type="slidenum">
              <a:rPr lang="zh-CN" altLang="en-US" smtClean="0"/>
              <a:t>11</a:t>
            </a:fld>
            <a:endParaRPr lang="zh-CN" altLang="en-US"/>
          </a:p>
        </p:txBody>
      </p:sp>
    </p:spTree>
    <p:extLst>
      <p:ext uri="{BB962C8B-B14F-4D97-AF65-F5344CB8AC3E}">
        <p14:creationId xmlns:p14="http://schemas.microsoft.com/office/powerpoint/2010/main" val="2796172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7A245-A9B2-4BC5-BD89-17FD121E6FAF}" type="slidenum">
              <a:rPr lang="zh-CN" altLang="en-US" smtClean="0"/>
              <a:t>12</a:t>
            </a:fld>
            <a:endParaRPr lang="zh-CN" altLang="en-US"/>
          </a:p>
        </p:txBody>
      </p:sp>
    </p:spTree>
    <p:extLst>
      <p:ext uri="{BB962C8B-B14F-4D97-AF65-F5344CB8AC3E}">
        <p14:creationId xmlns:p14="http://schemas.microsoft.com/office/powerpoint/2010/main" val="2420403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13</a:t>
            </a:fld>
            <a:endParaRPr lang="en-US"/>
          </a:p>
        </p:txBody>
      </p:sp>
    </p:spTree>
    <p:extLst>
      <p:ext uri="{BB962C8B-B14F-4D97-AF65-F5344CB8AC3E}">
        <p14:creationId xmlns:p14="http://schemas.microsoft.com/office/powerpoint/2010/main" val="1111366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7A245-A9B2-4BC5-BD89-17FD121E6FAF}" type="slidenum">
              <a:rPr lang="zh-CN" altLang="en-US" smtClean="0"/>
              <a:t>14</a:t>
            </a:fld>
            <a:endParaRPr lang="zh-CN" altLang="en-US"/>
          </a:p>
        </p:txBody>
      </p:sp>
    </p:spTree>
    <p:extLst>
      <p:ext uri="{BB962C8B-B14F-4D97-AF65-F5344CB8AC3E}">
        <p14:creationId xmlns:p14="http://schemas.microsoft.com/office/powerpoint/2010/main" val="4139819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7A245-A9B2-4BC5-BD89-17FD121E6FAF}" type="slidenum">
              <a:rPr lang="zh-CN" altLang="en-US" smtClean="0"/>
              <a:t>15</a:t>
            </a:fld>
            <a:endParaRPr lang="zh-CN" altLang="en-US"/>
          </a:p>
        </p:txBody>
      </p:sp>
    </p:spTree>
    <p:extLst>
      <p:ext uri="{BB962C8B-B14F-4D97-AF65-F5344CB8AC3E}">
        <p14:creationId xmlns:p14="http://schemas.microsoft.com/office/powerpoint/2010/main" val="304893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4E3D44-672D-4571-9441-D1ED69BAA56D}" type="slidenum">
              <a:rPr lang="zh-CN" altLang="en-US" smtClean="0"/>
              <a:t>2</a:t>
            </a:fld>
            <a:endParaRPr lang="zh-CN" altLang="en-US"/>
          </a:p>
        </p:txBody>
      </p:sp>
    </p:spTree>
    <p:extLst>
      <p:ext uri="{BB962C8B-B14F-4D97-AF65-F5344CB8AC3E}">
        <p14:creationId xmlns:p14="http://schemas.microsoft.com/office/powerpoint/2010/main" val="269539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3</a:t>
            </a:fld>
            <a:endParaRPr lang="en-US"/>
          </a:p>
        </p:txBody>
      </p:sp>
    </p:spTree>
    <p:extLst>
      <p:ext uri="{BB962C8B-B14F-4D97-AF65-F5344CB8AC3E}">
        <p14:creationId xmlns:p14="http://schemas.microsoft.com/office/powerpoint/2010/main" val="2286947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7A245-A9B2-4BC5-BD89-17FD121E6FAF}" type="slidenum">
              <a:rPr lang="zh-CN" altLang="en-US" smtClean="0"/>
              <a:t>4</a:t>
            </a:fld>
            <a:endParaRPr lang="zh-CN" altLang="en-US"/>
          </a:p>
        </p:txBody>
      </p:sp>
    </p:spTree>
    <p:extLst>
      <p:ext uri="{BB962C8B-B14F-4D97-AF65-F5344CB8AC3E}">
        <p14:creationId xmlns:p14="http://schemas.microsoft.com/office/powerpoint/2010/main" val="1926255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7A245-A9B2-4BC5-BD89-17FD121E6FAF}" type="slidenum">
              <a:rPr lang="zh-CN" altLang="en-US" smtClean="0"/>
              <a:t>5</a:t>
            </a:fld>
            <a:endParaRPr lang="zh-CN" altLang="en-US"/>
          </a:p>
        </p:txBody>
      </p:sp>
    </p:spTree>
    <p:extLst>
      <p:ext uri="{BB962C8B-B14F-4D97-AF65-F5344CB8AC3E}">
        <p14:creationId xmlns:p14="http://schemas.microsoft.com/office/powerpoint/2010/main" val="3581366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7A245-A9B2-4BC5-BD89-17FD121E6FAF}" type="slidenum">
              <a:rPr lang="zh-CN" altLang="en-US" smtClean="0"/>
              <a:t>6</a:t>
            </a:fld>
            <a:endParaRPr lang="zh-CN" altLang="en-US"/>
          </a:p>
        </p:txBody>
      </p:sp>
    </p:spTree>
    <p:extLst>
      <p:ext uri="{BB962C8B-B14F-4D97-AF65-F5344CB8AC3E}">
        <p14:creationId xmlns:p14="http://schemas.microsoft.com/office/powerpoint/2010/main" val="2734356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模板来自于：第一</a:t>
            </a:r>
            <a:r>
              <a:rPr lang="en-US" altLang="zh-CN" sz="1200" dirty="0">
                <a:latin typeface="微软雅黑" panose="020B0503020204020204" pitchFamily="34" charset="-122"/>
                <a:ea typeface="微软雅黑" panose="020B0503020204020204" pitchFamily="34" charset="-122"/>
              </a:rPr>
              <a:t>PPT</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https://www.1ppt.com/</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78F6036-E835-44CB-A25A-34C755DFD5D4}" type="slidenum">
              <a:rPr lang="en-US" smtClean="0"/>
              <a:pPr/>
              <a:t>7</a:t>
            </a:fld>
            <a:endParaRPr lang="en-US"/>
          </a:p>
        </p:txBody>
      </p:sp>
    </p:spTree>
    <p:extLst>
      <p:ext uri="{BB962C8B-B14F-4D97-AF65-F5344CB8AC3E}">
        <p14:creationId xmlns:p14="http://schemas.microsoft.com/office/powerpoint/2010/main" val="3999211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7A245-A9B2-4BC5-BD89-17FD121E6FAF}" type="slidenum">
              <a:rPr lang="zh-CN" altLang="en-US" smtClean="0"/>
              <a:t>8</a:t>
            </a:fld>
            <a:endParaRPr lang="zh-CN" altLang="en-US"/>
          </a:p>
        </p:txBody>
      </p:sp>
    </p:spTree>
    <p:extLst>
      <p:ext uri="{BB962C8B-B14F-4D97-AF65-F5344CB8AC3E}">
        <p14:creationId xmlns:p14="http://schemas.microsoft.com/office/powerpoint/2010/main" val="376818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27A245-A9B2-4BC5-BD89-17FD121E6FAF}" type="slidenum">
              <a:rPr lang="zh-CN" altLang="en-US" smtClean="0"/>
              <a:t>9</a:t>
            </a:fld>
            <a:endParaRPr lang="zh-CN" altLang="en-US"/>
          </a:p>
        </p:txBody>
      </p:sp>
    </p:spTree>
    <p:extLst>
      <p:ext uri="{BB962C8B-B14F-4D97-AF65-F5344CB8AC3E}">
        <p14:creationId xmlns:p14="http://schemas.microsoft.com/office/powerpoint/2010/main" val="3588690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65202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3454FF6-03A8-4C96-B5E8-E28FD8ECC7A1}" type="datetimeFigureOut">
              <a:rPr lang="zh-CN" altLang="en-US" smtClean="0"/>
              <a:t>2024/5/6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7359677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3454FF6-03A8-4C96-B5E8-E28FD8ECC7A1}" type="datetimeFigureOut">
              <a:rPr lang="zh-CN" altLang="en-US" smtClean="0"/>
              <a:t>2024/5/6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25930949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3454FF6-03A8-4C96-B5E8-E28FD8ECC7A1}" type="datetimeFigureOut">
              <a:rPr lang="zh-CN" altLang="en-US" smtClean="0"/>
              <a:t>2024/5/6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31790121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1367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6248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2024/5/6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514919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2024/5/6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12330742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75095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5" name="组合 14"/>
          <p:cNvGrpSpPr/>
          <p:nvPr userDrawn="1"/>
        </p:nvGrpSpPr>
        <p:grpSpPr>
          <a:xfrm>
            <a:off x="-16043" y="-1"/>
            <a:ext cx="12208043" cy="6858001"/>
            <a:chOff x="-16043" y="-1"/>
            <a:chExt cx="12208043" cy="6858001"/>
          </a:xfrm>
        </p:grpSpPr>
        <p:sp>
          <p:nvSpPr>
            <p:cNvPr id="16" name="矩形 15"/>
            <p:cNvSpPr/>
            <p:nvPr/>
          </p:nvSpPr>
          <p:spPr>
            <a:xfrm>
              <a:off x="-16043" y="0"/>
              <a:ext cx="12208042" cy="6858000"/>
            </a:xfrm>
            <a:prstGeom prst="rect">
              <a:avLst/>
            </a:prstGeom>
            <a:gradFill>
              <a:gsLst>
                <a:gs pos="100000">
                  <a:schemeClr val="bg1"/>
                </a:gs>
                <a:gs pos="0">
                  <a:srgbClr val="F8F8F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9"/>
            <p:cNvSpPr/>
            <p:nvPr/>
          </p:nvSpPr>
          <p:spPr>
            <a:xfrm>
              <a:off x="0" y="-1"/>
              <a:ext cx="8686800" cy="3829653"/>
            </a:xfrm>
            <a:custGeom>
              <a:avLst/>
              <a:gdLst>
                <a:gd name="connsiteX0" fmla="*/ 0 w 7180729"/>
                <a:gd name="connsiteY0" fmla="*/ 0 h 3429000"/>
                <a:gd name="connsiteX1" fmla="*/ 7180729 w 7180729"/>
                <a:gd name="connsiteY1" fmla="*/ 0 h 3429000"/>
                <a:gd name="connsiteX2" fmla="*/ 7180729 w 7180729"/>
                <a:gd name="connsiteY2" fmla="*/ 3429000 h 3429000"/>
                <a:gd name="connsiteX3" fmla="*/ 0 w 7180729"/>
                <a:gd name="connsiteY3" fmla="*/ 3429000 h 3429000"/>
                <a:gd name="connsiteX4" fmla="*/ 0 w 7180729"/>
                <a:gd name="connsiteY4" fmla="*/ 0 h 3429000"/>
                <a:gd name="connsiteX0" fmla="*/ 0 w 7180729"/>
                <a:gd name="connsiteY0" fmla="*/ 0 h 3429000"/>
                <a:gd name="connsiteX1" fmla="*/ 7180729 w 7180729"/>
                <a:gd name="connsiteY1" fmla="*/ 0 h 3429000"/>
                <a:gd name="connsiteX2" fmla="*/ 0 w 7180729"/>
                <a:gd name="connsiteY2" fmla="*/ 3429000 h 3429000"/>
                <a:gd name="connsiteX3" fmla="*/ 0 w 7180729"/>
                <a:gd name="connsiteY3" fmla="*/ 0 h 3429000"/>
              </a:gdLst>
              <a:ahLst/>
              <a:cxnLst>
                <a:cxn ang="0">
                  <a:pos x="connsiteX0" y="connsiteY0"/>
                </a:cxn>
                <a:cxn ang="0">
                  <a:pos x="connsiteX1" y="connsiteY1"/>
                </a:cxn>
                <a:cxn ang="0">
                  <a:pos x="connsiteX2" y="connsiteY2"/>
                </a:cxn>
                <a:cxn ang="0">
                  <a:pos x="connsiteX3" y="connsiteY3"/>
                </a:cxn>
              </a:cxnLst>
              <a:rect l="l" t="t" r="r" b="b"/>
              <a:pathLst>
                <a:path w="7180729" h="3429000">
                  <a:moveTo>
                    <a:pt x="0" y="0"/>
                  </a:moveTo>
                  <a:lnTo>
                    <a:pt x="7180729" y="0"/>
                  </a:lnTo>
                  <a:lnTo>
                    <a:pt x="0" y="3429000"/>
                  </a:lnTo>
                  <a:lnTo>
                    <a:pt x="0" y="0"/>
                  </a:lnTo>
                  <a:close/>
                </a:path>
              </a:pathLst>
            </a:custGeom>
            <a:gradFill>
              <a:gsLst>
                <a:gs pos="0">
                  <a:schemeClr val="bg1"/>
                </a:gs>
                <a:gs pos="100000">
                  <a:srgbClr val="F8F8F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
            <p:cNvSpPr/>
            <p:nvPr/>
          </p:nvSpPr>
          <p:spPr>
            <a:xfrm>
              <a:off x="-16043" y="593558"/>
              <a:ext cx="12208042" cy="6264442"/>
            </a:xfrm>
            <a:custGeom>
              <a:avLst/>
              <a:gdLst>
                <a:gd name="connsiteX0" fmla="*/ 0 w 12192000"/>
                <a:gd name="connsiteY0" fmla="*/ 0 h 6264442"/>
                <a:gd name="connsiteX1" fmla="*/ 12192000 w 12192000"/>
                <a:gd name="connsiteY1" fmla="*/ 0 h 6264442"/>
                <a:gd name="connsiteX2" fmla="*/ 12192000 w 12192000"/>
                <a:gd name="connsiteY2" fmla="*/ 6264442 h 6264442"/>
                <a:gd name="connsiteX3" fmla="*/ 0 w 12192000"/>
                <a:gd name="connsiteY3" fmla="*/ 6264442 h 6264442"/>
                <a:gd name="connsiteX4" fmla="*/ 0 w 12192000"/>
                <a:gd name="connsiteY4" fmla="*/ 0 h 6264442"/>
                <a:gd name="connsiteX0" fmla="*/ 0 w 12208042"/>
                <a:gd name="connsiteY0" fmla="*/ 5037221 h 6264442"/>
                <a:gd name="connsiteX1" fmla="*/ 12208042 w 12208042"/>
                <a:gd name="connsiteY1" fmla="*/ 0 h 6264442"/>
                <a:gd name="connsiteX2" fmla="*/ 12208042 w 12208042"/>
                <a:gd name="connsiteY2" fmla="*/ 6264442 h 6264442"/>
                <a:gd name="connsiteX3" fmla="*/ 16042 w 12208042"/>
                <a:gd name="connsiteY3" fmla="*/ 6264442 h 6264442"/>
                <a:gd name="connsiteX4" fmla="*/ 0 w 12208042"/>
                <a:gd name="connsiteY4" fmla="*/ 5037221 h 626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8042" h="6264442">
                  <a:moveTo>
                    <a:pt x="0" y="5037221"/>
                  </a:moveTo>
                  <a:lnTo>
                    <a:pt x="12208042" y="0"/>
                  </a:lnTo>
                  <a:lnTo>
                    <a:pt x="12208042" y="6264442"/>
                  </a:lnTo>
                  <a:lnTo>
                    <a:pt x="16042" y="6264442"/>
                  </a:lnTo>
                  <a:lnTo>
                    <a:pt x="0" y="5037221"/>
                  </a:lnTo>
                  <a:close/>
                </a:path>
              </a:pathLst>
            </a:custGeom>
            <a:gradFill>
              <a:gsLst>
                <a:gs pos="0">
                  <a:schemeClr val="bg1"/>
                </a:gs>
                <a:gs pos="100000">
                  <a:srgbClr val="F8F8F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3"/>
            <p:cNvSpPr/>
            <p:nvPr/>
          </p:nvSpPr>
          <p:spPr>
            <a:xfrm>
              <a:off x="10479840" y="650915"/>
              <a:ext cx="1712160" cy="633400"/>
            </a:xfrm>
            <a:custGeom>
              <a:avLst/>
              <a:gdLst>
                <a:gd name="connsiteX0" fmla="*/ 0 w 1712160"/>
                <a:gd name="connsiteY0" fmla="*/ 0 h 633400"/>
                <a:gd name="connsiteX1" fmla="*/ 1712160 w 1712160"/>
                <a:gd name="connsiteY1" fmla="*/ 0 h 633400"/>
                <a:gd name="connsiteX2" fmla="*/ 1712160 w 1712160"/>
                <a:gd name="connsiteY2" fmla="*/ 633400 h 633400"/>
                <a:gd name="connsiteX3" fmla="*/ 0 w 1712160"/>
                <a:gd name="connsiteY3" fmla="*/ 633400 h 633400"/>
                <a:gd name="connsiteX4" fmla="*/ 0 w 1712160"/>
                <a:gd name="connsiteY4" fmla="*/ 0 h 633400"/>
                <a:gd name="connsiteX0" fmla="*/ 0 w 1712160"/>
                <a:gd name="connsiteY0" fmla="*/ 633400 h 633400"/>
                <a:gd name="connsiteX1" fmla="*/ 1712160 w 1712160"/>
                <a:gd name="connsiteY1" fmla="*/ 0 h 633400"/>
                <a:gd name="connsiteX2" fmla="*/ 1712160 w 1712160"/>
                <a:gd name="connsiteY2" fmla="*/ 633400 h 633400"/>
                <a:gd name="connsiteX3" fmla="*/ 0 w 1712160"/>
                <a:gd name="connsiteY3" fmla="*/ 633400 h 633400"/>
              </a:gdLst>
              <a:ahLst/>
              <a:cxnLst>
                <a:cxn ang="0">
                  <a:pos x="connsiteX0" y="connsiteY0"/>
                </a:cxn>
                <a:cxn ang="0">
                  <a:pos x="connsiteX1" y="connsiteY1"/>
                </a:cxn>
                <a:cxn ang="0">
                  <a:pos x="connsiteX2" y="connsiteY2"/>
                </a:cxn>
                <a:cxn ang="0">
                  <a:pos x="connsiteX3" y="connsiteY3"/>
                </a:cxn>
              </a:cxnLst>
              <a:rect l="l" t="t" r="r" b="b"/>
              <a:pathLst>
                <a:path w="1712160" h="633400">
                  <a:moveTo>
                    <a:pt x="0" y="633400"/>
                  </a:moveTo>
                  <a:lnTo>
                    <a:pt x="1712160" y="0"/>
                  </a:lnTo>
                  <a:lnTo>
                    <a:pt x="1712160" y="633400"/>
                  </a:lnTo>
                  <a:lnTo>
                    <a:pt x="0" y="6334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329606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3454FF6-03A8-4C96-B5E8-E28FD8ECC7A1}" type="datetimeFigureOut">
              <a:rPr lang="zh-CN" altLang="en-US" smtClean="0"/>
              <a:t>2024/5/6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5151015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3454FF6-03A8-4C96-B5E8-E28FD8ECC7A1}" type="datetimeFigureOut">
              <a:rPr lang="zh-CN" altLang="en-US" smtClean="0"/>
              <a:t>2024/5/6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996902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3454FF6-03A8-4C96-B5E8-E28FD8ECC7A1}"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2044780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3454FF6-03A8-4C96-B5E8-E28FD8ECC7A1}" type="datetimeFigureOut">
              <a:rPr lang="zh-CN" altLang="en-US" smtClean="0"/>
              <a:t>2024/5/6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245A8F-2627-41A1-8132-719BDFE92CD1}" type="slidenum">
              <a:rPr lang="zh-CN" altLang="en-US" smtClean="0"/>
              <a:t>‹#›</a:t>
            </a:fld>
            <a:endParaRPr lang="zh-CN" altLang="en-US"/>
          </a:p>
        </p:txBody>
      </p:sp>
      <p:sp>
        <p:nvSpPr>
          <p:cNvPr id="11" name="TextBox 3">
            <a:extLst>
              <a:ext uri="{FF2B5EF4-FFF2-40B4-BE49-F238E27FC236}">
                <a16:creationId xmlns:a16="http://schemas.microsoft.com/office/drawing/2014/main" id="{2996C8F5-4800-4892-C5D3-5C08DD931EA9}"/>
              </a:ext>
            </a:extLst>
          </p:cNvPr>
          <p:cNvSpPr txBox="1"/>
          <p:nvPr userDrawn="1"/>
        </p:nvSpPr>
        <p:spPr>
          <a:xfrm>
            <a:off x="212416" y="4650697"/>
            <a:ext cx="54006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43256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3454FF6-03A8-4C96-B5E8-E28FD8ECC7A1}" type="datetimeFigureOut">
              <a:rPr lang="zh-CN" altLang="en-US" smtClean="0"/>
              <a:t>2024/5/6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10696055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userDrawn="1"/>
        </p:nvGrpSpPr>
        <p:grpSpPr>
          <a:xfrm>
            <a:off x="-16043" y="-1"/>
            <a:ext cx="12208043" cy="6858001"/>
            <a:chOff x="-16043" y="-1"/>
            <a:chExt cx="12208043" cy="6858001"/>
          </a:xfrm>
        </p:grpSpPr>
        <p:sp>
          <p:nvSpPr>
            <p:cNvPr id="3" name="矩形 2"/>
            <p:cNvSpPr/>
            <p:nvPr/>
          </p:nvSpPr>
          <p:spPr>
            <a:xfrm>
              <a:off x="-16043" y="0"/>
              <a:ext cx="12208042" cy="6858000"/>
            </a:xfrm>
            <a:prstGeom prst="rect">
              <a:avLst/>
            </a:prstGeom>
            <a:gradFill>
              <a:gsLst>
                <a:gs pos="100000">
                  <a:schemeClr val="bg1"/>
                </a:gs>
                <a:gs pos="0">
                  <a:srgbClr val="F8F8F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9"/>
            <p:cNvSpPr/>
            <p:nvPr/>
          </p:nvSpPr>
          <p:spPr>
            <a:xfrm>
              <a:off x="0" y="-1"/>
              <a:ext cx="8686800" cy="3829653"/>
            </a:xfrm>
            <a:custGeom>
              <a:avLst/>
              <a:gdLst>
                <a:gd name="connsiteX0" fmla="*/ 0 w 7180729"/>
                <a:gd name="connsiteY0" fmla="*/ 0 h 3429000"/>
                <a:gd name="connsiteX1" fmla="*/ 7180729 w 7180729"/>
                <a:gd name="connsiteY1" fmla="*/ 0 h 3429000"/>
                <a:gd name="connsiteX2" fmla="*/ 7180729 w 7180729"/>
                <a:gd name="connsiteY2" fmla="*/ 3429000 h 3429000"/>
                <a:gd name="connsiteX3" fmla="*/ 0 w 7180729"/>
                <a:gd name="connsiteY3" fmla="*/ 3429000 h 3429000"/>
                <a:gd name="connsiteX4" fmla="*/ 0 w 7180729"/>
                <a:gd name="connsiteY4" fmla="*/ 0 h 3429000"/>
                <a:gd name="connsiteX0" fmla="*/ 0 w 7180729"/>
                <a:gd name="connsiteY0" fmla="*/ 0 h 3429000"/>
                <a:gd name="connsiteX1" fmla="*/ 7180729 w 7180729"/>
                <a:gd name="connsiteY1" fmla="*/ 0 h 3429000"/>
                <a:gd name="connsiteX2" fmla="*/ 0 w 7180729"/>
                <a:gd name="connsiteY2" fmla="*/ 3429000 h 3429000"/>
                <a:gd name="connsiteX3" fmla="*/ 0 w 7180729"/>
                <a:gd name="connsiteY3" fmla="*/ 0 h 3429000"/>
              </a:gdLst>
              <a:ahLst/>
              <a:cxnLst>
                <a:cxn ang="0">
                  <a:pos x="connsiteX0" y="connsiteY0"/>
                </a:cxn>
                <a:cxn ang="0">
                  <a:pos x="connsiteX1" y="connsiteY1"/>
                </a:cxn>
                <a:cxn ang="0">
                  <a:pos x="connsiteX2" y="connsiteY2"/>
                </a:cxn>
                <a:cxn ang="0">
                  <a:pos x="connsiteX3" y="connsiteY3"/>
                </a:cxn>
              </a:cxnLst>
              <a:rect l="l" t="t" r="r" b="b"/>
              <a:pathLst>
                <a:path w="7180729" h="3429000">
                  <a:moveTo>
                    <a:pt x="0" y="0"/>
                  </a:moveTo>
                  <a:lnTo>
                    <a:pt x="7180729" y="0"/>
                  </a:lnTo>
                  <a:lnTo>
                    <a:pt x="0" y="3429000"/>
                  </a:lnTo>
                  <a:lnTo>
                    <a:pt x="0" y="0"/>
                  </a:lnTo>
                  <a:close/>
                </a:path>
              </a:pathLst>
            </a:custGeom>
            <a:gradFill>
              <a:gsLst>
                <a:gs pos="0">
                  <a:schemeClr val="bg1"/>
                </a:gs>
                <a:gs pos="100000">
                  <a:srgbClr val="F8F8F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2"/>
            <p:cNvSpPr/>
            <p:nvPr/>
          </p:nvSpPr>
          <p:spPr>
            <a:xfrm>
              <a:off x="-16043" y="593558"/>
              <a:ext cx="12208042" cy="6264442"/>
            </a:xfrm>
            <a:custGeom>
              <a:avLst/>
              <a:gdLst>
                <a:gd name="connsiteX0" fmla="*/ 0 w 12192000"/>
                <a:gd name="connsiteY0" fmla="*/ 0 h 6264442"/>
                <a:gd name="connsiteX1" fmla="*/ 12192000 w 12192000"/>
                <a:gd name="connsiteY1" fmla="*/ 0 h 6264442"/>
                <a:gd name="connsiteX2" fmla="*/ 12192000 w 12192000"/>
                <a:gd name="connsiteY2" fmla="*/ 6264442 h 6264442"/>
                <a:gd name="connsiteX3" fmla="*/ 0 w 12192000"/>
                <a:gd name="connsiteY3" fmla="*/ 6264442 h 6264442"/>
                <a:gd name="connsiteX4" fmla="*/ 0 w 12192000"/>
                <a:gd name="connsiteY4" fmla="*/ 0 h 6264442"/>
                <a:gd name="connsiteX0" fmla="*/ 0 w 12208042"/>
                <a:gd name="connsiteY0" fmla="*/ 5037221 h 6264442"/>
                <a:gd name="connsiteX1" fmla="*/ 12208042 w 12208042"/>
                <a:gd name="connsiteY1" fmla="*/ 0 h 6264442"/>
                <a:gd name="connsiteX2" fmla="*/ 12208042 w 12208042"/>
                <a:gd name="connsiteY2" fmla="*/ 6264442 h 6264442"/>
                <a:gd name="connsiteX3" fmla="*/ 16042 w 12208042"/>
                <a:gd name="connsiteY3" fmla="*/ 6264442 h 6264442"/>
                <a:gd name="connsiteX4" fmla="*/ 0 w 12208042"/>
                <a:gd name="connsiteY4" fmla="*/ 5037221 h 626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8042" h="6264442">
                  <a:moveTo>
                    <a:pt x="0" y="5037221"/>
                  </a:moveTo>
                  <a:lnTo>
                    <a:pt x="12208042" y="0"/>
                  </a:lnTo>
                  <a:lnTo>
                    <a:pt x="12208042" y="6264442"/>
                  </a:lnTo>
                  <a:lnTo>
                    <a:pt x="16042" y="6264442"/>
                  </a:lnTo>
                  <a:lnTo>
                    <a:pt x="0" y="5037221"/>
                  </a:lnTo>
                  <a:close/>
                </a:path>
              </a:pathLst>
            </a:custGeom>
            <a:gradFill>
              <a:gsLst>
                <a:gs pos="0">
                  <a:schemeClr val="bg1"/>
                </a:gs>
                <a:gs pos="100000">
                  <a:srgbClr val="F8F8F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3"/>
            <p:cNvSpPr/>
            <p:nvPr/>
          </p:nvSpPr>
          <p:spPr>
            <a:xfrm>
              <a:off x="10479840" y="650915"/>
              <a:ext cx="1712160" cy="633400"/>
            </a:xfrm>
            <a:custGeom>
              <a:avLst/>
              <a:gdLst>
                <a:gd name="connsiteX0" fmla="*/ 0 w 1712160"/>
                <a:gd name="connsiteY0" fmla="*/ 0 h 633400"/>
                <a:gd name="connsiteX1" fmla="*/ 1712160 w 1712160"/>
                <a:gd name="connsiteY1" fmla="*/ 0 h 633400"/>
                <a:gd name="connsiteX2" fmla="*/ 1712160 w 1712160"/>
                <a:gd name="connsiteY2" fmla="*/ 633400 h 633400"/>
                <a:gd name="connsiteX3" fmla="*/ 0 w 1712160"/>
                <a:gd name="connsiteY3" fmla="*/ 633400 h 633400"/>
                <a:gd name="connsiteX4" fmla="*/ 0 w 1712160"/>
                <a:gd name="connsiteY4" fmla="*/ 0 h 633400"/>
                <a:gd name="connsiteX0" fmla="*/ 0 w 1712160"/>
                <a:gd name="connsiteY0" fmla="*/ 633400 h 633400"/>
                <a:gd name="connsiteX1" fmla="*/ 1712160 w 1712160"/>
                <a:gd name="connsiteY1" fmla="*/ 0 h 633400"/>
                <a:gd name="connsiteX2" fmla="*/ 1712160 w 1712160"/>
                <a:gd name="connsiteY2" fmla="*/ 633400 h 633400"/>
                <a:gd name="connsiteX3" fmla="*/ 0 w 1712160"/>
                <a:gd name="connsiteY3" fmla="*/ 633400 h 633400"/>
              </a:gdLst>
              <a:ahLst/>
              <a:cxnLst>
                <a:cxn ang="0">
                  <a:pos x="connsiteX0" y="connsiteY0"/>
                </a:cxn>
                <a:cxn ang="0">
                  <a:pos x="connsiteX1" y="connsiteY1"/>
                </a:cxn>
                <a:cxn ang="0">
                  <a:pos x="connsiteX2" y="connsiteY2"/>
                </a:cxn>
                <a:cxn ang="0">
                  <a:pos x="connsiteX3" y="connsiteY3"/>
                </a:cxn>
              </a:cxnLst>
              <a:rect l="l" t="t" r="r" b="b"/>
              <a:pathLst>
                <a:path w="1712160" h="633400">
                  <a:moveTo>
                    <a:pt x="0" y="633400"/>
                  </a:moveTo>
                  <a:lnTo>
                    <a:pt x="1712160" y="0"/>
                  </a:lnTo>
                  <a:lnTo>
                    <a:pt x="1712160" y="633400"/>
                  </a:lnTo>
                  <a:lnTo>
                    <a:pt x="0" y="6334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152042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3454FF6-03A8-4C96-B5E8-E28FD8ECC7A1}" type="datetimeFigureOut">
              <a:rPr lang="zh-CN" altLang="en-US" smtClean="0"/>
              <a:t>2024/5/6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28798774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flipH="1">
            <a:off x="0" y="0"/>
            <a:ext cx="12192000" cy="6857999"/>
          </a:xfrm>
          <a:prstGeom prst="rect">
            <a:avLst/>
          </a:prstGeom>
          <a:gradFill flip="none" rotWithShape="1">
            <a:gsLst>
              <a:gs pos="0">
                <a:schemeClr val="bg1"/>
              </a:gs>
              <a:gs pos="100000">
                <a:schemeClr val="bg1">
                  <a:lumMod val="95000"/>
                  <a:alpha val="7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54FF6-03A8-4C96-B5E8-E28FD8ECC7A1}" type="datetimeFigureOut">
              <a:rPr lang="zh-CN" altLang="en-US" smtClean="0"/>
              <a:t>2024/5/6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2045235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5"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319050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uzhaonian.github.io/myweb/"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28036" y="2541118"/>
            <a:ext cx="3057247" cy="954107"/>
          </a:xfrm>
          <a:prstGeom prst="rect">
            <a:avLst/>
          </a:prstGeom>
          <a:noFill/>
          <a:ln>
            <a:noFill/>
          </a:ln>
        </p:spPr>
        <p:txBody>
          <a:bodyPr vert="horz" wrap="none" rtlCol="0">
            <a:spAutoFit/>
          </a:bodyPr>
          <a:lstStyle/>
          <a:p>
            <a:r>
              <a:rPr lang="zh-CN" altLang="en-US" sz="5600" dirty="0">
                <a:solidFill>
                  <a:srgbClr val="596784"/>
                </a:solidFill>
                <a:latin typeface="方正黑体简体" panose="02010601030101010101" pitchFamily="2" charset="-122"/>
                <a:ea typeface="方正黑体简体" panose="02010601030101010101" pitchFamily="2" charset="-122"/>
              </a:rPr>
              <a:t>实习报告</a:t>
            </a:r>
          </a:p>
        </p:txBody>
      </p:sp>
      <p:sp>
        <p:nvSpPr>
          <p:cNvPr id="17" name="矩形 16"/>
          <p:cNvSpPr/>
          <p:nvPr/>
        </p:nvSpPr>
        <p:spPr>
          <a:xfrm>
            <a:off x="7137400" y="-22747"/>
            <a:ext cx="1845738" cy="5039247"/>
          </a:xfrm>
          <a:prstGeom prst="rect">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10858500" y="2273300"/>
            <a:ext cx="495300" cy="495300"/>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84387" y="3314700"/>
            <a:ext cx="1851814" cy="3543299"/>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8" name="矩形 17"/>
          <p:cNvSpPr/>
          <p:nvPr/>
        </p:nvSpPr>
        <p:spPr>
          <a:xfrm>
            <a:off x="9779000" y="2844800"/>
            <a:ext cx="889000" cy="889000"/>
          </a:xfrm>
          <a:prstGeom prst="rect">
            <a:avLst/>
          </a:prstGeom>
          <a:noFill/>
          <a:ln w="19050">
            <a:solidFill>
              <a:srgbClr val="FFB4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16200000">
            <a:off x="6896821" y="1271540"/>
            <a:ext cx="2416046" cy="1077218"/>
          </a:xfrm>
          <a:prstGeom prst="rect">
            <a:avLst/>
          </a:prstGeom>
          <a:noFill/>
          <a:ln>
            <a:noFill/>
          </a:ln>
        </p:spPr>
        <p:txBody>
          <a:bodyPr vert="horz" wrap="none" rtlCol="0">
            <a:spAutoFit/>
          </a:bodyPr>
          <a:lstStyle/>
          <a:p>
            <a:r>
              <a:rPr lang="en-US" altLang="zh-CN" sz="6400" spc="600" dirty="0">
                <a:solidFill>
                  <a:schemeClr val="bg1"/>
                </a:solidFill>
                <a:latin typeface="方正黑体简体" panose="02010601030101010101" pitchFamily="2" charset="-122"/>
                <a:ea typeface="方正黑体简体" panose="02010601030101010101" pitchFamily="2" charset="-122"/>
              </a:rPr>
              <a:t>2024</a:t>
            </a:r>
            <a:endParaRPr lang="zh-CN" altLang="en-US" sz="6400" spc="600" dirty="0">
              <a:solidFill>
                <a:schemeClr val="bg1"/>
              </a:solidFill>
              <a:latin typeface="方正黑体简体" panose="02010601030101010101" pitchFamily="2" charset="-122"/>
              <a:ea typeface="方正黑体简体" panose="02010601030101010101" pitchFamily="2" charset="-122"/>
            </a:endParaRPr>
          </a:p>
        </p:txBody>
      </p:sp>
      <p:sp>
        <p:nvSpPr>
          <p:cNvPr id="21" name="矩形 20"/>
          <p:cNvSpPr/>
          <p:nvPr/>
        </p:nvSpPr>
        <p:spPr>
          <a:xfrm>
            <a:off x="2748210" y="4036037"/>
            <a:ext cx="1416897" cy="342900"/>
          </a:xfrm>
          <a:prstGeom prst="rect">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方正黑体简体" panose="02010601030101010101" pitchFamily="2" charset="-122"/>
                <a:ea typeface="方正黑体简体" panose="02010601030101010101" pitchFamily="2" charset="-122"/>
              </a:rPr>
              <a:t>汇报人：顾兆年</a:t>
            </a:r>
          </a:p>
        </p:txBody>
      </p:sp>
      <p:sp>
        <p:nvSpPr>
          <p:cNvPr id="12" name="矩形 11"/>
          <p:cNvSpPr/>
          <p:nvPr/>
        </p:nvSpPr>
        <p:spPr>
          <a:xfrm>
            <a:off x="3212392" y="4673600"/>
            <a:ext cx="1416897" cy="342900"/>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方正黑体简体" panose="02010601030101010101" pitchFamily="2" charset="-122"/>
                <a:ea typeface="方正黑体简体" panose="02010601030101010101" pitchFamily="2" charset="-122"/>
              </a:rPr>
              <a:t>班级：智控一班</a:t>
            </a:r>
          </a:p>
        </p:txBody>
      </p:sp>
    </p:spTree>
    <p:extLst>
      <p:ext uri="{BB962C8B-B14F-4D97-AF65-F5344CB8AC3E}">
        <p14:creationId xmlns:p14="http://schemas.microsoft.com/office/powerpoint/2010/main" val="36750157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21"/>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animBg="1"/>
      <p:bldP spid="19" grpId="0" animBg="1"/>
      <p:bldP spid="13" grpId="0" animBg="1"/>
      <p:bldP spid="18" grpId="0" animBg="1"/>
      <p:bldP spid="20" grpId="0"/>
      <p:bldP spid="21"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855894" y="3743691"/>
            <a:ext cx="6264967" cy="975011"/>
          </a:xfrm>
          <a:prstGeom prst="rect">
            <a:avLst/>
          </a:prstGeom>
          <a:noFill/>
        </p:spPr>
        <p:txBody>
          <a:bodyPr wrap="square" lIns="0" tIns="0" rIns="0" bIns="0" rtlCol="0">
            <a:spAutoFit/>
          </a:bodyPr>
          <a:lstStyle/>
          <a:p>
            <a:pPr fontAlgn="auto">
              <a:lnSpc>
                <a:spcPct val="130000"/>
              </a:lnSpc>
              <a:defRPr/>
            </a:pPr>
            <a:r>
              <a:rPr lang="zh-CN" altLang="en-US" sz="5400" b="1" dirty="0">
                <a:solidFill>
                  <a:srgbClr val="554B4F"/>
                </a:solidFill>
                <a:latin typeface="方正黑体简体" panose="02010601030101010101" pitchFamily="2" charset="-122"/>
                <a:ea typeface="方正黑体简体" panose="02010601030101010101" pitchFamily="2" charset="-122"/>
                <a:cs typeface="+mn-ea"/>
                <a:sym typeface="+mn-lt"/>
              </a:rPr>
              <a:t>工作闲暇</a:t>
            </a:r>
          </a:p>
        </p:txBody>
      </p:sp>
      <p:sp>
        <p:nvSpPr>
          <p:cNvPr id="11" name="矩形 10"/>
          <p:cNvSpPr/>
          <p:nvPr/>
        </p:nvSpPr>
        <p:spPr>
          <a:xfrm>
            <a:off x="9354" y="18289"/>
            <a:ext cx="12182645" cy="2896361"/>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4" name="矩形 13"/>
          <p:cNvSpPr/>
          <p:nvPr/>
        </p:nvSpPr>
        <p:spPr>
          <a:xfrm>
            <a:off x="1179690" y="963297"/>
            <a:ext cx="1845738" cy="4199253"/>
          </a:xfrm>
          <a:prstGeom prst="rect">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TextBox 48"/>
          <p:cNvSpPr txBox="1"/>
          <p:nvPr/>
        </p:nvSpPr>
        <p:spPr>
          <a:xfrm>
            <a:off x="1179690" y="3095904"/>
            <a:ext cx="1845739" cy="2081852"/>
          </a:xfrm>
          <a:prstGeom prst="rect">
            <a:avLst/>
          </a:prstGeom>
          <a:noFill/>
        </p:spPr>
        <p:txBody>
          <a:bodyPr wrap="square" lIns="0" tIns="0" rIns="0" bIns="0" rtlCol="0">
            <a:spAutoFit/>
          </a:bodyPr>
          <a:lstStyle/>
          <a:p>
            <a:pPr algn="ctr">
              <a:lnSpc>
                <a:spcPct val="130000"/>
              </a:lnSpc>
            </a:pPr>
            <a:r>
              <a:rPr lang="en-US" altLang="zh-CN" sz="11500" dirty="0">
                <a:solidFill>
                  <a:schemeClr val="bg1"/>
                </a:solidFill>
                <a:latin typeface="方正黑体简体" panose="02010601030101010101" pitchFamily="2" charset="-122"/>
                <a:ea typeface="方正黑体简体" panose="02010601030101010101" pitchFamily="2" charset="-122"/>
                <a:cs typeface="+mn-ea"/>
                <a:sym typeface="+mn-lt"/>
              </a:rPr>
              <a:t>3</a:t>
            </a:r>
            <a:endParaRPr lang="zh-CN" altLang="en-US" sz="115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sp>
        <p:nvSpPr>
          <p:cNvPr id="17" name="矩形 16"/>
          <p:cNvSpPr/>
          <p:nvPr/>
        </p:nvSpPr>
        <p:spPr>
          <a:xfrm>
            <a:off x="11059276" y="2715130"/>
            <a:ext cx="495300" cy="495300"/>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87979" y="4756150"/>
            <a:ext cx="640960" cy="640960"/>
          </a:xfrm>
          <a:prstGeom prst="rect">
            <a:avLst/>
          </a:prstGeom>
          <a:noFill/>
          <a:ln w="19050">
            <a:solidFill>
              <a:srgbClr val="FFB4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664409" y="5631308"/>
            <a:ext cx="217042" cy="217042"/>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36990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barn(inVertical)">
                                      <p:cBhvr>
                                        <p:cTn id="3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4" grpId="0" animBg="1"/>
      <p:bldP spid="16" grpId="0"/>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94446" y="0"/>
            <a:ext cx="5182389" cy="994611"/>
            <a:chOff x="394446" y="0"/>
            <a:chExt cx="5182389" cy="994611"/>
          </a:xfrm>
        </p:grpSpPr>
        <p:sp>
          <p:nvSpPr>
            <p:cNvPr id="30" name="文本框 29">
              <a:extLst>
                <a:ext uri="{FF2B5EF4-FFF2-40B4-BE49-F238E27FC236}">
                  <a16:creationId xmlns:a16="http://schemas.microsoft.com/office/drawing/2014/main" id="{C9FE3F12-EF2B-4C2B-8DA1-3D9B6D947A7C}"/>
                </a:ext>
              </a:extLst>
            </p:cNvPr>
            <p:cNvSpPr txBox="1"/>
            <p:nvPr/>
          </p:nvSpPr>
          <p:spPr>
            <a:xfrm>
              <a:off x="1220641" y="165104"/>
              <a:ext cx="1980029" cy="597921"/>
            </a:xfrm>
            <a:prstGeom prst="rect">
              <a:avLst/>
            </a:prstGeom>
            <a:noFill/>
          </p:spPr>
          <p:txBody>
            <a:bodyPr wrap="none" rtlCol="0">
              <a:spAutoFit/>
            </a:bodyPr>
            <a:lstStyle/>
            <a:p>
              <a:pPr fontAlgn="auto">
                <a:lnSpc>
                  <a:spcPct val="130000"/>
                </a:lnSpc>
                <a:defRPr/>
              </a:pPr>
              <a:r>
                <a:rPr lang="zh-CN" altLang="en-US" sz="2800" b="1" dirty="0">
                  <a:solidFill>
                    <a:srgbClr val="554B4F"/>
                  </a:solidFill>
                  <a:latin typeface="方正黑体简体" panose="02010601030101010101" pitchFamily="2" charset="-122"/>
                  <a:ea typeface="方正黑体简体" panose="02010601030101010101" pitchFamily="2" charset="-122"/>
                  <a:cs typeface="+mn-ea"/>
                  <a:sym typeface="+mn-lt"/>
                </a:rPr>
                <a:t>一个小程序</a:t>
              </a:r>
            </a:p>
          </p:txBody>
        </p:sp>
        <p:sp>
          <p:nvSpPr>
            <p:cNvPr id="31" name="矩形 30">
              <a:extLst>
                <a:ext uri="{FF2B5EF4-FFF2-40B4-BE49-F238E27FC236}">
                  <a16:creationId xmlns:a16="http://schemas.microsoft.com/office/drawing/2014/main" id="{F3726BB5-172B-4432-AF35-26229E90CCC6}"/>
                </a:ext>
              </a:extLst>
            </p:cNvPr>
            <p:cNvSpPr/>
            <p:nvPr/>
          </p:nvSpPr>
          <p:spPr>
            <a:xfrm>
              <a:off x="1235631" y="669963"/>
              <a:ext cx="4341204" cy="272895"/>
            </a:xfrm>
            <a:prstGeom prst="rect">
              <a:avLst/>
            </a:prstGeom>
          </p:spPr>
          <p:txBody>
            <a:bodyPr wrap="square">
              <a:spAutoFit/>
            </a:bodyPr>
            <a:lstStyle/>
            <a:p>
              <a:pPr>
                <a:lnSpc>
                  <a:spcPct val="130000"/>
                </a:lnSpc>
              </a:pPr>
              <a:r>
                <a:rPr lang="zh-CN" altLang="en-US" sz="1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用于提升我的工作效率而学着开发的</a:t>
              </a:r>
            </a:p>
          </p:txBody>
        </p:sp>
        <p:grpSp>
          <p:nvGrpSpPr>
            <p:cNvPr id="32" name="组合 31"/>
            <p:cNvGrpSpPr/>
            <p:nvPr/>
          </p:nvGrpSpPr>
          <p:grpSpPr>
            <a:xfrm>
              <a:off x="394446" y="0"/>
              <a:ext cx="666734" cy="994611"/>
              <a:chOff x="514366" y="0"/>
              <a:chExt cx="666734" cy="994611"/>
            </a:xfrm>
          </p:grpSpPr>
          <p:sp>
            <p:nvSpPr>
              <p:cNvPr id="33" name="矩形 32"/>
              <p:cNvSpPr/>
              <p:nvPr/>
            </p:nvSpPr>
            <p:spPr>
              <a:xfrm>
                <a:off x="514366" y="0"/>
                <a:ext cx="666734" cy="994611"/>
              </a:xfrm>
              <a:prstGeom prst="rect">
                <a:avLst/>
              </a:prstGeom>
              <a:solidFill>
                <a:srgbClr val="596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TextBox 48"/>
              <p:cNvSpPr txBox="1"/>
              <p:nvPr/>
            </p:nvSpPr>
            <p:spPr>
              <a:xfrm>
                <a:off x="514366" y="97195"/>
                <a:ext cx="666734" cy="800219"/>
              </a:xfrm>
              <a:prstGeom prst="rect">
                <a:avLst/>
              </a:prstGeom>
              <a:noFill/>
            </p:spPr>
            <p:txBody>
              <a:bodyPr wrap="square" lIns="0" tIns="0" rIns="0" bIns="0" rtlCol="0">
                <a:spAutoFit/>
              </a:bodyPr>
              <a:lstStyle/>
              <a:p>
                <a:pPr algn="ctr">
                  <a:lnSpc>
                    <a:spcPct val="130000"/>
                  </a:lnSpc>
                </a:pPr>
                <a:r>
                  <a:rPr lang="en-US" altLang="zh-CN" sz="4000" dirty="0">
                    <a:solidFill>
                      <a:schemeClr val="bg1"/>
                    </a:solidFill>
                    <a:latin typeface="方正黑体简体" panose="02010601030101010101" pitchFamily="2" charset="-122"/>
                    <a:ea typeface="方正黑体简体" panose="02010601030101010101" pitchFamily="2" charset="-122"/>
                    <a:cs typeface="+mn-ea"/>
                    <a:sym typeface="+mn-lt"/>
                  </a:rPr>
                  <a:t>3</a:t>
                </a:r>
                <a:endParaRPr lang="zh-CN" altLang="en-US" sz="40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grpSp>
      <p:pic>
        <p:nvPicPr>
          <p:cNvPr id="35" name="图片 34">
            <a:extLst>
              <a:ext uri="{FF2B5EF4-FFF2-40B4-BE49-F238E27FC236}">
                <a16:creationId xmlns:a16="http://schemas.microsoft.com/office/drawing/2014/main" id="{969CB83A-BAB9-449E-8170-5E4BA228BAF1}"/>
              </a:ext>
            </a:extLst>
          </p:cNvPr>
          <p:cNvPicPr/>
          <p:nvPr/>
        </p:nvPicPr>
        <p:blipFill>
          <a:blip r:embed="rId3"/>
          <a:stretch>
            <a:fillRect/>
          </a:stretch>
        </p:blipFill>
        <p:spPr>
          <a:xfrm>
            <a:off x="1061180" y="1402273"/>
            <a:ext cx="4733925" cy="1876425"/>
          </a:xfrm>
          <a:prstGeom prst="rect">
            <a:avLst/>
          </a:prstGeom>
        </p:spPr>
      </p:pic>
    </p:spTree>
    <p:extLst>
      <p:ext uri="{BB962C8B-B14F-4D97-AF65-F5344CB8AC3E}">
        <p14:creationId xmlns:p14="http://schemas.microsoft.com/office/powerpoint/2010/main" val="10575278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1000" fill="hold"/>
                                        <p:tgtEl>
                                          <p:spTgt spid="35"/>
                                        </p:tgtEl>
                                        <p:attrNameLst>
                                          <p:attrName>ppt_w</p:attrName>
                                        </p:attrNameLst>
                                      </p:cBhvr>
                                      <p:tavLst>
                                        <p:tav tm="0">
                                          <p:val>
                                            <p:fltVal val="0"/>
                                          </p:val>
                                        </p:tav>
                                        <p:tav tm="100000">
                                          <p:val>
                                            <p:strVal val="#ppt_w"/>
                                          </p:val>
                                        </p:tav>
                                      </p:tavLst>
                                    </p:anim>
                                    <p:anim calcmode="lin" valueType="num">
                                      <p:cBhvr>
                                        <p:cTn id="13" dur="1000" fill="hold"/>
                                        <p:tgtEl>
                                          <p:spTgt spid="35"/>
                                        </p:tgtEl>
                                        <p:attrNameLst>
                                          <p:attrName>ppt_h</p:attrName>
                                        </p:attrNameLst>
                                      </p:cBhvr>
                                      <p:tavLst>
                                        <p:tav tm="0">
                                          <p:val>
                                            <p:fltVal val="0"/>
                                          </p:val>
                                        </p:tav>
                                        <p:tav tm="100000">
                                          <p:val>
                                            <p:strVal val="#ppt_h"/>
                                          </p:val>
                                        </p:tav>
                                      </p:tavLst>
                                    </p:anim>
                                    <p:anim calcmode="lin" valueType="num">
                                      <p:cBhvr>
                                        <p:cTn id="14" dur="1000" fill="hold"/>
                                        <p:tgtEl>
                                          <p:spTgt spid="35"/>
                                        </p:tgtEl>
                                        <p:attrNameLst>
                                          <p:attrName>style.rotation</p:attrName>
                                        </p:attrNameLst>
                                      </p:cBhvr>
                                      <p:tavLst>
                                        <p:tav tm="0">
                                          <p:val>
                                            <p:fltVal val="90"/>
                                          </p:val>
                                        </p:tav>
                                        <p:tav tm="100000">
                                          <p:val>
                                            <p:fltVal val="0"/>
                                          </p:val>
                                        </p:tav>
                                      </p:tavLst>
                                    </p:anim>
                                    <p:animEffect transition="in" filter="fade">
                                      <p:cBhvr>
                                        <p:cTn id="15"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94446" y="0"/>
            <a:ext cx="5182389" cy="994611"/>
            <a:chOff x="394446" y="0"/>
            <a:chExt cx="5182389" cy="994611"/>
          </a:xfrm>
        </p:grpSpPr>
        <p:sp>
          <p:nvSpPr>
            <p:cNvPr id="17" name="文本框 16">
              <a:extLst>
                <a:ext uri="{FF2B5EF4-FFF2-40B4-BE49-F238E27FC236}">
                  <a16:creationId xmlns:a16="http://schemas.microsoft.com/office/drawing/2014/main" id="{C9FE3F12-EF2B-4C2B-8DA1-3D9B6D947A7C}"/>
                </a:ext>
              </a:extLst>
            </p:cNvPr>
            <p:cNvSpPr txBox="1"/>
            <p:nvPr/>
          </p:nvSpPr>
          <p:spPr>
            <a:xfrm>
              <a:off x="1220641" y="165104"/>
              <a:ext cx="1980029" cy="597921"/>
            </a:xfrm>
            <a:prstGeom prst="rect">
              <a:avLst/>
            </a:prstGeom>
            <a:noFill/>
          </p:spPr>
          <p:txBody>
            <a:bodyPr wrap="none" rtlCol="0">
              <a:spAutoFit/>
            </a:bodyPr>
            <a:lstStyle/>
            <a:p>
              <a:pPr fontAlgn="auto">
                <a:lnSpc>
                  <a:spcPct val="130000"/>
                </a:lnSpc>
                <a:defRPr/>
              </a:pPr>
              <a:r>
                <a:rPr lang="zh-CN" altLang="en-US" sz="2800" b="1" dirty="0">
                  <a:solidFill>
                    <a:srgbClr val="554B4F"/>
                  </a:solidFill>
                  <a:latin typeface="方正黑体简体" panose="02010601030101010101" pitchFamily="2" charset="-122"/>
                  <a:ea typeface="方正黑体简体" panose="02010601030101010101" pitchFamily="2" charset="-122"/>
                  <a:cs typeface="+mn-ea"/>
                  <a:sym typeface="+mn-lt"/>
                </a:rPr>
                <a:t>一个小网站</a:t>
              </a:r>
            </a:p>
          </p:txBody>
        </p:sp>
        <p:sp>
          <p:nvSpPr>
            <p:cNvPr id="18" name="矩形 17">
              <a:extLst>
                <a:ext uri="{FF2B5EF4-FFF2-40B4-BE49-F238E27FC236}">
                  <a16:creationId xmlns:a16="http://schemas.microsoft.com/office/drawing/2014/main" id="{F3726BB5-172B-4432-AF35-26229E90CCC6}"/>
                </a:ext>
              </a:extLst>
            </p:cNvPr>
            <p:cNvSpPr/>
            <p:nvPr/>
          </p:nvSpPr>
          <p:spPr>
            <a:xfrm>
              <a:off x="1235631" y="669963"/>
              <a:ext cx="4341204" cy="272895"/>
            </a:xfrm>
            <a:prstGeom prst="rect">
              <a:avLst/>
            </a:prstGeom>
          </p:spPr>
          <p:txBody>
            <a:bodyPr wrap="square">
              <a:spAutoFit/>
            </a:bodyPr>
            <a:lstStyle/>
            <a:p>
              <a:pPr>
                <a:lnSpc>
                  <a:spcPct val="130000"/>
                </a:lnSpc>
              </a:pPr>
              <a:r>
                <a:rPr lang="zh-CN" altLang="en-US" sz="1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为了整理并实现在家和在公司都可以共享到一样的学习资料</a:t>
              </a:r>
            </a:p>
          </p:txBody>
        </p:sp>
        <p:grpSp>
          <p:nvGrpSpPr>
            <p:cNvPr id="19" name="组合 18"/>
            <p:cNvGrpSpPr/>
            <p:nvPr/>
          </p:nvGrpSpPr>
          <p:grpSpPr>
            <a:xfrm>
              <a:off x="394446" y="0"/>
              <a:ext cx="666734" cy="994611"/>
              <a:chOff x="514366" y="0"/>
              <a:chExt cx="666734" cy="994611"/>
            </a:xfrm>
          </p:grpSpPr>
          <p:sp>
            <p:nvSpPr>
              <p:cNvPr id="20" name="矩形 19"/>
              <p:cNvSpPr/>
              <p:nvPr/>
            </p:nvSpPr>
            <p:spPr>
              <a:xfrm>
                <a:off x="514366" y="0"/>
                <a:ext cx="666734" cy="994611"/>
              </a:xfrm>
              <a:prstGeom prst="rect">
                <a:avLst/>
              </a:prstGeom>
              <a:solidFill>
                <a:srgbClr val="596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48"/>
              <p:cNvSpPr txBox="1"/>
              <p:nvPr/>
            </p:nvSpPr>
            <p:spPr>
              <a:xfrm>
                <a:off x="514366" y="97195"/>
                <a:ext cx="666734" cy="800219"/>
              </a:xfrm>
              <a:prstGeom prst="rect">
                <a:avLst/>
              </a:prstGeom>
              <a:noFill/>
            </p:spPr>
            <p:txBody>
              <a:bodyPr wrap="square" lIns="0" tIns="0" rIns="0" bIns="0" rtlCol="0">
                <a:spAutoFit/>
              </a:bodyPr>
              <a:lstStyle/>
              <a:p>
                <a:pPr algn="ctr">
                  <a:lnSpc>
                    <a:spcPct val="130000"/>
                  </a:lnSpc>
                </a:pPr>
                <a:r>
                  <a:rPr lang="en-US" altLang="zh-CN" sz="4000" dirty="0">
                    <a:solidFill>
                      <a:schemeClr val="bg1"/>
                    </a:solidFill>
                    <a:latin typeface="方正黑体简体" panose="02010601030101010101" pitchFamily="2" charset="-122"/>
                    <a:ea typeface="方正黑体简体" panose="02010601030101010101" pitchFamily="2" charset="-122"/>
                    <a:cs typeface="+mn-ea"/>
                    <a:sym typeface="+mn-lt"/>
                  </a:rPr>
                  <a:t>3</a:t>
                </a:r>
                <a:endParaRPr lang="zh-CN" altLang="en-US" sz="40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grpSp>
      <p:pic>
        <p:nvPicPr>
          <p:cNvPr id="22" name="图片 21">
            <a:extLst>
              <a:ext uri="{FF2B5EF4-FFF2-40B4-BE49-F238E27FC236}">
                <a16:creationId xmlns:a16="http://schemas.microsoft.com/office/drawing/2014/main" id="{25AB21D9-94F2-497A-9229-B1FB10D31141}"/>
              </a:ext>
            </a:extLst>
          </p:cNvPr>
          <p:cNvPicPr/>
          <p:nvPr/>
        </p:nvPicPr>
        <p:blipFill>
          <a:blip r:embed="rId3"/>
          <a:stretch>
            <a:fillRect/>
          </a:stretch>
        </p:blipFill>
        <p:spPr>
          <a:xfrm>
            <a:off x="1220641" y="1374775"/>
            <a:ext cx="5144770" cy="3060700"/>
          </a:xfrm>
          <a:prstGeom prst="rect">
            <a:avLst/>
          </a:prstGeom>
        </p:spPr>
      </p:pic>
      <p:sp>
        <p:nvSpPr>
          <p:cNvPr id="2" name="矩形 1">
            <a:extLst>
              <a:ext uri="{FF2B5EF4-FFF2-40B4-BE49-F238E27FC236}">
                <a16:creationId xmlns:a16="http://schemas.microsoft.com/office/drawing/2014/main" id="{EBB81563-2A75-478B-9899-0081CDA822D8}"/>
              </a:ext>
            </a:extLst>
          </p:cNvPr>
          <p:cNvSpPr/>
          <p:nvPr/>
        </p:nvSpPr>
        <p:spPr>
          <a:xfrm>
            <a:off x="6365411" y="5113893"/>
            <a:ext cx="4224233" cy="369332"/>
          </a:xfrm>
          <a:prstGeom prst="rect">
            <a:avLst/>
          </a:prstGeom>
        </p:spPr>
        <p:txBody>
          <a:bodyPr wrap="none">
            <a:spAutoFit/>
          </a:bodyPr>
          <a:lstStyle/>
          <a:p>
            <a:r>
              <a:rPr lang="en-US" altLang="zh-CN" u="sng" kern="100" dirty="0">
                <a:solidFill>
                  <a:srgbClr val="954F72"/>
                </a:solidFill>
                <a:latin typeface="宋体" panose="02010600030101010101" pitchFamily="2" charset="-122"/>
                <a:cs typeface="Times New Roman" panose="02020603050405020304" pitchFamily="18" charset="0"/>
                <a:hlinkClick r:id="rId4"/>
              </a:rPr>
              <a:t>https://guzhaonian.github.io/myweb/</a:t>
            </a:r>
            <a:endParaRPr lang="zh-CN" altLang="en-US" dirty="0"/>
          </a:p>
        </p:txBody>
      </p:sp>
    </p:spTree>
    <p:extLst>
      <p:ext uri="{BB962C8B-B14F-4D97-AF65-F5344CB8AC3E}">
        <p14:creationId xmlns:p14="http://schemas.microsoft.com/office/powerpoint/2010/main" val="42649833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inVertical)">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ircle(in)">
                                      <p:cBhvr>
                                        <p:cTn id="1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819913" y="3720573"/>
            <a:ext cx="6264967" cy="975011"/>
          </a:xfrm>
          <a:prstGeom prst="rect">
            <a:avLst/>
          </a:prstGeom>
          <a:noFill/>
        </p:spPr>
        <p:txBody>
          <a:bodyPr wrap="square" lIns="0" tIns="0" rIns="0" bIns="0" rtlCol="0">
            <a:spAutoFit/>
          </a:bodyPr>
          <a:lstStyle/>
          <a:p>
            <a:pPr fontAlgn="auto">
              <a:lnSpc>
                <a:spcPct val="130000"/>
              </a:lnSpc>
              <a:defRPr/>
            </a:pPr>
            <a:r>
              <a:rPr lang="zh-CN" altLang="en-US" sz="5400" b="1" dirty="0">
                <a:solidFill>
                  <a:srgbClr val="554B4F"/>
                </a:solidFill>
                <a:latin typeface="方正黑体简体" panose="02010601030101010101" pitchFamily="2" charset="-122"/>
                <a:ea typeface="方正黑体简体" panose="02010601030101010101" pitchFamily="2" charset="-122"/>
                <a:cs typeface="+mn-ea"/>
                <a:sym typeface="+mn-lt"/>
              </a:rPr>
              <a:t>实习体会</a:t>
            </a:r>
            <a:endParaRPr lang="en-US" altLang="zh-CN" sz="5400" b="1" dirty="0">
              <a:solidFill>
                <a:srgbClr val="554B4F"/>
              </a:solidFill>
              <a:latin typeface="方正黑体简体" panose="02010601030101010101" pitchFamily="2" charset="-122"/>
              <a:ea typeface="方正黑体简体" panose="02010601030101010101" pitchFamily="2" charset="-122"/>
              <a:cs typeface="+mn-ea"/>
              <a:sym typeface="+mn-lt"/>
            </a:endParaRPr>
          </a:p>
        </p:txBody>
      </p:sp>
      <p:sp>
        <p:nvSpPr>
          <p:cNvPr id="11" name="矩形 10"/>
          <p:cNvSpPr/>
          <p:nvPr/>
        </p:nvSpPr>
        <p:spPr>
          <a:xfrm>
            <a:off x="9354" y="18289"/>
            <a:ext cx="12182645" cy="2896361"/>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4" name="矩形 13"/>
          <p:cNvSpPr/>
          <p:nvPr/>
        </p:nvSpPr>
        <p:spPr>
          <a:xfrm>
            <a:off x="1179690" y="963297"/>
            <a:ext cx="1845738" cy="4199253"/>
          </a:xfrm>
          <a:prstGeom prst="rect">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TextBox 48"/>
          <p:cNvSpPr txBox="1"/>
          <p:nvPr/>
        </p:nvSpPr>
        <p:spPr>
          <a:xfrm>
            <a:off x="1179690" y="3095904"/>
            <a:ext cx="1845739" cy="2300630"/>
          </a:xfrm>
          <a:prstGeom prst="rect">
            <a:avLst/>
          </a:prstGeom>
          <a:noFill/>
        </p:spPr>
        <p:txBody>
          <a:bodyPr wrap="square" lIns="0" tIns="0" rIns="0" bIns="0" rtlCol="0">
            <a:spAutoFit/>
          </a:bodyPr>
          <a:lstStyle/>
          <a:p>
            <a:pPr algn="ctr">
              <a:lnSpc>
                <a:spcPct val="130000"/>
              </a:lnSpc>
            </a:pPr>
            <a:r>
              <a:rPr lang="en-US" altLang="zh-CN" sz="11500" dirty="0">
                <a:solidFill>
                  <a:schemeClr val="bg1"/>
                </a:solidFill>
                <a:latin typeface="方正黑体简体" panose="02010601030101010101" pitchFamily="2" charset="-122"/>
                <a:ea typeface="方正黑体简体" panose="02010601030101010101" pitchFamily="2" charset="-122"/>
                <a:cs typeface="+mn-ea"/>
                <a:sym typeface="+mn-lt"/>
              </a:rPr>
              <a:t>4</a:t>
            </a:r>
            <a:endParaRPr lang="zh-CN" altLang="en-US" sz="115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sp>
        <p:nvSpPr>
          <p:cNvPr id="17" name="矩形 16"/>
          <p:cNvSpPr/>
          <p:nvPr/>
        </p:nvSpPr>
        <p:spPr>
          <a:xfrm>
            <a:off x="11059276" y="2715130"/>
            <a:ext cx="495300" cy="495300"/>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87979" y="4756150"/>
            <a:ext cx="640960" cy="640960"/>
          </a:xfrm>
          <a:prstGeom prst="rect">
            <a:avLst/>
          </a:prstGeom>
          <a:noFill/>
          <a:ln w="19050">
            <a:solidFill>
              <a:srgbClr val="FFB4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664409" y="5631308"/>
            <a:ext cx="217042" cy="217042"/>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75091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2000"/>
                                        <p:tgtEl>
                                          <p:spTgt spid="18"/>
                                        </p:tgtEl>
                                      </p:cBhvr>
                                    </p:animEffect>
                                    <p:anim calcmode="lin" valueType="num">
                                      <p:cBhvr>
                                        <p:cTn id="18" dur="2000" fill="hold"/>
                                        <p:tgtEl>
                                          <p:spTgt spid="18"/>
                                        </p:tgtEl>
                                        <p:attrNameLst>
                                          <p:attrName>ppt_w</p:attrName>
                                        </p:attrNameLst>
                                      </p:cBhvr>
                                      <p:tavLst>
                                        <p:tav tm="0" fmla="#ppt_w*sin(2.5*pi*$)">
                                          <p:val>
                                            <p:fltVal val="0"/>
                                          </p:val>
                                        </p:tav>
                                        <p:tav tm="100000">
                                          <p:val>
                                            <p:fltVal val="1"/>
                                          </p:val>
                                        </p:tav>
                                      </p:tavLst>
                                    </p:anim>
                                    <p:anim calcmode="lin" valueType="num">
                                      <p:cBhvr>
                                        <p:cTn id="19" dur="2000" fill="hold"/>
                                        <p:tgtEl>
                                          <p:spTgt spid="18"/>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0"/>
                                        <p:tgtEl>
                                          <p:spTgt spid="19"/>
                                        </p:tgtEl>
                                      </p:cBhvr>
                                    </p:animEffect>
                                    <p:anim calcmode="lin" valueType="num">
                                      <p:cBhvr>
                                        <p:cTn id="23" dur="2000" fill="hold"/>
                                        <p:tgtEl>
                                          <p:spTgt spid="19"/>
                                        </p:tgtEl>
                                        <p:attrNameLst>
                                          <p:attrName>ppt_w</p:attrName>
                                        </p:attrNameLst>
                                      </p:cBhvr>
                                      <p:tavLst>
                                        <p:tav tm="0" fmla="#ppt_w*sin(2.5*pi*$)">
                                          <p:val>
                                            <p:fltVal val="0"/>
                                          </p:val>
                                        </p:tav>
                                        <p:tav tm="100000">
                                          <p:val>
                                            <p:fltVal val="1"/>
                                          </p:val>
                                        </p:tav>
                                      </p:tavLst>
                                    </p:anim>
                                    <p:anim calcmode="lin" valueType="num">
                                      <p:cBhvr>
                                        <p:cTn id="24" dur="2000" fill="hold"/>
                                        <p:tgtEl>
                                          <p:spTgt spid="19"/>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0"/>
                                        <p:tgtEl>
                                          <p:spTgt spid="17"/>
                                        </p:tgtEl>
                                      </p:cBhvr>
                                    </p:animEffect>
                                    <p:anim calcmode="lin" valueType="num">
                                      <p:cBhvr>
                                        <p:cTn id="28" dur="2000" fill="hold"/>
                                        <p:tgtEl>
                                          <p:spTgt spid="17"/>
                                        </p:tgtEl>
                                        <p:attrNameLst>
                                          <p:attrName>ppt_w</p:attrName>
                                        </p:attrNameLst>
                                      </p:cBhvr>
                                      <p:tavLst>
                                        <p:tav tm="0" fmla="#ppt_w*sin(2.5*pi*$)">
                                          <p:val>
                                            <p:fltVal val="0"/>
                                          </p:val>
                                        </p:tav>
                                        <p:tav tm="100000">
                                          <p:val>
                                            <p:fltVal val="1"/>
                                          </p:val>
                                        </p:tav>
                                      </p:tavLst>
                                    </p:anim>
                                    <p:anim calcmode="lin" valueType="num">
                                      <p:cBhvr>
                                        <p:cTn id="29" dur="20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randombar(horizontal)">
                                      <p:cBhvr>
                                        <p:cTn id="3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4" grpId="0" animBg="1"/>
      <p:bldP spid="16" grpId="0"/>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4446" y="0"/>
            <a:ext cx="2447152" cy="994611"/>
            <a:chOff x="394446" y="0"/>
            <a:chExt cx="2447152" cy="994611"/>
          </a:xfrm>
        </p:grpSpPr>
        <p:sp>
          <p:nvSpPr>
            <p:cNvPr id="42" name="文本框 41">
              <a:extLst>
                <a:ext uri="{FF2B5EF4-FFF2-40B4-BE49-F238E27FC236}">
                  <a16:creationId xmlns:a16="http://schemas.microsoft.com/office/drawing/2014/main" id="{C9FE3F12-EF2B-4C2B-8DA1-3D9B6D947A7C}"/>
                </a:ext>
              </a:extLst>
            </p:cNvPr>
            <p:cNvSpPr txBox="1"/>
            <p:nvPr/>
          </p:nvSpPr>
          <p:spPr>
            <a:xfrm>
              <a:off x="1220641" y="165104"/>
              <a:ext cx="1620957" cy="597921"/>
            </a:xfrm>
            <a:prstGeom prst="rect">
              <a:avLst/>
            </a:prstGeom>
            <a:noFill/>
          </p:spPr>
          <p:txBody>
            <a:bodyPr wrap="none" rtlCol="0">
              <a:spAutoFit/>
            </a:bodyPr>
            <a:lstStyle/>
            <a:p>
              <a:pPr fontAlgn="auto">
                <a:lnSpc>
                  <a:spcPct val="130000"/>
                </a:lnSpc>
                <a:defRPr/>
              </a:pPr>
              <a:r>
                <a:rPr lang="zh-CN" altLang="en-US" sz="2800" b="1" dirty="0">
                  <a:solidFill>
                    <a:srgbClr val="554B4F"/>
                  </a:solidFill>
                  <a:latin typeface="方正黑体简体" panose="02010601030101010101" pitchFamily="2" charset="-122"/>
                  <a:ea typeface="方正黑体简体" panose="02010601030101010101" pitchFamily="2" charset="-122"/>
                  <a:cs typeface="+mn-ea"/>
                  <a:sym typeface="+mn-lt"/>
                </a:rPr>
                <a:t>实习体会</a:t>
              </a:r>
            </a:p>
          </p:txBody>
        </p:sp>
        <p:grpSp>
          <p:nvGrpSpPr>
            <p:cNvPr id="44" name="组合 43"/>
            <p:cNvGrpSpPr/>
            <p:nvPr/>
          </p:nvGrpSpPr>
          <p:grpSpPr>
            <a:xfrm>
              <a:off x="394446" y="0"/>
              <a:ext cx="666734" cy="994611"/>
              <a:chOff x="514366" y="0"/>
              <a:chExt cx="666734" cy="994611"/>
            </a:xfrm>
          </p:grpSpPr>
          <p:sp>
            <p:nvSpPr>
              <p:cNvPr id="45" name="矩形 44"/>
              <p:cNvSpPr/>
              <p:nvPr/>
            </p:nvSpPr>
            <p:spPr>
              <a:xfrm>
                <a:off x="514366" y="0"/>
                <a:ext cx="666734" cy="994611"/>
              </a:xfrm>
              <a:prstGeom prst="rect">
                <a:avLst/>
              </a:prstGeom>
              <a:solidFill>
                <a:srgbClr val="596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TextBox 48"/>
              <p:cNvSpPr txBox="1"/>
              <p:nvPr/>
            </p:nvSpPr>
            <p:spPr>
              <a:xfrm>
                <a:off x="514366" y="97195"/>
                <a:ext cx="666734" cy="800219"/>
              </a:xfrm>
              <a:prstGeom prst="rect">
                <a:avLst/>
              </a:prstGeom>
              <a:noFill/>
            </p:spPr>
            <p:txBody>
              <a:bodyPr wrap="square" lIns="0" tIns="0" rIns="0" bIns="0" rtlCol="0">
                <a:spAutoFit/>
              </a:bodyPr>
              <a:lstStyle/>
              <a:p>
                <a:pPr algn="ctr">
                  <a:lnSpc>
                    <a:spcPct val="130000"/>
                  </a:lnSpc>
                </a:pPr>
                <a:r>
                  <a:rPr lang="en-US" altLang="zh-CN" sz="4000" dirty="0">
                    <a:solidFill>
                      <a:schemeClr val="bg1"/>
                    </a:solidFill>
                    <a:latin typeface="方正黑体简体" panose="02010601030101010101" pitchFamily="2" charset="-122"/>
                    <a:ea typeface="方正黑体简体" panose="02010601030101010101" pitchFamily="2" charset="-122"/>
                    <a:cs typeface="+mn-ea"/>
                    <a:sym typeface="+mn-lt"/>
                  </a:rPr>
                  <a:t>4</a:t>
                </a:r>
                <a:endParaRPr lang="zh-CN" altLang="en-US" sz="40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grpSp>
      <p:sp>
        <p:nvSpPr>
          <p:cNvPr id="2" name="文本框 1">
            <a:extLst>
              <a:ext uri="{FF2B5EF4-FFF2-40B4-BE49-F238E27FC236}">
                <a16:creationId xmlns:a16="http://schemas.microsoft.com/office/drawing/2014/main" id="{F7809BD4-28F6-4851-B1AD-6972C3BF768C}"/>
              </a:ext>
            </a:extLst>
          </p:cNvPr>
          <p:cNvSpPr txBox="1"/>
          <p:nvPr/>
        </p:nvSpPr>
        <p:spPr>
          <a:xfrm>
            <a:off x="4133851" y="2476500"/>
            <a:ext cx="7543800" cy="2554545"/>
          </a:xfrm>
          <a:prstGeom prst="rect">
            <a:avLst/>
          </a:prstGeom>
          <a:noFill/>
        </p:spPr>
        <p:txBody>
          <a:bodyPr wrap="square" rtlCol="0">
            <a:spAutoFit/>
          </a:bodyPr>
          <a:lstStyle/>
          <a:p>
            <a:r>
              <a:rPr lang="zh-CN" altLang="en-US" sz="3200" dirty="0">
                <a:ln/>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cs typeface="+mn-ea"/>
                <a:sym typeface="+mn-lt"/>
              </a:rPr>
              <a:t>通过实习，我慢慢的从一个学生成为一个半只脚踏入职场踏入职场大门的成年人了，在这期间也让我学到了专业知识和技能，还培养了我的团队合作能力，为未来的职业发展打下了坚实的基础</a:t>
            </a:r>
            <a:endParaRPr lang="zh-CN" altLang="en-US" sz="3200" dirty="0">
              <a:latin typeface="隶书" panose="02010509060101010101" pitchFamily="49" charset="-122"/>
              <a:ea typeface="隶书" panose="02010509060101010101" pitchFamily="49" charset="-122"/>
            </a:endParaRPr>
          </a:p>
        </p:txBody>
      </p:sp>
      <p:sp>
        <p:nvSpPr>
          <p:cNvPr id="47" name="îš1íḋé">
            <a:extLst>
              <a:ext uri="{FF2B5EF4-FFF2-40B4-BE49-F238E27FC236}">
                <a16:creationId xmlns:a16="http://schemas.microsoft.com/office/drawing/2014/main" id="{089B0FDE-45D6-4707-81CF-737BBF87C67B}"/>
              </a:ext>
            </a:extLst>
          </p:cNvPr>
          <p:cNvSpPr/>
          <p:nvPr/>
        </p:nvSpPr>
        <p:spPr>
          <a:xfrm>
            <a:off x="669925" y="2123672"/>
            <a:ext cx="2324698" cy="3222698"/>
          </a:xfrm>
          <a:prstGeom prst="roundRect">
            <a:avLst>
              <a:gd name="adj" fmla="val 2689"/>
            </a:avLst>
          </a:prstGeom>
          <a:solidFill>
            <a:schemeClr val="bg1"/>
          </a:solidFill>
          <a:ln>
            <a:noFill/>
          </a:ln>
          <a:effectLst>
            <a:outerShdw blurRad="5080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ID" dirty="0">
              <a:cs typeface="+mn-ea"/>
              <a:sym typeface="+mn-lt"/>
            </a:endParaRPr>
          </a:p>
        </p:txBody>
      </p:sp>
      <p:sp>
        <p:nvSpPr>
          <p:cNvPr id="48" name="îşľíḋe">
            <a:extLst>
              <a:ext uri="{FF2B5EF4-FFF2-40B4-BE49-F238E27FC236}">
                <a16:creationId xmlns:a16="http://schemas.microsoft.com/office/drawing/2014/main" id="{40CDFBF2-64D1-4216-B0B6-3F8B73892B4C}"/>
              </a:ext>
            </a:extLst>
          </p:cNvPr>
          <p:cNvSpPr/>
          <p:nvPr/>
        </p:nvSpPr>
        <p:spPr>
          <a:xfrm>
            <a:off x="1061180" y="2326118"/>
            <a:ext cx="1304546" cy="1304544"/>
          </a:xfrm>
          <a:prstGeom prst="ellipse">
            <a:avLst/>
          </a:prstGeom>
          <a:blipFill>
            <a:blip r:embed="rId3" cstate="screen"/>
            <a:stretch>
              <a:fillRect/>
            </a:stretch>
          </a:blipFill>
          <a:ln w="571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dirty="0">
              <a:cs typeface="+mn-ea"/>
              <a:sym typeface="+mn-lt"/>
            </a:endParaRPr>
          </a:p>
        </p:txBody>
      </p:sp>
      <p:sp>
        <p:nvSpPr>
          <p:cNvPr id="49" name="îsḷîḑe">
            <a:extLst>
              <a:ext uri="{FF2B5EF4-FFF2-40B4-BE49-F238E27FC236}">
                <a16:creationId xmlns:a16="http://schemas.microsoft.com/office/drawing/2014/main" id="{4242DB40-41C1-4122-AAC7-31721A71D13D}"/>
              </a:ext>
            </a:extLst>
          </p:cNvPr>
          <p:cNvSpPr txBox="1"/>
          <p:nvPr/>
        </p:nvSpPr>
        <p:spPr bwMode="auto">
          <a:xfrm>
            <a:off x="669925" y="3827750"/>
            <a:ext cx="232469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2400" dirty="0">
                <a:ln/>
                <a:solidFill>
                  <a:schemeClr val="tx1"/>
                </a:solidFill>
                <a:effectLst>
                  <a:outerShdw blurRad="38100" dist="19050" dir="2700000" algn="tl" rotWithShape="0">
                    <a:schemeClr val="dk1">
                      <a:alpha val="40000"/>
                    </a:schemeClr>
                  </a:outerShdw>
                </a:effectLst>
                <a:cs typeface="+mn-ea"/>
                <a:sym typeface="+mn-lt"/>
              </a:rPr>
              <a:t>体会，感想</a:t>
            </a:r>
          </a:p>
        </p:txBody>
      </p:sp>
    </p:spTree>
    <p:extLst>
      <p:ext uri="{BB962C8B-B14F-4D97-AF65-F5344CB8AC3E}">
        <p14:creationId xmlns:p14="http://schemas.microsoft.com/office/powerpoint/2010/main" val="25047460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randombar(horizontal)">
                                      <p:cBhvr>
                                        <p:cTn id="14" dur="500"/>
                                        <p:tgtEl>
                                          <p:spTgt spid="47"/>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randombar(horizontal)">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7" grpId="0" animBg="1"/>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0424" y="2506618"/>
            <a:ext cx="4801314" cy="1015663"/>
          </a:xfrm>
          <a:prstGeom prst="rect">
            <a:avLst/>
          </a:prstGeom>
          <a:noFill/>
          <a:ln>
            <a:noFill/>
          </a:ln>
        </p:spPr>
        <p:txBody>
          <a:bodyPr vert="horz" wrap="none" rtlCol="0">
            <a:spAutoFit/>
          </a:bodyPr>
          <a:lstStyle/>
          <a:p>
            <a:r>
              <a:rPr lang="zh-CN" altLang="en-US" sz="6000" dirty="0">
                <a:solidFill>
                  <a:srgbClr val="596784"/>
                </a:solidFill>
                <a:latin typeface="方正黑体简体" panose="02010601030101010101" pitchFamily="2" charset="-122"/>
                <a:ea typeface="方正黑体简体" panose="02010601030101010101" pitchFamily="2" charset="-122"/>
              </a:rPr>
              <a:t>感谢您的聆听</a:t>
            </a:r>
          </a:p>
        </p:txBody>
      </p:sp>
      <p:sp>
        <p:nvSpPr>
          <p:cNvPr id="17" name="矩形 16"/>
          <p:cNvSpPr/>
          <p:nvPr/>
        </p:nvSpPr>
        <p:spPr>
          <a:xfrm>
            <a:off x="7137400" y="-22747"/>
            <a:ext cx="1845738" cy="5039247"/>
          </a:xfrm>
          <a:prstGeom prst="rect">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10858500" y="2273300"/>
            <a:ext cx="495300" cy="495300"/>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84387" y="3314700"/>
            <a:ext cx="1851814" cy="3543299"/>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8" name="矩形 17"/>
          <p:cNvSpPr/>
          <p:nvPr/>
        </p:nvSpPr>
        <p:spPr>
          <a:xfrm>
            <a:off x="9779000" y="2844800"/>
            <a:ext cx="889000" cy="889000"/>
          </a:xfrm>
          <a:prstGeom prst="rect">
            <a:avLst/>
          </a:prstGeom>
          <a:noFill/>
          <a:ln w="19050">
            <a:solidFill>
              <a:srgbClr val="FFB4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rot="16200000">
            <a:off x="6896821" y="1271540"/>
            <a:ext cx="2416046" cy="1077218"/>
          </a:xfrm>
          <a:prstGeom prst="rect">
            <a:avLst/>
          </a:prstGeom>
          <a:noFill/>
          <a:ln>
            <a:noFill/>
          </a:ln>
        </p:spPr>
        <p:txBody>
          <a:bodyPr vert="horz" wrap="none" rtlCol="0">
            <a:spAutoFit/>
          </a:bodyPr>
          <a:lstStyle/>
          <a:p>
            <a:r>
              <a:rPr lang="en-US" altLang="zh-CN" sz="6400" spc="600" dirty="0">
                <a:solidFill>
                  <a:schemeClr val="bg1"/>
                </a:solidFill>
                <a:latin typeface="方正黑体简体" panose="02010601030101010101" pitchFamily="2" charset="-122"/>
                <a:ea typeface="方正黑体简体" panose="02010601030101010101" pitchFamily="2" charset="-122"/>
              </a:rPr>
              <a:t>2024</a:t>
            </a:r>
          </a:p>
        </p:txBody>
      </p:sp>
      <p:sp>
        <p:nvSpPr>
          <p:cNvPr id="12" name="文本框 11"/>
          <p:cNvSpPr txBox="1"/>
          <p:nvPr/>
        </p:nvSpPr>
        <p:spPr>
          <a:xfrm>
            <a:off x="628348" y="3389024"/>
            <a:ext cx="4067139" cy="490584"/>
          </a:xfrm>
          <a:prstGeom prst="rect">
            <a:avLst/>
          </a:prstGeom>
          <a:noFill/>
          <a:ln>
            <a:noFill/>
          </a:ln>
        </p:spPr>
        <p:txBody>
          <a:bodyPr vert="horz" wrap="none" rtlCol="0">
            <a:spAutoFit/>
          </a:bodyPr>
          <a:lstStyle/>
          <a:p>
            <a:pPr>
              <a:lnSpc>
                <a:spcPct val="130000"/>
              </a:lnSpc>
            </a:pPr>
            <a:r>
              <a:rPr lang="en-US" altLang="zh-CN" sz="2200" dirty="0">
                <a:solidFill>
                  <a:schemeClr val="tx1">
                    <a:lumMod val="75000"/>
                    <a:lumOff val="25000"/>
                  </a:schemeClr>
                </a:solidFill>
                <a:latin typeface="方正黑体简体" panose="02010601030101010101" pitchFamily="2" charset="-122"/>
                <a:ea typeface="方正黑体简体" panose="02010601030101010101" pitchFamily="2" charset="-122"/>
              </a:rPr>
              <a:t>THANK YOU FOR LISTENING</a:t>
            </a:r>
            <a:endParaRPr lang="zh-CN" altLang="en-US" sz="2200" dirty="0">
              <a:solidFill>
                <a:schemeClr val="tx1">
                  <a:lumMod val="75000"/>
                  <a:lumOff val="25000"/>
                </a:schemeClr>
              </a:solidFill>
              <a:latin typeface="方正黑体简体" panose="02010601030101010101" pitchFamily="2" charset="-122"/>
              <a:ea typeface="方正黑体简体" panose="02010601030101010101" pitchFamily="2" charset="-122"/>
            </a:endParaRPr>
          </a:p>
        </p:txBody>
      </p:sp>
    </p:spTree>
    <p:extLst>
      <p:ext uri="{BB962C8B-B14F-4D97-AF65-F5344CB8AC3E}">
        <p14:creationId xmlns:p14="http://schemas.microsoft.com/office/powerpoint/2010/main" val="18645646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animBg="1"/>
      <p:bldP spid="19" grpId="0" animBg="1"/>
      <p:bldP spid="13" grpId="0" animBg="1"/>
      <p:bldP spid="18"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3160567" y="3438144"/>
            <a:ext cx="9031433"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355" y="18289"/>
            <a:ext cx="3287318" cy="6839711"/>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4" name="Freeform 5"/>
          <p:cNvSpPr>
            <a:spLocks/>
          </p:cNvSpPr>
          <p:nvPr/>
        </p:nvSpPr>
        <p:spPr bwMode="auto">
          <a:xfrm>
            <a:off x="2166000" y="1454763"/>
            <a:ext cx="2011680" cy="3966763"/>
          </a:xfrm>
          <a:custGeom>
            <a:avLst/>
            <a:gdLst>
              <a:gd name="T0" fmla="*/ 1531 w 4760"/>
              <a:gd name="T1" fmla="*/ 0 h 1417"/>
              <a:gd name="T2" fmla="*/ 0 w 4760"/>
              <a:gd name="T3" fmla="*/ 0 h 1417"/>
              <a:gd name="T4" fmla="*/ 0 w 4760"/>
              <a:gd name="T5" fmla="*/ 1417 h 1417"/>
              <a:gd name="T6" fmla="*/ 4760 w 4760"/>
              <a:gd name="T7" fmla="*/ 1417 h 1417"/>
              <a:gd name="T8" fmla="*/ 4760 w 4760"/>
              <a:gd name="T9" fmla="*/ 0 h 1417"/>
              <a:gd name="T10" fmla="*/ 3230 w 4760"/>
              <a:gd name="T11" fmla="*/ 0 h 1417"/>
            </a:gdLst>
            <a:ahLst/>
            <a:cxnLst>
              <a:cxn ang="0">
                <a:pos x="T0" y="T1"/>
              </a:cxn>
              <a:cxn ang="0">
                <a:pos x="T2" y="T3"/>
              </a:cxn>
              <a:cxn ang="0">
                <a:pos x="T4" y="T5"/>
              </a:cxn>
              <a:cxn ang="0">
                <a:pos x="T6" y="T7"/>
              </a:cxn>
              <a:cxn ang="0">
                <a:pos x="T8" y="T9"/>
              </a:cxn>
              <a:cxn ang="0">
                <a:pos x="T10" y="T11"/>
              </a:cxn>
            </a:cxnLst>
            <a:rect l="0" t="0" r="r" b="b"/>
            <a:pathLst>
              <a:path w="4760" h="1417">
                <a:moveTo>
                  <a:pt x="1531" y="0"/>
                </a:moveTo>
                <a:lnTo>
                  <a:pt x="0" y="0"/>
                </a:lnTo>
                <a:lnTo>
                  <a:pt x="0" y="1417"/>
                </a:lnTo>
                <a:lnTo>
                  <a:pt x="4760" y="1417"/>
                </a:lnTo>
                <a:lnTo>
                  <a:pt x="4760" y="0"/>
                </a:lnTo>
                <a:lnTo>
                  <a:pt x="3230" y="0"/>
                </a:lnTo>
              </a:path>
            </a:pathLst>
          </a:custGeom>
          <a:solidFill>
            <a:srgbClr val="596784">
              <a:alpha val="89804"/>
            </a:srgbClr>
          </a:solidFill>
          <a:ln w="19050" cap="flat">
            <a:noFill/>
            <a:prstDash val="solid"/>
            <a:miter lim="800000"/>
            <a:headEnd/>
            <a:tailEnd/>
          </a:ln>
        </p:spPr>
        <p:txBody>
          <a:bodyPr vert="horz" wrap="square" lIns="91435" tIns="45717" rIns="91435" bIns="45717" numCol="1" anchor="t" anchorCtr="0" compatLnSpc="1">
            <a:prstTxWarp prst="textNoShape">
              <a:avLst/>
            </a:prstTxWarp>
          </a:bodyPr>
          <a:lstStyle/>
          <a:p>
            <a:pPr>
              <a:lnSpc>
                <a:spcPct val="130000"/>
              </a:lnSpc>
            </a:pPr>
            <a:endParaRPr lang="zh-CN" altLang="en-US" sz="20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8" name="TextBox 148"/>
          <p:cNvSpPr txBox="1"/>
          <p:nvPr/>
        </p:nvSpPr>
        <p:spPr>
          <a:xfrm>
            <a:off x="2744872" y="2390495"/>
            <a:ext cx="1402226" cy="2123658"/>
          </a:xfrm>
          <a:prstGeom prst="rect">
            <a:avLst/>
          </a:prstGeom>
          <a:noFill/>
        </p:spPr>
        <p:txBody>
          <a:bodyPr wrap="square" rtlCol="0">
            <a:spAutoFit/>
          </a:bodyPr>
          <a:lstStyle/>
          <a:p>
            <a:pPr algn="ctr"/>
            <a:r>
              <a:rPr lang="zh-CN" altLang="en-US" sz="6600" cap="all" spc="300" dirty="0">
                <a:solidFill>
                  <a:schemeClr val="bg1"/>
                </a:solidFill>
                <a:latin typeface="方正黑体简体" panose="02010601030101010101" pitchFamily="2" charset="-122"/>
                <a:ea typeface="方正黑体简体" panose="02010601030101010101" pitchFamily="2" charset="-122"/>
                <a:cs typeface="+mn-ea"/>
                <a:sym typeface="+mn-lt"/>
              </a:rPr>
              <a:t>目</a:t>
            </a:r>
            <a:endParaRPr lang="en-US" altLang="zh-CN" sz="6600" cap="all" spc="300" dirty="0">
              <a:solidFill>
                <a:schemeClr val="bg1"/>
              </a:solidFill>
              <a:latin typeface="方正黑体简体" panose="02010601030101010101" pitchFamily="2" charset="-122"/>
              <a:ea typeface="方正黑体简体" panose="02010601030101010101" pitchFamily="2" charset="-122"/>
              <a:cs typeface="+mn-ea"/>
              <a:sym typeface="+mn-lt"/>
            </a:endParaRPr>
          </a:p>
          <a:p>
            <a:pPr algn="ctr"/>
            <a:r>
              <a:rPr lang="zh-CN" altLang="en-US" sz="6600" cap="all" spc="300" dirty="0">
                <a:solidFill>
                  <a:schemeClr val="bg1"/>
                </a:solidFill>
                <a:latin typeface="方正黑体简体" panose="02010601030101010101" pitchFamily="2" charset="-122"/>
                <a:ea typeface="方正黑体简体" panose="02010601030101010101" pitchFamily="2" charset="-122"/>
                <a:cs typeface="+mn-ea"/>
                <a:sym typeface="+mn-lt"/>
              </a:rPr>
              <a:t>录</a:t>
            </a:r>
            <a:endParaRPr lang="en-US" altLang="zh-CN" sz="6600" cap="all" spc="3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sp>
        <p:nvSpPr>
          <p:cNvPr id="17" name="矩形 16"/>
          <p:cNvSpPr/>
          <p:nvPr/>
        </p:nvSpPr>
        <p:spPr>
          <a:xfrm rot="5400000">
            <a:off x="1216925" y="2980281"/>
            <a:ext cx="2994731" cy="892552"/>
          </a:xfrm>
          <a:prstGeom prst="rect">
            <a:avLst/>
          </a:prstGeom>
        </p:spPr>
        <p:txBody>
          <a:bodyPr wrap="none">
            <a:spAutoFit/>
          </a:bodyPr>
          <a:lstStyle/>
          <a:p>
            <a:pPr algn="ctr">
              <a:lnSpc>
                <a:spcPct val="130000"/>
              </a:lnSpc>
            </a:pPr>
            <a:r>
              <a:rPr lang="en-US" altLang="zh-CN" sz="4000" cap="all" dirty="0">
                <a:solidFill>
                  <a:schemeClr val="bg1"/>
                </a:solidFill>
                <a:latin typeface="方正黑体简体" panose="02010601030101010101" pitchFamily="2" charset="-122"/>
                <a:ea typeface="方正黑体简体" panose="02010601030101010101" pitchFamily="2" charset="-122"/>
                <a:cs typeface="+mn-ea"/>
                <a:sym typeface="+mn-lt"/>
              </a:rPr>
              <a:t>contents</a:t>
            </a:r>
            <a:endParaRPr lang="zh-CN" altLang="en-US" sz="4000" cap="all"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nvGrpSpPr>
          <p:cNvPr id="24" name="组合 23"/>
          <p:cNvGrpSpPr/>
          <p:nvPr/>
        </p:nvGrpSpPr>
        <p:grpSpPr>
          <a:xfrm>
            <a:off x="4991819" y="2267769"/>
            <a:ext cx="1415772" cy="1315777"/>
            <a:chOff x="4696394" y="2267769"/>
            <a:chExt cx="1415772" cy="1315777"/>
          </a:xfrm>
        </p:grpSpPr>
        <p:sp>
          <p:nvSpPr>
            <p:cNvPr id="21" name="椭圆 20"/>
            <p:cNvSpPr/>
            <p:nvPr/>
          </p:nvSpPr>
          <p:spPr>
            <a:xfrm>
              <a:off x="5262084" y="3292741"/>
              <a:ext cx="290805" cy="290805"/>
            </a:xfrm>
            <a:prstGeom prst="ellipse">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200" b="1" dirty="0">
                  <a:latin typeface="方正黑体简体" panose="02010601030101010101" pitchFamily="2" charset="-122"/>
                  <a:ea typeface="方正黑体简体" panose="02010601030101010101" pitchFamily="2" charset="-122"/>
                </a:rPr>
                <a:t>01</a:t>
              </a:r>
              <a:endParaRPr lang="zh-CN" altLang="en-US" sz="1200" b="1" dirty="0">
                <a:latin typeface="方正黑体简体" panose="02010601030101010101" pitchFamily="2" charset="-122"/>
                <a:ea typeface="方正黑体简体" panose="02010601030101010101" pitchFamily="2" charset="-122"/>
              </a:endParaRPr>
            </a:p>
          </p:txBody>
        </p:sp>
        <p:sp>
          <p:nvSpPr>
            <p:cNvPr id="6" name="矩形 5"/>
            <p:cNvSpPr/>
            <p:nvPr/>
          </p:nvSpPr>
          <p:spPr>
            <a:xfrm>
              <a:off x="4696394" y="2267769"/>
              <a:ext cx="1415772" cy="525657"/>
            </a:xfrm>
            <a:prstGeom prst="rect">
              <a:avLst/>
            </a:prstGeom>
            <a:noFill/>
            <a:effectLst/>
          </p:spPr>
          <p:txBody>
            <a:bodyPr wrap="none">
              <a:spAutoFit/>
            </a:bodyPr>
            <a:lstStyle/>
            <a:p>
              <a:pPr fontAlgn="auto">
                <a:lnSpc>
                  <a:spcPct val="130000"/>
                </a:lnSpc>
                <a:defRPr/>
              </a:pPr>
              <a:r>
                <a:rPr lang="zh-CN" altLang="en-US" sz="2400" b="1" dirty="0">
                  <a:solidFill>
                    <a:srgbClr val="554B4F"/>
                  </a:solidFill>
                  <a:latin typeface="方正黑体简体" panose="02010601030101010101" pitchFamily="2" charset="-122"/>
                  <a:ea typeface="方正黑体简体" panose="02010601030101010101" pitchFamily="2" charset="-122"/>
                  <a:cs typeface="+mn-ea"/>
                  <a:sym typeface="+mn-lt"/>
                </a:rPr>
                <a:t>工作过程</a:t>
              </a:r>
              <a:endParaRPr lang="en-US" altLang="zh-CN" sz="2400" b="1" dirty="0">
                <a:solidFill>
                  <a:srgbClr val="554B4F"/>
                </a:solidFill>
                <a:latin typeface="方正黑体简体" panose="02010601030101010101" pitchFamily="2" charset="-122"/>
                <a:ea typeface="方正黑体简体" panose="02010601030101010101" pitchFamily="2" charset="-122"/>
                <a:cs typeface="+mn-ea"/>
                <a:sym typeface="+mn-lt"/>
              </a:endParaRPr>
            </a:p>
          </p:txBody>
        </p:sp>
      </p:grpSp>
      <p:grpSp>
        <p:nvGrpSpPr>
          <p:cNvPr id="25" name="组合 24"/>
          <p:cNvGrpSpPr/>
          <p:nvPr/>
        </p:nvGrpSpPr>
        <p:grpSpPr>
          <a:xfrm>
            <a:off x="6679941" y="3292741"/>
            <a:ext cx="1415772" cy="1046524"/>
            <a:chOff x="4696394" y="3292741"/>
            <a:chExt cx="1415772" cy="1046524"/>
          </a:xfrm>
        </p:grpSpPr>
        <p:sp>
          <p:nvSpPr>
            <p:cNvPr id="26" name="椭圆 25"/>
            <p:cNvSpPr/>
            <p:nvPr/>
          </p:nvSpPr>
          <p:spPr>
            <a:xfrm>
              <a:off x="5262084" y="3292741"/>
              <a:ext cx="290805" cy="290805"/>
            </a:xfrm>
            <a:prstGeom prst="ellipse">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200" b="1" dirty="0">
                  <a:latin typeface="方正黑体简体" panose="02010601030101010101" pitchFamily="2" charset="-122"/>
                  <a:ea typeface="方正黑体简体" panose="02010601030101010101" pitchFamily="2" charset="-122"/>
                </a:rPr>
                <a:t>02</a:t>
              </a:r>
              <a:endParaRPr lang="zh-CN" altLang="en-US" sz="1200" b="1" dirty="0">
                <a:latin typeface="方正黑体简体" panose="02010601030101010101" pitchFamily="2" charset="-122"/>
                <a:ea typeface="方正黑体简体" panose="02010601030101010101" pitchFamily="2" charset="-122"/>
              </a:endParaRPr>
            </a:p>
          </p:txBody>
        </p:sp>
        <p:sp>
          <p:nvSpPr>
            <p:cNvPr id="28" name="矩形 27"/>
            <p:cNvSpPr/>
            <p:nvPr/>
          </p:nvSpPr>
          <p:spPr>
            <a:xfrm>
              <a:off x="4696394" y="3813608"/>
              <a:ext cx="1415772" cy="525657"/>
            </a:xfrm>
            <a:prstGeom prst="rect">
              <a:avLst/>
            </a:prstGeom>
            <a:noFill/>
            <a:effectLst/>
          </p:spPr>
          <p:txBody>
            <a:bodyPr wrap="none">
              <a:spAutoFit/>
            </a:bodyPr>
            <a:lstStyle/>
            <a:p>
              <a:pPr fontAlgn="auto">
                <a:lnSpc>
                  <a:spcPct val="130000"/>
                </a:lnSpc>
                <a:defRPr/>
              </a:pPr>
              <a:r>
                <a:rPr lang="zh-CN" altLang="en-US" sz="2400" b="1" dirty="0">
                  <a:solidFill>
                    <a:srgbClr val="554B4F"/>
                  </a:solidFill>
                  <a:latin typeface="方正黑体简体" panose="02010601030101010101" pitchFamily="2" charset="-122"/>
                  <a:ea typeface="方正黑体简体" panose="02010601030101010101" pitchFamily="2" charset="-122"/>
                  <a:cs typeface="+mn-ea"/>
                  <a:sym typeface="+mn-lt"/>
                </a:rPr>
                <a:t>公司概述</a:t>
              </a:r>
            </a:p>
          </p:txBody>
        </p:sp>
      </p:grpSp>
      <p:grpSp>
        <p:nvGrpSpPr>
          <p:cNvPr id="30" name="组合 29"/>
          <p:cNvGrpSpPr/>
          <p:nvPr/>
        </p:nvGrpSpPr>
        <p:grpSpPr>
          <a:xfrm>
            <a:off x="8368063" y="2267769"/>
            <a:ext cx="1415772" cy="1315777"/>
            <a:chOff x="4696394" y="2267769"/>
            <a:chExt cx="1415772" cy="1315777"/>
          </a:xfrm>
        </p:grpSpPr>
        <p:sp>
          <p:nvSpPr>
            <p:cNvPr id="31" name="椭圆 30"/>
            <p:cNvSpPr/>
            <p:nvPr/>
          </p:nvSpPr>
          <p:spPr>
            <a:xfrm>
              <a:off x="5262084" y="3292741"/>
              <a:ext cx="290805" cy="290805"/>
            </a:xfrm>
            <a:prstGeom prst="ellipse">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200" b="1" dirty="0">
                  <a:latin typeface="方正黑体简体" panose="02010601030101010101" pitchFamily="2" charset="-122"/>
                  <a:ea typeface="方正黑体简体" panose="02010601030101010101" pitchFamily="2" charset="-122"/>
                </a:rPr>
                <a:t>03</a:t>
              </a:r>
              <a:endParaRPr lang="zh-CN" altLang="en-US" sz="1200" b="1" dirty="0">
                <a:latin typeface="方正黑体简体" panose="02010601030101010101" pitchFamily="2" charset="-122"/>
                <a:ea typeface="方正黑体简体" panose="02010601030101010101" pitchFamily="2" charset="-122"/>
              </a:endParaRPr>
            </a:p>
          </p:txBody>
        </p:sp>
        <p:sp>
          <p:nvSpPr>
            <p:cNvPr id="33" name="矩形 32"/>
            <p:cNvSpPr/>
            <p:nvPr/>
          </p:nvSpPr>
          <p:spPr>
            <a:xfrm>
              <a:off x="4696394" y="2267769"/>
              <a:ext cx="1415772" cy="525657"/>
            </a:xfrm>
            <a:prstGeom prst="rect">
              <a:avLst/>
            </a:prstGeom>
            <a:noFill/>
            <a:effectLst/>
          </p:spPr>
          <p:txBody>
            <a:bodyPr wrap="none">
              <a:spAutoFit/>
            </a:bodyPr>
            <a:lstStyle/>
            <a:p>
              <a:pPr fontAlgn="auto">
                <a:lnSpc>
                  <a:spcPct val="130000"/>
                </a:lnSpc>
                <a:defRPr/>
              </a:pPr>
              <a:r>
                <a:rPr lang="zh-CN" altLang="en-US" sz="2400" b="1" dirty="0">
                  <a:solidFill>
                    <a:srgbClr val="554B4F"/>
                  </a:solidFill>
                  <a:latin typeface="方正黑体简体" panose="02010601030101010101" pitchFamily="2" charset="-122"/>
                  <a:ea typeface="方正黑体简体" panose="02010601030101010101" pitchFamily="2" charset="-122"/>
                  <a:cs typeface="+mn-ea"/>
                  <a:sym typeface="+mn-lt"/>
                </a:rPr>
                <a:t>工作闲暇</a:t>
              </a:r>
            </a:p>
          </p:txBody>
        </p:sp>
      </p:grpSp>
      <p:grpSp>
        <p:nvGrpSpPr>
          <p:cNvPr id="35" name="组合 34"/>
          <p:cNvGrpSpPr/>
          <p:nvPr/>
        </p:nvGrpSpPr>
        <p:grpSpPr>
          <a:xfrm>
            <a:off x="10056185" y="3292741"/>
            <a:ext cx="1415772" cy="1001645"/>
            <a:chOff x="4696394" y="3292741"/>
            <a:chExt cx="1415772" cy="1001645"/>
          </a:xfrm>
        </p:grpSpPr>
        <p:sp>
          <p:nvSpPr>
            <p:cNvPr id="36" name="椭圆 35"/>
            <p:cNvSpPr/>
            <p:nvPr/>
          </p:nvSpPr>
          <p:spPr>
            <a:xfrm>
              <a:off x="5262084" y="3292741"/>
              <a:ext cx="290805" cy="290805"/>
            </a:xfrm>
            <a:prstGeom prst="ellipse">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200" b="1" dirty="0">
                  <a:latin typeface="方正黑体简体" panose="02010601030101010101" pitchFamily="2" charset="-122"/>
                  <a:ea typeface="方正黑体简体" panose="02010601030101010101" pitchFamily="2" charset="-122"/>
                </a:rPr>
                <a:t>04</a:t>
              </a:r>
              <a:endParaRPr lang="zh-CN" altLang="en-US" sz="1200" b="1" dirty="0">
                <a:latin typeface="方正黑体简体" panose="02010601030101010101" pitchFamily="2" charset="-122"/>
                <a:ea typeface="方正黑体简体" panose="02010601030101010101" pitchFamily="2" charset="-122"/>
              </a:endParaRPr>
            </a:p>
          </p:txBody>
        </p:sp>
        <p:sp>
          <p:nvSpPr>
            <p:cNvPr id="38" name="矩形 37"/>
            <p:cNvSpPr/>
            <p:nvPr/>
          </p:nvSpPr>
          <p:spPr>
            <a:xfrm>
              <a:off x="4696394" y="3768729"/>
              <a:ext cx="1415772" cy="525657"/>
            </a:xfrm>
            <a:prstGeom prst="rect">
              <a:avLst/>
            </a:prstGeom>
            <a:noFill/>
            <a:effectLst/>
          </p:spPr>
          <p:txBody>
            <a:bodyPr wrap="none">
              <a:spAutoFit/>
            </a:bodyPr>
            <a:lstStyle/>
            <a:p>
              <a:pPr fontAlgn="auto">
                <a:lnSpc>
                  <a:spcPct val="130000"/>
                </a:lnSpc>
                <a:defRPr/>
              </a:pPr>
              <a:r>
                <a:rPr lang="zh-CN" altLang="en-US" sz="2400" b="1" dirty="0">
                  <a:solidFill>
                    <a:srgbClr val="554B4F"/>
                  </a:solidFill>
                  <a:latin typeface="方正黑体简体" panose="02010601030101010101" pitchFamily="2" charset="-122"/>
                  <a:ea typeface="方正黑体简体" panose="02010601030101010101" pitchFamily="2" charset="-122"/>
                  <a:cs typeface="+mn-ea"/>
                  <a:sym typeface="+mn-lt"/>
                </a:rPr>
                <a:t>实习体会</a:t>
              </a:r>
              <a:endParaRPr lang="en-US" altLang="zh-CN" sz="2400" b="1" dirty="0">
                <a:solidFill>
                  <a:srgbClr val="554B4F"/>
                </a:solidFill>
                <a:latin typeface="方正黑体简体" panose="02010601030101010101" pitchFamily="2" charset="-122"/>
                <a:ea typeface="方正黑体简体" panose="02010601030101010101" pitchFamily="2" charset="-122"/>
                <a:cs typeface="+mn-ea"/>
                <a:sym typeface="+mn-lt"/>
              </a:endParaRPr>
            </a:p>
          </p:txBody>
        </p:sp>
      </p:grpSp>
    </p:spTree>
    <p:extLst>
      <p:ext uri="{BB962C8B-B14F-4D97-AF65-F5344CB8AC3E}">
        <p14:creationId xmlns:p14="http://schemas.microsoft.com/office/powerpoint/2010/main" val="33788710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circle(in)">
                                      <p:cBhvr>
                                        <p:cTn id="24" dur="20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heel(1)">
                                      <p:cBhvr>
                                        <p:cTn id="29" dur="20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CDA52-94A5-7048-2FDC-0DB9DC37ADAC}"/>
              </a:ext>
            </a:extLst>
          </p:cNvPr>
          <p:cNvSpPr txBox="1"/>
          <p:nvPr/>
        </p:nvSpPr>
        <p:spPr>
          <a:xfrm>
            <a:off x="407380" y="223097"/>
            <a:ext cx="540060" cy="118430"/>
          </a:xfrm>
          <a:prstGeom prst="rect">
            <a:avLst/>
          </a:prstGeom>
          <a:noFill/>
        </p:spPr>
        <p:txBody>
          <a:bodyPr wrap="square" rtlCol="0">
            <a:spAutoFit/>
          </a:bodyPr>
          <a:lstStyle/>
          <a:p>
            <a:pPr>
              <a:lnSpc>
                <a:spcPct val="200000"/>
              </a:lnSpc>
            </a:pPr>
            <a:r>
              <a:rPr lang="en-US" altLang="zh-CN" sz="100" dirty="0">
                <a:noFill/>
                <a:latin typeface="微软雅黑" panose="020B0503020204020204" pitchFamily="34" charset="-122"/>
                <a:ea typeface="微软雅黑" panose="020B0503020204020204" pitchFamily="34" charset="-122"/>
              </a:rPr>
              <a:t>PPT</a:t>
            </a:r>
            <a:r>
              <a:rPr lang="zh-CN" altLang="en-US" sz="100" dirty="0">
                <a:noFill/>
                <a:latin typeface="微软雅黑" panose="020B0503020204020204" pitchFamily="34" charset="-122"/>
                <a:ea typeface="微软雅黑" panose="020B0503020204020204" pitchFamily="34" charset="-122"/>
              </a:rPr>
              <a:t>模板 </a:t>
            </a:r>
            <a:r>
              <a:rPr lang="en-US" altLang="zh-CN" sz="100" dirty="0">
                <a:noFill/>
                <a:latin typeface="微软雅黑" panose="020B0503020204020204" pitchFamily="34" charset="-122"/>
                <a:ea typeface="微软雅黑" panose="020B0503020204020204" pitchFamily="34" charset="-122"/>
              </a:rPr>
              <a:t>http://www.1ppt.com/moban/</a:t>
            </a:r>
            <a:r>
              <a:rPr lang="zh-CN" altLang="en-US" sz="100" dirty="0">
                <a:noFill/>
                <a:latin typeface="微软雅黑" panose="020B0503020204020204" pitchFamily="34" charset="-122"/>
                <a:ea typeface="微软雅黑" panose="020B0503020204020204" pitchFamily="34" charset="-122"/>
              </a:rPr>
              <a:t> </a:t>
            </a:r>
            <a:endParaRPr lang="en-US" altLang="zh-CN" sz="100" dirty="0">
              <a:noFill/>
              <a:latin typeface="微软雅黑" panose="020B0503020204020204" pitchFamily="34" charset="-122"/>
              <a:ea typeface="微软雅黑" panose="020B0503020204020204" pitchFamily="34" charset="-122"/>
            </a:endParaRPr>
          </a:p>
        </p:txBody>
      </p:sp>
      <p:sp>
        <p:nvSpPr>
          <p:cNvPr id="49" name="TextBox 48"/>
          <p:cNvSpPr txBox="1"/>
          <p:nvPr/>
        </p:nvSpPr>
        <p:spPr>
          <a:xfrm>
            <a:off x="3819913" y="3720573"/>
            <a:ext cx="6264967" cy="975011"/>
          </a:xfrm>
          <a:prstGeom prst="rect">
            <a:avLst/>
          </a:prstGeom>
          <a:noFill/>
        </p:spPr>
        <p:txBody>
          <a:bodyPr wrap="square" lIns="0" tIns="0" rIns="0" bIns="0" rtlCol="0">
            <a:spAutoFit/>
          </a:bodyPr>
          <a:lstStyle/>
          <a:p>
            <a:pPr fontAlgn="auto">
              <a:lnSpc>
                <a:spcPct val="130000"/>
              </a:lnSpc>
              <a:defRPr/>
            </a:pPr>
            <a:r>
              <a:rPr lang="zh-CN" altLang="en-US" sz="5400" b="1" dirty="0">
                <a:solidFill>
                  <a:srgbClr val="554B4F"/>
                </a:solidFill>
                <a:latin typeface="方正黑体简体" panose="02010601030101010101" pitchFamily="2" charset="-122"/>
                <a:ea typeface="方正黑体简体" panose="02010601030101010101" pitchFamily="2" charset="-122"/>
                <a:cs typeface="+mn-ea"/>
                <a:sym typeface="+mn-lt"/>
              </a:rPr>
              <a:t>工作过程</a:t>
            </a:r>
            <a:endParaRPr lang="en-US" altLang="zh-CN" sz="5400" b="1" dirty="0">
              <a:solidFill>
                <a:srgbClr val="554B4F"/>
              </a:solidFill>
              <a:latin typeface="方正黑体简体" panose="02010601030101010101" pitchFamily="2" charset="-122"/>
              <a:ea typeface="方正黑体简体" panose="02010601030101010101" pitchFamily="2" charset="-122"/>
              <a:cs typeface="+mn-ea"/>
              <a:sym typeface="+mn-lt"/>
            </a:endParaRPr>
          </a:p>
        </p:txBody>
      </p:sp>
      <p:sp>
        <p:nvSpPr>
          <p:cNvPr id="11" name="矩形 10"/>
          <p:cNvSpPr/>
          <p:nvPr/>
        </p:nvSpPr>
        <p:spPr>
          <a:xfrm>
            <a:off x="9354" y="18289"/>
            <a:ext cx="12182645" cy="2896361"/>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4" name="矩形 13"/>
          <p:cNvSpPr/>
          <p:nvPr/>
        </p:nvSpPr>
        <p:spPr>
          <a:xfrm>
            <a:off x="1179690" y="963297"/>
            <a:ext cx="1845738" cy="4199253"/>
          </a:xfrm>
          <a:prstGeom prst="rect">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TextBox 48"/>
          <p:cNvSpPr txBox="1"/>
          <p:nvPr/>
        </p:nvSpPr>
        <p:spPr>
          <a:xfrm>
            <a:off x="1179690" y="3095904"/>
            <a:ext cx="1845739" cy="2081852"/>
          </a:xfrm>
          <a:prstGeom prst="rect">
            <a:avLst/>
          </a:prstGeom>
          <a:noFill/>
        </p:spPr>
        <p:txBody>
          <a:bodyPr wrap="square" lIns="0" tIns="0" rIns="0" bIns="0" rtlCol="0">
            <a:spAutoFit/>
          </a:bodyPr>
          <a:lstStyle/>
          <a:p>
            <a:pPr algn="ctr">
              <a:lnSpc>
                <a:spcPct val="130000"/>
              </a:lnSpc>
            </a:pPr>
            <a:r>
              <a:rPr lang="en-US" altLang="zh-CN" sz="11500" dirty="0">
                <a:solidFill>
                  <a:schemeClr val="bg1"/>
                </a:solidFill>
                <a:latin typeface="方正黑体简体" panose="02010601030101010101" pitchFamily="2" charset="-122"/>
                <a:ea typeface="方正黑体简体" panose="02010601030101010101" pitchFamily="2" charset="-122"/>
                <a:cs typeface="+mn-ea"/>
                <a:sym typeface="+mn-lt"/>
              </a:rPr>
              <a:t>1</a:t>
            </a:r>
            <a:endParaRPr lang="zh-CN" altLang="en-US" sz="115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sp>
        <p:nvSpPr>
          <p:cNvPr id="17" name="矩形 16"/>
          <p:cNvSpPr/>
          <p:nvPr/>
        </p:nvSpPr>
        <p:spPr>
          <a:xfrm>
            <a:off x="11059276" y="2715130"/>
            <a:ext cx="495300" cy="495300"/>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87979" y="4756150"/>
            <a:ext cx="640960" cy="640960"/>
          </a:xfrm>
          <a:prstGeom prst="rect">
            <a:avLst/>
          </a:prstGeom>
          <a:noFill/>
          <a:ln w="19050">
            <a:solidFill>
              <a:srgbClr val="FFB4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664409" y="5631308"/>
            <a:ext cx="217042" cy="217042"/>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90972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barn(inVertical)">
                                      <p:cBhvr>
                                        <p:cTn id="2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4" grpId="0" animBg="1"/>
      <p:bldP spid="16" grpId="0"/>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2"/>
          <p:cNvSpPr txBox="1"/>
          <p:nvPr/>
        </p:nvSpPr>
        <p:spPr>
          <a:xfrm>
            <a:off x="1528719" y="4678688"/>
            <a:ext cx="2001441" cy="1107996"/>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50000"/>
              </a:lnSpc>
            </a:pPr>
            <a:r>
              <a:rPr lang="zh-CN" altLang="en-US" sz="2400" b="1" spc="300" dirty="0">
                <a:solidFill>
                  <a:schemeClr val="bg1"/>
                </a:solidFill>
              </a:rPr>
              <a:t>技术</a:t>
            </a:r>
            <a:endParaRPr lang="en-US" altLang="zh-CN" sz="2400" b="1" spc="300" dirty="0">
              <a:solidFill>
                <a:schemeClr val="bg1"/>
              </a:solidFill>
            </a:endParaRPr>
          </a:p>
          <a:p>
            <a:pPr algn="ctr">
              <a:lnSpc>
                <a:spcPct val="150000"/>
              </a:lnSpc>
            </a:pPr>
            <a:r>
              <a:rPr lang="zh-CN" altLang="en-US" sz="2400" b="1" spc="300" dirty="0">
                <a:solidFill>
                  <a:schemeClr val="bg1"/>
                </a:solidFill>
              </a:rPr>
              <a:t>支持</a:t>
            </a:r>
            <a:endParaRPr lang="en-US" altLang="zh-CN" sz="2400" b="1" spc="300" dirty="0">
              <a:solidFill>
                <a:schemeClr val="bg1"/>
              </a:solidFill>
            </a:endParaRPr>
          </a:p>
        </p:txBody>
      </p:sp>
      <p:sp>
        <p:nvSpPr>
          <p:cNvPr id="99" name="Freeform 323"/>
          <p:cNvSpPr>
            <a:spLocks/>
          </p:cNvSpPr>
          <p:nvPr/>
        </p:nvSpPr>
        <p:spPr bwMode="auto">
          <a:xfrm>
            <a:off x="2025568" y="2373859"/>
            <a:ext cx="1194525" cy="1194525"/>
          </a:xfrm>
          <a:custGeom>
            <a:avLst/>
            <a:gdLst>
              <a:gd name="T0" fmla="*/ 250 w 288"/>
              <a:gd name="T1" fmla="*/ 220 h 287"/>
              <a:gd name="T2" fmla="*/ 169 w 288"/>
              <a:gd name="T3" fmla="*/ 191 h 287"/>
              <a:gd name="T4" fmla="*/ 197 w 288"/>
              <a:gd name="T5" fmla="*/ 136 h 287"/>
              <a:gd name="T6" fmla="*/ 197 w 288"/>
              <a:gd name="T7" fmla="*/ 135 h 287"/>
              <a:gd name="T8" fmla="*/ 204 w 288"/>
              <a:gd name="T9" fmla="*/ 134 h 287"/>
              <a:gd name="T10" fmla="*/ 211 w 288"/>
              <a:gd name="T11" fmla="*/ 107 h 287"/>
              <a:gd name="T12" fmla="*/ 206 w 288"/>
              <a:gd name="T13" fmla="*/ 96 h 287"/>
              <a:gd name="T14" fmla="*/ 205 w 288"/>
              <a:gd name="T15" fmla="*/ 96 h 287"/>
              <a:gd name="T16" fmla="*/ 205 w 288"/>
              <a:gd name="T17" fmla="*/ 93 h 287"/>
              <a:gd name="T18" fmla="*/ 205 w 288"/>
              <a:gd name="T19" fmla="*/ 54 h 287"/>
              <a:gd name="T20" fmla="*/ 193 w 288"/>
              <a:gd name="T21" fmla="*/ 25 h 287"/>
              <a:gd name="T22" fmla="*/ 160 w 288"/>
              <a:gd name="T23" fmla="*/ 8 h 287"/>
              <a:gd name="T24" fmla="*/ 120 w 288"/>
              <a:gd name="T25" fmla="*/ 4 h 287"/>
              <a:gd name="T26" fmla="*/ 103 w 288"/>
              <a:gd name="T27" fmla="*/ 22 h 287"/>
              <a:gd name="T28" fmla="*/ 83 w 288"/>
              <a:gd name="T29" fmla="*/ 54 h 287"/>
              <a:gd name="T30" fmla="*/ 82 w 288"/>
              <a:gd name="T31" fmla="*/ 93 h 287"/>
              <a:gd name="T32" fmla="*/ 82 w 288"/>
              <a:gd name="T33" fmla="*/ 96 h 287"/>
              <a:gd name="T34" fmla="*/ 82 w 288"/>
              <a:gd name="T35" fmla="*/ 96 h 287"/>
              <a:gd name="T36" fmla="*/ 76 w 288"/>
              <a:gd name="T37" fmla="*/ 107 h 287"/>
              <a:gd name="T38" fmla="*/ 83 w 288"/>
              <a:gd name="T39" fmla="*/ 134 h 287"/>
              <a:gd name="T40" fmla="*/ 90 w 288"/>
              <a:gd name="T41" fmla="*/ 135 h 287"/>
              <a:gd name="T42" fmla="*/ 90 w 288"/>
              <a:gd name="T43" fmla="*/ 136 h 287"/>
              <a:gd name="T44" fmla="*/ 118 w 288"/>
              <a:gd name="T45" fmla="*/ 191 h 287"/>
              <a:gd name="T46" fmla="*/ 38 w 288"/>
              <a:gd name="T47" fmla="*/ 220 h 287"/>
              <a:gd name="T48" fmla="*/ 0 w 288"/>
              <a:gd name="T49" fmla="*/ 256 h 287"/>
              <a:gd name="T50" fmla="*/ 0 w 288"/>
              <a:gd name="T51" fmla="*/ 287 h 287"/>
              <a:gd name="T52" fmla="*/ 288 w 288"/>
              <a:gd name="T53" fmla="*/ 287 h 287"/>
              <a:gd name="T54" fmla="*/ 288 w 288"/>
              <a:gd name="T55" fmla="*/ 256 h 287"/>
              <a:gd name="T56" fmla="*/ 250 w 288"/>
              <a:gd name="T57" fmla="*/ 22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87">
                <a:moveTo>
                  <a:pt x="250" y="220"/>
                </a:moveTo>
                <a:cubicBezTo>
                  <a:pt x="231" y="212"/>
                  <a:pt x="209" y="196"/>
                  <a:pt x="169" y="191"/>
                </a:cubicBezTo>
                <a:cubicBezTo>
                  <a:pt x="181" y="181"/>
                  <a:pt x="186" y="162"/>
                  <a:pt x="197" y="136"/>
                </a:cubicBezTo>
                <a:cubicBezTo>
                  <a:pt x="197" y="136"/>
                  <a:pt x="197" y="135"/>
                  <a:pt x="197" y="135"/>
                </a:cubicBezTo>
                <a:cubicBezTo>
                  <a:pt x="200" y="135"/>
                  <a:pt x="202" y="135"/>
                  <a:pt x="204" y="134"/>
                </a:cubicBezTo>
                <a:cubicBezTo>
                  <a:pt x="208" y="131"/>
                  <a:pt x="211" y="115"/>
                  <a:pt x="211" y="107"/>
                </a:cubicBezTo>
                <a:cubicBezTo>
                  <a:pt x="211" y="95"/>
                  <a:pt x="206" y="96"/>
                  <a:pt x="206" y="96"/>
                </a:cubicBezTo>
                <a:cubicBezTo>
                  <a:pt x="206" y="96"/>
                  <a:pt x="205" y="96"/>
                  <a:pt x="205" y="96"/>
                </a:cubicBezTo>
                <a:cubicBezTo>
                  <a:pt x="205" y="95"/>
                  <a:pt x="205" y="94"/>
                  <a:pt x="205" y="93"/>
                </a:cubicBezTo>
                <a:cubicBezTo>
                  <a:pt x="205" y="83"/>
                  <a:pt x="207" y="64"/>
                  <a:pt x="205" y="54"/>
                </a:cubicBezTo>
                <a:cubicBezTo>
                  <a:pt x="200" y="39"/>
                  <a:pt x="201" y="33"/>
                  <a:pt x="193" y="25"/>
                </a:cubicBezTo>
                <a:cubicBezTo>
                  <a:pt x="182" y="13"/>
                  <a:pt x="166" y="8"/>
                  <a:pt x="160" y="8"/>
                </a:cubicBezTo>
                <a:cubicBezTo>
                  <a:pt x="155" y="8"/>
                  <a:pt x="133" y="0"/>
                  <a:pt x="120" y="4"/>
                </a:cubicBezTo>
                <a:cubicBezTo>
                  <a:pt x="107" y="9"/>
                  <a:pt x="114" y="22"/>
                  <a:pt x="103" y="22"/>
                </a:cubicBezTo>
                <a:cubicBezTo>
                  <a:pt x="92" y="22"/>
                  <a:pt x="87" y="39"/>
                  <a:pt x="83" y="54"/>
                </a:cubicBezTo>
                <a:cubicBezTo>
                  <a:pt x="80" y="64"/>
                  <a:pt x="82" y="82"/>
                  <a:pt x="82" y="93"/>
                </a:cubicBezTo>
                <a:cubicBezTo>
                  <a:pt x="82" y="94"/>
                  <a:pt x="82" y="95"/>
                  <a:pt x="82" y="96"/>
                </a:cubicBezTo>
                <a:cubicBezTo>
                  <a:pt x="82" y="96"/>
                  <a:pt x="82" y="96"/>
                  <a:pt x="82" y="96"/>
                </a:cubicBezTo>
                <a:cubicBezTo>
                  <a:pt x="82" y="96"/>
                  <a:pt x="76" y="95"/>
                  <a:pt x="76" y="107"/>
                </a:cubicBezTo>
                <a:cubicBezTo>
                  <a:pt x="76" y="115"/>
                  <a:pt x="79" y="131"/>
                  <a:pt x="83" y="134"/>
                </a:cubicBezTo>
                <a:cubicBezTo>
                  <a:pt x="85" y="135"/>
                  <a:pt x="88" y="135"/>
                  <a:pt x="90" y="135"/>
                </a:cubicBezTo>
                <a:cubicBezTo>
                  <a:pt x="90" y="135"/>
                  <a:pt x="90" y="136"/>
                  <a:pt x="90" y="136"/>
                </a:cubicBezTo>
                <a:cubicBezTo>
                  <a:pt x="101" y="163"/>
                  <a:pt x="106" y="182"/>
                  <a:pt x="118" y="191"/>
                </a:cubicBezTo>
                <a:cubicBezTo>
                  <a:pt x="79" y="196"/>
                  <a:pt x="57" y="212"/>
                  <a:pt x="38" y="220"/>
                </a:cubicBezTo>
                <a:cubicBezTo>
                  <a:pt x="0" y="237"/>
                  <a:pt x="0" y="256"/>
                  <a:pt x="0" y="256"/>
                </a:cubicBezTo>
                <a:cubicBezTo>
                  <a:pt x="0" y="287"/>
                  <a:pt x="0" y="287"/>
                  <a:pt x="0" y="287"/>
                </a:cubicBezTo>
                <a:cubicBezTo>
                  <a:pt x="288" y="287"/>
                  <a:pt x="288" y="287"/>
                  <a:pt x="288" y="287"/>
                </a:cubicBezTo>
                <a:cubicBezTo>
                  <a:pt x="288" y="256"/>
                  <a:pt x="288" y="256"/>
                  <a:pt x="288" y="256"/>
                </a:cubicBezTo>
                <a:cubicBezTo>
                  <a:pt x="288" y="256"/>
                  <a:pt x="287" y="237"/>
                  <a:pt x="250" y="2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3200"/>
          </a:p>
        </p:txBody>
      </p:sp>
      <p:grpSp>
        <p:nvGrpSpPr>
          <p:cNvPr id="26" name="组合 25"/>
          <p:cNvGrpSpPr/>
          <p:nvPr/>
        </p:nvGrpSpPr>
        <p:grpSpPr>
          <a:xfrm>
            <a:off x="394446" y="0"/>
            <a:ext cx="3157282" cy="994611"/>
            <a:chOff x="394446" y="0"/>
            <a:chExt cx="3157282" cy="994611"/>
          </a:xfrm>
        </p:grpSpPr>
        <p:sp>
          <p:nvSpPr>
            <p:cNvPr id="27" name="文本框 26">
              <a:extLst>
                <a:ext uri="{FF2B5EF4-FFF2-40B4-BE49-F238E27FC236}">
                  <a16:creationId xmlns:a16="http://schemas.microsoft.com/office/drawing/2014/main" id="{C9FE3F12-EF2B-4C2B-8DA1-3D9B6D947A7C}"/>
                </a:ext>
              </a:extLst>
            </p:cNvPr>
            <p:cNvSpPr txBox="1"/>
            <p:nvPr/>
          </p:nvSpPr>
          <p:spPr>
            <a:xfrm>
              <a:off x="1220641" y="165104"/>
              <a:ext cx="2331087" cy="597921"/>
            </a:xfrm>
            <a:prstGeom prst="rect">
              <a:avLst/>
            </a:prstGeom>
            <a:noFill/>
          </p:spPr>
          <p:txBody>
            <a:bodyPr wrap="none" rtlCol="0">
              <a:spAutoFit/>
            </a:bodyPr>
            <a:lstStyle/>
            <a:p>
              <a:pPr fontAlgn="auto">
                <a:lnSpc>
                  <a:spcPct val="130000"/>
                </a:lnSpc>
                <a:defRPr/>
              </a:pPr>
              <a:r>
                <a:rPr lang="zh-CN" altLang="en-US" sz="2800" b="1" dirty="0">
                  <a:solidFill>
                    <a:srgbClr val="554B4F"/>
                  </a:solidFill>
                  <a:latin typeface="方正黑体简体" panose="02010601030101010101" pitchFamily="2" charset="-122"/>
                  <a:ea typeface="方正黑体简体" panose="02010601030101010101" pitchFamily="2" charset="-122"/>
                  <a:cs typeface="+mn-ea"/>
                  <a:sym typeface="+mn-lt"/>
                </a:rPr>
                <a:t>超框重叠</a:t>
              </a:r>
              <a:r>
                <a:rPr lang="en-US" altLang="zh-CN" sz="2800" b="1" dirty="0">
                  <a:solidFill>
                    <a:srgbClr val="554B4F"/>
                  </a:solidFill>
                  <a:latin typeface="方正黑体简体" panose="02010601030101010101" pitchFamily="2" charset="-122"/>
                  <a:ea typeface="方正黑体简体" panose="02010601030101010101" pitchFamily="2" charset="-122"/>
                  <a:cs typeface="+mn-ea"/>
                  <a:sym typeface="+mn-lt"/>
                </a:rPr>
                <a:t>bug</a:t>
              </a:r>
            </a:p>
          </p:txBody>
        </p:sp>
        <p:grpSp>
          <p:nvGrpSpPr>
            <p:cNvPr id="29" name="组合 28"/>
            <p:cNvGrpSpPr/>
            <p:nvPr/>
          </p:nvGrpSpPr>
          <p:grpSpPr>
            <a:xfrm>
              <a:off x="394446" y="0"/>
              <a:ext cx="666734" cy="994611"/>
              <a:chOff x="514366" y="0"/>
              <a:chExt cx="666734" cy="994611"/>
            </a:xfrm>
          </p:grpSpPr>
          <p:sp>
            <p:nvSpPr>
              <p:cNvPr id="30" name="矩形 29"/>
              <p:cNvSpPr/>
              <p:nvPr/>
            </p:nvSpPr>
            <p:spPr>
              <a:xfrm>
                <a:off x="514366" y="0"/>
                <a:ext cx="666734" cy="994611"/>
              </a:xfrm>
              <a:prstGeom prst="rect">
                <a:avLst/>
              </a:prstGeom>
              <a:solidFill>
                <a:srgbClr val="596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TextBox 48"/>
              <p:cNvSpPr txBox="1"/>
              <p:nvPr/>
            </p:nvSpPr>
            <p:spPr>
              <a:xfrm>
                <a:off x="514366" y="97195"/>
                <a:ext cx="666734" cy="800219"/>
              </a:xfrm>
              <a:prstGeom prst="rect">
                <a:avLst/>
              </a:prstGeom>
              <a:noFill/>
            </p:spPr>
            <p:txBody>
              <a:bodyPr wrap="square" lIns="0" tIns="0" rIns="0" bIns="0" rtlCol="0">
                <a:spAutoFit/>
              </a:bodyPr>
              <a:lstStyle/>
              <a:p>
                <a:pPr algn="ctr">
                  <a:lnSpc>
                    <a:spcPct val="130000"/>
                  </a:lnSpc>
                </a:pPr>
                <a:r>
                  <a:rPr lang="en-US" altLang="zh-CN" sz="4000" dirty="0">
                    <a:solidFill>
                      <a:schemeClr val="bg1"/>
                    </a:solidFill>
                    <a:latin typeface="方正黑体简体" panose="02010601030101010101" pitchFamily="2" charset="-122"/>
                    <a:ea typeface="方正黑体简体" panose="02010601030101010101" pitchFamily="2" charset="-122"/>
                    <a:cs typeface="+mn-ea"/>
                    <a:sym typeface="+mn-lt"/>
                  </a:rPr>
                  <a:t>1</a:t>
                </a:r>
                <a:endParaRPr lang="zh-CN" altLang="en-US" sz="40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grpSp>
      <p:pic>
        <p:nvPicPr>
          <p:cNvPr id="3" name="图片 2">
            <a:extLst>
              <a:ext uri="{FF2B5EF4-FFF2-40B4-BE49-F238E27FC236}">
                <a16:creationId xmlns:a16="http://schemas.microsoft.com/office/drawing/2014/main" id="{AE942444-5789-4155-A3F6-C2DA1DBDF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180" y="1210942"/>
            <a:ext cx="6552118" cy="4889270"/>
          </a:xfrm>
          <a:prstGeom prst="rect">
            <a:avLst/>
          </a:prstGeom>
        </p:spPr>
      </p:pic>
      <p:sp>
        <p:nvSpPr>
          <p:cNvPr id="5" name="矩形 4">
            <a:extLst>
              <a:ext uri="{FF2B5EF4-FFF2-40B4-BE49-F238E27FC236}">
                <a16:creationId xmlns:a16="http://schemas.microsoft.com/office/drawing/2014/main" id="{01BB17D6-EF01-4519-9E96-5CA6A4CB9D2D}"/>
              </a:ext>
            </a:extLst>
          </p:cNvPr>
          <p:cNvSpPr/>
          <p:nvPr/>
        </p:nvSpPr>
        <p:spPr>
          <a:xfrm>
            <a:off x="3378170" y="2373859"/>
            <a:ext cx="4077050" cy="1317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D7F178A-BF14-4055-A3A0-FA3B6CCE3D55}"/>
              </a:ext>
            </a:extLst>
          </p:cNvPr>
          <p:cNvSpPr txBox="1"/>
          <p:nvPr/>
        </p:nvSpPr>
        <p:spPr>
          <a:xfrm>
            <a:off x="8111018" y="1535185"/>
            <a:ext cx="3900881" cy="1477328"/>
          </a:xfrm>
          <a:prstGeom prst="rect">
            <a:avLst/>
          </a:prstGeom>
          <a:noFill/>
        </p:spPr>
        <p:txBody>
          <a:bodyPr wrap="square" rtlCol="0">
            <a:spAutoFit/>
          </a:bodyPr>
          <a:lstStyle/>
          <a:p>
            <a:r>
              <a:rPr lang="zh-CN" altLang="en-US" dirty="0"/>
              <a:t>这就是最典型的超框重叠</a:t>
            </a:r>
            <a:r>
              <a:rPr lang="en-US" altLang="zh-CN" dirty="0"/>
              <a:t>bug</a:t>
            </a:r>
            <a:r>
              <a:rPr lang="zh-CN" altLang="en-US" dirty="0"/>
              <a:t>，出现的原因是由于翻译后的文本过长，也没有调整文字大小导致和一些固定的图片重叠导致看不清文字，这也是我们测试时最常遇见的</a:t>
            </a:r>
            <a:r>
              <a:rPr lang="en-US" altLang="zh-CN" dirty="0"/>
              <a:t>bug</a:t>
            </a:r>
            <a:r>
              <a:rPr lang="zh-CN" altLang="en-US" dirty="0"/>
              <a:t>。</a:t>
            </a:r>
          </a:p>
        </p:txBody>
      </p:sp>
    </p:spTree>
    <p:extLst>
      <p:ext uri="{BB962C8B-B14F-4D97-AF65-F5344CB8AC3E}">
        <p14:creationId xmlns:p14="http://schemas.microsoft.com/office/powerpoint/2010/main" val="19576154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80">
                                          <p:stCondLst>
                                            <p:cond delay="0"/>
                                          </p:stCondLst>
                                        </p:cTn>
                                        <p:tgtEl>
                                          <p:spTgt spid="3"/>
                                        </p:tgtEl>
                                      </p:cBhvr>
                                    </p:animEffect>
                                    <p:anim calcmode="lin" valueType="num">
                                      <p:cBhvr>
                                        <p:cTn id="1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gtEl>
                                      </p:cBhvr>
                                      <p:to x="100000" y="60000"/>
                                    </p:animScale>
                                    <p:animScale>
                                      <p:cBhvr>
                                        <p:cTn id="22" dur="166" decel="50000">
                                          <p:stCondLst>
                                            <p:cond delay="676"/>
                                          </p:stCondLst>
                                        </p:cTn>
                                        <p:tgtEl>
                                          <p:spTgt spid="3"/>
                                        </p:tgtEl>
                                      </p:cBhvr>
                                      <p:to x="100000" y="100000"/>
                                    </p:animScale>
                                    <p:animScale>
                                      <p:cBhvr>
                                        <p:cTn id="23" dur="26">
                                          <p:stCondLst>
                                            <p:cond delay="1312"/>
                                          </p:stCondLst>
                                        </p:cTn>
                                        <p:tgtEl>
                                          <p:spTgt spid="3"/>
                                        </p:tgtEl>
                                      </p:cBhvr>
                                      <p:to x="100000" y="80000"/>
                                    </p:animScale>
                                    <p:animScale>
                                      <p:cBhvr>
                                        <p:cTn id="24" dur="166" decel="50000">
                                          <p:stCondLst>
                                            <p:cond delay="1338"/>
                                          </p:stCondLst>
                                        </p:cTn>
                                        <p:tgtEl>
                                          <p:spTgt spid="3"/>
                                        </p:tgtEl>
                                      </p:cBhvr>
                                      <p:to x="100000" y="100000"/>
                                    </p:animScale>
                                    <p:animScale>
                                      <p:cBhvr>
                                        <p:cTn id="25" dur="26">
                                          <p:stCondLst>
                                            <p:cond delay="1642"/>
                                          </p:stCondLst>
                                        </p:cTn>
                                        <p:tgtEl>
                                          <p:spTgt spid="3"/>
                                        </p:tgtEl>
                                      </p:cBhvr>
                                      <p:to x="100000" y="90000"/>
                                    </p:animScale>
                                    <p:animScale>
                                      <p:cBhvr>
                                        <p:cTn id="26" dur="166" decel="50000">
                                          <p:stCondLst>
                                            <p:cond delay="1668"/>
                                          </p:stCondLst>
                                        </p:cTn>
                                        <p:tgtEl>
                                          <p:spTgt spid="3"/>
                                        </p:tgtEl>
                                      </p:cBhvr>
                                      <p:to x="100000" y="100000"/>
                                    </p:animScale>
                                    <p:animScale>
                                      <p:cBhvr>
                                        <p:cTn id="27" dur="26">
                                          <p:stCondLst>
                                            <p:cond delay="1808"/>
                                          </p:stCondLst>
                                        </p:cTn>
                                        <p:tgtEl>
                                          <p:spTgt spid="3"/>
                                        </p:tgtEl>
                                      </p:cBhvr>
                                      <p:to x="100000" y="95000"/>
                                    </p:animScale>
                                    <p:animScale>
                                      <p:cBhvr>
                                        <p:cTn id="28" dur="166" decel="50000">
                                          <p:stCondLst>
                                            <p:cond delay="1834"/>
                                          </p:stCondLst>
                                        </p:cTn>
                                        <p:tgtEl>
                                          <p:spTgt spid="3"/>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heel(1)">
                                      <p:cBhvr>
                                        <p:cTn id="33" dur="2000"/>
                                        <p:tgtEl>
                                          <p:spTgt spid="5"/>
                                        </p:tgtEl>
                                      </p:cBhvr>
                                    </p:animEffect>
                                  </p:childTnLst>
                                </p:cTn>
                              </p:par>
                            </p:childTnLst>
                          </p:cTn>
                        </p:par>
                        <p:par>
                          <p:cTn id="34" fill="hold">
                            <p:stCondLst>
                              <p:cond delay="2000"/>
                            </p:stCondLst>
                            <p:childTnLst>
                              <p:par>
                                <p:cTn id="35" presetID="14" presetClass="entr" presetSubtype="1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randombar(horizont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4446" y="0"/>
            <a:ext cx="2439137" cy="994611"/>
            <a:chOff x="394446" y="0"/>
            <a:chExt cx="2439137" cy="994611"/>
          </a:xfrm>
        </p:grpSpPr>
        <p:sp>
          <p:nvSpPr>
            <p:cNvPr id="23" name="文本框 22">
              <a:extLst>
                <a:ext uri="{FF2B5EF4-FFF2-40B4-BE49-F238E27FC236}">
                  <a16:creationId xmlns:a16="http://schemas.microsoft.com/office/drawing/2014/main" id="{C9FE3F12-EF2B-4C2B-8DA1-3D9B6D947A7C}"/>
                </a:ext>
              </a:extLst>
            </p:cNvPr>
            <p:cNvSpPr txBox="1"/>
            <p:nvPr/>
          </p:nvSpPr>
          <p:spPr>
            <a:xfrm>
              <a:off x="1220641" y="165104"/>
              <a:ext cx="1612942" cy="597921"/>
            </a:xfrm>
            <a:prstGeom prst="rect">
              <a:avLst/>
            </a:prstGeom>
            <a:noFill/>
          </p:spPr>
          <p:txBody>
            <a:bodyPr wrap="none" rtlCol="0">
              <a:spAutoFit/>
            </a:bodyPr>
            <a:lstStyle/>
            <a:p>
              <a:pPr fontAlgn="auto">
                <a:lnSpc>
                  <a:spcPct val="130000"/>
                </a:lnSpc>
                <a:defRPr/>
              </a:pPr>
              <a:r>
                <a:rPr lang="zh-CN" altLang="en-US" sz="2800" b="1" dirty="0">
                  <a:solidFill>
                    <a:srgbClr val="554B4F"/>
                  </a:solidFill>
                  <a:latin typeface="方正黑体简体" panose="02010601030101010101" pitchFamily="2" charset="-122"/>
                  <a:ea typeface="方正黑体简体" panose="02010601030101010101" pitchFamily="2" charset="-122"/>
                  <a:cs typeface="+mn-ea"/>
                  <a:sym typeface="+mn-lt"/>
                </a:rPr>
                <a:t>漏译</a:t>
              </a:r>
              <a:r>
                <a:rPr lang="en-US" altLang="zh-CN" sz="2800" b="1" dirty="0">
                  <a:solidFill>
                    <a:srgbClr val="554B4F"/>
                  </a:solidFill>
                  <a:latin typeface="方正黑体简体" panose="02010601030101010101" pitchFamily="2" charset="-122"/>
                  <a:ea typeface="方正黑体简体" panose="02010601030101010101" pitchFamily="2" charset="-122"/>
                  <a:cs typeface="+mn-ea"/>
                  <a:sym typeface="+mn-lt"/>
                </a:rPr>
                <a:t>bug</a:t>
              </a:r>
              <a:endParaRPr lang="zh-CN" altLang="en-US" sz="2800" b="1" dirty="0">
                <a:solidFill>
                  <a:srgbClr val="554B4F"/>
                </a:solidFill>
                <a:latin typeface="方正黑体简体" panose="02010601030101010101" pitchFamily="2" charset="-122"/>
                <a:ea typeface="方正黑体简体" panose="02010601030101010101" pitchFamily="2" charset="-122"/>
                <a:cs typeface="+mn-ea"/>
                <a:sym typeface="+mn-lt"/>
              </a:endParaRPr>
            </a:p>
          </p:txBody>
        </p:sp>
        <p:grpSp>
          <p:nvGrpSpPr>
            <p:cNvPr id="25" name="组合 24"/>
            <p:cNvGrpSpPr/>
            <p:nvPr/>
          </p:nvGrpSpPr>
          <p:grpSpPr>
            <a:xfrm>
              <a:off x="394446" y="0"/>
              <a:ext cx="666734" cy="994611"/>
              <a:chOff x="514366" y="0"/>
              <a:chExt cx="666734" cy="994611"/>
            </a:xfrm>
          </p:grpSpPr>
          <p:sp>
            <p:nvSpPr>
              <p:cNvPr id="26" name="矩形 25"/>
              <p:cNvSpPr/>
              <p:nvPr/>
            </p:nvSpPr>
            <p:spPr>
              <a:xfrm>
                <a:off x="514366" y="0"/>
                <a:ext cx="666734" cy="994611"/>
              </a:xfrm>
              <a:prstGeom prst="rect">
                <a:avLst/>
              </a:prstGeom>
              <a:solidFill>
                <a:srgbClr val="596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TextBox 48"/>
              <p:cNvSpPr txBox="1"/>
              <p:nvPr/>
            </p:nvSpPr>
            <p:spPr>
              <a:xfrm>
                <a:off x="514366" y="97195"/>
                <a:ext cx="666734" cy="800219"/>
              </a:xfrm>
              <a:prstGeom prst="rect">
                <a:avLst/>
              </a:prstGeom>
              <a:noFill/>
            </p:spPr>
            <p:txBody>
              <a:bodyPr wrap="square" lIns="0" tIns="0" rIns="0" bIns="0" rtlCol="0">
                <a:spAutoFit/>
              </a:bodyPr>
              <a:lstStyle/>
              <a:p>
                <a:pPr algn="ctr">
                  <a:lnSpc>
                    <a:spcPct val="130000"/>
                  </a:lnSpc>
                </a:pPr>
                <a:r>
                  <a:rPr lang="en-US" altLang="zh-CN" sz="4000" dirty="0">
                    <a:solidFill>
                      <a:schemeClr val="bg1"/>
                    </a:solidFill>
                    <a:latin typeface="方正黑体简体" panose="02010601030101010101" pitchFamily="2" charset="-122"/>
                    <a:ea typeface="方正黑体简体" panose="02010601030101010101" pitchFamily="2" charset="-122"/>
                    <a:cs typeface="+mn-ea"/>
                    <a:sym typeface="+mn-lt"/>
                  </a:rPr>
                  <a:t>1</a:t>
                </a:r>
                <a:endParaRPr lang="zh-CN" altLang="en-US" sz="40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grpSp>
      <p:pic>
        <p:nvPicPr>
          <p:cNvPr id="3" name="图片 2">
            <a:extLst>
              <a:ext uri="{FF2B5EF4-FFF2-40B4-BE49-F238E27FC236}">
                <a16:creationId xmlns:a16="http://schemas.microsoft.com/office/drawing/2014/main" id="{A6676B92-563A-4B57-A7A6-019B17CD54AB}"/>
              </a:ext>
            </a:extLst>
          </p:cNvPr>
          <p:cNvPicPr>
            <a:picLocks noChangeAspect="1"/>
          </p:cNvPicPr>
          <p:nvPr/>
        </p:nvPicPr>
        <p:blipFill rotWithShape="1">
          <a:blip r:embed="rId3">
            <a:extLst>
              <a:ext uri="{28A0092B-C50C-407E-A947-70E740481C1C}">
                <a14:useLocalDpi xmlns:a14="http://schemas.microsoft.com/office/drawing/2010/main" val="0"/>
              </a:ext>
            </a:extLst>
          </a:blip>
          <a:srcRect t="14980"/>
          <a:stretch/>
        </p:blipFill>
        <p:spPr>
          <a:xfrm>
            <a:off x="922616" y="1862356"/>
            <a:ext cx="6705945" cy="4373214"/>
          </a:xfrm>
          <a:prstGeom prst="rect">
            <a:avLst/>
          </a:prstGeom>
        </p:spPr>
      </p:pic>
      <p:sp>
        <p:nvSpPr>
          <p:cNvPr id="4" name="矩形 3">
            <a:extLst>
              <a:ext uri="{FF2B5EF4-FFF2-40B4-BE49-F238E27FC236}">
                <a16:creationId xmlns:a16="http://schemas.microsoft.com/office/drawing/2014/main" id="{9E208E67-BEBA-4893-8513-968077F203DC}"/>
              </a:ext>
            </a:extLst>
          </p:cNvPr>
          <p:cNvSpPr/>
          <p:nvPr/>
        </p:nvSpPr>
        <p:spPr>
          <a:xfrm>
            <a:off x="3305262" y="2072081"/>
            <a:ext cx="1241571" cy="4865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ED42DCD-6D1F-4184-B194-B9F98333A1FA}"/>
              </a:ext>
            </a:extLst>
          </p:cNvPr>
          <p:cNvSpPr txBox="1"/>
          <p:nvPr/>
        </p:nvSpPr>
        <p:spPr>
          <a:xfrm>
            <a:off x="7885651" y="1669030"/>
            <a:ext cx="4039888" cy="923330"/>
          </a:xfrm>
          <a:prstGeom prst="rect">
            <a:avLst/>
          </a:prstGeom>
          <a:noFill/>
        </p:spPr>
        <p:txBody>
          <a:bodyPr wrap="none" rtlCol="0">
            <a:spAutoFit/>
          </a:bodyPr>
          <a:lstStyle/>
          <a:p>
            <a:r>
              <a:rPr lang="zh-CN" altLang="en-US" dirty="0"/>
              <a:t>这就是最明显的漏译</a:t>
            </a:r>
            <a:r>
              <a:rPr lang="en-US" altLang="zh-CN" dirty="0"/>
              <a:t>bug</a:t>
            </a:r>
            <a:r>
              <a:rPr lang="zh-CN" altLang="en-US" dirty="0"/>
              <a:t>，一般会出现</a:t>
            </a:r>
            <a:endParaRPr lang="en-US" altLang="zh-CN" dirty="0"/>
          </a:p>
          <a:p>
            <a:r>
              <a:rPr lang="zh-CN" altLang="en-US" dirty="0"/>
              <a:t>这个</a:t>
            </a:r>
            <a:r>
              <a:rPr lang="en-US" altLang="zh-CN" dirty="0"/>
              <a:t>bug</a:t>
            </a:r>
            <a:r>
              <a:rPr lang="zh-CN" altLang="en-US" dirty="0"/>
              <a:t>的原因可能是因为工时来不及</a:t>
            </a:r>
            <a:endParaRPr lang="en-US" altLang="zh-CN" dirty="0"/>
          </a:p>
          <a:p>
            <a:r>
              <a:rPr lang="zh-CN" altLang="en-US" dirty="0"/>
              <a:t>或者忘记翻译了，都有可能。</a:t>
            </a:r>
          </a:p>
        </p:txBody>
      </p:sp>
    </p:spTree>
    <p:extLst>
      <p:ext uri="{BB962C8B-B14F-4D97-AF65-F5344CB8AC3E}">
        <p14:creationId xmlns:p14="http://schemas.microsoft.com/office/powerpoint/2010/main" val="236403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94446" y="0"/>
            <a:ext cx="2439137" cy="994611"/>
            <a:chOff x="394446" y="0"/>
            <a:chExt cx="2439137" cy="994611"/>
          </a:xfrm>
        </p:grpSpPr>
        <p:sp>
          <p:nvSpPr>
            <p:cNvPr id="22" name="文本框 21">
              <a:extLst>
                <a:ext uri="{FF2B5EF4-FFF2-40B4-BE49-F238E27FC236}">
                  <a16:creationId xmlns:a16="http://schemas.microsoft.com/office/drawing/2014/main" id="{C9FE3F12-EF2B-4C2B-8DA1-3D9B6D947A7C}"/>
                </a:ext>
              </a:extLst>
            </p:cNvPr>
            <p:cNvSpPr txBox="1"/>
            <p:nvPr/>
          </p:nvSpPr>
          <p:spPr>
            <a:xfrm>
              <a:off x="1220641" y="165104"/>
              <a:ext cx="1612942" cy="597921"/>
            </a:xfrm>
            <a:prstGeom prst="rect">
              <a:avLst/>
            </a:prstGeom>
            <a:noFill/>
          </p:spPr>
          <p:txBody>
            <a:bodyPr wrap="none" rtlCol="0">
              <a:spAutoFit/>
            </a:bodyPr>
            <a:lstStyle/>
            <a:p>
              <a:pPr fontAlgn="auto">
                <a:lnSpc>
                  <a:spcPct val="130000"/>
                </a:lnSpc>
                <a:defRPr/>
              </a:pPr>
              <a:r>
                <a:rPr lang="zh-CN" altLang="en-US" sz="2800" b="1" dirty="0">
                  <a:solidFill>
                    <a:srgbClr val="554B4F"/>
                  </a:solidFill>
                  <a:latin typeface="方正黑体简体" panose="02010601030101010101" pitchFamily="2" charset="-122"/>
                  <a:ea typeface="方正黑体简体" panose="02010601030101010101" pitchFamily="2" charset="-122"/>
                  <a:cs typeface="+mn-ea"/>
                  <a:sym typeface="+mn-lt"/>
                </a:rPr>
                <a:t>乱码</a:t>
              </a:r>
              <a:r>
                <a:rPr lang="en-US" altLang="zh-CN" sz="2800" b="1" dirty="0">
                  <a:solidFill>
                    <a:srgbClr val="554B4F"/>
                  </a:solidFill>
                  <a:latin typeface="方正黑体简体" panose="02010601030101010101" pitchFamily="2" charset="-122"/>
                  <a:ea typeface="方正黑体简体" panose="02010601030101010101" pitchFamily="2" charset="-122"/>
                  <a:cs typeface="+mn-ea"/>
                  <a:sym typeface="+mn-lt"/>
                </a:rPr>
                <a:t>bug</a:t>
              </a:r>
              <a:endParaRPr lang="zh-CN" altLang="en-US" sz="2800" b="1" dirty="0">
                <a:solidFill>
                  <a:srgbClr val="554B4F"/>
                </a:solidFill>
                <a:latin typeface="方正黑体简体" panose="02010601030101010101" pitchFamily="2" charset="-122"/>
                <a:ea typeface="方正黑体简体" panose="02010601030101010101" pitchFamily="2" charset="-122"/>
                <a:cs typeface="+mn-ea"/>
                <a:sym typeface="+mn-lt"/>
              </a:endParaRPr>
            </a:p>
          </p:txBody>
        </p:sp>
        <p:grpSp>
          <p:nvGrpSpPr>
            <p:cNvPr id="24" name="组合 23"/>
            <p:cNvGrpSpPr/>
            <p:nvPr/>
          </p:nvGrpSpPr>
          <p:grpSpPr>
            <a:xfrm>
              <a:off x="394446" y="0"/>
              <a:ext cx="666734" cy="994611"/>
              <a:chOff x="514366" y="0"/>
              <a:chExt cx="666734" cy="994611"/>
            </a:xfrm>
          </p:grpSpPr>
          <p:sp>
            <p:nvSpPr>
              <p:cNvPr id="25" name="矩形 24"/>
              <p:cNvSpPr/>
              <p:nvPr/>
            </p:nvSpPr>
            <p:spPr>
              <a:xfrm>
                <a:off x="514366" y="0"/>
                <a:ext cx="666734" cy="994611"/>
              </a:xfrm>
              <a:prstGeom prst="rect">
                <a:avLst/>
              </a:prstGeom>
              <a:solidFill>
                <a:srgbClr val="596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48"/>
              <p:cNvSpPr txBox="1"/>
              <p:nvPr/>
            </p:nvSpPr>
            <p:spPr>
              <a:xfrm>
                <a:off x="514366" y="97195"/>
                <a:ext cx="666734" cy="800219"/>
              </a:xfrm>
              <a:prstGeom prst="rect">
                <a:avLst/>
              </a:prstGeom>
              <a:noFill/>
            </p:spPr>
            <p:txBody>
              <a:bodyPr wrap="square" lIns="0" tIns="0" rIns="0" bIns="0" rtlCol="0">
                <a:spAutoFit/>
              </a:bodyPr>
              <a:lstStyle/>
              <a:p>
                <a:pPr algn="ctr">
                  <a:lnSpc>
                    <a:spcPct val="130000"/>
                  </a:lnSpc>
                </a:pPr>
                <a:r>
                  <a:rPr lang="en-US" altLang="zh-CN" sz="4000" dirty="0">
                    <a:solidFill>
                      <a:schemeClr val="bg1"/>
                    </a:solidFill>
                    <a:latin typeface="方正黑体简体" panose="02010601030101010101" pitchFamily="2" charset="-122"/>
                    <a:ea typeface="方正黑体简体" panose="02010601030101010101" pitchFamily="2" charset="-122"/>
                    <a:cs typeface="+mn-ea"/>
                    <a:sym typeface="+mn-lt"/>
                  </a:rPr>
                  <a:t>1</a:t>
                </a:r>
                <a:endParaRPr lang="zh-CN" altLang="en-US" sz="40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grpSp>
      <p:pic>
        <p:nvPicPr>
          <p:cNvPr id="3" name="图片 2">
            <a:extLst>
              <a:ext uri="{FF2B5EF4-FFF2-40B4-BE49-F238E27FC236}">
                <a16:creationId xmlns:a16="http://schemas.microsoft.com/office/drawing/2014/main" id="{521375C7-DBE7-493F-BC2C-48A3B5981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3" y="1650971"/>
            <a:ext cx="5867400" cy="1962150"/>
          </a:xfrm>
          <a:prstGeom prst="rect">
            <a:avLst/>
          </a:prstGeom>
        </p:spPr>
      </p:pic>
      <p:sp>
        <p:nvSpPr>
          <p:cNvPr id="4" name="矩形 3">
            <a:extLst>
              <a:ext uri="{FF2B5EF4-FFF2-40B4-BE49-F238E27FC236}">
                <a16:creationId xmlns:a16="http://schemas.microsoft.com/office/drawing/2014/main" id="{4F859D71-3434-4FB5-81F5-0D67D7A26AB1}"/>
              </a:ext>
            </a:extLst>
          </p:cNvPr>
          <p:cNvSpPr/>
          <p:nvPr/>
        </p:nvSpPr>
        <p:spPr>
          <a:xfrm>
            <a:off x="2759977" y="2529906"/>
            <a:ext cx="2256639" cy="6495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50290CD-D33F-4735-95B2-13EE6AAC5D3F}"/>
              </a:ext>
            </a:extLst>
          </p:cNvPr>
          <p:cNvSpPr txBox="1"/>
          <p:nvPr/>
        </p:nvSpPr>
        <p:spPr>
          <a:xfrm>
            <a:off x="6513003" y="4366678"/>
            <a:ext cx="5724644" cy="1477328"/>
          </a:xfrm>
          <a:prstGeom prst="rect">
            <a:avLst/>
          </a:prstGeom>
          <a:noFill/>
        </p:spPr>
        <p:txBody>
          <a:bodyPr wrap="none" rtlCol="0">
            <a:spAutoFit/>
          </a:bodyPr>
          <a:lstStyle/>
          <a:p>
            <a:r>
              <a:rPr lang="zh-CN" altLang="en-US" dirty="0"/>
              <a:t>这也是我们工作是比较常见的一种</a:t>
            </a:r>
            <a:r>
              <a:rPr lang="en-US" altLang="zh-CN" dirty="0"/>
              <a:t>bug—</a:t>
            </a:r>
            <a:r>
              <a:rPr lang="zh-CN" altLang="en-US" dirty="0"/>
              <a:t>乱码</a:t>
            </a:r>
            <a:endParaRPr lang="en-US" altLang="zh-CN" dirty="0"/>
          </a:p>
          <a:p>
            <a:r>
              <a:rPr lang="zh-CN" altLang="en-US" dirty="0"/>
              <a:t>而出现乱码的原因有好多种，比如说因为代码中</a:t>
            </a:r>
            <a:endParaRPr lang="en-US" altLang="zh-CN" dirty="0"/>
          </a:p>
          <a:p>
            <a:r>
              <a:rPr lang="zh-CN" altLang="en-US" dirty="0"/>
              <a:t>有些是闭合函数，需要有一个结尾，才能实现整个功能</a:t>
            </a:r>
            <a:endParaRPr lang="en-US" altLang="zh-CN" dirty="0"/>
          </a:p>
          <a:p>
            <a:r>
              <a:rPr lang="zh-CN" altLang="en-US" dirty="0"/>
              <a:t>但是如果少了一个结尾，虽然不会报错，但是轻的就是</a:t>
            </a:r>
            <a:endParaRPr lang="en-US" altLang="zh-CN" dirty="0"/>
          </a:p>
          <a:p>
            <a:r>
              <a:rPr lang="zh-CN" altLang="en-US" dirty="0"/>
              <a:t>乱码，严重的直接整句话都不显示。</a:t>
            </a:r>
          </a:p>
        </p:txBody>
      </p:sp>
    </p:spTree>
    <p:extLst>
      <p:ext uri="{BB962C8B-B14F-4D97-AF65-F5344CB8AC3E}">
        <p14:creationId xmlns:p14="http://schemas.microsoft.com/office/powerpoint/2010/main" val="12164600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2000"/>
                                        <p:tgtEl>
                                          <p:spTgt spid="4"/>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819913" y="3720573"/>
            <a:ext cx="6264967" cy="975011"/>
          </a:xfrm>
          <a:prstGeom prst="rect">
            <a:avLst/>
          </a:prstGeom>
          <a:noFill/>
        </p:spPr>
        <p:txBody>
          <a:bodyPr wrap="square" lIns="0" tIns="0" rIns="0" bIns="0" rtlCol="0">
            <a:spAutoFit/>
          </a:bodyPr>
          <a:lstStyle/>
          <a:p>
            <a:pPr fontAlgn="auto">
              <a:lnSpc>
                <a:spcPct val="130000"/>
              </a:lnSpc>
              <a:defRPr/>
            </a:pPr>
            <a:r>
              <a:rPr lang="zh-CN" altLang="en-US" sz="5400" b="1" dirty="0">
                <a:solidFill>
                  <a:srgbClr val="554B4F"/>
                </a:solidFill>
                <a:latin typeface="方正黑体简体" panose="02010601030101010101" pitchFamily="2" charset="-122"/>
                <a:ea typeface="方正黑体简体" panose="02010601030101010101" pitchFamily="2" charset="-122"/>
                <a:cs typeface="+mn-ea"/>
                <a:sym typeface="+mn-lt"/>
              </a:rPr>
              <a:t>公司概述</a:t>
            </a:r>
          </a:p>
        </p:txBody>
      </p:sp>
      <p:sp>
        <p:nvSpPr>
          <p:cNvPr id="11" name="矩形 10"/>
          <p:cNvSpPr/>
          <p:nvPr/>
        </p:nvSpPr>
        <p:spPr>
          <a:xfrm>
            <a:off x="9354" y="18289"/>
            <a:ext cx="12182645" cy="2896361"/>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4" name="矩形 13"/>
          <p:cNvSpPr/>
          <p:nvPr/>
        </p:nvSpPr>
        <p:spPr>
          <a:xfrm>
            <a:off x="1179690" y="963297"/>
            <a:ext cx="1845738" cy="4199253"/>
          </a:xfrm>
          <a:prstGeom prst="rect">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TextBox 48"/>
          <p:cNvSpPr txBox="1"/>
          <p:nvPr/>
        </p:nvSpPr>
        <p:spPr>
          <a:xfrm>
            <a:off x="1179690" y="3095904"/>
            <a:ext cx="1845739" cy="2081852"/>
          </a:xfrm>
          <a:prstGeom prst="rect">
            <a:avLst/>
          </a:prstGeom>
          <a:noFill/>
        </p:spPr>
        <p:txBody>
          <a:bodyPr wrap="square" lIns="0" tIns="0" rIns="0" bIns="0" rtlCol="0">
            <a:spAutoFit/>
          </a:bodyPr>
          <a:lstStyle/>
          <a:p>
            <a:pPr algn="ctr">
              <a:lnSpc>
                <a:spcPct val="130000"/>
              </a:lnSpc>
            </a:pPr>
            <a:r>
              <a:rPr lang="en-US" altLang="zh-CN" sz="11500" dirty="0">
                <a:solidFill>
                  <a:schemeClr val="bg1"/>
                </a:solidFill>
                <a:latin typeface="方正黑体简体" panose="02010601030101010101" pitchFamily="2" charset="-122"/>
                <a:ea typeface="方正黑体简体" panose="02010601030101010101" pitchFamily="2" charset="-122"/>
                <a:cs typeface="+mn-ea"/>
                <a:sym typeface="+mn-lt"/>
              </a:rPr>
              <a:t>2</a:t>
            </a:r>
            <a:endParaRPr lang="zh-CN" altLang="en-US" sz="115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sp>
        <p:nvSpPr>
          <p:cNvPr id="17" name="矩形 16"/>
          <p:cNvSpPr/>
          <p:nvPr/>
        </p:nvSpPr>
        <p:spPr>
          <a:xfrm>
            <a:off x="11059276" y="2715130"/>
            <a:ext cx="495300" cy="495300"/>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87979" y="4756150"/>
            <a:ext cx="640960" cy="640960"/>
          </a:xfrm>
          <a:prstGeom prst="rect">
            <a:avLst/>
          </a:prstGeom>
          <a:noFill/>
          <a:ln w="19050">
            <a:solidFill>
              <a:srgbClr val="FFB4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664409" y="5631308"/>
            <a:ext cx="217042" cy="217042"/>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478730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80">
                                          <p:stCondLst>
                                            <p:cond delay="0"/>
                                          </p:stCondLst>
                                        </p:cTn>
                                        <p:tgtEl>
                                          <p:spTgt spid="16"/>
                                        </p:tgtEl>
                                      </p:cBhvr>
                                    </p:animEffect>
                                    <p:anim calcmode="lin" valueType="num">
                                      <p:cBhvr>
                                        <p:cTn id="2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29" dur="26">
                                          <p:stCondLst>
                                            <p:cond delay="650"/>
                                          </p:stCondLst>
                                        </p:cTn>
                                        <p:tgtEl>
                                          <p:spTgt spid="16"/>
                                        </p:tgtEl>
                                      </p:cBhvr>
                                      <p:to x="100000" y="60000"/>
                                    </p:animScale>
                                    <p:animScale>
                                      <p:cBhvr>
                                        <p:cTn id="30" dur="166" decel="50000">
                                          <p:stCondLst>
                                            <p:cond delay="676"/>
                                          </p:stCondLst>
                                        </p:cTn>
                                        <p:tgtEl>
                                          <p:spTgt spid="16"/>
                                        </p:tgtEl>
                                      </p:cBhvr>
                                      <p:to x="100000" y="100000"/>
                                    </p:animScale>
                                    <p:animScale>
                                      <p:cBhvr>
                                        <p:cTn id="31" dur="26">
                                          <p:stCondLst>
                                            <p:cond delay="1312"/>
                                          </p:stCondLst>
                                        </p:cTn>
                                        <p:tgtEl>
                                          <p:spTgt spid="16"/>
                                        </p:tgtEl>
                                      </p:cBhvr>
                                      <p:to x="100000" y="80000"/>
                                    </p:animScale>
                                    <p:animScale>
                                      <p:cBhvr>
                                        <p:cTn id="32" dur="166" decel="50000">
                                          <p:stCondLst>
                                            <p:cond delay="1338"/>
                                          </p:stCondLst>
                                        </p:cTn>
                                        <p:tgtEl>
                                          <p:spTgt spid="16"/>
                                        </p:tgtEl>
                                      </p:cBhvr>
                                      <p:to x="100000" y="100000"/>
                                    </p:animScale>
                                    <p:animScale>
                                      <p:cBhvr>
                                        <p:cTn id="33" dur="26">
                                          <p:stCondLst>
                                            <p:cond delay="1642"/>
                                          </p:stCondLst>
                                        </p:cTn>
                                        <p:tgtEl>
                                          <p:spTgt spid="16"/>
                                        </p:tgtEl>
                                      </p:cBhvr>
                                      <p:to x="100000" y="90000"/>
                                    </p:animScale>
                                    <p:animScale>
                                      <p:cBhvr>
                                        <p:cTn id="34" dur="166" decel="50000">
                                          <p:stCondLst>
                                            <p:cond delay="1668"/>
                                          </p:stCondLst>
                                        </p:cTn>
                                        <p:tgtEl>
                                          <p:spTgt spid="16"/>
                                        </p:tgtEl>
                                      </p:cBhvr>
                                      <p:to x="100000" y="100000"/>
                                    </p:animScale>
                                    <p:animScale>
                                      <p:cBhvr>
                                        <p:cTn id="35" dur="26">
                                          <p:stCondLst>
                                            <p:cond delay="1808"/>
                                          </p:stCondLst>
                                        </p:cTn>
                                        <p:tgtEl>
                                          <p:spTgt spid="16"/>
                                        </p:tgtEl>
                                      </p:cBhvr>
                                      <p:to x="100000" y="95000"/>
                                    </p:animScale>
                                    <p:animScale>
                                      <p:cBhvr>
                                        <p:cTn id="36" dur="166" decel="50000">
                                          <p:stCondLst>
                                            <p:cond delay="1834"/>
                                          </p:stCondLst>
                                        </p:cTn>
                                        <p:tgtEl>
                                          <p:spTgt spid="16"/>
                                        </p:tgtEl>
                                      </p:cBhvr>
                                      <p:to x="100000" y="100000"/>
                                    </p:animScale>
                                  </p:childTnLst>
                                </p:cTn>
                              </p:par>
                            </p:childTnLst>
                          </p:cTn>
                        </p:par>
                        <p:par>
                          <p:cTn id="37" fill="hold">
                            <p:stCondLst>
                              <p:cond delay="2000"/>
                            </p:stCondLst>
                            <p:childTnLst>
                              <p:par>
                                <p:cTn id="38" presetID="2" presetClass="entr" presetSubtype="4"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2" presetClass="entr" presetSubtype="4"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par>
                          <p:cTn id="47" fill="hold">
                            <p:stCondLst>
                              <p:cond delay="3000"/>
                            </p:stCondLst>
                            <p:childTnLst>
                              <p:par>
                                <p:cTn id="48" presetID="22" presetClass="entr" presetSubtype="4"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1000"/>
                                        <p:tgtEl>
                                          <p:spTgt spid="49"/>
                                        </p:tgtEl>
                                      </p:cBhvr>
                                    </p:animEffect>
                                    <p:anim calcmode="lin" valueType="num">
                                      <p:cBhvr>
                                        <p:cTn id="56" dur="1000" fill="hold"/>
                                        <p:tgtEl>
                                          <p:spTgt spid="49"/>
                                        </p:tgtEl>
                                        <p:attrNameLst>
                                          <p:attrName>ppt_x</p:attrName>
                                        </p:attrNameLst>
                                      </p:cBhvr>
                                      <p:tavLst>
                                        <p:tav tm="0">
                                          <p:val>
                                            <p:strVal val="#ppt_x"/>
                                          </p:val>
                                        </p:tav>
                                        <p:tav tm="100000">
                                          <p:val>
                                            <p:strVal val="#ppt_x"/>
                                          </p:val>
                                        </p:tav>
                                      </p:tavLst>
                                    </p:anim>
                                    <p:anim calcmode="lin" valueType="num">
                                      <p:cBhvr>
                                        <p:cTn id="5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4" grpId="0" animBg="1"/>
      <p:bldP spid="16" grpId="0"/>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94446" y="0"/>
            <a:ext cx="2447152" cy="994611"/>
            <a:chOff x="394446" y="0"/>
            <a:chExt cx="2447152" cy="994611"/>
          </a:xfrm>
        </p:grpSpPr>
        <p:sp>
          <p:nvSpPr>
            <p:cNvPr id="22" name="文本框 21">
              <a:extLst>
                <a:ext uri="{FF2B5EF4-FFF2-40B4-BE49-F238E27FC236}">
                  <a16:creationId xmlns:a16="http://schemas.microsoft.com/office/drawing/2014/main" id="{C9FE3F12-EF2B-4C2B-8DA1-3D9B6D947A7C}"/>
                </a:ext>
              </a:extLst>
            </p:cNvPr>
            <p:cNvSpPr txBox="1"/>
            <p:nvPr/>
          </p:nvSpPr>
          <p:spPr>
            <a:xfrm>
              <a:off x="1220641" y="165104"/>
              <a:ext cx="1620957" cy="597921"/>
            </a:xfrm>
            <a:prstGeom prst="rect">
              <a:avLst/>
            </a:prstGeom>
            <a:noFill/>
          </p:spPr>
          <p:txBody>
            <a:bodyPr wrap="none" rtlCol="0">
              <a:spAutoFit/>
            </a:bodyPr>
            <a:lstStyle/>
            <a:p>
              <a:pPr fontAlgn="auto">
                <a:lnSpc>
                  <a:spcPct val="130000"/>
                </a:lnSpc>
                <a:defRPr/>
              </a:pPr>
              <a:r>
                <a:rPr lang="zh-CN" altLang="en-US" sz="2800" b="1" dirty="0">
                  <a:solidFill>
                    <a:srgbClr val="554B4F"/>
                  </a:solidFill>
                  <a:latin typeface="方正黑体简体" panose="02010601030101010101" pitchFamily="2" charset="-122"/>
                  <a:ea typeface="方正黑体简体" panose="02010601030101010101" pitchFamily="2" charset="-122"/>
                  <a:cs typeface="+mn-ea"/>
                  <a:sym typeface="+mn-lt"/>
                </a:rPr>
                <a:t>公司地址</a:t>
              </a:r>
            </a:p>
          </p:txBody>
        </p:sp>
        <p:grpSp>
          <p:nvGrpSpPr>
            <p:cNvPr id="24" name="组合 23"/>
            <p:cNvGrpSpPr/>
            <p:nvPr/>
          </p:nvGrpSpPr>
          <p:grpSpPr>
            <a:xfrm>
              <a:off x="394446" y="0"/>
              <a:ext cx="666734" cy="994611"/>
              <a:chOff x="514366" y="0"/>
              <a:chExt cx="666734" cy="994611"/>
            </a:xfrm>
          </p:grpSpPr>
          <p:sp>
            <p:nvSpPr>
              <p:cNvPr id="25" name="矩形 24"/>
              <p:cNvSpPr/>
              <p:nvPr/>
            </p:nvSpPr>
            <p:spPr>
              <a:xfrm>
                <a:off x="514366" y="0"/>
                <a:ext cx="666734" cy="994611"/>
              </a:xfrm>
              <a:prstGeom prst="rect">
                <a:avLst/>
              </a:prstGeom>
              <a:solidFill>
                <a:srgbClr val="596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48"/>
              <p:cNvSpPr txBox="1"/>
              <p:nvPr/>
            </p:nvSpPr>
            <p:spPr>
              <a:xfrm>
                <a:off x="514366" y="97195"/>
                <a:ext cx="666734" cy="800219"/>
              </a:xfrm>
              <a:prstGeom prst="rect">
                <a:avLst/>
              </a:prstGeom>
              <a:noFill/>
            </p:spPr>
            <p:txBody>
              <a:bodyPr wrap="square" lIns="0" tIns="0" rIns="0" bIns="0" rtlCol="0">
                <a:spAutoFit/>
              </a:bodyPr>
              <a:lstStyle/>
              <a:p>
                <a:pPr algn="ctr">
                  <a:lnSpc>
                    <a:spcPct val="130000"/>
                  </a:lnSpc>
                </a:pPr>
                <a:r>
                  <a:rPr lang="en-US" altLang="zh-CN" sz="4000" dirty="0">
                    <a:solidFill>
                      <a:schemeClr val="bg1"/>
                    </a:solidFill>
                    <a:latin typeface="方正黑体简体" panose="02010601030101010101" pitchFamily="2" charset="-122"/>
                    <a:ea typeface="方正黑体简体" panose="02010601030101010101" pitchFamily="2" charset="-122"/>
                    <a:cs typeface="+mn-ea"/>
                    <a:sym typeface="+mn-lt"/>
                  </a:rPr>
                  <a:t>2</a:t>
                </a:r>
                <a:endParaRPr lang="zh-CN" altLang="en-US" sz="40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grpSp>
      <p:pic>
        <p:nvPicPr>
          <p:cNvPr id="2" name="图片 1">
            <a:extLst>
              <a:ext uri="{FF2B5EF4-FFF2-40B4-BE49-F238E27FC236}">
                <a16:creationId xmlns:a16="http://schemas.microsoft.com/office/drawing/2014/main" id="{9BE7C3F7-79E2-4D6C-B746-D6686CB65939}"/>
              </a:ext>
            </a:extLst>
          </p:cNvPr>
          <p:cNvPicPr>
            <a:picLocks noChangeAspect="1"/>
          </p:cNvPicPr>
          <p:nvPr/>
        </p:nvPicPr>
        <p:blipFill>
          <a:blip r:embed="rId3"/>
          <a:stretch>
            <a:fillRect/>
          </a:stretch>
        </p:blipFill>
        <p:spPr>
          <a:xfrm>
            <a:off x="1371600" y="897414"/>
            <a:ext cx="3181350" cy="4695825"/>
          </a:xfrm>
          <a:prstGeom prst="rect">
            <a:avLst/>
          </a:prstGeom>
        </p:spPr>
      </p:pic>
      <p:sp>
        <p:nvSpPr>
          <p:cNvPr id="3" name="文本框 2">
            <a:extLst>
              <a:ext uri="{FF2B5EF4-FFF2-40B4-BE49-F238E27FC236}">
                <a16:creationId xmlns:a16="http://schemas.microsoft.com/office/drawing/2014/main" id="{34E0A0A9-23B3-4AB3-A48D-1C0886C9014C}"/>
              </a:ext>
            </a:extLst>
          </p:cNvPr>
          <p:cNvSpPr txBox="1"/>
          <p:nvPr/>
        </p:nvSpPr>
        <p:spPr>
          <a:xfrm>
            <a:off x="5781675" y="1933575"/>
            <a:ext cx="5993949" cy="646331"/>
          </a:xfrm>
          <a:prstGeom prst="rect">
            <a:avLst/>
          </a:prstGeom>
          <a:noFill/>
        </p:spPr>
        <p:txBody>
          <a:bodyPr wrap="none" rtlCol="0">
            <a:spAutoFit/>
          </a:bodyPr>
          <a:lstStyle/>
          <a:p>
            <a:r>
              <a:rPr lang="zh-CN" altLang="en-US" dirty="0"/>
              <a:t>公司坐落于上海徐汇区的漕河泾现代服务园区大厦</a:t>
            </a:r>
            <a:r>
              <a:rPr lang="en-US" altLang="zh-CN" dirty="0"/>
              <a:t>A4</a:t>
            </a:r>
            <a:r>
              <a:rPr lang="zh-CN" altLang="en-US" dirty="0"/>
              <a:t>号楼</a:t>
            </a:r>
            <a:endParaRPr lang="en-US" altLang="zh-CN" dirty="0"/>
          </a:p>
          <a:p>
            <a:r>
              <a:rPr lang="zh-CN" altLang="en-US" dirty="0"/>
              <a:t>附近交通有</a:t>
            </a:r>
            <a:r>
              <a:rPr lang="en-US" altLang="zh-CN" dirty="0"/>
              <a:t>12</a:t>
            </a:r>
            <a:r>
              <a:rPr lang="zh-CN" altLang="en-US" dirty="0"/>
              <a:t>号线和九号线。</a:t>
            </a:r>
            <a:endParaRPr lang="en-US" altLang="zh-CN" dirty="0"/>
          </a:p>
        </p:txBody>
      </p:sp>
    </p:spTree>
    <p:extLst>
      <p:ext uri="{BB962C8B-B14F-4D97-AF65-F5344CB8AC3E}">
        <p14:creationId xmlns:p14="http://schemas.microsoft.com/office/powerpoint/2010/main" val="32255481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par>
                          <p:cTn id="13" fill="hold">
                            <p:stCondLst>
                              <p:cond delay="2000"/>
                            </p:stCondLst>
                            <p:childTnLst>
                              <p:par>
                                <p:cTn id="14" presetID="14" presetClass="entr" presetSubtype="1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94446" y="0"/>
            <a:ext cx="2447152" cy="994611"/>
            <a:chOff x="394446" y="0"/>
            <a:chExt cx="2447152" cy="994611"/>
          </a:xfrm>
        </p:grpSpPr>
        <p:sp>
          <p:nvSpPr>
            <p:cNvPr id="22" name="文本框 21">
              <a:extLst>
                <a:ext uri="{FF2B5EF4-FFF2-40B4-BE49-F238E27FC236}">
                  <a16:creationId xmlns:a16="http://schemas.microsoft.com/office/drawing/2014/main" id="{C9FE3F12-EF2B-4C2B-8DA1-3D9B6D947A7C}"/>
                </a:ext>
              </a:extLst>
            </p:cNvPr>
            <p:cNvSpPr txBox="1"/>
            <p:nvPr/>
          </p:nvSpPr>
          <p:spPr>
            <a:xfrm>
              <a:off x="1220641" y="165104"/>
              <a:ext cx="1620957" cy="597921"/>
            </a:xfrm>
            <a:prstGeom prst="rect">
              <a:avLst/>
            </a:prstGeom>
            <a:noFill/>
          </p:spPr>
          <p:txBody>
            <a:bodyPr wrap="none" rtlCol="0">
              <a:spAutoFit/>
            </a:bodyPr>
            <a:lstStyle/>
            <a:p>
              <a:pPr fontAlgn="auto">
                <a:lnSpc>
                  <a:spcPct val="130000"/>
                </a:lnSpc>
                <a:defRPr/>
              </a:pPr>
              <a:r>
                <a:rPr lang="zh-CN" altLang="en-US" sz="2800" b="1" dirty="0">
                  <a:solidFill>
                    <a:srgbClr val="554B4F"/>
                  </a:solidFill>
                  <a:latin typeface="方正黑体简体" panose="02010601030101010101" pitchFamily="2" charset="-122"/>
                  <a:ea typeface="方正黑体简体" panose="02010601030101010101" pitchFamily="2" charset="-122"/>
                  <a:cs typeface="+mn-ea"/>
                  <a:sym typeface="+mn-lt"/>
                </a:rPr>
                <a:t>企业文化</a:t>
              </a:r>
            </a:p>
          </p:txBody>
        </p:sp>
        <p:grpSp>
          <p:nvGrpSpPr>
            <p:cNvPr id="24" name="组合 23"/>
            <p:cNvGrpSpPr/>
            <p:nvPr/>
          </p:nvGrpSpPr>
          <p:grpSpPr>
            <a:xfrm>
              <a:off x="394446" y="0"/>
              <a:ext cx="666734" cy="994611"/>
              <a:chOff x="514366" y="0"/>
              <a:chExt cx="666734" cy="994611"/>
            </a:xfrm>
          </p:grpSpPr>
          <p:sp>
            <p:nvSpPr>
              <p:cNvPr id="25" name="矩形 24"/>
              <p:cNvSpPr/>
              <p:nvPr/>
            </p:nvSpPr>
            <p:spPr>
              <a:xfrm>
                <a:off x="514366" y="0"/>
                <a:ext cx="666734" cy="994611"/>
              </a:xfrm>
              <a:prstGeom prst="rect">
                <a:avLst/>
              </a:prstGeom>
              <a:solidFill>
                <a:srgbClr val="596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TextBox 48"/>
              <p:cNvSpPr txBox="1"/>
              <p:nvPr/>
            </p:nvSpPr>
            <p:spPr>
              <a:xfrm>
                <a:off x="514366" y="97195"/>
                <a:ext cx="666734" cy="800219"/>
              </a:xfrm>
              <a:prstGeom prst="rect">
                <a:avLst/>
              </a:prstGeom>
              <a:noFill/>
            </p:spPr>
            <p:txBody>
              <a:bodyPr wrap="square" lIns="0" tIns="0" rIns="0" bIns="0" rtlCol="0">
                <a:spAutoFit/>
              </a:bodyPr>
              <a:lstStyle/>
              <a:p>
                <a:pPr algn="ctr">
                  <a:lnSpc>
                    <a:spcPct val="130000"/>
                  </a:lnSpc>
                </a:pPr>
                <a:r>
                  <a:rPr lang="en-US" altLang="zh-CN" sz="4000" dirty="0">
                    <a:solidFill>
                      <a:schemeClr val="bg1"/>
                    </a:solidFill>
                    <a:latin typeface="方正黑体简体" panose="02010601030101010101" pitchFamily="2" charset="-122"/>
                    <a:ea typeface="方正黑体简体" panose="02010601030101010101" pitchFamily="2" charset="-122"/>
                    <a:cs typeface="+mn-ea"/>
                    <a:sym typeface="+mn-lt"/>
                  </a:rPr>
                  <a:t>2</a:t>
                </a:r>
                <a:endParaRPr lang="zh-CN" altLang="en-US" sz="40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grpSp>
      <p:sp>
        <p:nvSpPr>
          <p:cNvPr id="2" name="矩形 1">
            <a:extLst>
              <a:ext uri="{FF2B5EF4-FFF2-40B4-BE49-F238E27FC236}">
                <a16:creationId xmlns:a16="http://schemas.microsoft.com/office/drawing/2014/main" id="{0B5F37D0-5F04-4E03-9320-AAB66EB0E776}"/>
              </a:ext>
            </a:extLst>
          </p:cNvPr>
          <p:cNvSpPr/>
          <p:nvPr/>
        </p:nvSpPr>
        <p:spPr>
          <a:xfrm>
            <a:off x="1073460" y="1796534"/>
            <a:ext cx="4134465" cy="769441"/>
          </a:xfrm>
          <a:prstGeom prst="rect">
            <a:avLst/>
          </a:prstGeom>
        </p:spPr>
        <p:txBody>
          <a:bodyPr wrap="none">
            <a:spAutoFit/>
          </a:bodyPr>
          <a:lstStyle/>
          <a:p>
            <a:r>
              <a:rPr lang="zh-CN" altLang="en-US" sz="4400" b="1" dirty="0">
                <a:solidFill>
                  <a:srgbClr val="0070C0"/>
                </a:solidFill>
              </a:rPr>
              <a:t>敏于事，慎于言</a:t>
            </a:r>
          </a:p>
        </p:txBody>
      </p:sp>
      <p:sp>
        <p:nvSpPr>
          <p:cNvPr id="3" name="矩形 2">
            <a:extLst>
              <a:ext uri="{FF2B5EF4-FFF2-40B4-BE49-F238E27FC236}">
                <a16:creationId xmlns:a16="http://schemas.microsoft.com/office/drawing/2014/main" id="{70A1A9A8-17C3-49C6-A546-C00A61AEDF82}"/>
              </a:ext>
            </a:extLst>
          </p:cNvPr>
          <p:cNvSpPr/>
          <p:nvPr/>
        </p:nvSpPr>
        <p:spPr>
          <a:xfrm>
            <a:off x="1296032" y="3122430"/>
            <a:ext cx="3643946" cy="954107"/>
          </a:xfrm>
          <a:prstGeom prst="rect">
            <a:avLst/>
          </a:prstGeom>
        </p:spPr>
        <p:txBody>
          <a:bodyPr wrap="none">
            <a:spAutoFit/>
          </a:bodyPr>
          <a:lstStyle/>
          <a:p>
            <a:r>
              <a:rPr lang="zh-CN" altLang="en-US" sz="2800" b="1" dirty="0"/>
              <a:t>客户至上     思考学习 </a:t>
            </a:r>
            <a:endParaRPr lang="en-US" altLang="zh-CN" sz="2800" b="1" dirty="0"/>
          </a:p>
          <a:p>
            <a:r>
              <a:rPr lang="zh-CN" altLang="en-US" sz="2800" b="1" dirty="0"/>
              <a:t>及时高效     严谨专业</a:t>
            </a:r>
          </a:p>
        </p:txBody>
      </p:sp>
      <p:pic>
        <p:nvPicPr>
          <p:cNvPr id="4" name="图片 3">
            <a:extLst>
              <a:ext uri="{FF2B5EF4-FFF2-40B4-BE49-F238E27FC236}">
                <a16:creationId xmlns:a16="http://schemas.microsoft.com/office/drawing/2014/main" id="{DC195549-D702-4715-9B21-B4AACD1A474B}"/>
              </a:ext>
            </a:extLst>
          </p:cNvPr>
          <p:cNvPicPr>
            <a:picLocks noChangeAspect="1"/>
          </p:cNvPicPr>
          <p:nvPr/>
        </p:nvPicPr>
        <p:blipFill rotWithShape="1">
          <a:blip r:embed="rId3"/>
          <a:srcRect t="-1" b="909"/>
          <a:stretch/>
        </p:blipFill>
        <p:spPr>
          <a:xfrm>
            <a:off x="5915025" y="628650"/>
            <a:ext cx="6276975" cy="622935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71514836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000"/>
                                        <p:tgtEl>
                                          <p:spTgt spid="3"/>
                                        </p:tgtEl>
                                      </p:cBhvr>
                                    </p:animEffect>
                                    <p:anim calcmode="lin" valueType="num">
                                      <p:cBhvr>
                                        <p:cTn id="18" dur="2000" fill="hold"/>
                                        <p:tgtEl>
                                          <p:spTgt spid="3"/>
                                        </p:tgtEl>
                                        <p:attrNameLst>
                                          <p:attrName>ppt_w</p:attrName>
                                        </p:attrNameLst>
                                      </p:cBhvr>
                                      <p:tavLst>
                                        <p:tav tm="0" fmla="#ppt_w*sin(2.5*pi*$)">
                                          <p:val>
                                            <p:fltVal val="0"/>
                                          </p:val>
                                        </p:tav>
                                        <p:tav tm="100000">
                                          <p:val>
                                            <p:fltVal val="1"/>
                                          </p:val>
                                        </p:tav>
                                      </p:tavLst>
                                    </p:anim>
                                    <p:anim calcmode="lin" valueType="num">
                                      <p:cBhvr>
                                        <p:cTn id="1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03546B-9EEC-4495-8086-6640805AE27D"/>
  <p:tag name="ISPRING_SCORM_RATE_SLIDES" val="1"/>
  <p:tag name="ISPRINGONLINEFOLDERID" val="0"/>
  <p:tag name="ISPRINGONLINEFOLDERPATH" val="Content List"/>
  <p:tag name="ISPRINGCLOUDFOLDERID" val="0"/>
  <p:tag name="ISPRINGCLOUDFOLDERPATH" val="Repository"/>
  <p:tag name="ISPRING_PRESENTATION_TITLE" val="转正述职PPT模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DCu6ZKDmokTmIEAAAFEQAAHQAAAHVuaXZlcnNhbC9jb21tb25fbWVzc2FnZXMubG5nrVhtb9s2EP5eoP+BEFBgA7a0HdCiGBIHtMTYRGTJleg42TAIjMTYRCgx1Yvb7NN+zX7YfsmOlJ3EfYGkJIBtmJTvuePdPXdHHx5/yRXaiLKSujhy3h68cZAoUp3JYnXkLNjJrx8cVNW8yLjShThyCu2g49HLF4eKF6uGrwR8f/kCocNcVBUsq5FZ3a+RzI6c+Thxw9kcBxeJH07CZEwnzsjV+Q0vbpGvV/qn395/+PL23fufD19v5frAxDPs+/tAyCK9e9MDKGBR6CeARvwkIOfMGZnPYXLhgvk0IM5o+2WY9DwiZ87IfHbKLaKIBCyJfeqRhMZJEDLrC58w4jmjC92gNd8IVGu0keIzqtcC4ljLUqBKycw+SDVsFI3oUuaFM0yDJCIxi6jLaBg4o1iX5e0vFpY39VqXoK5Cmaz4pRKZ1QkZY5/flKIC1byGjELwqtcSfqlzLouDTtURXtJgkrAw9OOEBN5uxxmRIkNeyY2agSgRjkkEACWvRPkI2cRmmRVHWKlhCFM6mfrwZsaEqVytFbzroXbMCcRgLoouKcgREkF2xfEyjDzjNFCFOLrhVfVZl9lefjwMVBcwDdwQUtBlD8CZwdgBQ4wl1I2yFGndBTYjcYwnJBmH55DIwLtwiER4CnQ7HSJxQWKgCIm7ZAJ8RifYJLyh2C7/d/xKuUlndYt4moKccd9G6qaCHeNSYIFlWnUwTE1MPi4gbBT7P6BxiwretauV3Aiwo8xE2akIKotLPJNFHxf0j+QEU594CaSVFy4TZkue0ZjzW1ToGvFsw4tUoEuR8gZy/RaeZTKzz0ycrf5Pjfwb8XpbVV5tC1LgkfNXQ+3Zq2HfMaupwKa6FvlN3aXaOGxr/mOsMDn9QxP6HP1x+mOXBDii4fNEppJ5o9qq++T43Fk2NEadRjzRU/2j9dyWxG1tHVMoWGOp+0sQ6Kamf0ADVP2laHACiuZtiYYaTourATqDcAsQaPRYjDNw1Z4JZ+DCAfJLMo4pg9loKS4rWXeOHZaNbYC+H9oU5jwlanFPxktxpWHCUYJv2ukDupCNdGdAHww3e62CUeaDyQEArtrkAUglc7A/64G5mJGdB9oCv3eSpW5UZsmr5LUt8uDbJhffjk1Xpc7truLVLnnbJnP8FCvaw0Wt0vmA9n/Hv97xeUC/x0cpJjhyp4mLA5eYQd9wVfUUAgoYV/gsTnw8NuLAhZzX6Rqa6ZVuiqwnUDure+QEA9j2zLHgZbr+759/e2J8ZUm7i7a7vw8CAWKbKkjuwP4MdC2qv7pAGB7vy9lFH6nt3WYn1/Oqwyhk4bPcIXjbWnKdw9ZBt15I8m3QMGPYnc6AB7FNe92UMLoNQZjh6BRqmZ3CndGMl9dQCJnWahCKdbVJwHqY9vvrZVMrWYghsk9rJebAjM4T7Hn2rg3kUzK9bntmBjeKdHvpVnDp7gvmTnEAdfYrPJHJeiCgbU27KgREb9f3NN9826nuVpX9w+Lw9YP/L/4HUEsDBBQAAgAIAMK7pkoIfgsjKQMAAIYMAAAnAAAAdW5pdmVyc2FsL2ZsYXNoX3B1Ymxpc2hpbmdfc2V0dGluZ3MueG1s1VfdbtowFL7nKSxPvSxpO7p2KKGqCmjVWkCFbe1VZWJDrDp2FttQerWn2YPtSXYcAwW169IfpE0IEZ+f7/yfmPDoNhVownLNlYzwbnUHIyZjRbkcR/jLoL19iJE2RFIilGQRlgqjo0YlzOxQcJ30mTEgqhHASF3PTIQTY7J6EEyn0yrXWe64SlgD+LoaqzTIcqaZNCwPMkFm8GNmGdN4jlACAL6pknO1RqWCUOiRzhW1giFOwXPJXVBEtAXRCQ682JDEN+NcWUlPlFA5ysfDCL87PHafhYyHavKUSZcT3QCiI5s6oZQ7L4jo8zuGEsbHCbh7UMNoyqlJIrxXcyggHTxEKbB96MShnCjIgTRz+JQZQokh/ujtGXZr9ILgSXQmScrjAXCQiz/CzcH1p6te6+LstPP5etDtng1Oe96JQidYxwmDdUMhOKRsHrOlnZAYQ+IE/AadERGahcEqaSE2UnLNOXdGQyUg94UWtFE6ZLRDUrZSjf4Nl22Q3MVoBIGIWYSPc04ERtwQweOlsrZDbbgpqt5elUSABe3J0Hkf35v32YkTkmu26taCo13O48Y3ZQVFM2WR4DcMGYUgfpvCU8LQanHQKFdpQYX2MUgLDhYnnE0ZPSpyOgf8k6ErMJFa0IRezQQz3sJ3y+/QkI1UDriMTKCzgc61x68+CzgjWt+DkoWPW/2z02br+rTTbF1uuQAJnRAZPxMcCs7SzGwEn8yQVGahB+mIidWsKArltOCVia368jJonlrhy/zWxViB3mBJNmPlOYX5qwelzSZkUgyiG64CGkaQQ0k8JjBiWBdcWlYWMCYSKSlmiMSw1rQb6wlXVgPFD7CH1i/30OsjLovTGFYbWMwpy0tB7uzuva/tfzg4/FivBr9+/Nx+Umm+8HuCOHN+4588ufKXa//hNgwDt6UfX9omt//mzu5dtL6WyWundTkoVdJWvxRct4xU93MZqQv/kumtvGBKuQBLaeyHDNaS4Ck3jL5li72gTV71bvc9tpk22WDMrxmN/yZkf1peE9fuhWHw6MXVcVIueQqJcCtxedtt7Nd24Kb5KKtSAbT1/w6Nym9QSwMEFAACAAgAwrumSmvhO+C8AgAAWgoAACEAAAB1bml2ZXJzYWwvZmxhc2hfc2tpbl9zZXR0aW5ncy54bWyVVm1P2zAQ/r5fUXXfCXstk0wlKJ2ExAYaiO9Ock2sOnZkO2X99/MrsdukzXJCwnfP4zvfGyC5JWz5YTZDBadcPINShFXSaIJuRsrred4pxdlFwZkCpi4YFw2m8+XHn/ZDmUWeY/EdiKmcDS6gd7Ow3xSK9/FtYWSMUPCmxWz/wCt+keNiWwnesfJsaPW+BUEJ22rk5Y/Faj3qgBKp7hU0SUzrKyPTKK0AKcGE9H1t5CyL4hxo8HRpv4mc3tXp1x/QdkQSZWk3n4yM0VpcQZrkqxsj43imb0+rsjBymqDgr9LQL5+NjEIp3oNIL7/7amSUwduu/Z8eaQWvTEJTzukivnMox6UePxPVpZGzBPMg4+hsFXx67FvvIpD/NZ57ZMZVcPpk8nqwEEzRcwpLJTpAWTg5m6z522On9HzAcoOp1IBY1YOedNBPuJPhmlTX4/7AG2FlBPKKHvHKadfAysUbAVN9j1+tbu2qiON710UBCth5ZRRhr+yRv3Vaj5CRskc+U1LCI6P7I/ihxXFCiW+xL+bp7GsrMKyPIV/hFKzG04MZXBm59oqAaXgJS7MO9LLGinD2QhowxUOZNbnIsqPQEMM7UlnGL4PL9/ZNEmUHBt9ww+2FFFEUhrrOhqp3dRy5OaY96WuaNqX709A/0Z1nSm/y6zlWChd1o18r5zPP06OincyzYYZPDoh7tuERx/oeIzVYbEG8cE6numFcgZx6PXcDNgZHWZQDlA0nGflLhrLPuiYHsdZFIxCaJ9U5XE2qmuof9UrgDcpg9GUZsTqqqvV9DJP35owUvgUAi6IODeAOztJ0VBEKOwgLIFLYF489DUndo2PtdqMeYKPiPeE1Bx0ZAaKW9Puib5UYlxoGCK86rmGGs0xoe4VzaZ+WzH9Yxf0YJcs57DTTfLF7p/DNlNys7cc51ErzP+U/UEsDBBQAAgAIAMK7pko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MK7pko7+1NPnQEAACQGAAAfAAAAdW5pdmVyc2FsL2h0bWxfc2tpbl9zZXR0aW5ncy5qc42UTW+DMAyG7/0VKLtOVffZbbdq7aRJPUxab9MOgboUNcRRCKys6n8fTr8IhLXxhbw8eh0b4k0vqBaLWPASbOyz3X+4e6sBaUbncO3qokNPSWdKQwbScJOgnCUpiEQCa5DFweEob0+Ez59J6x2WnyKZQ1bzY0hvFlxkdVx5LLRHyzxa4dF+PNral/jXqWxf1a6iWrfD3BiU/QilqVrVl6hTbhl29WZXvcAGjAXoM+iCR+CYDu3qIk+OD0OKOhdhqrgspxhjP+TRKtaYy3lX/mWpQFcffLUDBs/D14ljJ5LMvBtIm4knTxTdJP1UGezzPk4ovLDgIYia78Cuf1DHuF1Qgy6SLDEHenRDUacVj6HVpacRhYvJyqvVzSFFmzOwNjvi7pbCIQQvQbesxvcUDogqVxd8QKUxpo600HbPj6hAPk9kvE89oPBydFiy7ereqVB7/DFzrhA2rtDSd/vSrslxwbU33pubNdJOfWmFT5Q+ET2JlQ8sjqJzHNMcJLT/Chg3hkfLtJoP1Wys+sD1CvQMUVTn/z4zWpupets/UEsDBBQAAgAIAMK7pko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MK7pkoOFDO8fAAAAH0AAAAcAAAAdW5pdmVyc2FsL2xvY2FsX3NldHRpbmdzLnhtbLOxr8jNUShLLSrOzM+zVTLUM1BSSM1Lzk/JzEu3VQoNcdO1UFIoLknMS0nMyc9LtVXKy1dSsLfjssnJT07MCU4tKQEqLFYoyEmsTC0KSc0FMkpS/RJzgSqf7ZnyfMmuZ9Pan6/Yr6CRnF9Qqamgq+ALNDotMzVFSd+OCw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wrumSq0N974ZCQAACyUAACkAAAB1bml2ZXJzYWwvc2tpbl9jdXN0b21pemF0aW9uX3NldHRpbmdzLnhtbLVa627juBX+36cgHCywBYr4Il8Ljwpd6EQYR/ZammSmRWEoNhMLkUVXoj2ThX/0X1+g6BMUi/5pH2BRoO9SoLt9jB5Ski0psiPNTM1JMDrkd87huZJyhuGT62vbkNG1+73DXOpbhDHXfwzlXyA0XFCPBtOAhIQJQpaEfGdN3tT+8/cf/vuPHxvNGgqZ4y+dYPmm9uB4IalFkASEXJi43zJG/csF9Rnx2aVPg7Xj1dDO8bbAaiQ+tfrrQLojQQXYg7MgeWE9nY9XURlJA42PQsyCrjeO/zymj/Ty3lk8PQZ06y8PSKnNRyFy9bwhgef6T2U25LkhMxhZFygn9fgogdqA+0Jy1K2L+TgP9Jx74pU2ew6WF1geuXNDl6WQapuPQuTGeSRFlj8jDBwGMoq8hfk4g2HkEzusxiofxas955kEVdWim+2mYhBtAvrIrVwEaw34OA/zqLOEvD9g+hof5zF8c1xcmT1lDKa3+EjWDeupoiLqTj1feCJGd66/pB8N/4HGwKTgaHw2lBsoUgD1e0pf78MTxEoL9dq4hftIxx0N5gaSPpA0mNNbTW1Yz7GI+AZkAUWmmOuwnpl9CTD8kATM8JfkkyxlV6ensju4CsD8sC6Uu20+9onUvd7mA7WbnV4H71uKJEldpHX0pt7Y93qDntJEuNHuNKS92m9JLQk1O53moLtv9lodCZ5Ggy5waeNBF7V77XZL37dwC9BIUVS9pe170qDZVEAa7g+0/Wik9hoN1Gw2pba+73SlkdpAsFoCHorU5waUdEmVuntFVZp9CY20kTpq77GOu1oH9Vu422js26oqNRpH4x53lzbXkVp6O4k5X2FY6ILC2WO0ZYNruNgGASy2yRqinBF074TEFP3up3/++ee//vjTX/7089/+hb5d0M3zL6NIBgxvpAnk0DEz1ENq8OYpF/Aa1sVMJoPSTblkS5UvoviJd1cGKYp7BVy6qcoXPfEpC4tlQUzDOAc60VbLqHnsq/JFY9DT8FlBBY1VvsB9PsrDkkYnX0Q9tRQy1VpBUfGpgDuKfN0iJ5qrfKE0+TgHzXdX+aKv8HEek2uvoGOPj9dBol3IFxIvAa2zy180WPkiKplnUfkOW8Z6RS22jKNf9FjQsMFHKdChyZbxUmw2sX89tzB+zNeS4RqkgHPTxSUmCZZTda5NbqaK+WE+nlxN5qpxVZO1KCsRT8tvW93+p2anC5UrxpXkZN0o43GWFxLMOo1yvEx7NhnPgSEez0383q7J/Hdl6OSdPTZMXJPj/1RmMJ3h25rMf5eBvpvNsGnPrbGh47lhzc2JLewyxjbWa/IHukUrZ0cQo2jnko+IrQiC8uwGBIWeuxQTvGS7/paUkKdPbhTDnM+wZc8MzTYmZk22aBA8/0pwdrZsBcGzckK0dEPn3iNLIRZCRMzz8gLSxd0QwT+2cmElXTuuf1lG+ky5M8yruT2ZjK05NvWEUpOxv0R64HBJ1RnNFAvPgEcAbTn4PPhcRJ/ggBTPq8zk2ri6HsOPzRW5dh9XHvywz9BmisElU+KXAELg4BlEnWXdTWY6tyEIRA7aOGH4kQbLTNCkXVeCt2FqEwhNzU7xtzmbhDc43vUXEDpkwUrwu8GWpVzhuTp5DzEOuTmpCJq8hZR8WxH0AVuQQ9gqATOVW+NK4RnB0zBJkCQHFw6Pd+8ZOYsF4Lg1dy7dhkDhFoY0EdkYXlaWZOHv3oEjDWV8ItsjxmBs8fTo7gioEiyhzZWQBWVIwzqPru/eGb+djxRjjPU5hJs+uZvbokpyoWvnGfmUIWe5c/wFnG/JwtlCJjzD3NJdijnueaHCH7bu98hhcf35Ji5dpo7ff/MZKmUKXoFmcF4GYXBM2bDXpHOzxTv4TEV4rJ/UoowBPlsFS8OmMjMmX8dFobveelGV/hqOOihX1Vmv6vHl9irvtv+DMlZUglUDKprq0kogDJ2Ytxxonl4loGGOQNw0qudQ8PkttRIDcxLzMCn6Aja3YLmMIrdg0Wos7rBqGTYctu7IPb99lACLXI28Vuxvfkf0CFzSD6l6Tx4onJc84uyigwz0LuH+Ml5OHZUyrcU27DEobgLPxyiogKvnrvkdqhzbdzc4MUXUDTL7uaNbbymy23OfREcAO2/X5OU57CGga0H1nDCJ66gp/eYLFYm2OIvkTqsdIA4JWtpXqfz8Io9ZWJlp13NNMTXMbxQ8n73yOMgObpOxbc3Hiso5QJqsHbZYQRd+4Pe88ryiG4GORwrwizdvESdYrP79xx/Ks8npE1FRTP11VT6Q/Lxq4gO/35mUkfD3JfjYipqFioeSwPhClUDL369sAwL0q1xZnKgtremav+IqJRpSIHajYtuKdn0DWWKJpKDbAM6CFZncKLO3UPjEWb8m3zjBExROm1KvKiNheR6brLIOxyvulnmuTyrCv7gT8c3bxnSu6Lq4+0OOeu7iKWq/S7jAxK/5kEcfq/DTrhUTqnOOJVm6rDpP0dySqgUlIXo+FoRdYa87EI4vVDwHajjLvJ/xWUC9KX+z9fJVLizgL+IgjGUW8Ct98pReEa7ox9h3svhydVhPk/JLp6DDlB8WY5ZZWn71jOfOMs03puQX3lIP+oIWbSfFOkvPozRNFW9+0wIOtBeawzUrnkqpfiTm15vkE3uxPkXMr7d4T5nAve6lTvmpNDR5Hac6QZpexnewhviiSsVrkqfsGq7BmL+WDVMbiQnZlWu6JLLojba7JnE6c1pa4foJjYf+4fhywzH3z2LbIf/aITNxDN/6+fgdMpd55HRwi31ACqZNLZ6LMiBeU5QC0dcHeWNEVMSeN+RNDS4izmLFK31YQzGPNzVuzuN3kkW4TVLPeDlLIaM/YzgLXYt6Lsp5JZE+r+LVRNEo2c+DhvUXdhrWz3loGLM97UB/u74nAYYYcKHKxR7KEtPLV8mrsFtxIs3hTsymGbAV8PbhjpRkQoqQCSxxrEqyJXpIz8PZkrke2ZGkVKUIKeOc3/8whOw4H9wKG5MHlg7vmFI5C+Jad4zFbA1M0U+ixI0sLSQ3UzHpmHMfit0XVKuk+Rx1LGhHSZnm4Z6u0JTlvF4vEAVrT1l/WE+3WahRL75lzdMACvxO/r3T/wBQSwMEFAACAAgAwrumSojFTlH+DgAA2BkAABcAAAB1bml2ZXJzYWwvdW5pdmVyc2FsLnBuZ+1ZaVdTV9uOWrW1VdpaQIGQKlocQVFEQIgDQ7UCRkJRhqQ4VImECBiGYIi2j0VESBUrBcQoeYEMGAZDAoEQCw+mFoHG5CRADKkoCAkhIBkIyYHn4PP+gPfb+8UP+zprn3XWfV1r73tf933WzjsWHrpyhdMKGAy28vC3QcdhsMUANL7/eBn0prg4Gw49FqUdDz0I4/S4jEGTj84dCDsAg9VTP7UlLIXmn1z89mQaDOawcWEsOnx8wyQMthZ/OOgAOhOjUxHyTw+D4hREJOKK3ZOWpQTj3YMENOrzmIfXHFZUDH5uf+fF0n6HA8oXx+1tuQ+u31h/47jDjRrKr5xtDoKDm/EKZLfe3D3RiElrvX34nW9/eQkZnrlzl7u7r2/JmzflW895+Wz7RiqaM9Z2Nqe9dUBQbFNDHXbIuHu+aZB8Tjbi8uQfDbeQoEHaee1TRw/FdOXYETQFNCq6loY4Qtpd0FfjV8ZLf2NwJGOSdhjsyQnvS2FdDM4rreQgNCPRKHOWSgbn9aGQT6Gvc1teDXXmd6yGwa50vzxGM+30WwSD9d1kLINd+fUDfIAP8AE+wAf4AB/gA3yA/0/4eyU2xzI81H4NalyfFCbPjJQRHOYtvRSod4Xn4WCwj/8PoHMBCG2WkSHDmDR/OeLyxRSzKgPhK5oFah0iAi1vhmopoHZydgksSZvv2XbCBkXHpD9lIAsFWNuQY5cWwxoOUe49rgRt071YX/1oA/VnwUQjnI4/qvsKsGfTt5LQ+LTqRbA1ljdFEQ7mwWx9nXchGyeQ8ExbGFTN1xoOLhvXEqJsYT+iCyaO0bdm3AHYDRLe/0y0Tve8sjGpyLnMqcc0cNx/mjJdpt6WLDTKKwU1McmCz6Y1hGlH7OWpv2yieVC/PMcRzCKNWbKJtDVgj9ama5h7VyyKKxHhVJFl9yg0M99X3clyr3WKyhz+LZo3YIFf0x7T3waKABc3P/wZZoi4h4ZExiHqsADSeMIlIITa0jEI1N5SSSyFLc0dJC0jkOMzfi/3Knp/1J3L+my18/1AYzUSTGTSootTpGE+29+Kpp46dz1hjY4VJ2CIserL093RydOzbTl2xBjQY6JF3zZsC3XNOpM4MR0R9TL8LXBWRmZ7VLc3b3+crCq7N49TqU0WD3mVv4h+Eb5FE/qWdiiAqSiynhc+yZHl9xc5yYbrOtaNrHHZy8KJAgdG4q9r4Oh76N14J8DeVwpj/cN8koiMHpWlgl7P2TnnQDxGza+rUSeWYbfEaC8UjPD2Dw7b2LKPU5dOXsoJvoj8KW4qtosTm0HGmmmzOYCl9imow7XmR9E76USf0Fd+d8hIi3yT7T19SxBdPHQ45QS6d4qjRu1RJLRXkJZvj9lToJFcf4PupDIGa/f8pMxJduPZl0vVqHxpICvDl4KsjT6wz+9fr586E/ZNpuWPRWk5eisDQ5zLwfSLIbJxZxz3DHdiZFNc7oDiZo8PXyK4aoGLOzB84gk07c0tzfEl69JcYtxZS8qCiJ3h+Q1RW0hbftnSE1K9i7pClfg7L4u+aaIY3q002YRj77oNgVHm8gacCmw4C1isWVaBKE/zXQgqXn/ENqsQuZZ6tDAhgizgFcZdZ7c6lGNmeOTqlD7r3ocPKOHkFzvVfyWLFrN2wJdqLvVLWvG9atnD/eyQPDMcsLb+Nxr44jvP7SFSxNxkrn7bfwPC+RH+yt8YbWeKOqzy5h9RQhy36pd/rBa7AMPfV6d1mphg46bLpSsm/EzpqoTFz6uT9ekuqUz9BUzwhKEubzaL5HKZNFe1yjrqWR1tzg3M3Np2wRKlTUb6sHuwasU7iBnOIzDE6Z3DC4l+9pjcTB+WN5eiVPpiUlow8UvZWW7yD4F6oXlwsj7jyzwNYSPl45zuCpJfo8UYJI9AkA2S9zKgNfzOf4LIaq/uwT6Uhqy2fhE8Ek1vsW+xL6mca6pb+qNwhqmO2h6Jja2T65nCHQPDNjfiLKvukXX/NUJ8+LU0MnZa8ahFDhSWQXvITqHE8gkMR7GjR1yTjdG2O4wuuHvSvqH7JSr+IWXkecmrRO+Ckd4vgLRxRYh22UjKC6TuNPRjvtWy+3MUfO+2I1uStlwJqQZsgcmlkobn1UOPFzcZKE8Uq54xLMbGAq/oJpOoGN+LbPBo+q58UC6h+tXGLORqo2l61Bb9eo6HUx+LOEojm/qHQw2npnr89dvc0pz+rhWaBt4Zbuij6E1pIUTELGhLF1ZNl/lWCKoE8Kou/GlorVwPB8lfk1kUhdBEABMbezeT/63oBb2EA2K+XvlOOt0I9lWZvgDw/lYdTiGMF43hJWwpLWukZNgM6qLVilY/vEp3p9X5BM3kJYCvcmNdPVkz4CM73VTlN35a9WfvpQ0tOZzyHyn3N7CU32Yyy/H+n1VW5TSb0qx+vwURH/G5TExSTUuYfO0j5z8ryx/jcAl9pjwp05RlX954VHnuZtVALuCf5A2a+KKAuok9VySho9+813MhdqBVnokfZCkrqvyE95fgWDpcsYRXv9TC2qwTxwtQ6CWP1+icZ6/U6KurfYxBXqW43XzTJ/jmDSw7ZRbfyKUpFcx4ukA9N5f3g4L88rxq/4+GGZXckKJqv+h0W2cgJahMnzQmdV9Amq0iTOelMNAfg0cOLB+tMq0FvBv/xNoDoKVqwIuo5CpTL/UNflPcWDArTLKqHYK9d+RL2h6mz3gDjEkDF6NE8RKBjycC6SQAoqwgcbcTlTJdg+768V0xPr+WvJYG4kp53yEJX1G2345NcnUAKk0IsK1RFxr7O+E0DRWvqL8254GKt/5ZOmC6KwkkFnUNyHm0ZetZir3ZpvF3v8sGkXNT1FcNF4XOOueB8Ik6cUo5xl/FuzwfJPHnoIRHstkZjnTikpL4oRRWld8dens995B31bqT2LKBt4AMc4bPuB/emBQb4cw9n3uF27E+vb92fBdLyUOP197QjMnCCbPK08CnBekn6dJ0Yt9czhG0XatRHptPm7e9zUeAo6H5LRMC7RUlQURO0cg2p6xcfRhNLXS75xEZHoM2495U3t8Q6rbDbUGCtDrCDkFQrglrnE+k6nJEfacE7S3UVzzPGvJBstqQe6sRwzo78BCRq7sQ3X8OrTAb19N5RL/16rtj/PqjHc3CHcxE4NvLorbmJOvy/ArS0JQYgX1q6LBDttqGIwJMfae7/uE0BWZMvJz0+oe0e8CHe+tOlFtvJF580v8fyZj1poZXREDyayOt1zWkBjz9qPQQ9nt4fiC0EVnT3T65VD5exuXEz86wb405yIE1+JIBBMDFoXmJ9QOrwBNm/lbtuD/rghLH0sZGKtWmrpoXgroeJS9jt5Po2Vn8hbJF/etZ/sTx53aUmY6ze83rAt51YedS1ypCal7dXkiKSbzf+LOHcJ/oyM6Z8yUbWFoBF/WrQx1eU3zhf2W9wFyRydoFqhz6cKh2WarRt5MuflmFi1F4SGcuqCLr+zDHCE6Ajv6tUib6Wv20jS6Yb66CHIdXfS1TW1uKQ/jGm+qgFPFAsN1Znuy9HMnbUMj49u+rjcz9WYbsm1Gq557uPGauLMbmZFlu3NezlOcMfX0yFvmQcp1cEeVvK1XnTrBOLy5i3Ne48WjqdJPU0t1WITAomKpk74K7cOisAhSZc8DIniipIH1tJzZ7nL/omgNAZ9rp0vtCw3StLU1OKJXdvaN00m5gTJc+Cvkd6SZplyA+gwiZczL4DBGMxn6fS7YZoL4hfC/SOv443xGTmTBmhnz9qlQTbgL1FErWZyarXtS7c9IgjfCcaHq9ahku14eUlIQD2h66bsWzbv0+24wUuk7rdL2lUJYhhT7n0MWknSjpKDdq2rwWqLTT7im46/zI+fdQYVoA6SW+4hRBlbBGF/94zFaqGFHk1IP7vOGXGOCJbgLlTVM+Och43l/Zamp/AO47Xs3XW/FQkT5bGsXXeqSD0cOKbSzlSi9hwqwzW1YgoxGic4OJ8L92wis5DyZ+Htfx1ZinGaLneL6KN6PS52T84FvIEcwX/nQbDCYyxSmIHnYV8UD8SKGmQZPHUHsaTXCAGBtWLUmFzsV0/8YNVDbEn0Lsw9f3eOdr2Lo6Bocy9lKcWnCEWjEORGMD6uIKkhUI78K7w6NMq37Tpn4CulhgG6t/jmdZym42jLux+I29DNelxDD6WShzRtLmbJZyKiowedWnz7QbWdrMWYmJcASNhVqVBcPo2JQNGhV229xZVEeUcADKI6ZRFkvp/man6p6BMUEoHjzfv1DTu6cSvxZfZbQZ+AHGgzguWPYlUAwgNptos6jcrFbrRIs6r8GPJ6BqEPMz4i534ViqS1gFqZFtD+QVuQLKNdDyq11o8WRZnkY3nz10ndFWUzjcNj9ntfsoDb74RS6RnBpEIVn+sMupy9Qwq1f9yzm0mIHZXqCBWmTCTF+ZNAGRcukrziGwc2b0ctoRdcVHe6KpY0U5a/40ugLG9kSuSrmgaOud2eutibuRU/9e3XXowF8G7nLXzB9SurbzP3tdQD+Mrr0bQjyMVBPLw9Sl/isUD9uzL801y/JzJaSrICPi573PEsgBocSAc+PvprLcYkOJs5YCxcGAz0OUXlE0mBf8EaZylT3zUIjGzlG7i+PrGggapMPn4t7FG8U/0cWde3Dzx2h6X5LLN5qdceI9hXJfIqRY98Bs3MDtQm6ApbpbZjQdgQc9LNf/oNeYtLl46x5eoSb1JabexbSixhfyca87WtHGwoMCJnWQfUsYWR2+0nM5J8PY8/e99LXBa+LDTxVrj/lrJWd1W0A3p6/TvnydWtTxLFzj/vA5yFGHo4S1tx6QGY4w5b619/0zkn1PgUU02xkL05V8VDFqCDC/fGyLHumFnpM22JNnUW5y9407tjJ8yPUYz/GIv9IV6TLTTd6u+ki0Txq1/TlegSr3O/qgonlIEIirZaLGV+icJK7ldrC9Flxdsgwu7j6vlPtuVgq7/Kll1yucYLDPAWisXoAvF0CQMDUvpcxb1a/yFi4WoEKB9Aw2RmPJ3nEwGOxE7TJGMQqEznrveW8YLInpJIghQVUVsHP0xLh4fLZwU6GLe39TkRwJX3FKBhE8Zf3GLhGVO+TPLwlcDBztDf7lHBQJdjg4PIhz8Ief/gNQSwMEFAACAAgAwrumSubEmDVcAAAAagAAABsAAAB1bml2ZXJzYWwvdW5pdmVyc2FsLnBuZy54bWwtjEsKgCAUAPdBd5B3APODaaB5mSSFflio3T6RZjezGG3LvqHk4h3OwwDFBOzcd/qKLgWXUamNYkkagN6mo/g1h+XxBiShmHEplajNu7D6x4BgAk9Mca4UDHX5AVBLAQIAABQAAgAIAEOUV0cNwDEewAEAANoDAAAPAAAAAAAAAAEAAAAAAAAAAABub25lL3BsYXllci54bWxQSwECAAAUAAIACADCu6ZKDmokTmIEAAAFEQAAHQAAAAAAAAABAAAAAADtAQAAdW5pdmVyc2FsL2NvbW1vbl9tZXNzYWdlcy5sbmdQSwECAAAUAAIACADCu6ZKCH4LIykDAACGDAAAJwAAAAAAAAABAAAAAACKBgAAdW5pdmVyc2FsL2ZsYXNoX3B1Ymxpc2hpbmdfc2V0dGluZ3MueG1sUEsBAgAAFAACAAgAwrumSmvhO+C8AgAAWgoAACEAAAAAAAAAAQAAAAAA+AkAAHVuaXZlcnNhbC9mbGFzaF9za2luX3NldHRpbmdzLnhtbFBLAQIAABQAAgAIAMK7pkoqlg9n/gIAAJcLAAAmAAAAAAAAAAEAAAAAAPMMAAB1bml2ZXJzYWwvaHRtbF9wdWJsaXNoaW5nX3NldHRpbmdzLnhtbFBLAQIAABQAAgAIAMK7pko7+1NPnQEAACQGAAAfAAAAAAAAAAEAAAAAADUQAAB1bml2ZXJzYWwvaHRtbF9za2luX3NldHRpbmdzLmpzUEsBAgAAFAACAAgAwrumSj08L9HBAAAA5QEAABoAAAAAAAAAAQAAAAAADxIAAHVuaXZlcnNhbC9pMThuX3ByZXNldHMueG1sUEsBAgAAFAACAAgAwrumSg4UM7x8AAAAfQAAABwAAAAAAAAAAQAAAAAACBMAAHVuaXZlcnNhbC9sb2NhbF9zZXR0aW5ncy54bWxQSwECAAAUAAIACABElFdHI7RO+/sCAACwCAAAFAAAAAAAAAABAAAAAAC+EwAAdW5pdmVyc2FsL3BsYXllci54bWxQSwECAAAUAAIACADCu6ZKrQ33vhkJAAALJQAAKQAAAAAAAAABAAAAAADrFgAAdW5pdmVyc2FsL3NraW5fY3VzdG9taXphdGlvbl9zZXR0aW5ncy54bWxQSwECAAAUAAIACADCu6ZKiMVOUf4OAADYGQAAFwAAAAAAAAAAAAAAAABLIAAAdW5pdmVyc2FsL3VuaXZlcnNhbC5wbmdQSwECAAAUAAIACADCu6ZK5sSYNVwAAABqAAAAGwAAAAAAAAABAAAAAAB+LwAAdW5pdmVyc2FsL3VuaXZlcnNhbC5wbmcueG1sUEsFBgAAAAAMAAwAhgMAABMwA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Words>
  <Application>Microsoft Office PowerPoint</Application>
  <PresentationFormat>宽屏</PresentationFormat>
  <Paragraphs>80</Paragraphs>
  <Slides>15</Slides>
  <Notes>15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15</vt:i4>
      </vt:variant>
    </vt:vector>
  </HeadingPairs>
  <TitlesOfParts>
    <vt:vector size="26" baseType="lpstr">
      <vt:lpstr>等线</vt:lpstr>
      <vt:lpstr>等线 Light</vt:lpstr>
      <vt:lpstr>方正黑体简体</vt:lpstr>
      <vt:lpstr>隶书</vt:lpstr>
      <vt:lpstr>宋体</vt:lpstr>
      <vt:lpstr>微软雅黑</vt:lpstr>
      <vt:lpstr>Arial</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商务办公</dc:title>
  <dc:creator/>
  <cp:keywords>www.1ppt.com</cp:keywords>
  <dc:description>www.1ppt.com</dc:description>
  <cp:lastModifiedBy/>
  <cp:revision>1</cp:revision>
  <dcterms:created xsi:type="dcterms:W3CDTF">2018-11-07T09:04:04Z</dcterms:created>
  <dcterms:modified xsi:type="dcterms:W3CDTF">2024-05-06T09:02:09Z</dcterms:modified>
</cp:coreProperties>
</file>