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9" r:id="rId1"/>
    <p:sldMasterId id="2147483754" r:id="rId2"/>
    <p:sldMasterId id="2147483766" r:id="rId3"/>
  </p:sldMasterIdLst>
  <p:notesMasterIdLst>
    <p:notesMasterId r:id="rId48"/>
  </p:notesMasterIdLst>
  <p:handoutMasterIdLst>
    <p:handoutMasterId r:id="rId49"/>
  </p:handoutMasterIdLst>
  <p:sldIdLst>
    <p:sldId id="603" r:id="rId4"/>
    <p:sldId id="533" r:id="rId5"/>
    <p:sldId id="534" r:id="rId6"/>
    <p:sldId id="535" r:id="rId7"/>
    <p:sldId id="536" r:id="rId8"/>
    <p:sldId id="537" r:id="rId9"/>
    <p:sldId id="538" r:id="rId10"/>
    <p:sldId id="540" r:id="rId11"/>
    <p:sldId id="541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6" r:id="rId23"/>
    <p:sldId id="557" r:id="rId24"/>
    <p:sldId id="559" r:id="rId25"/>
    <p:sldId id="560" r:id="rId26"/>
    <p:sldId id="561" r:id="rId27"/>
    <p:sldId id="562" r:id="rId28"/>
    <p:sldId id="563" r:id="rId29"/>
    <p:sldId id="564" r:id="rId30"/>
    <p:sldId id="565" r:id="rId31"/>
    <p:sldId id="566" r:id="rId32"/>
    <p:sldId id="567" r:id="rId33"/>
    <p:sldId id="568" r:id="rId34"/>
    <p:sldId id="589" r:id="rId35"/>
    <p:sldId id="569" r:id="rId36"/>
    <p:sldId id="570" r:id="rId37"/>
    <p:sldId id="572" r:id="rId38"/>
    <p:sldId id="573" r:id="rId39"/>
    <p:sldId id="574" r:id="rId40"/>
    <p:sldId id="575" r:id="rId41"/>
    <p:sldId id="576" r:id="rId42"/>
    <p:sldId id="577" r:id="rId43"/>
    <p:sldId id="578" r:id="rId44"/>
    <p:sldId id="585" r:id="rId45"/>
    <p:sldId id="586" r:id="rId46"/>
    <p:sldId id="604" r:id="rId47"/>
  </p:sldIdLst>
  <p:sldSz cx="9144000" cy="6858000" type="screen4x3"/>
  <p:notesSz cx="6858000" cy="9144000"/>
  <p:embeddedFontLst>
    <p:embeddedFont>
      <p:font typeface="Tw Cen MT" panose="020B0602020104020603" pitchFamily="34" charset="0"/>
      <p:regular r:id="rId50"/>
      <p:bold r:id="rId51"/>
      <p:italic r:id="rId52"/>
      <p:boldItalic r:id="rId53"/>
    </p:embeddedFont>
    <p:embeddedFont>
      <p:font typeface="Comic Sans MS" panose="030F0702030302020204" pitchFamily="66" charset="0"/>
      <p:regular r:id="rId54"/>
      <p:bold r:id="rId5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DE0BD"/>
    <a:srgbClr val="F983C1"/>
    <a:srgbClr val="99FF33"/>
    <a:srgbClr val="003736"/>
    <a:srgbClr val="006666"/>
    <a:srgbClr val="D5EEFF"/>
    <a:srgbClr val="FC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 autoAdjust="0"/>
    <p:restoredTop sz="94146" autoAdjust="0"/>
  </p:normalViewPr>
  <p:slideViewPr>
    <p:cSldViewPr>
      <p:cViewPr>
        <p:scale>
          <a:sx n="97" d="100"/>
          <a:sy n="97" d="100"/>
        </p:scale>
        <p:origin x="-96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130" y="-2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font" Target="fonts/font2.fntdata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7.xml"/><Relationship Id="rId2" Type="http://schemas.openxmlformats.org/officeDocument/2006/relationships/slide" Target="slides/slide29.xml"/><Relationship Id="rId1" Type="http://schemas.openxmlformats.org/officeDocument/2006/relationships/slide" Target="slides/slide27.xml"/><Relationship Id="rId6" Type="http://schemas.openxmlformats.org/officeDocument/2006/relationships/slide" Target="slides/slide41.xml"/><Relationship Id="rId5" Type="http://schemas.openxmlformats.org/officeDocument/2006/relationships/slide" Target="slides/slide40.xml"/><Relationship Id="rId4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</a:pPr>
            <a:r>
              <a:rPr lang="en-US" sz="1200"/>
              <a:t>	Chapter 10		 10-</a:t>
            </a:r>
            <a:fld id="{711699A9-AB10-4343-9FCD-495842ECC944}" type="slidenum">
              <a:rPr lang="en-US" sz="1200"/>
              <a:pPr eaLnBrk="0" hangingPunct="0">
                <a:tabLst>
                  <a:tab pos="285750" algn="l"/>
                  <a:tab pos="3257550" algn="ctr"/>
                  <a:tab pos="6457950" algn="r"/>
                </a:tabLst>
              </a:pPr>
              <a:t>‹#›</a:t>
            </a:fld>
            <a:endParaRPr lang="en-US" sz="120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/>
              <a:t>Basic Business Statistics, 10/e	© 2006 Prentice Hall, Inc.</a:t>
            </a:r>
          </a:p>
        </p:txBody>
      </p:sp>
    </p:spTree>
    <p:extLst>
      <p:ext uri="{BB962C8B-B14F-4D97-AF65-F5344CB8AC3E}">
        <p14:creationId xmlns:p14="http://schemas.microsoft.com/office/powerpoint/2010/main" val="313467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4000" y="609600"/>
            <a:ext cx="3962400" cy="2584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</a:pPr>
            <a:r>
              <a:rPr lang="en-US" sz="1200"/>
              <a:t>	Chapter 10		10-</a:t>
            </a:r>
            <a:fld id="{9E38D6B4-90D4-4BEE-AA02-5AE4EF2E9870}" type="slidenum">
              <a:rPr lang="en-US" sz="1200"/>
              <a:pPr eaLnBrk="0" hangingPunct="0">
                <a:tabLst>
                  <a:tab pos="285750" algn="l"/>
                  <a:tab pos="3257550" algn="ctr"/>
                  <a:tab pos="6457950" algn="r"/>
                </a:tabLst>
              </a:pPr>
              <a:t>‹#›</a:t>
            </a:fld>
            <a:endParaRPr lang="en-US" sz="120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/>
              <a:t>Basic Business Statistics, 10/e	© 2006 Prentice Hall, Inc.</a:t>
            </a:r>
          </a:p>
        </p:txBody>
      </p:sp>
    </p:spTree>
    <p:extLst>
      <p:ext uri="{BB962C8B-B14F-4D97-AF65-F5344CB8AC3E}">
        <p14:creationId xmlns:p14="http://schemas.microsoft.com/office/powerpoint/2010/main" val="2276901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</p:spPr>
        <p:txBody>
          <a:bodyPr lIns="84408" tIns="42204" rIns="84408" bIns="42204"/>
          <a:lstStyle/>
          <a:p>
            <a:fld id="{9CF4AB2B-6167-4E50-8953-AA6E795D1717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1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4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5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solidFill>
            <a:srgbClr val="FFFFFF"/>
          </a:solidFill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Suppose cholesterol levels are assessed in 100 children, 2 to 14 years old, of men who have died from heart disease </a:t>
            </a:r>
          </a:p>
          <a:p>
            <a:r>
              <a:rPr lang="en-US" smtClean="0"/>
              <a:t>Two independent </a:t>
            </a:r>
          </a:p>
          <a:p>
            <a:r>
              <a:rPr lang="en-US" smtClean="0"/>
              <a:t>Do not have history of heart disease.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solidFill>
            <a:srgbClr val="FFFFFF"/>
          </a:solidFill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57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2">
              <a:spcBef>
                <a:spcPct val="0"/>
              </a:spcBef>
            </a:pPr>
            <a:r>
              <a:rPr lang="en-US" smtClean="0"/>
              <a:t>many patients won’t show up for follow-up visit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77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solidFill>
            <a:srgbClr val="FFFFFF"/>
          </a:solidFill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</p:spPr>
        <p:txBody>
          <a:bodyPr lIns="86493" tIns="43247" rIns="86493" bIns="43247"/>
          <a:lstStyle/>
          <a:p>
            <a:fld id="{9CF4AB2B-6167-4E50-8953-AA6E795D1717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82763" y="609600"/>
            <a:ext cx="3444875" cy="2584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>
            <a:off x="134938" y="2438400"/>
            <a:ext cx="9009062" cy="1181100"/>
            <a:chOff x="0" y="1536"/>
            <a:chExt cx="5675" cy="744"/>
          </a:xfrm>
        </p:grpSpPr>
        <p:grpSp>
          <p:nvGrpSpPr>
            <p:cNvPr id="5" name="Group 18"/>
            <p:cNvGrpSpPr>
              <a:grpSpLocks/>
            </p:cNvGrpSpPr>
            <p:nvPr userDrawn="1"/>
          </p:nvGrpSpPr>
          <p:grpSpPr bwMode="auto">
            <a:xfrm>
              <a:off x="185" y="1604"/>
              <a:ext cx="449" cy="297"/>
              <a:chOff x="720" y="336"/>
              <a:chExt cx="624" cy="432"/>
            </a:xfrm>
          </p:grpSpPr>
          <p:sp>
            <p:nvSpPr>
              <p:cNvPr id="12" name="Rectangle 19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20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21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22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23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24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5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6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33563"/>
            <a:ext cx="7772400" cy="1143000"/>
          </a:xfrm>
        </p:spPr>
        <p:txBody>
          <a:bodyPr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charset="2"/>
              <a:buNone/>
              <a:defRPr sz="27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7"/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37325"/>
            <a:ext cx="46482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Introdcution to Biostatistics Basic Business Statistics, 10e © 2006 Prentice-Hall, Inc.</a:t>
            </a:r>
          </a:p>
        </p:txBody>
      </p:sp>
      <p:sp>
        <p:nvSpPr>
          <p:cNvPr id="15" name="Rectangle 2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Chap 10-</a:t>
            </a:r>
            <a:fld id="{589997FD-DA5E-475B-8C57-4889ADDD69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7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Introdcution to Biostatistics Basic Business Statistics, 10e © 2006 Prentice-Hall, Inc.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Chap 10-</a:t>
            </a:r>
            <a:fld id="{63260572-2F0D-4396-A2F6-9486F304D2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20193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9055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Introdcution to Biostatistics Basic Business Statistics, 10e © 2006 Prentice-Hall, Inc.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Chap 10-</a:t>
            </a:r>
            <a:fld id="{6F896EF7-FC73-44AF-832D-EDE5AC89ED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0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231063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68488"/>
            <a:ext cx="3962400" cy="453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868488"/>
            <a:ext cx="39624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4210050"/>
            <a:ext cx="39624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Introdcution to Biostatistics Basic Business Statistics, 10e © 2006 Prentice-Hall, Inc.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Chap 10-</a:t>
            </a:r>
            <a:fld id="{809D78D9-B9D7-4C6F-9521-6A4CF623EC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231063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68488"/>
            <a:ext cx="3962400" cy="453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68488"/>
            <a:ext cx="3962400" cy="45323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Introdcution to Biostatistics Basic Business Statistics, 10e © 2006 Prentice-Hall, Inc.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Chap 10-</a:t>
            </a:r>
            <a:fld id="{C2E7B95B-3BA0-4417-9C99-718322091F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231063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68488"/>
            <a:ext cx="3962400" cy="453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68488"/>
            <a:ext cx="3962400" cy="453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Introdcution to Biostatistics Basic Business Statistics, 10e © 2006 Prentice-Hall, Inc.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Chap 10-</a:t>
            </a:r>
            <a:fld id="{4CF1445E-D9AC-4CCC-9245-D30C281459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3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3B-D01A-4B80-A8AA-042D9B801E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478718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B8B15-0084-42EB-8715-D2F062325C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48265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5B6AD-6D13-4D0F-BE32-D19F4AD572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23959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7EF72-7CC2-4747-B68E-56B373F312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09733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83AAD-AE39-479E-9858-7571DD73F4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36958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Introdcution to Biostatistics Basic Business Statistics, 10e © 2006 Prentice-Hall, Inc.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Chap 10-</a:t>
            </a:r>
            <a:fld id="{C318A508-08CA-4010-9CC2-803CD2E67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08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07A6F-EA16-4453-8E0C-7AA46D4B20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37680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B9930-B101-4AC6-923D-3FCAA5E312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21826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C32E6-3812-4755-AB7A-4D138666BF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95996"/>
      </p:ext>
    </p:extLst>
  </p:cSld>
  <p:clrMapOvr>
    <a:masterClrMapping/>
  </p:clrMapOvr>
  <p:transition spd="med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D04B0-D64B-4FE2-A4FF-56CAA9D340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36359"/>
      </p:ext>
    </p:extLst>
  </p:cSld>
  <p:clrMapOvr>
    <a:masterClrMapping/>
  </p:clrMapOvr>
  <p:transition spd="med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F0A88-CA53-4CDF-BD0E-AEFA1A4188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0181"/>
      </p:ext>
    </p:extLst>
  </p:cSld>
  <p:clrMapOvr>
    <a:masterClrMapping/>
  </p:clrMapOvr>
  <p:transition spd="med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DBD66-EED6-42EB-94C7-BD851A0A3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73696"/>
      </p:ext>
    </p:extLst>
  </p:cSld>
  <p:clrMapOvr>
    <a:masterClrMapping/>
  </p:clrMapOvr>
  <p:transition spd="med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3B-D01A-4B80-A8AA-042D9B801E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60533"/>
      </p:ext>
    </p:extLst>
  </p:cSld>
  <p:clrMapOvr>
    <a:masterClrMapping/>
  </p:clrMapOvr>
  <p:transition spd="med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B8B15-0084-42EB-8715-D2F062325C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84286"/>
      </p:ext>
    </p:extLst>
  </p:cSld>
  <p:clrMapOvr>
    <a:masterClrMapping/>
  </p:clrMapOvr>
  <p:transition spd="med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5B6AD-6D13-4D0F-BE32-D19F4AD572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63897"/>
      </p:ext>
    </p:extLst>
  </p:cSld>
  <p:clrMapOvr>
    <a:masterClrMapping/>
  </p:clrMapOvr>
  <p:transition spd="med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7EF72-7CC2-4747-B68E-56B373F312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07232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Introdcution to Biostatistics Basic Business Statistics, 10e © 2006 Prentice-Hall, Inc.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Chap 10-</a:t>
            </a:r>
            <a:fld id="{97E38DBF-8052-4012-87DE-6879100AD2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653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83AAD-AE39-479E-9858-7571DD73F4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01875"/>
      </p:ext>
    </p:extLst>
  </p:cSld>
  <p:clrMapOvr>
    <a:masterClrMapping/>
  </p:clrMapOvr>
  <p:transition spd="med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07A6F-EA16-4453-8E0C-7AA46D4B20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01780"/>
      </p:ext>
    </p:extLst>
  </p:cSld>
  <p:clrMapOvr>
    <a:masterClrMapping/>
  </p:clrMapOvr>
  <p:transition spd="med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B9930-B101-4AC6-923D-3FCAA5E312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57197"/>
      </p:ext>
    </p:extLst>
  </p:cSld>
  <p:clrMapOvr>
    <a:masterClrMapping/>
  </p:clrMapOvr>
  <p:transition spd="med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C32E6-3812-4755-AB7A-4D138666BF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12497"/>
      </p:ext>
    </p:extLst>
  </p:cSld>
  <p:clrMapOvr>
    <a:masterClrMapping/>
  </p:clrMapOvr>
  <p:transition spd="med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D04B0-D64B-4FE2-A4FF-56CAA9D340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69148"/>
      </p:ext>
    </p:extLst>
  </p:cSld>
  <p:clrMapOvr>
    <a:masterClrMapping/>
  </p:clrMapOvr>
  <p:transition spd="med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F0A88-CA53-4CDF-BD0E-AEFA1A4188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77337"/>
      </p:ext>
    </p:extLst>
  </p:cSld>
  <p:clrMapOvr>
    <a:masterClrMapping/>
  </p:clrMapOvr>
  <p:transition spd="med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DBD66-EED6-42EB-94C7-BD851A0A3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20746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8488"/>
            <a:ext cx="39624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68488"/>
            <a:ext cx="39624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Introdcution to Biostatistics Basic Business Statistics, 10e © 2006 Prentice-Hall, Inc.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Chap 10-</a:t>
            </a:r>
            <a:fld id="{97AD49D5-9C8D-4CFD-B18D-E2E4927D77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9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Introdcution to Biostatistics Basic Business Statistics, 10e © 2006 Prentice-Hall, Inc.</a:t>
            </a:r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Chap 10-</a:t>
            </a:r>
            <a:fld id="{27F63F11-30F3-4A09-99F7-66DCC94058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4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Introdcution to Biostatistics Basic Business Statistics, 10e © 2006 Prentice-Hall, Inc.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Chap 10-</a:t>
            </a:r>
            <a:fld id="{6CBE6530-28DE-4857-A915-5561C7062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Introdcution to Biostatistics Basic Business Statistics, 10e © 2006 Prentice-Hall, Inc.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Chap 10-</a:t>
            </a:r>
            <a:fld id="{354648E4-C039-46AC-AF67-9E48D6BC69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Introdcution to Biostatistics Basic Business Statistics, 10e © 2006 Prentice-Hall, Inc.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Chap 10-</a:t>
            </a:r>
            <a:fld id="{82B8197B-315F-4F21-9EBC-E4117F1B7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Introdcution to Biostatistics Basic Business Statistics, 10e © 2006 Prentice-Hall, Inc.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Chap 10-</a:t>
            </a:r>
            <a:fld id="{DFED6E82-3079-41BF-9EFE-73C3B5040D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72310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68488"/>
            <a:ext cx="8077200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30724" name="Group 14"/>
          <p:cNvGrpSpPr>
            <a:grpSpLocks/>
          </p:cNvGrpSpPr>
          <p:nvPr userDrawn="1"/>
        </p:nvGrpSpPr>
        <p:grpSpPr bwMode="auto">
          <a:xfrm>
            <a:off x="0" y="609600"/>
            <a:ext cx="9009063" cy="1181100"/>
            <a:chOff x="0" y="1536"/>
            <a:chExt cx="5675" cy="744"/>
          </a:xfrm>
        </p:grpSpPr>
        <p:grpSp>
          <p:nvGrpSpPr>
            <p:cNvPr id="30727" name="Group 15"/>
            <p:cNvGrpSpPr>
              <a:grpSpLocks/>
            </p:cNvGrpSpPr>
            <p:nvPr userDrawn="1"/>
          </p:nvGrpSpPr>
          <p:grpSpPr bwMode="auto">
            <a:xfrm>
              <a:off x="183" y="1604"/>
              <a:ext cx="448" cy="297"/>
              <a:chOff x="720" y="336"/>
              <a:chExt cx="624" cy="432"/>
            </a:xfrm>
          </p:grpSpPr>
          <p:sp>
            <p:nvSpPr>
              <p:cNvPr id="48144" name="Rectangle 16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5" name="Rectangle 17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46" name="Rectangle 18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Rectangle 19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Rectangle 20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Rectangle 21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Rectangle 22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1" name="Rectangle 23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5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34150"/>
            <a:ext cx="464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Introdcution to Biostatistics Basic Business Statistics, 10e © 2006 Prentice-Hall, Inc.</a:t>
            </a:r>
          </a:p>
        </p:txBody>
      </p:sp>
      <p:sp>
        <p:nvSpPr>
          <p:cNvPr id="4815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Chap 10-</a:t>
            </a:r>
            <a:fld id="{7C4DEDB2-757E-4960-BB20-0C4B63C382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iming>
    <p:tnLst>
      <p:par>
        <p:cTn id="1" dur="indefinite" restart="never" nodeType="tmRoot"/>
      </p:par>
    </p:tnLst>
  </p:timing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3764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6pPr>
      <a:lvl7pPr marL="28336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7pPr>
      <a:lvl8pPr marL="32908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8pPr>
      <a:lvl9pPr marL="37480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0DD0022-3B45-45DA-9188-8BBB775384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2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 spd="med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0DD0022-3B45-45DA-9188-8BBB775384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ransition spd="med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8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3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2971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</a:rPr>
              <a:t>Introduction to Biostatistics and Bioinformatics</a:t>
            </a:r>
          </a:p>
          <a:p>
            <a:pPr algn="ctr"/>
            <a:endParaRPr lang="en-US" sz="2800" b="1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ctr"/>
            <a:r>
              <a:rPr lang="en-US" altLang="en-US" sz="2800" b="1" dirty="0">
                <a:solidFill>
                  <a:srgbClr val="000000"/>
                </a:solidFill>
                <a:latin typeface="Comic Sans MS" pitchFamily="66" charset="0"/>
              </a:rPr>
              <a:t>Hypothesis Testing </a:t>
            </a:r>
            <a:r>
              <a:rPr lang="en-US" altLang="en-US" sz="2800" b="1" dirty="0" smtClean="0">
                <a:solidFill>
                  <a:srgbClr val="000000"/>
                </a:solidFill>
                <a:latin typeface="Comic Sans MS" pitchFamily="66" charset="0"/>
              </a:rPr>
              <a:t>II</a:t>
            </a:r>
            <a:endParaRPr lang="sv-SE" altLang="en-US" sz="28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32766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1719" y="1371600"/>
            <a:ext cx="2701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7030A0"/>
                </a:solidFill>
                <a:latin typeface="Comic Sans MS" pitchFamily="66" charset="0"/>
              </a:rPr>
              <a:t>This Lecture</a:t>
            </a:r>
            <a:endParaRPr lang="sv-SE" sz="3200" b="1" i="1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33222" y="4419600"/>
            <a:ext cx="4572000" cy="199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None/>
            </a:pPr>
            <a:r>
              <a:rPr lang="en-GB" altLang="en-US" sz="2000" b="1" dirty="0" smtClean="0">
                <a:solidFill>
                  <a:srgbClr val="000000"/>
                </a:solidFill>
                <a:latin typeface="Tw Cen MT" pitchFamily="34" charset="0"/>
              </a:rPr>
              <a:t>By Judy </a:t>
            </a:r>
            <a:r>
              <a:rPr lang="en-GB" altLang="en-US" sz="2000" b="1" dirty="0" err="1" smtClean="0">
                <a:solidFill>
                  <a:srgbClr val="000000"/>
                </a:solidFill>
                <a:latin typeface="Tw Cen MT" pitchFamily="34" charset="0"/>
              </a:rPr>
              <a:t>Zhong</a:t>
            </a:r>
            <a:endParaRPr lang="en-GB" altLang="en-US" sz="2000" b="1" dirty="0" smtClean="0">
              <a:solidFill>
                <a:srgbClr val="000000"/>
              </a:solidFill>
              <a:latin typeface="Tw Cen MT" pitchFamily="34" charset="0"/>
            </a:endParaRP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None/>
            </a:pPr>
            <a:r>
              <a:rPr lang="en-GB" altLang="en-US" sz="2000" b="1" dirty="0" smtClean="0">
                <a:solidFill>
                  <a:srgbClr val="000000"/>
                </a:solidFill>
                <a:latin typeface="Tw Cen MT" pitchFamily="34" charset="0"/>
              </a:rPr>
              <a:t>Assistant </a:t>
            </a:r>
            <a:r>
              <a:rPr lang="en-GB" altLang="en-US" sz="2000" b="1" dirty="0">
                <a:solidFill>
                  <a:srgbClr val="000000"/>
                </a:solidFill>
                <a:latin typeface="Tw Cen MT" pitchFamily="34" charset="0"/>
              </a:rPr>
              <a:t>Professor</a:t>
            </a: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None/>
            </a:pPr>
            <a:r>
              <a:rPr lang="en-GB" altLang="en-US" sz="2000" b="1" dirty="0">
                <a:solidFill>
                  <a:srgbClr val="000000"/>
                </a:solidFill>
                <a:latin typeface="Tw Cen MT" pitchFamily="34" charset="0"/>
              </a:rPr>
              <a:t>Division of Biostatistics</a:t>
            </a: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None/>
            </a:pPr>
            <a:r>
              <a:rPr lang="en-GB" altLang="en-US" sz="2000" b="1" dirty="0">
                <a:solidFill>
                  <a:srgbClr val="000000"/>
                </a:solidFill>
                <a:latin typeface="Tw Cen MT" pitchFamily="34" charset="0"/>
              </a:rPr>
              <a:t>Department of Population Health</a:t>
            </a: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Judy.zhong@nyumc.org</a:t>
            </a:r>
          </a:p>
        </p:txBody>
      </p:sp>
    </p:spTree>
    <p:extLst>
      <p:ext uri="{BB962C8B-B14F-4D97-AF65-F5344CB8AC3E}">
        <p14:creationId xmlns:p14="http://schemas.microsoft.com/office/powerpoint/2010/main" val="1763097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1219200" y="520700"/>
            <a:ext cx="75533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Paired t Test Example</a:t>
            </a:r>
            <a:r>
              <a:rPr lang="en-US" sz="4000"/>
              <a:t> 8.2</a:t>
            </a:r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75300" y="3543300"/>
          <a:ext cx="31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237960" imgH="314280" progId="Equation.DSMT4">
                  <p:embed/>
                </p:oleObj>
              </mc:Choice>
              <mc:Fallback>
                <p:oleObj name="Equation" r:id="rId4" imgW="237960" imgH="31428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543300"/>
                        <a:ext cx="31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219200" y="1752600"/>
            <a:ext cx="6400800" cy="3487738"/>
          </a:xfrm>
          <a:prstGeom prst="rect">
            <a:avLst/>
          </a:prstGeom>
          <a:solidFill>
            <a:srgbClr val="FDE0BD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chemeClr val="bg2"/>
                </a:solidFill>
              </a:rPr>
              <a:t>                        	      </a:t>
            </a:r>
            <a:r>
              <a:rPr lang="en-US" sz="2000" b="1" u="sng">
                <a:solidFill>
                  <a:schemeClr val="bg2"/>
                </a:solidFill>
              </a:rPr>
              <a:t>SBP Level</a:t>
            </a:r>
            <a:r>
              <a:rPr lang="en-US" sz="2000" b="1"/>
              <a:t>:</a:t>
            </a:r>
            <a:r>
              <a:rPr lang="en-US" sz="2000" b="1">
                <a:solidFill>
                  <a:srgbClr val="FCD7A6"/>
                </a:solidFill>
              </a:rPr>
              <a:t>      </a:t>
            </a:r>
            <a:endParaRPr lang="en-US" sz="2000" b="1" u="sng">
              <a:solidFill>
                <a:schemeClr val="bg2"/>
              </a:solidFill>
            </a:endParaRPr>
          </a:p>
          <a:p>
            <a:pPr eaLnBrk="0" hangingPunct="0"/>
            <a:r>
              <a:rPr lang="en-US" sz="2000" b="1" u="sng">
                <a:solidFill>
                  <a:schemeClr val="bg2"/>
                </a:solidFill>
              </a:rPr>
              <a:t>10 women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/>
              <a:t>   </a:t>
            </a:r>
            <a:r>
              <a:rPr lang="en-US" sz="2000" b="1" u="sng">
                <a:solidFill>
                  <a:srgbClr val="339933"/>
                </a:solidFill>
              </a:rPr>
              <a:t>not using OC</a:t>
            </a:r>
            <a:r>
              <a:rPr lang="en-US" sz="2000" b="1">
                <a:solidFill>
                  <a:srgbClr val="66CCFF"/>
                </a:solidFill>
              </a:rPr>
              <a:t> </a:t>
            </a:r>
            <a:r>
              <a:rPr lang="en-US" sz="2000" b="1"/>
              <a:t> </a:t>
            </a:r>
            <a:r>
              <a:rPr lang="en-US" sz="2000" b="1" u="sng">
                <a:solidFill>
                  <a:schemeClr val="folHlink"/>
                </a:solidFill>
              </a:rPr>
              <a:t>using OC</a:t>
            </a:r>
            <a:r>
              <a:rPr lang="en-US" sz="2000" b="1"/>
              <a:t>  </a:t>
            </a:r>
            <a:r>
              <a:rPr lang="en-US" sz="2000" b="1" u="sng">
                <a:solidFill>
                  <a:schemeClr val="bg2"/>
                </a:solidFill>
              </a:rPr>
              <a:t>Difference,</a:t>
            </a:r>
            <a:r>
              <a:rPr lang="en-US" sz="2000" b="1">
                <a:solidFill>
                  <a:srgbClr val="FCD7A6"/>
                </a:solidFill>
              </a:rPr>
              <a:t> </a:t>
            </a:r>
            <a:r>
              <a:rPr lang="en-US" sz="2000" b="1" u="sng">
                <a:solidFill>
                  <a:schemeClr val="bg2"/>
                </a:solidFill>
              </a:rPr>
              <a:t>D</a:t>
            </a:r>
            <a:r>
              <a:rPr lang="en-US" sz="2000" b="1" i="1" baseline="-25000">
                <a:solidFill>
                  <a:schemeClr val="bg2"/>
                </a:solidFill>
              </a:rPr>
              <a:t>i</a:t>
            </a:r>
            <a:endParaRPr lang="en-US" sz="2000" b="1" u="sng">
              <a:solidFill>
                <a:srgbClr val="FCD7A6"/>
              </a:solidFill>
            </a:endParaRPr>
          </a:p>
          <a:p>
            <a:pPr eaLnBrk="0" hangingPunct="0">
              <a:lnSpc>
                <a:spcPct val="80000"/>
              </a:lnSpc>
            </a:pPr>
            <a:endParaRPr lang="en-US" sz="1600" b="1">
              <a:solidFill>
                <a:schemeClr val="hlink"/>
              </a:solidFill>
            </a:endParaRPr>
          </a:p>
          <a:p>
            <a:pPr eaLnBrk="0" hangingPunct="0">
              <a:lnSpc>
                <a:spcPct val="105000"/>
              </a:lnSpc>
            </a:pPr>
            <a:r>
              <a:rPr lang="en-US" sz="1600" b="1"/>
              <a:t>        1		</a:t>
            </a:r>
            <a:r>
              <a:rPr lang="en-US" sz="1600" b="1">
                <a:solidFill>
                  <a:srgbClr val="339933"/>
                </a:solidFill>
              </a:rPr>
              <a:t>115</a:t>
            </a:r>
            <a:r>
              <a:rPr lang="en-US" sz="1600" b="1"/>
              <a:t>             	</a:t>
            </a:r>
            <a:r>
              <a:rPr lang="en-US" sz="1600" b="1">
                <a:solidFill>
                  <a:schemeClr val="folHlink"/>
                </a:solidFill>
              </a:rPr>
              <a:t>128</a:t>
            </a:r>
            <a:r>
              <a:rPr lang="en-US" sz="1600" b="1"/>
              <a:t>                    13</a:t>
            </a:r>
          </a:p>
          <a:p>
            <a:pPr eaLnBrk="0" hangingPunct="0">
              <a:lnSpc>
                <a:spcPct val="105000"/>
              </a:lnSpc>
            </a:pPr>
            <a:r>
              <a:rPr lang="en-US" sz="1600" b="1"/>
              <a:t>        2		</a:t>
            </a:r>
            <a:r>
              <a:rPr lang="en-US" sz="1600" b="1">
                <a:solidFill>
                  <a:srgbClr val="339933"/>
                </a:solidFill>
              </a:rPr>
              <a:t>112		</a:t>
            </a:r>
            <a:r>
              <a:rPr lang="en-US" sz="1600" b="1">
                <a:solidFill>
                  <a:schemeClr val="tx2"/>
                </a:solidFill>
              </a:rPr>
              <a:t>115</a:t>
            </a:r>
            <a:r>
              <a:rPr lang="en-US" sz="1600" b="1"/>
              <a:t>	           3</a:t>
            </a:r>
          </a:p>
          <a:p>
            <a:pPr eaLnBrk="0" hangingPunct="0">
              <a:lnSpc>
                <a:spcPct val="105000"/>
              </a:lnSpc>
            </a:pPr>
            <a:r>
              <a:rPr lang="en-US" sz="1600" b="1"/>
              <a:t>        3		</a:t>
            </a:r>
            <a:r>
              <a:rPr lang="en-US" sz="1600" b="1">
                <a:solidFill>
                  <a:srgbClr val="339933"/>
                </a:solidFill>
              </a:rPr>
              <a:t>107</a:t>
            </a:r>
            <a:r>
              <a:rPr lang="en-US" sz="1600" b="1"/>
              <a:t>	       	</a:t>
            </a:r>
            <a:r>
              <a:rPr lang="en-US" sz="1600" b="1">
                <a:solidFill>
                  <a:schemeClr val="folHlink"/>
                </a:solidFill>
              </a:rPr>
              <a:t>106</a:t>
            </a:r>
            <a:r>
              <a:rPr lang="en-US" sz="1600" b="1"/>
              <a:t>                    - 1     </a:t>
            </a:r>
          </a:p>
          <a:p>
            <a:pPr eaLnBrk="0" hangingPunct="0">
              <a:lnSpc>
                <a:spcPct val="105000"/>
              </a:lnSpc>
            </a:pPr>
            <a:r>
              <a:rPr lang="en-US" sz="1600" b="1"/>
              <a:t>        4		</a:t>
            </a:r>
            <a:r>
              <a:rPr lang="en-US" sz="1600" b="1">
                <a:solidFill>
                  <a:srgbClr val="339933"/>
                </a:solidFill>
              </a:rPr>
              <a:t>119</a:t>
            </a:r>
            <a:r>
              <a:rPr lang="en-US" sz="1600" b="1"/>
              <a:t>                	</a:t>
            </a:r>
            <a:r>
              <a:rPr lang="en-US" sz="1600" b="1">
                <a:solidFill>
                  <a:schemeClr val="folHlink"/>
                </a:solidFill>
              </a:rPr>
              <a:t>128</a:t>
            </a:r>
            <a:r>
              <a:rPr lang="en-US" sz="1600" b="1"/>
              <a:t>                     9</a:t>
            </a:r>
          </a:p>
          <a:p>
            <a:pPr eaLnBrk="0" hangingPunct="0">
              <a:lnSpc>
                <a:spcPct val="105000"/>
              </a:lnSpc>
            </a:pPr>
            <a:r>
              <a:rPr lang="en-US" sz="1600" b="1"/>
              <a:t>        5	        	115                          122                     7</a:t>
            </a:r>
          </a:p>
          <a:p>
            <a:pPr eaLnBrk="0" hangingPunct="0">
              <a:lnSpc>
                <a:spcPct val="105000"/>
              </a:lnSpc>
            </a:pPr>
            <a:r>
              <a:rPr lang="en-US" sz="1600" b="1"/>
              <a:t>        6		138		145	           7 </a:t>
            </a:r>
          </a:p>
          <a:p>
            <a:pPr eaLnBrk="0" hangingPunct="0">
              <a:lnSpc>
                <a:spcPct val="105000"/>
              </a:lnSpc>
            </a:pPr>
            <a:r>
              <a:rPr lang="en-US" sz="1600" b="1"/>
              <a:t>        7		126		132	           6</a:t>
            </a:r>
          </a:p>
          <a:p>
            <a:pPr eaLnBrk="0" hangingPunct="0">
              <a:lnSpc>
                <a:spcPct val="105000"/>
              </a:lnSpc>
            </a:pPr>
            <a:r>
              <a:rPr lang="en-US" sz="1600" b="1"/>
              <a:t>        8		105		109	           4</a:t>
            </a:r>
          </a:p>
          <a:p>
            <a:pPr eaLnBrk="0" hangingPunct="0">
              <a:lnSpc>
                <a:spcPct val="105000"/>
              </a:lnSpc>
            </a:pPr>
            <a:r>
              <a:rPr lang="en-US" sz="1600" b="1"/>
              <a:t>        9		104		102	           -2</a:t>
            </a:r>
          </a:p>
          <a:p>
            <a:pPr eaLnBrk="0" hangingPunct="0">
              <a:lnSpc>
                <a:spcPct val="105000"/>
              </a:lnSpc>
            </a:pPr>
            <a:r>
              <a:rPr lang="en-US" sz="1600" b="1"/>
              <a:t>       10		115		117	            2</a:t>
            </a:r>
            <a:endParaRPr lang="en-US" sz="1600" b="1" u="sng"/>
          </a:p>
        </p:txBody>
      </p:sp>
      <p:graphicFrame>
        <p:nvGraphicFramePr>
          <p:cNvPr id="512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00200" y="5410200"/>
          <a:ext cx="4343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6" imgW="2781300" imgH="520700" progId="Equation.DSMT4">
                  <p:embed/>
                </p:oleObj>
              </mc:Choice>
              <mc:Fallback>
                <p:oleObj name="Equation" r:id="rId6" imgW="2781300" imgH="5207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10200"/>
                        <a:ext cx="43434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Line 14"/>
          <p:cNvSpPr>
            <a:spLocks noChangeShapeType="1"/>
          </p:cNvSpPr>
          <p:nvPr/>
        </p:nvSpPr>
        <p:spPr bwMode="auto">
          <a:xfrm>
            <a:off x="2743200" y="1752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15"/>
          <p:cNvSpPr>
            <a:spLocks noChangeShapeType="1"/>
          </p:cNvSpPr>
          <p:nvPr/>
        </p:nvSpPr>
        <p:spPr bwMode="auto">
          <a:xfrm>
            <a:off x="5791200" y="1752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16"/>
          <p:cNvSpPr>
            <a:spLocks noChangeShapeType="1"/>
          </p:cNvSpPr>
          <p:nvPr/>
        </p:nvSpPr>
        <p:spPr bwMode="auto">
          <a:xfrm>
            <a:off x="4495800" y="2590800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447800" y="2590800"/>
            <a:ext cx="1905000" cy="914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686800" cy="4876800"/>
          </a:xfrm>
          <a:noFill/>
        </p:spPr>
        <p:txBody>
          <a:bodyPr lIns="90488" tIns="44450" rIns="90488" bIns="44450"/>
          <a:lstStyle/>
          <a:p>
            <a:pPr marL="0" indent="0" defTabSz="914400" eaLnBrk="1" hangingPunct="1">
              <a:buSzPct val="90000"/>
              <a:tabLst>
                <a:tab pos="0" algn="l"/>
              </a:tabLst>
            </a:pPr>
            <a:r>
              <a:rPr lang="en-US" sz="2400" smtClean="0"/>
              <a:t> Has the use of OC made a difference in their blood pressure   (at the 0.01 level)?</a:t>
            </a:r>
            <a:r>
              <a:rPr lang="en-US" sz="2400" b="1" smtClean="0"/>
              <a:t>  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2819400" y="3657600"/>
            <a:ext cx="1228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/>
              <a:t>4.8</a:t>
            </a:r>
            <a:endParaRPr lang="en-US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2286000" y="3657600"/>
            <a:ext cx="12303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D =</a:t>
            </a:r>
          </a:p>
        </p:txBody>
      </p:sp>
      <p:graphicFrame>
        <p:nvGraphicFramePr>
          <p:cNvPr id="614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" y="5410200"/>
          <a:ext cx="365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4" imgW="2019300" imgH="533400" progId="Equation.DSMT4">
                  <p:embed/>
                </p:oleObj>
              </mc:Choice>
              <mc:Fallback>
                <p:oleObj name="Equation" r:id="rId4" imgW="2019300" imgH="53340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10200"/>
                        <a:ext cx="365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1524000" y="2590800"/>
            <a:ext cx="18288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bg2"/>
                </a:solidFill>
              </a:rPr>
              <a:t>H</a:t>
            </a:r>
            <a:r>
              <a:rPr lang="en-US" b="1" baseline="-25000">
                <a:solidFill>
                  <a:schemeClr val="bg2"/>
                </a:solidFill>
              </a:rPr>
              <a:t>0</a:t>
            </a:r>
            <a:r>
              <a:rPr lang="en-US" b="1">
                <a:solidFill>
                  <a:schemeClr val="bg2"/>
                </a:solidFill>
              </a:rPr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="1" baseline="-25000">
                <a:solidFill>
                  <a:schemeClr val="bg2"/>
                </a:solidFill>
              </a:rPr>
              <a:t>D </a:t>
            </a:r>
            <a:r>
              <a:rPr lang="en-US" b="1">
                <a:solidFill>
                  <a:schemeClr val="bg2"/>
                </a:solidFill>
              </a:rPr>
              <a:t>= 0</a:t>
            </a:r>
            <a:endParaRPr lang="en-US">
              <a:solidFill>
                <a:schemeClr val="bg2"/>
              </a:solidFill>
            </a:endParaRPr>
          </a:p>
          <a:p>
            <a:pPr eaLnBrk="0" hangingPunct="0"/>
            <a:r>
              <a:rPr lang="en-US" b="1">
                <a:solidFill>
                  <a:schemeClr val="bg2"/>
                </a:solidFill>
              </a:rPr>
              <a:t>H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r>
              <a:rPr lang="en-US" b="1">
                <a:solidFill>
                  <a:schemeClr val="bg2"/>
                </a:solidFill>
              </a:rPr>
              <a:t>: </a:t>
            </a:r>
            <a:r>
              <a:rPr lang="en-US" b="1">
                <a:solidFill>
                  <a:schemeClr val="bg2"/>
                </a:solidFill>
                <a:latin typeface="Symbol" pitchFamily="18" charset="2"/>
              </a:rPr>
              <a:t>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="1" baseline="-25000">
                <a:solidFill>
                  <a:schemeClr val="bg2"/>
                </a:solidFill>
              </a:rPr>
              <a:t>D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>
                <a:solidFill>
                  <a:schemeClr val="bg2"/>
                </a:solidFill>
                <a:sym typeface="Symbol" pitchFamily="18" charset="2"/>
              </a:rPr>
              <a:t></a:t>
            </a:r>
            <a:r>
              <a:rPr lang="en-US" b="1">
                <a:solidFill>
                  <a:schemeClr val="bg2"/>
                </a:solidFill>
              </a:rPr>
              <a:t> 0</a:t>
            </a:r>
          </a:p>
        </p:txBody>
      </p:sp>
      <p:sp>
        <p:nvSpPr>
          <p:cNvPr id="6152" name="Rectangle 11"/>
          <p:cNvSpPr>
            <a:spLocks noChangeArrowheads="1"/>
          </p:cNvSpPr>
          <p:nvPr/>
        </p:nvSpPr>
        <p:spPr bwMode="auto">
          <a:xfrm>
            <a:off x="1138238" y="5024438"/>
            <a:ext cx="267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</a:rPr>
              <a:t>Test Statistic:</a:t>
            </a:r>
          </a:p>
        </p:txBody>
      </p:sp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533400" y="4114800"/>
            <a:ext cx="3657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Critical Value = </a:t>
            </a:r>
            <a:r>
              <a:rPr lang="en-US" sz="2000" b="1">
                <a:solidFill>
                  <a:srgbClr val="339933"/>
                </a:solidFill>
                <a:cs typeface="Arial" charset="0"/>
              </a:rPr>
              <a:t>± </a:t>
            </a:r>
            <a:r>
              <a:rPr lang="en-US" sz="2000" b="1">
                <a:solidFill>
                  <a:srgbClr val="339933"/>
                </a:solidFill>
              </a:rPr>
              <a:t>3.250</a:t>
            </a:r>
            <a:r>
              <a:rPr lang="en-US" sz="2000" b="1">
                <a:solidFill>
                  <a:srgbClr val="E7B5C7"/>
                </a:solidFill>
              </a:rPr>
              <a:t>      </a:t>
            </a:r>
            <a:r>
              <a:rPr lang="en-US" sz="2000" b="1">
                <a:solidFill>
                  <a:schemeClr val="bg2"/>
                </a:solidFill>
              </a:rPr>
              <a:t>d.f. = 10 - 1 = 9</a:t>
            </a:r>
          </a:p>
        </p:txBody>
      </p:sp>
      <p:sp>
        <p:nvSpPr>
          <p:cNvPr id="6154" name="Line 22"/>
          <p:cNvSpPr>
            <a:spLocks noChangeShapeType="1"/>
          </p:cNvSpPr>
          <p:nvPr/>
        </p:nvSpPr>
        <p:spPr bwMode="auto">
          <a:xfrm>
            <a:off x="2362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25"/>
          <p:cNvSpPr>
            <a:spLocks noChangeArrowheads="1"/>
          </p:cNvSpPr>
          <p:nvPr/>
        </p:nvSpPr>
        <p:spPr bwMode="auto">
          <a:xfrm>
            <a:off x="1219200" y="520700"/>
            <a:ext cx="75533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Paired t Test: Solution</a:t>
            </a:r>
            <a:r>
              <a:rPr lang="en-US" sz="4000"/>
              <a:t> </a:t>
            </a:r>
          </a:p>
        </p:txBody>
      </p:sp>
      <p:sp>
        <p:nvSpPr>
          <p:cNvPr id="6156" name="Rectangle 34"/>
          <p:cNvSpPr>
            <a:spLocks noChangeArrowheads="1"/>
          </p:cNvSpPr>
          <p:nvPr/>
        </p:nvSpPr>
        <p:spPr bwMode="auto">
          <a:xfrm>
            <a:off x="838200" y="3657600"/>
            <a:ext cx="12303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 = .01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1447800" y="2590800"/>
            <a:ext cx="1905000" cy="914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7010400" y="2362200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Freeform 4"/>
          <p:cNvSpPr>
            <a:spLocks/>
          </p:cNvSpPr>
          <p:nvPr/>
        </p:nvSpPr>
        <p:spPr bwMode="auto">
          <a:xfrm>
            <a:off x="5638800" y="3419475"/>
            <a:ext cx="612775" cy="309563"/>
          </a:xfrm>
          <a:custGeom>
            <a:avLst/>
            <a:gdLst>
              <a:gd name="T0" fmla="*/ 2147483647 w 386"/>
              <a:gd name="T1" fmla="*/ 0 h 195"/>
              <a:gd name="T2" fmla="*/ 2147483647 w 386"/>
              <a:gd name="T3" fmla="*/ 2147483647 h 195"/>
              <a:gd name="T4" fmla="*/ 0 w 386"/>
              <a:gd name="T5" fmla="*/ 2147483647 h 195"/>
              <a:gd name="T6" fmla="*/ 2147483647 w 386"/>
              <a:gd name="T7" fmla="*/ 2147483647 h 195"/>
              <a:gd name="T8" fmla="*/ 2147483647 w 386"/>
              <a:gd name="T9" fmla="*/ 2147483647 h 195"/>
              <a:gd name="T10" fmla="*/ 2147483647 w 386"/>
              <a:gd name="T11" fmla="*/ 2147483647 h 195"/>
              <a:gd name="T12" fmla="*/ 2147483647 w 386"/>
              <a:gd name="T13" fmla="*/ 2147483647 h 195"/>
              <a:gd name="T14" fmla="*/ 2147483647 w 386"/>
              <a:gd name="T15" fmla="*/ 2147483647 h 195"/>
              <a:gd name="T16" fmla="*/ 2147483647 w 386"/>
              <a:gd name="T17" fmla="*/ 2147483647 h 195"/>
              <a:gd name="T18" fmla="*/ 2147483647 w 386"/>
              <a:gd name="T19" fmla="*/ 2147483647 h 1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86"/>
              <a:gd name="T31" fmla="*/ 0 h 195"/>
              <a:gd name="T32" fmla="*/ 386 w 386"/>
              <a:gd name="T33" fmla="*/ 195 h 1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86" h="195">
                <a:moveTo>
                  <a:pt x="386" y="0"/>
                </a:moveTo>
                <a:lnTo>
                  <a:pt x="386" y="195"/>
                </a:lnTo>
                <a:lnTo>
                  <a:pt x="0" y="195"/>
                </a:lnTo>
                <a:lnTo>
                  <a:pt x="174" y="153"/>
                </a:lnTo>
                <a:lnTo>
                  <a:pt x="220" y="128"/>
                </a:lnTo>
                <a:lnTo>
                  <a:pt x="262" y="99"/>
                </a:lnTo>
                <a:lnTo>
                  <a:pt x="285" y="89"/>
                </a:lnTo>
                <a:lnTo>
                  <a:pt x="311" y="69"/>
                </a:lnTo>
                <a:lnTo>
                  <a:pt x="353" y="32"/>
                </a:lnTo>
                <a:lnTo>
                  <a:pt x="336" y="54"/>
                </a:lnTo>
              </a:path>
            </a:pathLst>
          </a:custGeom>
          <a:solidFill>
            <a:srgbClr val="EAEC5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Freeform 5"/>
          <p:cNvSpPr>
            <a:spLocks/>
          </p:cNvSpPr>
          <p:nvPr/>
        </p:nvSpPr>
        <p:spPr bwMode="auto">
          <a:xfrm>
            <a:off x="7546975" y="3054350"/>
            <a:ext cx="839788" cy="682625"/>
          </a:xfrm>
          <a:custGeom>
            <a:avLst/>
            <a:gdLst>
              <a:gd name="T0" fmla="*/ 2147483647 w 529"/>
              <a:gd name="T1" fmla="*/ 2147483647 h 430"/>
              <a:gd name="T2" fmla="*/ 2147483647 w 529"/>
              <a:gd name="T3" fmla="*/ 2147483647 h 430"/>
              <a:gd name="T4" fmla="*/ 2147483647 w 529"/>
              <a:gd name="T5" fmla="*/ 2147483647 h 430"/>
              <a:gd name="T6" fmla="*/ 2147483647 w 529"/>
              <a:gd name="T7" fmla="*/ 2147483647 h 430"/>
              <a:gd name="T8" fmla="*/ 2147483647 w 529"/>
              <a:gd name="T9" fmla="*/ 2147483647 h 430"/>
              <a:gd name="T10" fmla="*/ 2147483647 w 529"/>
              <a:gd name="T11" fmla="*/ 2147483647 h 430"/>
              <a:gd name="T12" fmla="*/ 2147483647 w 529"/>
              <a:gd name="T13" fmla="*/ 2147483647 h 430"/>
              <a:gd name="T14" fmla="*/ 0 w 529"/>
              <a:gd name="T15" fmla="*/ 0 h 4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9"/>
              <a:gd name="T25" fmla="*/ 0 h 430"/>
              <a:gd name="T26" fmla="*/ 529 w 529"/>
              <a:gd name="T27" fmla="*/ 430 h 4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9" h="430">
                <a:moveTo>
                  <a:pt x="140" y="216"/>
                </a:moveTo>
                <a:lnTo>
                  <a:pt x="142" y="418"/>
                </a:lnTo>
                <a:lnTo>
                  <a:pt x="529" y="430"/>
                </a:lnTo>
                <a:lnTo>
                  <a:pt x="355" y="387"/>
                </a:lnTo>
                <a:lnTo>
                  <a:pt x="307" y="362"/>
                </a:lnTo>
                <a:lnTo>
                  <a:pt x="263" y="333"/>
                </a:lnTo>
                <a:lnTo>
                  <a:pt x="219" y="301"/>
                </a:lnTo>
                <a:lnTo>
                  <a:pt x="0" y="0"/>
                </a:lnTo>
              </a:path>
            </a:pathLst>
          </a:custGeom>
          <a:solidFill>
            <a:srgbClr val="EAEC5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686800" cy="4876800"/>
          </a:xfrm>
          <a:noFill/>
        </p:spPr>
        <p:txBody>
          <a:bodyPr lIns="90488" tIns="44450" rIns="90488" bIns="44450"/>
          <a:lstStyle/>
          <a:p>
            <a:pPr marL="0" indent="0" defTabSz="914400" eaLnBrk="1" hangingPunct="1">
              <a:buSzPct val="90000"/>
              <a:tabLst>
                <a:tab pos="0" algn="l"/>
              </a:tabLst>
            </a:pPr>
            <a:r>
              <a:rPr lang="en-US" sz="2400" smtClean="0"/>
              <a:t> Has the use of OC made a difference in their blood pressure   (at the 0.01 level)?</a:t>
            </a:r>
            <a:r>
              <a:rPr lang="en-US" sz="2400" b="1" smtClean="0"/>
              <a:t>  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2819400" y="3657600"/>
            <a:ext cx="1228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/>
              <a:t>4.8</a:t>
            </a:r>
            <a:endParaRPr lang="en-US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2286000" y="3657600"/>
            <a:ext cx="12303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D =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524000" y="2590800"/>
            <a:ext cx="18288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bg2"/>
                </a:solidFill>
              </a:rPr>
              <a:t>H</a:t>
            </a:r>
            <a:r>
              <a:rPr lang="en-US" b="1" baseline="-25000">
                <a:solidFill>
                  <a:schemeClr val="bg2"/>
                </a:solidFill>
              </a:rPr>
              <a:t>0</a:t>
            </a:r>
            <a:r>
              <a:rPr lang="en-US" b="1">
                <a:solidFill>
                  <a:schemeClr val="bg2"/>
                </a:solidFill>
              </a:rPr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="1" baseline="-25000">
                <a:solidFill>
                  <a:schemeClr val="bg2"/>
                </a:solidFill>
              </a:rPr>
              <a:t>D </a:t>
            </a:r>
            <a:r>
              <a:rPr lang="en-US" b="1">
                <a:solidFill>
                  <a:schemeClr val="bg2"/>
                </a:solidFill>
              </a:rPr>
              <a:t>= 0</a:t>
            </a:r>
            <a:endParaRPr lang="en-US">
              <a:solidFill>
                <a:schemeClr val="bg2"/>
              </a:solidFill>
            </a:endParaRPr>
          </a:p>
          <a:p>
            <a:pPr eaLnBrk="0" hangingPunct="0"/>
            <a:r>
              <a:rPr lang="en-US" b="1">
                <a:solidFill>
                  <a:schemeClr val="bg2"/>
                </a:solidFill>
              </a:rPr>
              <a:t>H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r>
              <a:rPr lang="en-US" b="1">
                <a:solidFill>
                  <a:schemeClr val="bg2"/>
                </a:solidFill>
              </a:rPr>
              <a:t>: </a:t>
            </a:r>
            <a:r>
              <a:rPr lang="en-US" b="1">
                <a:solidFill>
                  <a:schemeClr val="bg2"/>
                </a:solidFill>
                <a:latin typeface="Symbol" pitchFamily="18" charset="2"/>
              </a:rPr>
              <a:t>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="1" baseline="-25000">
                <a:solidFill>
                  <a:schemeClr val="bg2"/>
                </a:solidFill>
              </a:rPr>
              <a:t>D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>
                <a:solidFill>
                  <a:schemeClr val="bg2"/>
                </a:solidFill>
                <a:sym typeface="Symbol" pitchFamily="18" charset="2"/>
              </a:rPr>
              <a:t></a:t>
            </a:r>
            <a:r>
              <a:rPr lang="en-US" b="1">
                <a:solidFill>
                  <a:schemeClr val="bg2"/>
                </a:solidFill>
              </a:rPr>
              <a:t> 0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138238" y="5024438"/>
            <a:ext cx="267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</a:rPr>
              <a:t>Test Statistic: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33400" y="4114800"/>
            <a:ext cx="3657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Critical Value = </a:t>
            </a:r>
            <a:r>
              <a:rPr lang="en-US" sz="2000" b="1">
                <a:solidFill>
                  <a:srgbClr val="339933"/>
                </a:solidFill>
                <a:cs typeface="Arial" charset="0"/>
              </a:rPr>
              <a:t>± </a:t>
            </a:r>
            <a:r>
              <a:rPr lang="en-US" sz="2000" b="1">
                <a:solidFill>
                  <a:srgbClr val="339933"/>
                </a:solidFill>
              </a:rPr>
              <a:t>3.250</a:t>
            </a:r>
            <a:r>
              <a:rPr lang="en-US" sz="2000" b="1">
                <a:solidFill>
                  <a:srgbClr val="E7B5C7"/>
                </a:solidFill>
              </a:rPr>
              <a:t>      </a:t>
            </a:r>
            <a:r>
              <a:rPr lang="en-US" sz="2000" b="1">
                <a:solidFill>
                  <a:schemeClr val="bg2"/>
                </a:solidFill>
              </a:rPr>
              <a:t>d.f. = 10 - 1 = 9</a:t>
            </a:r>
          </a:p>
        </p:txBody>
      </p:sp>
      <p:sp>
        <p:nvSpPr>
          <p:cNvPr id="7181" name="Freeform 13"/>
          <p:cNvSpPr>
            <a:spLocks/>
          </p:cNvSpPr>
          <p:nvPr/>
        </p:nvSpPr>
        <p:spPr bwMode="auto">
          <a:xfrm>
            <a:off x="7013575" y="2368550"/>
            <a:ext cx="1390650" cy="1339850"/>
          </a:xfrm>
          <a:custGeom>
            <a:avLst/>
            <a:gdLst>
              <a:gd name="T0" fmla="*/ 2147483647 w 876"/>
              <a:gd name="T1" fmla="*/ 2147483647 h 844"/>
              <a:gd name="T2" fmla="*/ 2147483647 w 876"/>
              <a:gd name="T3" fmla="*/ 2147483647 h 844"/>
              <a:gd name="T4" fmla="*/ 2147483647 w 876"/>
              <a:gd name="T5" fmla="*/ 2147483647 h 844"/>
              <a:gd name="T6" fmla="*/ 2147483647 w 876"/>
              <a:gd name="T7" fmla="*/ 2147483647 h 844"/>
              <a:gd name="T8" fmla="*/ 2147483647 w 876"/>
              <a:gd name="T9" fmla="*/ 2147483647 h 844"/>
              <a:gd name="T10" fmla="*/ 2147483647 w 876"/>
              <a:gd name="T11" fmla="*/ 2147483647 h 844"/>
              <a:gd name="T12" fmla="*/ 2147483647 w 876"/>
              <a:gd name="T13" fmla="*/ 2147483647 h 844"/>
              <a:gd name="T14" fmla="*/ 2147483647 w 876"/>
              <a:gd name="T15" fmla="*/ 2147483647 h 844"/>
              <a:gd name="T16" fmla="*/ 2147483647 w 876"/>
              <a:gd name="T17" fmla="*/ 2147483647 h 844"/>
              <a:gd name="T18" fmla="*/ 2147483647 w 876"/>
              <a:gd name="T19" fmla="*/ 2147483647 h 844"/>
              <a:gd name="T20" fmla="*/ 2147483647 w 876"/>
              <a:gd name="T21" fmla="*/ 2147483647 h 844"/>
              <a:gd name="T22" fmla="*/ 2147483647 w 876"/>
              <a:gd name="T23" fmla="*/ 2147483647 h 844"/>
              <a:gd name="T24" fmla="*/ 2147483647 w 876"/>
              <a:gd name="T25" fmla="*/ 2147483647 h 844"/>
              <a:gd name="T26" fmla="*/ 2147483647 w 876"/>
              <a:gd name="T27" fmla="*/ 2147483647 h 844"/>
              <a:gd name="T28" fmla="*/ 2147483647 w 876"/>
              <a:gd name="T29" fmla="*/ 2147483647 h 844"/>
              <a:gd name="T30" fmla="*/ 0 w 876"/>
              <a:gd name="T31" fmla="*/ 0 h 8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6"/>
              <a:gd name="T49" fmla="*/ 0 h 844"/>
              <a:gd name="T50" fmla="*/ 876 w 876"/>
              <a:gd name="T51" fmla="*/ 844 h 8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6" h="844">
                <a:moveTo>
                  <a:pt x="875" y="843"/>
                </a:moveTo>
                <a:lnTo>
                  <a:pt x="783" y="832"/>
                </a:lnTo>
                <a:lnTo>
                  <a:pt x="737" y="823"/>
                </a:lnTo>
                <a:lnTo>
                  <a:pt x="690" y="809"/>
                </a:lnTo>
                <a:lnTo>
                  <a:pt x="645" y="789"/>
                </a:lnTo>
                <a:lnTo>
                  <a:pt x="598" y="763"/>
                </a:lnTo>
                <a:lnTo>
                  <a:pt x="553" y="728"/>
                </a:lnTo>
                <a:lnTo>
                  <a:pt x="461" y="630"/>
                </a:lnTo>
                <a:lnTo>
                  <a:pt x="369" y="494"/>
                </a:lnTo>
                <a:lnTo>
                  <a:pt x="277" y="328"/>
                </a:lnTo>
                <a:lnTo>
                  <a:pt x="231" y="244"/>
                </a:lnTo>
                <a:lnTo>
                  <a:pt x="185" y="166"/>
                </a:lnTo>
                <a:lnTo>
                  <a:pt x="139" y="98"/>
                </a:lnTo>
                <a:lnTo>
                  <a:pt x="93" y="45"/>
                </a:lnTo>
                <a:lnTo>
                  <a:pt x="47" y="11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7696200" y="2438400"/>
            <a:ext cx="12287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Reject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7924800" y="3200400"/>
            <a:ext cx="10763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  <a:sym typeface="Symbol" pitchFamily="18" charset="2"/>
              </a:rPr>
              <a:t></a:t>
            </a:r>
            <a:r>
              <a:rPr lang="en-US" sz="2000" b="1">
                <a:solidFill>
                  <a:srgbClr val="CC0000"/>
                </a:solidFill>
              </a:rPr>
              <a:t>/2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5715000" y="3657600"/>
            <a:ext cx="2590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</a:rPr>
              <a:t> </a:t>
            </a:r>
            <a:r>
              <a:rPr lang="en-US" sz="1600" b="1">
                <a:solidFill>
                  <a:srgbClr val="339933"/>
                </a:solidFill>
              </a:rPr>
              <a:t>- 3.250                 3.250</a:t>
            </a:r>
          </a:p>
        </p:txBody>
      </p:sp>
      <p:sp>
        <p:nvSpPr>
          <p:cNvPr id="7185" name="Freeform 19"/>
          <p:cNvSpPr>
            <a:spLocks/>
          </p:cNvSpPr>
          <p:nvPr/>
        </p:nvSpPr>
        <p:spPr bwMode="auto">
          <a:xfrm>
            <a:off x="5641975" y="2368550"/>
            <a:ext cx="1389063" cy="1339850"/>
          </a:xfrm>
          <a:custGeom>
            <a:avLst/>
            <a:gdLst>
              <a:gd name="T0" fmla="*/ 0 w 875"/>
              <a:gd name="T1" fmla="*/ 2147483647 h 844"/>
              <a:gd name="T2" fmla="*/ 2147483647 w 875"/>
              <a:gd name="T3" fmla="*/ 2147483647 h 844"/>
              <a:gd name="T4" fmla="*/ 2147483647 w 875"/>
              <a:gd name="T5" fmla="*/ 2147483647 h 844"/>
              <a:gd name="T6" fmla="*/ 2147483647 w 875"/>
              <a:gd name="T7" fmla="*/ 2147483647 h 844"/>
              <a:gd name="T8" fmla="*/ 2147483647 w 875"/>
              <a:gd name="T9" fmla="*/ 2147483647 h 844"/>
              <a:gd name="T10" fmla="*/ 2147483647 w 875"/>
              <a:gd name="T11" fmla="*/ 2147483647 h 844"/>
              <a:gd name="T12" fmla="*/ 2147483647 w 875"/>
              <a:gd name="T13" fmla="*/ 2147483647 h 844"/>
              <a:gd name="T14" fmla="*/ 2147483647 w 875"/>
              <a:gd name="T15" fmla="*/ 2147483647 h 844"/>
              <a:gd name="T16" fmla="*/ 2147483647 w 875"/>
              <a:gd name="T17" fmla="*/ 2147483647 h 844"/>
              <a:gd name="T18" fmla="*/ 2147483647 w 875"/>
              <a:gd name="T19" fmla="*/ 2147483647 h 844"/>
              <a:gd name="T20" fmla="*/ 2147483647 w 875"/>
              <a:gd name="T21" fmla="*/ 2147483647 h 844"/>
              <a:gd name="T22" fmla="*/ 2147483647 w 875"/>
              <a:gd name="T23" fmla="*/ 2147483647 h 844"/>
              <a:gd name="T24" fmla="*/ 2147483647 w 875"/>
              <a:gd name="T25" fmla="*/ 2147483647 h 844"/>
              <a:gd name="T26" fmla="*/ 2147483647 w 875"/>
              <a:gd name="T27" fmla="*/ 2147483647 h 844"/>
              <a:gd name="T28" fmla="*/ 2147483647 w 875"/>
              <a:gd name="T29" fmla="*/ 2147483647 h 844"/>
              <a:gd name="T30" fmla="*/ 2147483647 w 875"/>
              <a:gd name="T31" fmla="*/ 0 h 8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5"/>
              <a:gd name="T49" fmla="*/ 0 h 844"/>
              <a:gd name="T50" fmla="*/ 875 w 875"/>
              <a:gd name="T51" fmla="*/ 844 h 8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5" h="844">
                <a:moveTo>
                  <a:pt x="0" y="843"/>
                </a:moveTo>
                <a:lnTo>
                  <a:pt x="92" y="832"/>
                </a:lnTo>
                <a:lnTo>
                  <a:pt x="139" y="823"/>
                </a:lnTo>
                <a:lnTo>
                  <a:pt x="184" y="809"/>
                </a:lnTo>
                <a:lnTo>
                  <a:pt x="230" y="789"/>
                </a:lnTo>
                <a:lnTo>
                  <a:pt x="277" y="763"/>
                </a:lnTo>
                <a:lnTo>
                  <a:pt x="322" y="728"/>
                </a:lnTo>
                <a:lnTo>
                  <a:pt x="415" y="630"/>
                </a:lnTo>
                <a:lnTo>
                  <a:pt x="506" y="494"/>
                </a:lnTo>
                <a:lnTo>
                  <a:pt x="598" y="328"/>
                </a:lnTo>
                <a:lnTo>
                  <a:pt x="645" y="244"/>
                </a:lnTo>
                <a:lnTo>
                  <a:pt x="690" y="166"/>
                </a:lnTo>
                <a:lnTo>
                  <a:pt x="737" y="98"/>
                </a:lnTo>
                <a:lnTo>
                  <a:pt x="782" y="45"/>
                </a:lnTo>
                <a:lnTo>
                  <a:pt x="829" y="11"/>
                </a:lnTo>
                <a:lnTo>
                  <a:pt x="874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20"/>
          <p:cNvSpPr>
            <a:spLocks noChangeShapeType="1"/>
          </p:cNvSpPr>
          <p:nvPr/>
        </p:nvSpPr>
        <p:spPr bwMode="auto">
          <a:xfrm>
            <a:off x="7772400" y="2438400"/>
            <a:ext cx="685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21"/>
          <p:cNvSpPr>
            <a:spLocks noChangeShapeType="1"/>
          </p:cNvSpPr>
          <p:nvPr/>
        </p:nvSpPr>
        <p:spPr bwMode="auto">
          <a:xfrm flipH="1">
            <a:off x="5638800" y="24384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22"/>
          <p:cNvSpPr>
            <a:spLocks noChangeShapeType="1"/>
          </p:cNvSpPr>
          <p:nvPr/>
        </p:nvSpPr>
        <p:spPr bwMode="auto">
          <a:xfrm>
            <a:off x="2362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3"/>
          <p:cNvSpPr>
            <a:spLocks noChangeShapeType="1"/>
          </p:cNvSpPr>
          <p:nvPr/>
        </p:nvSpPr>
        <p:spPr bwMode="auto">
          <a:xfrm>
            <a:off x="5562600" y="3733800"/>
            <a:ext cx="289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4"/>
          <p:cNvSpPr>
            <a:spLocks noChangeShapeType="1"/>
          </p:cNvSpPr>
          <p:nvPr/>
        </p:nvSpPr>
        <p:spPr bwMode="auto">
          <a:xfrm>
            <a:off x="7772400" y="2286000"/>
            <a:ext cx="0" cy="1447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5"/>
          <p:cNvSpPr>
            <a:spLocks noChangeArrowheads="1"/>
          </p:cNvSpPr>
          <p:nvPr/>
        </p:nvSpPr>
        <p:spPr bwMode="auto">
          <a:xfrm>
            <a:off x="1219200" y="520700"/>
            <a:ext cx="75533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Paired t Test: Solution</a:t>
            </a:r>
            <a:r>
              <a:rPr lang="en-US" sz="4000"/>
              <a:t> </a:t>
            </a:r>
          </a:p>
        </p:txBody>
      </p:sp>
      <p:sp>
        <p:nvSpPr>
          <p:cNvPr id="7192" name="Rectangle 26"/>
          <p:cNvSpPr>
            <a:spLocks noChangeArrowheads="1"/>
          </p:cNvSpPr>
          <p:nvPr/>
        </p:nvSpPr>
        <p:spPr bwMode="auto">
          <a:xfrm>
            <a:off x="5334000" y="2438400"/>
            <a:ext cx="990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Reject</a:t>
            </a:r>
          </a:p>
        </p:txBody>
      </p:sp>
      <p:sp>
        <p:nvSpPr>
          <p:cNvPr id="7193" name="Freeform 27"/>
          <p:cNvSpPr>
            <a:spLocks/>
          </p:cNvSpPr>
          <p:nvPr/>
        </p:nvSpPr>
        <p:spPr bwMode="auto">
          <a:xfrm>
            <a:off x="6248400" y="2286000"/>
            <a:ext cx="1588" cy="1447800"/>
          </a:xfrm>
          <a:custGeom>
            <a:avLst/>
            <a:gdLst>
              <a:gd name="T0" fmla="*/ 0 w 1"/>
              <a:gd name="T1" fmla="*/ 0 h 912"/>
              <a:gd name="T2" fmla="*/ 0 w 1"/>
              <a:gd name="T3" fmla="*/ 2147483647 h 912"/>
              <a:gd name="T4" fmla="*/ 2147483647 w 1"/>
              <a:gd name="T5" fmla="*/ 2147483647 h 912"/>
              <a:gd name="T6" fmla="*/ 0 60000 65536"/>
              <a:gd name="T7" fmla="*/ 0 60000 65536"/>
              <a:gd name="T8" fmla="*/ 0 60000 65536"/>
              <a:gd name="T9" fmla="*/ 0 w 1"/>
              <a:gd name="T10" fmla="*/ 0 h 912"/>
              <a:gd name="T11" fmla="*/ 1 w 1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912">
                <a:moveTo>
                  <a:pt x="0" y="0"/>
                </a:moveTo>
                <a:lnTo>
                  <a:pt x="0" y="738"/>
                </a:lnTo>
                <a:lnTo>
                  <a:pt x="1" y="912"/>
                </a:lnTo>
              </a:path>
            </a:pathLst>
          </a:cu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Rectangle 28"/>
          <p:cNvSpPr>
            <a:spLocks noChangeArrowheads="1"/>
          </p:cNvSpPr>
          <p:nvPr/>
        </p:nvSpPr>
        <p:spPr bwMode="auto">
          <a:xfrm>
            <a:off x="5486400" y="3276600"/>
            <a:ext cx="10763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  <a:sym typeface="Symbol" pitchFamily="18" charset="2"/>
              </a:rPr>
              <a:t></a:t>
            </a:r>
            <a:r>
              <a:rPr lang="en-US" sz="2000" b="1">
                <a:solidFill>
                  <a:srgbClr val="CC0000"/>
                </a:solidFill>
              </a:rPr>
              <a:t>/2</a:t>
            </a:r>
          </a:p>
        </p:txBody>
      </p:sp>
      <p:sp>
        <p:nvSpPr>
          <p:cNvPr id="7195" name="Rectangle 29"/>
          <p:cNvSpPr>
            <a:spLocks noChangeArrowheads="1"/>
          </p:cNvSpPr>
          <p:nvPr/>
        </p:nvSpPr>
        <p:spPr bwMode="auto">
          <a:xfrm>
            <a:off x="7391400" y="3962400"/>
            <a:ext cx="914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</a:rPr>
              <a:t> </a:t>
            </a:r>
            <a:r>
              <a:rPr lang="en-US" sz="1600" b="1">
                <a:solidFill>
                  <a:schemeClr val="folHlink"/>
                </a:solidFill>
              </a:rPr>
              <a:t>3.32</a:t>
            </a:r>
          </a:p>
        </p:txBody>
      </p:sp>
      <p:sp>
        <p:nvSpPr>
          <p:cNvPr id="7196" name="Line 30"/>
          <p:cNvSpPr>
            <a:spLocks noChangeShapeType="1"/>
          </p:cNvSpPr>
          <p:nvPr/>
        </p:nvSpPr>
        <p:spPr bwMode="auto">
          <a:xfrm flipV="1">
            <a:off x="7924800" y="3733800"/>
            <a:ext cx="0" cy="228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Rectangle 31"/>
          <p:cNvSpPr>
            <a:spLocks noChangeArrowheads="1"/>
          </p:cNvSpPr>
          <p:nvPr/>
        </p:nvSpPr>
        <p:spPr bwMode="auto">
          <a:xfrm>
            <a:off x="3657600" y="5638800"/>
            <a:ext cx="685800" cy="4572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Freeform 32"/>
          <p:cNvSpPr>
            <a:spLocks/>
          </p:cNvSpPr>
          <p:nvPr/>
        </p:nvSpPr>
        <p:spPr bwMode="auto">
          <a:xfrm>
            <a:off x="4038600" y="4038600"/>
            <a:ext cx="3352800" cy="1600200"/>
          </a:xfrm>
          <a:custGeom>
            <a:avLst/>
            <a:gdLst>
              <a:gd name="T0" fmla="*/ 0 w 1152"/>
              <a:gd name="T1" fmla="*/ 2147483647 h 1008"/>
              <a:gd name="T2" fmla="*/ 0 w 1152"/>
              <a:gd name="T3" fmla="*/ 0 h 1008"/>
              <a:gd name="T4" fmla="*/ 2147483647 w 1152"/>
              <a:gd name="T5" fmla="*/ 0 h 1008"/>
              <a:gd name="T6" fmla="*/ 0 60000 65536"/>
              <a:gd name="T7" fmla="*/ 0 60000 65536"/>
              <a:gd name="T8" fmla="*/ 0 60000 65536"/>
              <a:gd name="T9" fmla="*/ 0 w 1152"/>
              <a:gd name="T10" fmla="*/ 0 h 1008"/>
              <a:gd name="T11" fmla="*/ 1152 w 1152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008">
                <a:moveTo>
                  <a:pt x="0" y="1008"/>
                </a:moveTo>
                <a:lnTo>
                  <a:pt x="0" y="0"/>
                </a:lnTo>
                <a:lnTo>
                  <a:pt x="1152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3"/>
          <p:cNvSpPr>
            <a:spLocks noChangeArrowheads="1"/>
          </p:cNvSpPr>
          <p:nvPr/>
        </p:nvSpPr>
        <p:spPr bwMode="auto">
          <a:xfrm>
            <a:off x="7391400" y="3962400"/>
            <a:ext cx="685800" cy="304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Rectangle 34"/>
          <p:cNvSpPr>
            <a:spLocks noChangeArrowheads="1"/>
          </p:cNvSpPr>
          <p:nvPr/>
        </p:nvSpPr>
        <p:spPr bwMode="auto">
          <a:xfrm>
            <a:off x="838200" y="3657600"/>
            <a:ext cx="12303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 = .01</a:t>
            </a:r>
          </a:p>
        </p:txBody>
      </p:sp>
      <p:graphicFrame>
        <p:nvGraphicFramePr>
          <p:cNvPr id="71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" y="5410200"/>
          <a:ext cx="365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4" imgW="2019300" imgH="533400" progId="Equation.DSMT4">
                  <p:embed/>
                </p:oleObj>
              </mc:Choice>
              <mc:Fallback>
                <p:oleObj name="Equation" r:id="rId4" imgW="2019300" imgH="53340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10200"/>
                        <a:ext cx="365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2590800"/>
            <a:ext cx="1905000" cy="914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7010400" y="2362200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Freeform 4"/>
          <p:cNvSpPr>
            <a:spLocks/>
          </p:cNvSpPr>
          <p:nvPr/>
        </p:nvSpPr>
        <p:spPr bwMode="auto">
          <a:xfrm>
            <a:off x="5638800" y="3419475"/>
            <a:ext cx="612775" cy="309563"/>
          </a:xfrm>
          <a:custGeom>
            <a:avLst/>
            <a:gdLst>
              <a:gd name="T0" fmla="*/ 2147483647 w 386"/>
              <a:gd name="T1" fmla="*/ 0 h 195"/>
              <a:gd name="T2" fmla="*/ 2147483647 w 386"/>
              <a:gd name="T3" fmla="*/ 2147483647 h 195"/>
              <a:gd name="T4" fmla="*/ 0 w 386"/>
              <a:gd name="T5" fmla="*/ 2147483647 h 195"/>
              <a:gd name="T6" fmla="*/ 2147483647 w 386"/>
              <a:gd name="T7" fmla="*/ 2147483647 h 195"/>
              <a:gd name="T8" fmla="*/ 2147483647 w 386"/>
              <a:gd name="T9" fmla="*/ 2147483647 h 195"/>
              <a:gd name="T10" fmla="*/ 2147483647 w 386"/>
              <a:gd name="T11" fmla="*/ 2147483647 h 195"/>
              <a:gd name="T12" fmla="*/ 2147483647 w 386"/>
              <a:gd name="T13" fmla="*/ 2147483647 h 195"/>
              <a:gd name="T14" fmla="*/ 2147483647 w 386"/>
              <a:gd name="T15" fmla="*/ 2147483647 h 195"/>
              <a:gd name="T16" fmla="*/ 2147483647 w 386"/>
              <a:gd name="T17" fmla="*/ 2147483647 h 195"/>
              <a:gd name="T18" fmla="*/ 2147483647 w 386"/>
              <a:gd name="T19" fmla="*/ 2147483647 h 1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86"/>
              <a:gd name="T31" fmla="*/ 0 h 195"/>
              <a:gd name="T32" fmla="*/ 386 w 386"/>
              <a:gd name="T33" fmla="*/ 195 h 1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86" h="195">
                <a:moveTo>
                  <a:pt x="386" y="0"/>
                </a:moveTo>
                <a:lnTo>
                  <a:pt x="386" y="195"/>
                </a:lnTo>
                <a:lnTo>
                  <a:pt x="0" y="195"/>
                </a:lnTo>
                <a:lnTo>
                  <a:pt x="174" y="153"/>
                </a:lnTo>
                <a:lnTo>
                  <a:pt x="220" y="128"/>
                </a:lnTo>
                <a:lnTo>
                  <a:pt x="262" y="99"/>
                </a:lnTo>
                <a:lnTo>
                  <a:pt x="285" y="89"/>
                </a:lnTo>
                <a:lnTo>
                  <a:pt x="311" y="69"/>
                </a:lnTo>
                <a:lnTo>
                  <a:pt x="353" y="32"/>
                </a:lnTo>
                <a:lnTo>
                  <a:pt x="336" y="54"/>
                </a:lnTo>
              </a:path>
            </a:pathLst>
          </a:custGeom>
          <a:solidFill>
            <a:srgbClr val="EAEC5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Freeform 5"/>
          <p:cNvSpPr>
            <a:spLocks/>
          </p:cNvSpPr>
          <p:nvPr/>
        </p:nvSpPr>
        <p:spPr bwMode="auto">
          <a:xfrm>
            <a:off x="7546975" y="3054350"/>
            <a:ext cx="839788" cy="682625"/>
          </a:xfrm>
          <a:custGeom>
            <a:avLst/>
            <a:gdLst>
              <a:gd name="T0" fmla="*/ 2147483647 w 529"/>
              <a:gd name="T1" fmla="*/ 2147483647 h 430"/>
              <a:gd name="T2" fmla="*/ 2147483647 w 529"/>
              <a:gd name="T3" fmla="*/ 2147483647 h 430"/>
              <a:gd name="T4" fmla="*/ 2147483647 w 529"/>
              <a:gd name="T5" fmla="*/ 2147483647 h 430"/>
              <a:gd name="T6" fmla="*/ 2147483647 w 529"/>
              <a:gd name="T7" fmla="*/ 2147483647 h 430"/>
              <a:gd name="T8" fmla="*/ 2147483647 w 529"/>
              <a:gd name="T9" fmla="*/ 2147483647 h 430"/>
              <a:gd name="T10" fmla="*/ 2147483647 w 529"/>
              <a:gd name="T11" fmla="*/ 2147483647 h 430"/>
              <a:gd name="T12" fmla="*/ 2147483647 w 529"/>
              <a:gd name="T13" fmla="*/ 2147483647 h 430"/>
              <a:gd name="T14" fmla="*/ 0 w 529"/>
              <a:gd name="T15" fmla="*/ 0 h 4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9"/>
              <a:gd name="T25" fmla="*/ 0 h 430"/>
              <a:gd name="T26" fmla="*/ 529 w 529"/>
              <a:gd name="T27" fmla="*/ 430 h 4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9" h="430">
                <a:moveTo>
                  <a:pt x="140" y="216"/>
                </a:moveTo>
                <a:lnTo>
                  <a:pt x="142" y="418"/>
                </a:lnTo>
                <a:lnTo>
                  <a:pt x="529" y="430"/>
                </a:lnTo>
                <a:lnTo>
                  <a:pt x="355" y="387"/>
                </a:lnTo>
                <a:lnTo>
                  <a:pt x="307" y="362"/>
                </a:lnTo>
                <a:lnTo>
                  <a:pt x="263" y="333"/>
                </a:lnTo>
                <a:lnTo>
                  <a:pt x="219" y="301"/>
                </a:lnTo>
                <a:lnTo>
                  <a:pt x="0" y="0"/>
                </a:lnTo>
              </a:path>
            </a:pathLst>
          </a:custGeom>
          <a:solidFill>
            <a:srgbClr val="EAEC5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686800" cy="4876800"/>
          </a:xfrm>
          <a:noFill/>
        </p:spPr>
        <p:txBody>
          <a:bodyPr lIns="90488" tIns="44450" rIns="90488" bIns="44450"/>
          <a:lstStyle/>
          <a:p>
            <a:pPr marL="0" indent="0" defTabSz="914400" eaLnBrk="1" hangingPunct="1">
              <a:buSzPct val="90000"/>
              <a:tabLst>
                <a:tab pos="0" algn="l"/>
              </a:tabLst>
            </a:pPr>
            <a:r>
              <a:rPr lang="en-US" sz="2400" smtClean="0"/>
              <a:t> Has the use of OC made a difference in their blood pressure   (at the 0.01 level)?</a:t>
            </a:r>
            <a:r>
              <a:rPr lang="en-US" sz="2400" b="1" smtClean="0"/>
              <a:t>  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2819400" y="3657600"/>
            <a:ext cx="1228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/>
              <a:t>4.8</a:t>
            </a:r>
            <a:endParaRPr lang="en-US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2286000" y="3657600"/>
            <a:ext cx="12303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D =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524000" y="2590800"/>
            <a:ext cx="18288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bg2"/>
                </a:solidFill>
              </a:rPr>
              <a:t>H</a:t>
            </a:r>
            <a:r>
              <a:rPr lang="en-US" b="1" baseline="-25000">
                <a:solidFill>
                  <a:schemeClr val="bg2"/>
                </a:solidFill>
              </a:rPr>
              <a:t>0</a:t>
            </a:r>
            <a:r>
              <a:rPr lang="en-US" b="1">
                <a:solidFill>
                  <a:schemeClr val="bg2"/>
                </a:solidFill>
              </a:rPr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="1" baseline="-25000">
                <a:solidFill>
                  <a:schemeClr val="bg2"/>
                </a:solidFill>
              </a:rPr>
              <a:t>D </a:t>
            </a:r>
            <a:r>
              <a:rPr lang="en-US" b="1">
                <a:solidFill>
                  <a:schemeClr val="bg2"/>
                </a:solidFill>
              </a:rPr>
              <a:t>= 0</a:t>
            </a:r>
            <a:endParaRPr lang="en-US">
              <a:solidFill>
                <a:schemeClr val="bg2"/>
              </a:solidFill>
            </a:endParaRPr>
          </a:p>
          <a:p>
            <a:pPr eaLnBrk="0" hangingPunct="0"/>
            <a:r>
              <a:rPr lang="en-US" b="1">
                <a:solidFill>
                  <a:schemeClr val="bg2"/>
                </a:solidFill>
              </a:rPr>
              <a:t>H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r>
              <a:rPr lang="en-US" b="1">
                <a:solidFill>
                  <a:schemeClr val="bg2"/>
                </a:solidFill>
              </a:rPr>
              <a:t>: </a:t>
            </a:r>
            <a:r>
              <a:rPr lang="en-US" b="1">
                <a:solidFill>
                  <a:schemeClr val="bg2"/>
                </a:solidFill>
                <a:latin typeface="Symbol" pitchFamily="18" charset="2"/>
              </a:rPr>
              <a:t>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="1" baseline="-25000">
                <a:solidFill>
                  <a:schemeClr val="bg2"/>
                </a:solidFill>
              </a:rPr>
              <a:t>D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>
                <a:solidFill>
                  <a:schemeClr val="bg2"/>
                </a:solidFill>
                <a:sym typeface="Symbol" pitchFamily="18" charset="2"/>
              </a:rPr>
              <a:t></a:t>
            </a:r>
            <a:r>
              <a:rPr lang="en-US" b="1">
                <a:solidFill>
                  <a:schemeClr val="bg2"/>
                </a:solidFill>
              </a:rPr>
              <a:t> 0</a:t>
            </a:r>
          </a:p>
        </p:txBody>
      </p:sp>
      <p:sp>
        <p:nvSpPr>
          <p:cNvPr id="8203" name="Freeform 13"/>
          <p:cNvSpPr>
            <a:spLocks/>
          </p:cNvSpPr>
          <p:nvPr/>
        </p:nvSpPr>
        <p:spPr bwMode="auto">
          <a:xfrm>
            <a:off x="7013575" y="2368550"/>
            <a:ext cx="1390650" cy="1339850"/>
          </a:xfrm>
          <a:custGeom>
            <a:avLst/>
            <a:gdLst>
              <a:gd name="T0" fmla="*/ 2147483647 w 876"/>
              <a:gd name="T1" fmla="*/ 2147483647 h 844"/>
              <a:gd name="T2" fmla="*/ 2147483647 w 876"/>
              <a:gd name="T3" fmla="*/ 2147483647 h 844"/>
              <a:gd name="T4" fmla="*/ 2147483647 w 876"/>
              <a:gd name="T5" fmla="*/ 2147483647 h 844"/>
              <a:gd name="T6" fmla="*/ 2147483647 w 876"/>
              <a:gd name="T7" fmla="*/ 2147483647 h 844"/>
              <a:gd name="T8" fmla="*/ 2147483647 w 876"/>
              <a:gd name="T9" fmla="*/ 2147483647 h 844"/>
              <a:gd name="T10" fmla="*/ 2147483647 w 876"/>
              <a:gd name="T11" fmla="*/ 2147483647 h 844"/>
              <a:gd name="T12" fmla="*/ 2147483647 w 876"/>
              <a:gd name="T13" fmla="*/ 2147483647 h 844"/>
              <a:gd name="T14" fmla="*/ 2147483647 w 876"/>
              <a:gd name="T15" fmla="*/ 2147483647 h 844"/>
              <a:gd name="T16" fmla="*/ 2147483647 w 876"/>
              <a:gd name="T17" fmla="*/ 2147483647 h 844"/>
              <a:gd name="T18" fmla="*/ 2147483647 w 876"/>
              <a:gd name="T19" fmla="*/ 2147483647 h 844"/>
              <a:gd name="T20" fmla="*/ 2147483647 w 876"/>
              <a:gd name="T21" fmla="*/ 2147483647 h 844"/>
              <a:gd name="T22" fmla="*/ 2147483647 w 876"/>
              <a:gd name="T23" fmla="*/ 2147483647 h 844"/>
              <a:gd name="T24" fmla="*/ 2147483647 w 876"/>
              <a:gd name="T25" fmla="*/ 2147483647 h 844"/>
              <a:gd name="T26" fmla="*/ 2147483647 w 876"/>
              <a:gd name="T27" fmla="*/ 2147483647 h 844"/>
              <a:gd name="T28" fmla="*/ 2147483647 w 876"/>
              <a:gd name="T29" fmla="*/ 2147483647 h 844"/>
              <a:gd name="T30" fmla="*/ 0 w 876"/>
              <a:gd name="T31" fmla="*/ 0 h 8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6"/>
              <a:gd name="T49" fmla="*/ 0 h 844"/>
              <a:gd name="T50" fmla="*/ 876 w 876"/>
              <a:gd name="T51" fmla="*/ 844 h 8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6" h="844">
                <a:moveTo>
                  <a:pt x="875" y="843"/>
                </a:moveTo>
                <a:lnTo>
                  <a:pt x="783" y="832"/>
                </a:lnTo>
                <a:lnTo>
                  <a:pt x="737" y="823"/>
                </a:lnTo>
                <a:lnTo>
                  <a:pt x="690" y="809"/>
                </a:lnTo>
                <a:lnTo>
                  <a:pt x="645" y="789"/>
                </a:lnTo>
                <a:lnTo>
                  <a:pt x="598" y="763"/>
                </a:lnTo>
                <a:lnTo>
                  <a:pt x="553" y="728"/>
                </a:lnTo>
                <a:lnTo>
                  <a:pt x="461" y="630"/>
                </a:lnTo>
                <a:lnTo>
                  <a:pt x="369" y="494"/>
                </a:lnTo>
                <a:lnTo>
                  <a:pt x="277" y="328"/>
                </a:lnTo>
                <a:lnTo>
                  <a:pt x="231" y="244"/>
                </a:lnTo>
                <a:lnTo>
                  <a:pt x="185" y="166"/>
                </a:lnTo>
                <a:lnTo>
                  <a:pt x="139" y="98"/>
                </a:lnTo>
                <a:lnTo>
                  <a:pt x="93" y="45"/>
                </a:lnTo>
                <a:lnTo>
                  <a:pt x="47" y="11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Rectangle 14"/>
          <p:cNvSpPr>
            <a:spLocks noChangeArrowheads="1"/>
          </p:cNvSpPr>
          <p:nvPr/>
        </p:nvSpPr>
        <p:spPr bwMode="auto">
          <a:xfrm>
            <a:off x="7696200" y="2438400"/>
            <a:ext cx="12287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Reject</a:t>
            </a:r>
          </a:p>
        </p:txBody>
      </p:sp>
      <p:sp>
        <p:nvSpPr>
          <p:cNvPr id="8205" name="Rectangle 15"/>
          <p:cNvSpPr>
            <a:spLocks noChangeArrowheads="1"/>
          </p:cNvSpPr>
          <p:nvPr/>
        </p:nvSpPr>
        <p:spPr bwMode="auto">
          <a:xfrm>
            <a:off x="7924800" y="3200400"/>
            <a:ext cx="10763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  <a:sym typeface="Symbol" pitchFamily="18" charset="2"/>
              </a:rPr>
              <a:t></a:t>
            </a:r>
            <a:r>
              <a:rPr lang="en-US" sz="2000" b="1">
                <a:solidFill>
                  <a:srgbClr val="CC0000"/>
                </a:solidFill>
              </a:rPr>
              <a:t>/2</a:t>
            </a:r>
          </a:p>
        </p:txBody>
      </p:sp>
      <p:sp>
        <p:nvSpPr>
          <p:cNvPr id="8206" name="Rectangle 16"/>
          <p:cNvSpPr>
            <a:spLocks noChangeArrowheads="1"/>
          </p:cNvSpPr>
          <p:nvPr/>
        </p:nvSpPr>
        <p:spPr bwMode="auto">
          <a:xfrm>
            <a:off x="5715000" y="3657600"/>
            <a:ext cx="2590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</a:rPr>
              <a:t> </a:t>
            </a:r>
            <a:r>
              <a:rPr lang="en-US" sz="1600" b="1">
                <a:solidFill>
                  <a:srgbClr val="339933"/>
                </a:solidFill>
              </a:rPr>
              <a:t>- 3.250                 3.250</a:t>
            </a:r>
          </a:p>
        </p:txBody>
      </p:sp>
      <p:sp>
        <p:nvSpPr>
          <p:cNvPr id="8207" name="Rectangle 17"/>
          <p:cNvSpPr>
            <a:spLocks noChangeArrowheads="1"/>
          </p:cNvSpPr>
          <p:nvPr/>
        </p:nvSpPr>
        <p:spPr bwMode="auto">
          <a:xfrm>
            <a:off x="4800600" y="4495800"/>
            <a:ext cx="4121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Decision:</a:t>
            </a:r>
            <a:r>
              <a:rPr lang="en-US" b="1"/>
              <a:t> </a:t>
            </a:r>
            <a:r>
              <a:rPr lang="en-US" b="1">
                <a:solidFill>
                  <a:srgbClr val="CC0000"/>
                </a:solidFill>
              </a:rPr>
              <a:t> reject </a:t>
            </a:r>
            <a:r>
              <a:rPr lang="en-US" b="1" i="1">
                <a:solidFill>
                  <a:srgbClr val="CC0000"/>
                </a:solidFill>
              </a:rPr>
              <a:t>H</a:t>
            </a:r>
            <a:r>
              <a:rPr lang="en-US" b="1" baseline="-25000">
                <a:solidFill>
                  <a:srgbClr val="CC0000"/>
                </a:solidFill>
              </a:rPr>
              <a:t>0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(t stat is in the reject region)</a:t>
            </a:r>
          </a:p>
        </p:txBody>
      </p:sp>
      <p:sp>
        <p:nvSpPr>
          <p:cNvPr id="8208" name="Rectangle 18"/>
          <p:cNvSpPr>
            <a:spLocks noChangeArrowheads="1"/>
          </p:cNvSpPr>
          <p:nvPr/>
        </p:nvSpPr>
        <p:spPr bwMode="auto">
          <a:xfrm>
            <a:off x="4800600" y="5334000"/>
            <a:ext cx="41910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Conclusion: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rgbClr val="CC0000"/>
                </a:solidFill>
              </a:rPr>
              <a:t>There is a  significant change in the blood pressure.</a:t>
            </a:r>
          </a:p>
        </p:txBody>
      </p:sp>
      <p:sp>
        <p:nvSpPr>
          <p:cNvPr id="8209" name="Freeform 19"/>
          <p:cNvSpPr>
            <a:spLocks/>
          </p:cNvSpPr>
          <p:nvPr/>
        </p:nvSpPr>
        <p:spPr bwMode="auto">
          <a:xfrm>
            <a:off x="5641975" y="2368550"/>
            <a:ext cx="1389063" cy="1339850"/>
          </a:xfrm>
          <a:custGeom>
            <a:avLst/>
            <a:gdLst>
              <a:gd name="T0" fmla="*/ 0 w 875"/>
              <a:gd name="T1" fmla="*/ 2147483647 h 844"/>
              <a:gd name="T2" fmla="*/ 2147483647 w 875"/>
              <a:gd name="T3" fmla="*/ 2147483647 h 844"/>
              <a:gd name="T4" fmla="*/ 2147483647 w 875"/>
              <a:gd name="T5" fmla="*/ 2147483647 h 844"/>
              <a:gd name="T6" fmla="*/ 2147483647 w 875"/>
              <a:gd name="T7" fmla="*/ 2147483647 h 844"/>
              <a:gd name="T8" fmla="*/ 2147483647 w 875"/>
              <a:gd name="T9" fmla="*/ 2147483647 h 844"/>
              <a:gd name="T10" fmla="*/ 2147483647 w 875"/>
              <a:gd name="T11" fmla="*/ 2147483647 h 844"/>
              <a:gd name="T12" fmla="*/ 2147483647 w 875"/>
              <a:gd name="T13" fmla="*/ 2147483647 h 844"/>
              <a:gd name="T14" fmla="*/ 2147483647 w 875"/>
              <a:gd name="T15" fmla="*/ 2147483647 h 844"/>
              <a:gd name="T16" fmla="*/ 2147483647 w 875"/>
              <a:gd name="T17" fmla="*/ 2147483647 h 844"/>
              <a:gd name="T18" fmla="*/ 2147483647 w 875"/>
              <a:gd name="T19" fmla="*/ 2147483647 h 844"/>
              <a:gd name="T20" fmla="*/ 2147483647 w 875"/>
              <a:gd name="T21" fmla="*/ 2147483647 h 844"/>
              <a:gd name="T22" fmla="*/ 2147483647 w 875"/>
              <a:gd name="T23" fmla="*/ 2147483647 h 844"/>
              <a:gd name="T24" fmla="*/ 2147483647 w 875"/>
              <a:gd name="T25" fmla="*/ 2147483647 h 844"/>
              <a:gd name="T26" fmla="*/ 2147483647 w 875"/>
              <a:gd name="T27" fmla="*/ 2147483647 h 844"/>
              <a:gd name="T28" fmla="*/ 2147483647 w 875"/>
              <a:gd name="T29" fmla="*/ 2147483647 h 844"/>
              <a:gd name="T30" fmla="*/ 2147483647 w 875"/>
              <a:gd name="T31" fmla="*/ 0 h 8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5"/>
              <a:gd name="T49" fmla="*/ 0 h 844"/>
              <a:gd name="T50" fmla="*/ 875 w 875"/>
              <a:gd name="T51" fmla="*/ 844 h 8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5" h="844">
                <a:moveTo>
                  <a:pt x="0" y="843"/>
                </a:moveTo>
                <a:lnTo>
                  <a:pt x="92" y="832"/>
                </a:lnTo>
                <a:lnTo>
                  <a:pt x="139" y="823"/>
                </a:lnTo>
                <a:lnTo>
                  <a:pt x="184" y="809"/>
                </a:lnTo>
                <a:lnTo>
                  <a:pt x="230" y="789"/>
                </a:lnTo>
                <a:lnTo>
                  <a:pt x="277" y="763"/>
                </a:lnTo>
                <a:lnTo>
                  <a:pt x="322" y="728"/>
                </a:lnTo>
                <a:lnTo>
                  <a:pt x="415" y="630"/>
                </a:lnTo>
                <a:lnTo>
                  <a:pt x="506" y="494"/>
                </a:lnTo>
                <a:lnTo>
                  <a:pt x="598" y="328"/>
                </a:lnTo>
                <a:lnTo>
                  <a:pt x="645" y="244"/>
                </a:lnTo>
                <a:lnTo>
                  <a:pt x="690" y="166"/>
                </a:lnTo>
                <a:lnTo>
                  <a:pt x="737" y="98"/>
                </a:lnTo>
                <a:lnTo>
                  <a:pt x="782" y="45"/>
                </a:lnTo>
                <a:lnTo>
                  <a:pt x="829" y="11"/>
                </a:lnTo>
                <a:lnTo>
                  <a:pt x="874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>
            <a:off x="7772400" y="2438400"/>
            <a:ext cx="685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 flipH="1">
            <a:off x="5638800" y="24384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2"/>
          <p:cNvSpPr>
            <a:spLocks noChangeShapeType="1"/>
          </p:cNvSpPr>
          <p:nvPr/>
        </p:nvSpPr>
        <p:spPr bwMode="auto">
          <a:xfrm>
            <a:off x="2362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3"/>
          <p:cNvSpPr>
            <a:spLocks noChangeShapeType="1"/>
          </p:cNvSpPr>
          <p:nvPr/>
        </p:nvSpPr>
        <p:spPr bwMode="auto">
          <a:xfrm>
            <a:off x="5562600" y="3733800"/>
            <a:ext cx="289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7772400" y="2286000"/>
            <a:ext cx="0" cy="1447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Rectangle 25"/>
          <p:cNvSpPr>
            <a:spLocks noChangeArrowheads="1"/>
          </p:cNvSpPr>
          <p:nvPr/>
        </p:nvSpPr>
        <p:spPr bwMode="auto">
          <a:xfrm>
            <a:off x="1219200" y="520700"/>
            <a:ext cx="75533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Paired t Test: Solution</a:t>
            </a:r>
            <a:r>
              <a:rPr lang="en-US" sz="4000"/>
              <a:t> </a:t>
            </a:r>
          </a:p>
        </p:txBody>
      </p:sp>
      <p:sp>
        <p:nvSpPr>
          <p:cNvPr id="8216" name="Rectangle 26"/>
          <p:cNvSpPr>
            <a:spLocks noChangeArrowheads="1"/>
          </p:cNvSpPr>
          <p:nvPr/>
        </p:nvSpPr>
        <p:spPr bwMode="auto">
          <a:xfrm>
            <a:off x="5334000" y="2438400"/>
            <a:ext cx="990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Reject</a:t>
            </a:r>
          </a:p>
        </p:txBody>
      </p:sp>
      <p:sp>
        <p:nvSpPr>
          <p:cNvPr id="8217" name="Freeform 27"/>
          <p:cNvSpPr>
            <a:spLocks/>
          </p:cNvSpPr>
          <p:nvPr/>
        </p:nvSpPr>
        <p:spPr bwMode="auto">
          <a:xfrm>
            <a:off x="6248400" y="2286000"/>
            <a:ext cx="1588" cy="1447800"/>
          </a:xfrm>
          <a:custGeom>
            <a:avLst/>
            <a:gdLst>
              <a:gd name="T0" fmla="*/ 0 w 1"/>
              <a:gd name="T1" fmla="*/ 0 h 912"/>
              <a:gd name="T2" fmla="*/ 0 w 1"/>
              <a:gd name="T3" fmla="*/ 2147483647 h 912"/>
              <a:gd name="T4" fmla="*/ 2147483647 w 1"/>
              <a:gd name="T5" fmla="*/ 2147483647 h 912"/>
              <a:gd name="T6" fmla="*/ 0 60000 65536"/>
              <a:gd name="T7" fmla="*/ 0 60000 65536"/>
              <a:gd name="T8" fmla="*/ 0 60000 65536"/>
              <a:gd name="T9" fmla="*/ 0 w 1"/>
              <a:gd name="T10" fmla="*/ 0 h 912"/>
              <a:gd name="T11" fmla="*/ 1 w 1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912">
                <a:moveTo>
                  <a:pt x="0" y="0"/>
                </a:moveTo>
                <a:lnTo>
                  <a:pt x="0" y="738"/>
                </a:lnTo>
                <a:lnTo>
                  <a:pt x="1" y="912"/>
                </a:lnTo>
              </a:path>
            </a:pathLst>
          </a:cu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Rectangle 28"/>
          <p:cNvSpPr>
            <a:spLocks noChangeArrowheads="1"/>
          </p:cNvSpPr>
          <p:nvPr/>
        </p:nvSpPr>
        <p:spPr bwMode="auto">
          <a:xfrm>
            <a:off x="5486400" y="3276600"/>
            <a:ext cx="10763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  <a:sym typeface="Symbol" pitchFamily="18" charset="2"/>
              </a:rPr>
              <a:t></a:t>
            </a:r>
            <a:r>
              <a:rPr lang="en-US" sz="2000" b="1">
                <a:solidFill>
                  <a:srgbClr val="CC0000"/>
                </a:solidFill>
              </a:rPr>
              <a:t>/2</a:t>
            </a:r>
          </a:p>
        </p:txBody>
      </p:sp>
      <p:sp>
        <p:nvSpPr>
          <p:cNvPr id="8219" name="Rectangle 29"/>
          <p:cNvSpPr>
            <a:spLocks noChangeArrowheads="1"/>
          </p:cNvSpPr>
          <p:nvPr/>
        </p:nvSpPr>
        <p:spPr bwMode="auto">
          <a:xfrm>
            <a:off x="7391400" y="3962400"/>
            <a:ext cx="914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</a:rPr>
              <a:t> </a:t>
            </a:r>
            <a:r>
              <a:rPr lang="en-US" sz="1600" b="1">
                <a:solidFill>
                  <a:schemeClr val="folHlink"/>
                </a:solidFill>
              </a:rPr>
              <a:t>3.32</a:t>
            </a:r>
          </a:p>
        </p:txBody>
      </p:sp>
      <p:sp>
        <p:nvSpPr>
          <p:cNvPr id="8220" name="Line 30"/>
          <p:cNvSpPr>
            <a:spLocks noChangeShapeType="1"/>
          </p:cNvSpPr>
          <p:nvPr/>
        </p:nvSpPr>
        <p:spPr bwMode="auto">
          <a:xfrm flipV="1">
            <a:off x="7924800" y="3733800"/>
            <a:ext cx="0" cy="228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Rectangle 33"/>
          <p:cNvSpPr>
            <a:spLocks noChangeArrowheads="1"/>
          </p:cNvSpPr>
          <p:nvPr/>
        </p:nvSpPr>
        <p:spPr bwMode="auto">
          <a:xfrm>
            <a:off x="7391400" y="3962400"/>
            <a:ext cx="685800" cy="304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Rectangle 34"/>
          <p:cNvSpPr>
            <a:spLocks noChangeArrowheads="1"/>
          </p:cNvSpPr>
          <p:nvPr/>
        </p:nvSpPr>
        <p:spPr bwMode="auto">
          <a:xfrm>
            <a:off x="838200" y="3657600"/>
            <a:ext cx="12303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 = .01</a:t>
            </a:r>
          </a:p>
        </p:txBody>
      </p:sp>
      <p:sp>
        <p:nvSpPr>
          <p:cNvPr id="8223" name="Rectangle 35"/>
          <p:cNvSpPr>
            <a:spLocks noChangeArrowheads="1"/>
          </p:cNvSpPr>
          <p:nvPr/>
        </p:nvSpPr>
        <p:spPr bwMode="auto">
          <a:xfrm>
            <a:off x="1138238" y="5024438"/>
            <a:ext cx="2676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</a:rPr>
              <a:t>Test Statistic:</a:t>
            </a:r>
          </a:p>
        </p:txBody>
      </p:sp>
      <p:sp>
        <p:nvSpPr>
          <p:cNvPr id="8224" name="Rectangle 36"/>
          <p:cNvSpPr>
            <a:spLocks noChangeArrowheads="1"/>
          </p:cNvSpPr>
          <p:nvPr/>
        </p:nvSpPr>
        <p:spPr bwMode="auto">
          <a:xfrm>
            <a:off x="533400" y="4114800"/>
            <a:ext cx="3657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Critical Value = </a:t>
            </a:r>
            <a:r>
              <a:rPr lang="en-US" sz="2000" b="1">
                <a:solidFill>
                  <a:srgbClr val="339933"/>
                </a:solidFill>
                <a:cs typeface="Arial" charset="0"/>
              </a:rPr>
              <a:t>± </a:t>
            </a:r>
            <a:r>
              <a:rPr lang="en-US" sz="2000" b="1">
                <a:solidFill>
                  <a:srgbClr val="339933"/>
                </a:solidFill>
              </a:rPr>
              <a:t>3.250</a:t>
            </a:r>
            <a:r>
              <a:rPr lang="en-US" sz="2000" b="1">
                <a:solidFill>
                  <a:srgbClr val="E7B5C7"/>
                </a:solidFill>
              </a:rPr>
              <a:t>      </a:t>
            </a:r>
            <a:r>
              <a:rPr lang="en-US" sz="2000" b="1">
                <a:solidFill>
                  <a:schemeClr val="bg2"/>
                </a:solidFill>
              </a:rPr>
              <a:t>d.f. = 10 - 1 = 9</a:t>
            </a:r>
          </a:p>
        </p:txBody>
      </p:sp>
      <p:sp>
        <p:nvSpPr>
          <p:cNvPr id="8225" name="Rectangle 37"/>
          <p:cNvSpPr>
            <a:spLocks noChangeArrowheads="1"/>
          </p:cNvSpPr>
          <p:nvPr/>
        </p:nvSpPr>
        <p:spPr bwMode="auto">
          <a:xfrm>
            <a:off x="7391400" y="3962400"/>
            <a:ext cx="914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</a:rPr>
              <a:t> </a:t>
            </a:r>
            <a:r>
              <a:rPr lang="en-US" sz="1600" b="1">
                <a:solidFill>
                  <a:schemeClr val="folHlink"/>
                </a:solidFill>
              </a:rPr>
              <a:t>3.32</a:t>
            </a:r>
          </a:p>
        </p:txBody>
      </p:sp>
      <p:sp>
        <p:nvSpPr>
          <p:cNvPr id="8226" name="Rectangle 38"/>
          <p:cNvSpPr>
            <a:spLocks noChangeArrowheads="1"/>
          </p:cNvSpPr>
          <p:nvPr/>
        </p:nvSpPr>
        <p:spPr bwMode="auto">
          <a:xfrm>
            <a:off x="3657600" y="5638800"/>
            <a:ext cx="685800" cy="4572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Freeform 39"/>
          <p:cNvSpPr>
            <a:spLocks/>
          </p:cNvSpPr>
          <p:nvPr/>
        </p:nvSpPr>
        <p:spPr bwMode="auto">
          <a:xfrm>
            <a:off x="4038600" y="4038600"/>
            <a:ext cx="3352800" cy="1600200"/>
          </a:xfrm>
          <a:custGeom>
            <a:avLst/>
            <a:gdLst>
              <a:gd name="T0" fmla="*/ 0 w 1152"/>
              <a:gd name="T1" fmla="*/ 2147483647 h 1008"/>
              <a:gd name="T2" fmla="*/ 0 w 1152"/>
              <a:gd name="T3" fmla="*/ 0 h 1008"/>
              <a:gd name="T4" fmla="*/ 2147483647 w 1152"/>
              <a:gd name="T5" fmla="*/ 0 h 1008"/>
              <a:gd name="T6" fmla="*/ 0 60000 65536"/>
              <a:gd name="T7" fmla="*/ 0 60000 65536"/>
              <a:gd name="T8" fmla="*/ 0 60000 65536"/>
              <a:gd name="T9" fmla="*/ 0 w 1152"/>
              <a:gd name="T10" fmla="*/ 0 h 1008"/>
              <a:gd name="T11" fmla="*/ 1152 w 1152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008">
                <a:moveTo>
                  <a:pt x="0" y="1008"/>
                </a:moveTo>
                <a:lnTo>
                  <a:pt x="0" y="0"/>
                </a:lnTo>
                <a:lnTo>
                  <a:pt x="1152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7391400" y="3962400"/>
            <a:ext cx="685800" cy="304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" y="5410200"/>
          <a:ext cx="365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4" imgW="2019300" imgH="533400" progId="Equation.DSMT4">
                  <p:embed/>
                </p:oleObj>
              </mc:Choice>
              <mc:Fallback>
                <p:oleObj name="Equation" r:id="rId4" imgW="2019300" imgH="53340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10200"/>
                        <a:ext cx="365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231063" cy="1066800"/>
          </a:xfrm>
        </p:spPr>
        <p:txBody>
          <a:bodyPr/>
          <a:lstStyle/>
          <a:p>
            <a:pPr eaLnBrk="1" hangingPunct="1"/>
            <a:r>
              <a:rPr lang="en-US" sz="2400" smtClean="0"/>
              <a:t>Confidence Interval for the True Difference (</a:t>
            </a:r>
            <a:r>
              <a:rPr lang="el-GR" sz="2400" smtClean="0">
                <a:cs typeface="Arial" charset="0"/>
                <a:sym typeface="Symbol" pitchFamily="18" charset="2"/>
              </a:rPr>
              <a:t></a:t>
            </a:r>
            <a:r>
              <a:rPr lang="en-US" sz="2400" baseline="-25000" smtClean="0">
                <a:cs typeface="Arial" charset="0"/>
              </a:rPr>
              <a:t>D</a:t>
            </a:r>
            <a:r>
              <a:rPr lang="en-US" sz="2400" smtClean="0"/>
              <a:t>) Between the Underlying means of </a:t>
            </a:r>
            <a:br>
              <a:rPr lang="en-US" sz="2400" smtClean="0"/>
            </a:br>
            <a:r>
              <a:rPr lang="en-US" sz="2400" smtClean="0"/>
              <a:t>Two Paired Samples</a:t>
            </a:r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lum bright="-4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905000"/>
            <a:ext cx="3962400" cy="727075"/>
          </a:xfrm>
          <a:noFill/>
        </p:spPr>
      </p:pic>
      <p:sp>
        <p:nvSpPr>
          <p:cNvPr id="399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895600"/>
            <a:ext cx="7315200" cy="3505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So in the above example: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95% Confidence Interval is [1.53, 8.07]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3124200"/>
            <a:ext cx="5486400" cy="950913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4000" smtClean="0">
                <a:solidFill>
                  <a:schemeClr val="tx2"/>
                </a:solidFill>
              </a:rPr>
              <a:t>Independent Samples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Samples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sz="2400" smtClean="0"/>
              <a:t>Different data sources</a:t>
            </a:r>
          </a:p>
          <a:p>
            <a:pPr lvl="1" eaLnBrk="1" hangingPunct="1">
              <a:spcBef>
                <a:spcPct val="5000"/>
              </a:spcBef>
            </a:pPr>
            <a:r>
              <a:rPr lang="en-US" smtClean="0"/>
              <a:t>Unrelated</a:t>
            </a:r>
          </a:p>
          <a:p>
            <a:pPr lvl="1" eaLnBrk="1" hangingPunct="1">
              <a:spcBef>
                <a:spcPct val="5000"/>
              </a:spcBef>
            </a:pPr>
            <a:r>
              <a:rPr lang="en-US" smtClean="0"/>
              <a:t>Independent</a:t>
            </a:r>
          </a:p>
          <a:p>
            <a:pPr lvl="2" eaLnBrk="1" hangingPunct="1">
              <a:spcBef>
                <a:spcPct val="5000"/>
              </a:spcBef>
            </a:pPr>
            <a:r>
              <a:rPr lang="en-US" sz="2400" smtClean="0"/>
              <a:t>Sample selected from one population has no effect on the sample selected from the other population</a:t>
            </a:r>
          </a:p>
          <a:p>
            <a:pPr lvl="2" eaLnBrk="1" hangingPunct="1">
              <a:spcBef>
                <a:spcPct val="5000"/>
              </a:spcBef>
            </a:pPr>
            <a:endParaRPr lang="en-US" sz="2400" smtClean="0"/>
          </a:p>
          <a:p>
            <a:pPr eaLnBrk="1" hangingPunct="1">
              <a:spcBef>
                <a:spcPct val="5000"/>
              </a:spcBef>
            </a:pPr>
            <a:r>
              <a:rPr lang="en-US" sz="2400" smtClean="0">
                <a:solidFill>
                  <a:schemeClr val="folHlink"/>
                </a:solidFill>
              </a:rPr>
              <a:t>Goal:</a:t>
            </a:r>
            <a:r>
              <a:rPr lang="en-US" sz="2400" smtClean="0"/>
              <a:t>  Test hypothesis or form a confidence interval for the difference between two population means, </a:t>
            </a:r>
            <a:r>
              <a:rPr lang="el-GR" sz="2400" smtClean="0">
                <a:cs typeface="Arial" charset="0"/>
                <a:sym typeface="Symbol" pitchFamily="18" charset="2"/>
              </a:rPr>
              <a:t></a:t>
            </a:r>
            <a:r>
              <a:rPr lang="en-US" sz="1200" smtClean="0"/>
              <a:t>1</a:t>
            </a:r>
            <a:r>
              <a:rPr lang="en-US" sz="2400" smtClean="0"/>
              <a:t> –</a:t>
            </a:r>
            <a:r>
              <a:rPr lang="el-GR" sz="2400" smtClean="0">
                <a:cs typeface="Arial" charset="0"/>
                <a:sym typeface="Symbol" pitchFamily="18" charset="2"/>
              </a:rPr>
              <a:t></a:t>
            </a:r>
            <a:r>
              <a:rPr lang="en-US" sz="1200" smtClean="0"/>
              <a:t>2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Difference Between Two Means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76200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Goal:</a:t>
            </a:r>
            <a:r>
              <a:rPr lang="en-US"/>
              <a:t>  Test hypothesis or form a confidence interval for the difference between two population means,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sz="1000"/>
              <a:t>1</a:t>
            </a:r>
            <a:r>
              <a:rPr lang="en-US"/>
              <a:t> –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sz="1000"/>
              <a:t>2</a:t>
            </a:r>
          </a:p>
          <a:p>
            <a:pPr eaLnBrk="1" hangingPunct="1">
              <a:spcBef>
                <a:spcPct val="50000"/>
              </a:spcBef>
            </a:pPr>
            <a:endParaRPr lang="en-US" sz="2800"/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990600" y="33528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point estimate for the difference is</a:t>
            </a:r>
          </a:p>
        </p:txBody>
      </p:sp>
      <p:grpSp>
        <p:nvGrpSpPr>
          <p:cNvPr id="44037" name="Group 10"/>
          <p:cNvGrpSpPr>
            <a:grpSpLocks/>
          </p:cNvGrpSpPr>
          <p:nvPr/>
        </p:nvGrpSpPr>
        <p:grpSpPr bwMode="auto">
          <a:xfrm>
            <a:off x="6324600" y="3352800"/>
            <a:ext cx="1371600" cy="457200"/>
            <a:chOff x="2592" y="2640"/>
            <a:chExt cx="864" cy="288"/>
          </a:xfrm>
        </p:grpSpPr>
        <p:grpSp>
          <p:nvGrpSpPr>
            <p:cNvPr id="44038" name="Group 9"/>
            <p:cNvGrpSpPr>
              <a:grpSpLocks/>
            </p:cNvGrpSpPr>
            <p:nvPr/>
          </p:nvGrpSpPr>
          <p:grpSpPr bwMode="auto">
            <a:xfrm>
              <a:off x="2640" y="2640"/>
              <a:ext cx="768" cy="288"/>
              <a:chOff x="2640" y="2928"/>
              <a:chExt cx="768" cy="288"/>
            </a:xfrm>
          </p:grpSpPr>
          <p:sp>
            <p:nvSpPr>
              <p:cNvPr id="44040" name="Rectangle 2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768" cy="288"/>
              </a:xfrm>
              <a:prstGeom prst="rect">
                <a:avLst/>
              </a:prstGeom>
              <a:solidFill>
                <a:srgbClr val="D5EE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1" name="Line 7"/>
              <p:cNvSpPr>
                <a:spLocks noChangeShapeType="1"/>
              </p:cNvSpPr>
              <p:nvPr/>
            </p:nvSpPr>
            <p:spPr bwMode="auto">
              <a:xfrm>
                <a:off x="2688" y="297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2" name="Line 8"/>
              <p:cNvSpPr>
                <a:spLocks noChangeShapeType="1"/>
              </p:cNvSpPr>
              <p:nvPr/>
            </p:nvSpPr>
            <p:spPr bwMode="auto">
              <a:xfrm>
                <a:off x="3120" y="2976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39" name="Text Box 6"/>
            <p:cNvSpPr txBox="1">
              <a:spLocks noChangeArrowheads="1"/>
            </p:cNvSpPr>
            <p:nvPr/>
          </p:nvSpPr>
          <p:spPr bwMode="auto">
            <a:xfrm>
              <a:off x="2592" y="2640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X</a:t>
              </a:r>
              <a:r>
                <a:rPr lang="en-US" baseline="-25000"/>
                <a:t>1</a:t>
              </a:r>
              <a:r>
                <a:rPr lang="en-US"/>
                <a:t> – X</a:t>
              </a:r>
              <a:r>
                <a:rPr lang="en-US" baseline="-2500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Difference Between Two Means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85800" y="3505200"/>
            <a:ext cx="3048000" cy="6858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838200" y="3581400"/>
            <a:ext cx="2438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known</a:t>
            </a:r>
            <a:endParaRPr lang="el-GR">
              <a:cs typeface="Arial" charset="0"/>
              <a:sym typeface="Symbol" pitchFamily="18" charset="2"/>
            </a:endParaRP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57200" y="32004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457200" y="487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457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85800" y="4419600"/>
            <a:ext cx="3048000" cy="9144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762000" y="44196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assumed equal 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685800" y="5562600"/>
            <a:ext cx="3048000" cy="9144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762000" y="5578475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not assumed equal </a:t>
            </a:r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457200" y="6096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457200" y="487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Difference Between Two Means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85800" y="3505200"/>
            <a:ext cx="3048000" cy="6858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838200" y="3581400"/>
            <a:ext cx="2438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known</a:t>
            </a:r>
            <a:endParaRPr lang="el-GR">
              <a:cs typeface="Arial" charset="0"/>
              <a:sym typeface="Symbol" pitchFamily="18" charset="2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457200" y="32004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457200" y="487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457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4419600" y="3562350"/>
            <a:ext cx="2667000" cy="415925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Use a  </a:t>
            </a:r>
            <a:r>
              <a:rPr lang="en-US" sz="2000" b="1">
                <a:solidFill>
                  <a:schemeClr val="hlink"/>
                </a:solidFill>
              </a:rPr>
              <a:t>Z </a:t>
            </a:r>
            <a:r>
              <a:rPr lang="en-US" sz="2000"/>
              <a:t> test statistic</a:t>
            </a:r>
            <a:endParaRPr lang="en-US"/>
          </a:p>
        </p:txBody>
      </p:sp>
      <p:sp>
        <p:nvSpPr>
          <p:cNvPr id="46091" name="Text Box 12"/>
          <p:cNvSpPr txBox="1">
            <a:spLocks noChangeArrowheads="1"/>
          </p:cNvSpPr>
          <p:nvPr/>
        </p:nvSpPr>
        <p:spPr bwMode="auto">
          <a:xfrm>
            <a:off x="4419600" y="4191000"/>
            <a:ext cx="3886200" cy="1052513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Use  S</a:t>
            </a:r>
            <a:r>
              <a:rPr lang="en-US" sz="2000" baseline="-25000"/>
              <a:t>p</a:t>
            </a:r>
            <a:r>
              <a:rPr lang="en-US" sz="2000"/>
              <a:t>  to estimate unknown </a:t>
            </a:r>
            <a:r>
              <a:rPr lang="el-GR" sz="2000">
                <a:cs typeface="Arial" charset="0"/>
                <a:sym typeface="Symbol" pitchFamily="18" charset="2"/>
              </a:rPr>
              <a:t></a:t>
            </a:r>
            <a:r>
              <a:rPr lang="en-US" sz="2000">
                <a:cs typeface="Arial" charset="0"/>
              </a:rPr>
              <a:t> , use </a:t>
            </a:r>
            <a:r>
              <a:rPr lang="en-US" sz="2000"/>
              <a:t>a  </a:t>
            </a:r>
            <a:r>
              <a:rPr lang="en-US" sz="2000" b="1">
                <a:solidFill>
                  <a:schemeClr val="folHlink"/>
                </a:solidFill>
              </a:rPr>
              <a:t>t</a:t>
            </a:r>
            <a:r>
              <a:rPr lang="en-US" sz="2000"/>
              <a:t>  test statistic and pooled standard deviation</a:t>
            </a: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3733800" y="3810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3733800" y="4800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685800" y="4419600"/>
            <a:ext cx="3048000" cy="9144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Text Box 16"/>
          <p:cNvSpPr txBox="1">
            <a:spLocks noChangeArrowheads="1"/>
          </p:cNvSpPr>
          <p:nvPr/>
        </p:nvSpPr>
        <p:spPr bwMode="auto">
          <a:xfrm>
            <a:off x="762000" y="44196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assumed equal </a:t>
            </a: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685800" y="5562600"/>
            <a:ext cx="3048000" cy="9144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8"/>
          <p:cNvSpPr txBox="1">
            <a:spLocks noChangeArrowheads="1"/>
          </p:cNvSpPr>
          <p:nvPr/>
        </p:nvSpPr>
        <p:spPr bwMode="auto">
          <a:xfrm>
            <a:off x="762000" y="5578475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not assumed equal </a:t>
            </a:r>
          </a:p>
        </p:txBody>
      </p:sp>
      <p:sp>
        <p:nvSpPr>
          <p:cNvPr id="46098" name="Line 19"/>
          <p:cNvSpPr>
            <a:spLocks noChangeShapeType="1"/>
          </p:cNvSpPr>
          <p:nvPr/>
        </p:nvSpPr>
        <p:spPr bwMode="auto">
          <a:xfrm>
            <a:off x="457200" y="6096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20"/>
          <p:cNvSpPr>
            <a:spLocks noChangeShapeType="1"/>
          </p:cNvSpPr>
          <p:nvPr/>
        </p:nvSpPr>
        <p:spPr bwMode="auto">
          <a:xfrm>
            <a:off x="457200" y="487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4419600" y="5499100"/>
            <a:ext cx="3276600" cy="1052513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Use  S</a:t>
            </a:r>
            <a:r>
              <a:rPr lang="en-US" sz="2000" baseline="-25000"/>
              <a:t>1</a:t>
            </a:r>
            <a:r>
              <a:rPr lang="en-US" sz="2000"/>
              <a:t> and S</a:t>
            </a:r>
            <a:r>
              <a:rPr lang="en-US" sz="2000" baseline="-25000"/>
              <a:t>2</a:t>
            </a:r>
            <a:r>
              <a:rPr lang="en-US" sz="2000"/>
              <a:t>  to estimate unknown </a:t>
            </a:r>
            <a:r>
              <a:rPr lang="el-GR" sz="2000">
                <a:cs typeface="Arial" charset="0"/>
                <a:sym typeface="Symbol" pitchFamily="18" charset="2"/>
              </a:rPr>
              <a:t>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cs typeface="Arial" charset="0"/>
                <a:sym typeface="Symbol" pitchFamily="18" charset="2"/>
              </a:rPr>
              <a:t> and </a:t>
            </a:r>
            <a:r>
              <a:rPr lang="el-GR" sz="2000">
                <a:cs typeface="Arial" charset="0"/>
                <a:sym typeface="Symbol" pitchFamily="18" charset="2"/>
              </a:rPr>
              <a:t></a:t>
            </a:r>
            <a:r>
              <a:rPr lang="en-US" sz="2000" baseline="-25000">
                <a:cs typeface="Arial" charset="0"/>
                <a:sym typeface="Symbol" pitchFamily="18" charset="2"/>
              </a:rPr>
              <a:t>2</a:t>
            </a:r>
            <a:r>
              <a:rPr lang="en-US" sz="2000">
                <a:cs typeface="Arial" charset="0"/>
                <a:sym typeface="Symbol" pitchFamily="18" charset="2"/>
              </a:rPr>
              <a:t> </a:t>
            </a:r>
            <a:r>
              <a:rPr lang="en-US" sz="2000">
                <a:cs typeface="Arial" charset="0"/>
              </a:rPr>
              <a:t>, use </a:t>
            </a:r>
            <a:r>
              <a:rPr lang="en-US" sz="2000"/>
              <a:t>a  separate-variance </a:t>
            </a:r>
            <a:r>
              <a:rPr lang="en-US" sz="2000" b="1">
                <a:solidFill>
                  <a:schemeClr val="folHlink"/>
                </a:solidFill>
              </a:rPr>
              <a:t>t</a:t>
            </a:r>
            <a:r>
              <a:rPr lang="en-US" sz="2000"/>
              <a:t>  test</a:t>
            </a:r>
          </a:p>
        </p:txBody>
      </p:sp>
      <p:sp>
        <p:nvSpPr>
          <p:cNvPr id="46101" name="Line 22"/>
          <p:cNvSpPr>
            <a:spLocks noChangeShapeType="1"/>
          </p:cNvSpPr>
          <p:nvPr/>
        </p:nvSpPr>
        <p:spPr bwMode="auto">
          <a:xfrm>
            <a:off x="3733800" y="6019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We’ll learn…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77200" cy="47244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dirty="0" smtClean="0"/>
          </a:p>
          <a:p>
            <a:pPr marL="533400" indent="-533400" eaLnBrk="1" hangingPunct="1">
              <a:spcBef>
                <a:spcPct val="35000"/>
              </a:spcBef>
            </a:pPr>
            <a:r>
              <a:rPr lang="en-US" sz="2400" dirty="0" smtClean="0"/>
              <a:t>How to use hypothesis testing for comparing the difference between</a:t>
            </a:r>
          </a:p>
          <a:p>
            <a:pPr marL="882650" lvl="1" indent="-457200" eaLnBrk="1" hangingPunct="1">
              <a:spcBef>
                <a:spcPct val="35000"/>
              </a:spcBef>
              <a:buFont typeface="Arial" charset="0"/>
              <a:buAutoNum type="arabicPeriod"/>
            </a:pPr>
            <a:r>
              <a:rPr lang="en-US" dirty="0" smtClean="0"/>
              <a:t>The means of two independent populations</a:t>
            </a:r>
          </a:p>
          <a:p>
            <a:pPr marL="882650" lvl="1" indent="-457200" eaLnBrk="1" hangingPunct="1">
              <a:spcBef>
                <a:spcPct val="35000"/>
              </a:spcBef>
              <a:buFont typeface="Arial" charset="0"/>
              <a:buAutoNum type="arabicPeriod"/>
            </a:pPr>
            <a:r>
              <a:rPr lang="en-US" dirty="0" smtClean="0"/>
              <a:t>The means of two related populations</a:t>
            </a:r>
          </a:p>
          <a:p>
            <a:pPr marL="882650" lvl="1" indent="-457200" eaLnBrk="1" hangingPunct="1">
              <a:spcBef>
                <a:spcPct val="35000"/>
              </a:spcBef>
              <a:buFont typeface="Arial" charset="0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276600" y="2362200"/>
            <a:ext cx="2514600" cy="3581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1000" y="2362200"/>
            <a:ext cx="2514600" cy="36576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3914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Hypothesis Tests for</a:t>
            </a:r>
            <a:br>
              <a:rPr lang="en-US" smtClean="0"/>
            </a:br>
            <a:r>
              <a:rPr lang="en-US" smtClean="0"/>
              <a:t>Two Population Means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2743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Lower-tail test:</a:t>
            </a:r>
          </a:p>
          <a:p>
            <a:pPr algn="ctr" eaLnBrk="1" hangingPunct="1"/>
            <a:endParaRPr lang="en-US"/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=</a:t>
            </a:r>
            <a:r>
              <a:rPr lang="en-US"/>
              <a:t>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  <a:endParaRPr lang="en-US">
              <a:sym typeface="Symbol" pitchFamily="18" charset="2"/>
            </a:endParaRPr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&lt;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</a:p>
          <a:p>
            <a:pPr algn="ctr" eaLnBrk="1" hangingPunct="1"/>
            <a:endParaRPr lang="en-US">
              <a:sym typeface="Symbol" pitchFamily="18" charset="2"/>
            </a:endParaRPr>
          </a:p>
          <a:p>
            <a:pPr algn="ctr" eaLnBrk="1" hangingPunct="1"/>
            <a:r>
              <a:rPr lang="en-US">
                <a:sym typeface="Symbol" pitchFamily="18" charset="2"/>
              </a:rPr>
              <a:t>i.e.,</a:t>
            </a:r>
          </a:p>
          <a:p>
            <a:pPr algn="ctr" eaLnBrk="1" hangingPunct="1"/>
            <a:endParaRPr lang="en-US">
              <a:sym typeface="Symbol" pitchFamily="18" charset="2"/>
            </a:endParaRPr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–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= 0</a:t>
            </a:r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–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&lt; 0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200400" y="2362200"/>
            <a:ext cx="27432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Upper-tail test:</a:t>
            </a:r>
          </a:p>
          <a:p>
            <a:pPr algn="ctr" eaLnBrk="1" hangingPunct="1"/>
            <a:endParaRPr lang="en-US"/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cs typeface="Arial" charset="0"/>
              </a:rPr>
              <a:t>=</a:t>
            </a:r>
            <a:r>
              <a:rPr lang="en-US"/>
              <a:t>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  <a:endParaRPr lang="en-US" baseline="-25000">
              <a:sym typeface="Symbol" pitchFamily="18" charset="2"/>
            </a:endParaRPr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&gt;</a:t>
            </a:r>
            <a:r>
              <a:rPr lang="en-US"/>
              <a:t>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</a:p>
          <a:p>
            <a:pPr algn="ctr" eaLnBrk="1" hangingPunct="1"/>
            <a:endParaRPr lang="en-US" baseline="-25000"/>
          </a:p>
          <a:p>
            <a:pPr algn="ctr" eaLnBrk="1" hangingPunct="1"/>
            <a:r>
              <a:rPr lang="en-US"/>
              <a:t>i.e.,</a:t>
            </a:r>
          </a:p>
          <a:p>
            <a:pPr algn="ctr" eaLnBrk="1" hangingPunct="1"/>
            <a:endParaRPr lang="en-US"/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–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= 0</a:t>
            </a:r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–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&gt; 0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6172200" y="2362200"/>
            <a:ext cx="2514600" cy="3581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096000" y="2406650"/>
            <a:ext cx="27432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Two-tail test:</a:t>
            </a:r>
          </a:p>
          <a:p>
            <a:pPr algn="ctr" eaLnBrk="1" hangingPunct="1"/>
            <a:endParaRPr lang="en-US"/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=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  <a:endParaRPr lang="en-US" baseline="-25000">
              <a:sym typeface="Symbol" pitchFamily="18" charset="2"/>
            </a:endParaRPr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≠</a:t>
            </a:r>
            <a:r>
              <a:rPr lang="en-US"/>
              <a:t>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</a:p>
          <a:p>
            <a:pPr algn="ctr" eaLnBrk="1" hangingPunct="1"/>
            <a:endParaRPr lang="en-US" baseline="-25000"/>
          </a:p>
          <a:p>
            <a:pPr algn="ctr" eaLnBrk="1" hangingPunct="1"/>
            <a:r>
              <a:rPr lang="en-US"/>
              <a:t>i.e.,</a:t>
            </a:r>
          </a:p>
          <a:p>
            <a:pPr algn="ctr" eaLnBrk="1" hangingPunct="1"/>
            <a:endParaRPr lang="en-US"/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–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= 0</a:t>
            </a:r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–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≠ 0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1524000" y="1600200"/>
            <a:ext cx="6477000" cy="4572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1524000" y="16002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Two Population Means, Independent Samples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1600200" y="3810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4648200" y="3810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7543800" y="3810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3" name="Freeform 5"/>
          <p:cNvSpPr>
            <a:spLocks/>
          </p:cNvSpPr>
          <p:nvPr/>
        </p:nvSpPr>
        <p:spPr bwMode="auto">
          <a:xfrm flipH="1">
            <a:off x="8153400" y="4419600"/>
            <a:ext cx="685800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276600" y="2133600"/>
            <a:ext cx="2514600" cy="1295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381000" y="2133600"/>
            <a:ext cx="2514600" cy="1295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Text Box 10"/>
          <p:cNvSpPr txBox="1">
            <a:spLocks noChangeArrowheads="1"/>
          </p:cNvSpPr>
          <p:nvPr/>
        </p:nvSpPr>
        <p:spPr bwMode="auto">
          <a:xfrm>
            <a:off x="304800" y="2133600"/>
            <a:ext cx="27432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Lower-tail test:</a:t>
            </a:r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–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= 0</a:t>
            </a:r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–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&lt; 0</a:t>
            </a:r>
          </a:p>
        </p:txBody>
      </p:sp>
      <p:sp>
        <p:nvSpPr>
          <p:cNvPr id="48137" name="Text Box 11"/>
          <p:cNvSpPr txBox="1">
            <a:spLocks noChangeArrowheads="1"/>
          </p:cNvSpPr>
          <p:nvPr/>
        </p:nvSpPr>
        <p:spPr bwMode="auto">
          <a:xfrm>
            <a:off x="3200400" y="2133600"/>
            <a:ext cx="27432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Upper-tail test:</a:t>
            </a:r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–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cs typeface="Arial" charset="0"/>
                <a:sym typeface="Symbol" pitchFamily="18" charset="2"/>
              </a:rPr>
              <a:t>=</a:t>
            </a:r>
            <a:r>
              <a:rPr lang="en-US">
                <a:sym typeface="Symbol" pitchFamily="18" charset="2"/>
              </a:rPr>
              <a:t> 0</a:t>
            </a:r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–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cs typeface="Arial" charset="0"/>
                <a:sym typeface="Symbol" pitchFamily="18" charset="2"/>
              </a:rPr>
              <a:t>&gt;</a:t>
            </a:r>
            <a:r>
              <a:rPr lang="en-US">
                <a:sym typeface="Symbol" pitchFamily="18" charset="2"/>
              </a:rPr>
              <a:t> 0</a:t>
            </a:r>
          </a:p>
        </p:txBody>
      </p:sp>
      <p:sp>
        <p:nvSpPr>
          <p:cNvPr id="48138" name="Rectangle 12"/>
          <p:cNvSpPr>
            <a:spLocks noChangeArrowheads="1"/>
          </p:cNvSpPr>
          <p:nvPr/>
        </p:nvSpPr>
        <p:spPr bwMode="auto">
          <a:xfrm>
            <a:off x="6172200" y="2133600"/>
            <a:ext cx="2514600" cy="1295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Text Box 13"/>
          <p:cNvSpPr txBox="1">
            <a:spLocks noChangeArrowheads="1"/>
          </p:cNvSpPr>
          <p:nvPr/>
        </p:nvSpPr>
        <p:spPr bwMode="auto">
          <a:xfrm>
            <a:off x="6096000" y="2133600"/>
            <a:ext cx="27432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Two-tail test:</a:t>
            </a:r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–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= 0</a:t>
            </a:r>
          </a:p>
          <a:p>
            <a:pPr algn="ctr" eaLnBrk="1" hangingPunct="1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1</a:t>
            </a:r>
            <a:r>
              <a:rPr lang="en-US"/>
              <a:t> –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cs typeface="Arial" charset="0"/>
                <a:sym typeface="Symbol" pitchFamily="18" charset="2"/>
              </a:rPr>
              <a:t>≠</a:t>
            </a:r>
            <a:r>
              <a:rPr lang="en-US">
                <a:sym typeface="Symbol" pitchFamily="18" charset="2"/>
              </a:rPr>
              <a:t> 0</a:t>
            </a:r>
          </a:p>
        </p:txBody>
      </p:sp>
      <p:sp>
        <p:nvSpPr>
          <p:cNvPr id="48140" name="Freeform 14"/>
          <p:cNvSpPr>
            <a:spLocks/>
          </p:cNvSpPr>
          <p:nvPr/>
        </p:nvSpPr>
        <p:spPr bwMode="auto">
          <a:xfrm>
            <a:off x="304800" y="4419600"/>
            <a:ext cx="682625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Freeform 15"/>
          <p:cNvSpPr>
            <a:spLocks/>
          </p:cNvSpPr>
          <p:nvPr/>
        </p:nvSpPr>
        <p:spPr bwMode="auto">
          <a:xfrm>
            <a:off x="381000" y="3810000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Freeform 16"/>
          <p:cNvSpPr>
            <a:spLocks/>
          </p:cNvSpPr>
          <p:nvPr/>
        </p:nvSpPr>
        <p:spPr bwMode="auto">
          <a:xfrm>
            <a:off x="1600200" y="3810000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Line 17"/>
          <p:cNvSpPr>
            <a:spLocks noChangeShapeType="1"/>
          </p:cNvSpPr>
          <p:nvPr/>
        </p:nvSpPr>
        <p:spPr bwMode="auto">
          <a:xfrm>
            <a:off x="304800" y="48006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18"/>
          <p:cNvSpPr>
            <a:spLocks noChangeShapeType="1"/>
          </p:cNvSpPr>
          <p:nvPr/>
        </p:nvSpPr>
        <p:spPr bwMode="auto">
          <a:xfrm>
            <a:off x="609600" y="43434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Freeform 19"/>
          <p:cNvSpPr>
            <a:spLocks/>
          </p:cNvSpPr>
          <p:nvPr/>
        </p:nvSpPr>
        <p:spPr bwMode="auto">
          <a:xfrm flipH="1">
            <a:off x="5257800" y="4419600"/>
            <a:ext cx="685800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Freeform 20"/>
          <p:cNvSpPr>
            <a:spLocks/>
          </p:cNvSpPr>
          <p:nvPr/>
        </p:nvSpPr>
        <p:spPr bwMode="auto">
          <a:xfrm>
            <a:off x="3429000" y="3810000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Freeform 21"/>
          <p:cNvSpPr>
            <a:spLocks/>
          </p:cNvSpPr>
          <p:nvPr/>
        </p:nvSpPr>
        <p:spPr bwMode="auto">
          <a:xfrm>
            <a:off x="4648200" y="3810000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Line 22"/>
          <p:cNvSpPr>
            <a:spLocks noChangeShapeType="1"/>
          </p:cNvSpPr>
          <p:nvPr/>
        </p:nvSpPr>
        <p:spPr bwMode="auto">
          <a:xfrm>
            <a:off x="3352800" y="48006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Rectangle 23"/>
          <p:cNvSpPr>
            <a:spLocks noChangeArrowheads="1"/>
          </p:cNvSpPr>
          <p:nvPr/>
        </p:nvSpPr>
        <p:spPr bwMode="auto">
          <a:xfrm>
            <a:off x="5410200" y="3886200"/>
            <a:ext cx="38576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Symbol" pitchFamily="18" charset="2"/>
              </a:rPr>
              <a:t>a</a:t>
            </a:r>
            <a:endParaRPr lang="en-US" sz="2800" b="1">
              <a:latin typeface="Symbol" pitchFamily="18" charset="2"/>
            </a:endParaRPr>
          </a:p>
        </p:txBody>
      </p:sp>
      <p:sp>
        <p:nvSpPr>
          <p:cNvPr id="48150" name="Freeform 24"/>
          <p:cNvSpPr>
            <a:spLocks/>
          </p:cNvSpPr>
          <p:nvPr/>
        </p:nvSpPr>
        <p:spPr bwMode="auto">
          <a:xfrm>
            <a:off x="6248400" y="4419600"/>
            <a:ext cx="682625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Freeform 25"/>
          <p:cNvSpPr>
            <a:spLocks/>
          </p:cNvSpPr>
          <p:nvPr/>
        </p:nvSpPr>
        <p:spPr bwMode="auto">
          <a:xfrm>
            <a:off x="6324600" y="3810000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Freeform 26"/>
          <p:cNvSpPr>
            <a:spLocks/>
          </p:cNvSpPr>
          <p:nvPr/>
        </p:nvSpPr>
        <p:spPr bwMode="auto">
          <a:xfrm>
            <a:off x="7543800" y="3810000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Line 27"/>
          <p:cNvSpPr>
            <a:spLocks noChangeShapeType="1"/>
          </p:cNvSpPr>
          <p:nvPr/>
        </p:nvSpPr>
        <p:spPr bwMode="auto">
          <a:xfrm>
            <a:off x="6248400" y="48006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Rectangle 28"/>
          <p:cNvSpPr>
            <a:spLocks noChangeArrowheads="1"/>
          </p:cNvSpPr>
          <p:nvPr/>
        </p:nvSpPr>
        <p:spPr bwMode="auto">
          <a:xfrm>
            <a:off x="6248400" y="3886200"/>
            <a:ext cx="8382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Symbol" pitchFamily="18" charset="2"/>
              </a:rPr>
              <a:t>a</a:t>
            </a:r>
            <a:r>
              <a:rPr lang="en-US" sz="2000"/>
              <a:t>/2</a:t>
            </a:r>
          </a:p>
        </p:txBody>
      </p:sp>
      <p:sp>
        <p:nvSpPr>
          <p:cNvPr id="48155" name="Line 29"/>
          <p:cNvSpPr>
            <a:spLocks noChangeShapeType="1"/>
          </p:cNvSpPr>
          <p:nvPr/>
        </p:nvSpPr>
        <p:spPr bwMode="auto">
          <a:xfrm>
            <a:off x="6553200" y="43434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Rectangle 30"/>
          <p:cNvSpPr>
            <a:spLocks noChangeArrowheads="1"/>
          </p:cNvSpPr>
          <p:nvPr/>
        </p:nvSpPr>
        <p:spPr bwMode="auto">
          <a:xfrm>
            <a:off x="8153400" y="3886200"/>
            <a:ext cx="8382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Symbol" pitchFamily="18" charset="2"/>
              </a:rPr>
              <a:t>a</a:t>
            </a:r>
            <a:r>
              <a:rPr lang="en-US" sz="2000"/>
              <a:t>/2</a:t>
            </a:r>
          </a:p>
        </p:txBody>
      </p:sp>
      <p:sp>
        <p:nvSpPr>
          <p:cNvPr id="48157" name="Line 31"/>
          <p:cNvSpPr>
            <a:spLocks noChangeShapeType="1"/>
          </p:cNvSpPr>
          <p:nvPr/>
        </p:nvSpPr>
        <p:spPr bwMode="auto">
          <a:xfrm flipH="1">
            <a:off x="8305800" y="43434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Line 32"/>
          <p:cNvSpPr>
            <a:spLocks noChangeShapeType="1"/>
          </p:cNvSpPr>
          <p:nvPr/>
        </p:nvSpPr>
        <p:spPr bwMode="auto">
          <a:xfrm flipH="1">
            <a:off x="5410200" y="43434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Rectangle 33"/>
          <p:cNvSpPr>
            <a:spLocks noChangeArrowheads="1"/>
          </p:cNvSpPr>
          <p:nvPr/>
        </p:nvSpPr>
        <p:spPr bwMode="auto">
          <a:xfrm>
            <a:off x="304800" y="3886200"/>
            <a:ext cx="38576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Symbol" pitchFamily="18" charset="2"/>
              </a:rPr>
              <a:t>a</a:t>
            </a:r>
            <a:endParaRPr lang="en-US" sz="2800" b="1">
              <a:latin typeface="Symbol" pitchFamily="18" charset="2"/>
            </a:endParaRPr>
          </a:p>
        </p:txBody>
      </p:sp>
      <p:sp>
        <p:nvSpPr>
          <p:cNvPr id="48160" name="Rectangle 34"/>
          <p:cNvSpPr>
            <a:spLocks noChangeArrowheads="1"/>
          </p:cNvSpPr>
          <p:nvPr/>
        </p:nvSpPr>
        <p:spPr bwMode="auto">
          <a:xfrm>
            <a:off x="762000" y="4940300"/>
            <a:ext cx="990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-z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48161" name="Rectangle 35"/>
          <p:cNvSpPr>
            <a:spLocks noChangeArrowheads="1"/>
          </p:cNvSpPr>
          <p:nvPr/>
        </p:nvSpPr>
        <p:spPr bwMode="auto">
          <a:xfrm>
            <a:off x="6553200" y="4953000"/>
            <a:ext cx="990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-z</a:t>
            </a:r>
            <a:r>
              <a:rPr lang="en-US" sz="2000" baseline="-25000">
                <a:latin typeface="Symbol" pitchFamily="18" charset="2"/>
              </a:rPr>
              <a:t>a</a:t>
            </a:r>
            <a:r>
              <a:rPr lang="en-US" sz="2000" baseline="-25000"/>
              <a:t>/2</a:t>
            </a:r>
            <a:endParaRPr lang="en-US" sz="2000" baseline="-25000">
              <a:latin typeface="Symbol" pitchFamily="18" charset="2"/>
            </a:endParaRPr>
          </a:p>
        </p:txBody>
      </p:sp>
      <p:sp>
        <p:nvSpPr>
          <p:cNvPr id="48162" name="Rectangle 36"/>
          <p:cNvSpPr>
            <a:spLocks noChangeArrowheads="1"/>
          </p:cNvSpPr>
          <p:nvPr/>
        </p:nvSpPr>
        <p:spPr bwMode="auto">
          <a:xfrm>
            <a:off x="5105400" y="4953000"/>
            <a:ext cx="990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z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48163" name="Rectangle 37"/>
          <p:cNvSpPr>
            <a:spLocks noChangeArrowheads="1"/>
          </p:cNvSpPr>
          <p:nvPr/>
        </p:nvSpPr>
        <p:spPr bwMode="auto">
          <a:xfrm>
            <a:off x="7924800" y="4953000"/>
            <a:ext cx="990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z</a:t>
            </a:r>
            <a:r>
              <a:rPr lang="en-US" sz="2000" baseline="-25000">
                <a:latin typeface="Symbol" pitchFamily="18" charset="2"/>
              </a:rPr>
              <a:t>a</a:t>
            </a:r>
            <a:r>
              <a:rPr lang="en-US" sz="2000" baseline="-25000"/>
              <a:t>/2</a:t>
            </a:r>
            <a:endParaRPr lang="en-US" sz="2000" baseline="-25000">
              <a:latin typeface="Symbol" pitchFamily="18" charset="2"/>
            </a:endParaRPr>
          </a:p>
        </p:txBody>
      </p:sp>
      <p:sp>
        <p:nvSpPr>
          <p:cNvPr id="48164" name="Line 38"/>
          <p:cNvSpPr>
            <a:spLocks noChangeShapeType="1"/>
          </p:cNvSpPr>
          <p:nvPr/>
        </p:nvSpPr>
        <p:spPr bwMode="auto">
          <a:xfrm>
            <a:off x="990600" y="4495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Line 39"/>
          <p:cNvSpPr>
            <a:spLocks noChangeShapeType="1"/>
          </p:cNvSpPr>
          <p:nvPr/>
        </p:nvSpPr>
        <p:spPr bwMode="auto">
          <a:xfrm>
            <a:off x="5257800" y="4495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Line 40"/>
          <p:cNvSpPr>
            <a:spLocks noChangeShapeType="1"/>
          </p:cNvSpPr>
          <p:nvPr/>
        </p:nvSpPr>
        <p:spPr bwMode="auto">
          <a:xfrm>
            <a:off x="6934200" y="4495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7" name="Line 41"/>
          <p:cNvSpPr>
            <a:spLocks noChangeShapeType="1"/>
          </p:cNvSpPr>
          <p:nvPr/>
        </p:nvSpPr>
        <p:spPr bwMode="auto">
          <a:xfrm>
            <a:off x="8153400" y="4495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8" name="Rectangle 42"/>
          <p:cNvSpPr>
            <a:spLocks noChangeArrowheads="1"/>
          </p:cNvSpPr>
          <p:nvPr/>
        </p:nvSpPr>
        <p:spPr bwMode="auto">
          <a:xfrm>
            <a:off x="457200" y="5486400"/>
            <a:ext cx="2362200" cy="393700"/>
          </a:xfrm>
          <a:prstGeom prst="rect">
            <a:avLst/>
          </a:prstGeom>
          <a:solidFill>
            <a:srgbClr val="D5E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Z &lt; -Z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48169" name="Rectangle 43"/>
          <p:cNvSpPr>
            <a:spLocks noChangeArrowheads="1"/>
          </p:cNvSpPr>
          <p:nvPr/>
        </p:nvSpPr>
        <p:spPr bwMode="auto">
          <a:xfrm>
            <a:off x="3429000" y="5486400"/>
            <a:ext cx="2286000" cy="393700"/>
          </a:xfrm>
          <a:prstGeom prst="rect">
            <a:avLst/>
          </a:prstGeom>
          <a:solidFill>
            <a:srgbClr val="D5E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Z &gt; Z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48170" name="Rectangle 44"/>
          <p:cNvSpPr>
            <a:spLocks noChangeArrowheads="1"/>
          </p:cNvSpPr>
          <p:nvPr/>
        </p:nvSpPr>
        <p:spPr bwMode="auto">
          <a:xfrm>
            <a:off x="6248400" y="5486400"/>
            <a:ext cx="2590800" cy="606425"/>
          </a:xfrm>
          <a:prstGeom prst="rect">
            <a:avLst/>
          </a:prstGeom>
          <a:solidFill>
            <a:srgbClr val="D5E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Z &lt; -Z</a:t>
            </a:r>
            <a:r>
              <a:rPr lang="en-US" sz="2000" baseline="-25000">
                <a:latin typeface="Symbol" pitchFamily="18" charset="2"/>
              </a:rPr>
              <a:t>a</a:t>
            </a:r>
            <a:r>
              <a:rPr lang="en-US" sz="2000" baseline="-25000"/>
              <a:t>/2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2000" baseline="-25000">
                <a:latin typeface="Symbol" pitchFamily="18" charset="2"/>
              </a:rPr>
              <a:t>                         </a:t>
            </a:r>
            <a:r>
              <a:rPr lang="en-US" sz="2000" baseline="-25000"/>
              <a:t> </a:t>
            </a:r>
            <a:r>
              <a:rPr lang="en-US" sz="2000"/>
              <a:t>or Z &gt; Z</a:t>
            </a:r>
            <a:r>
              <a:rPr lang="en-US" sz="2000" baseline="-25000">
                <a:latin typeface="Symbol" pitchFamily="18" charset="2"/>
              </a:rPr>
              <a:t>a</a:t>
            </a:r>
            <a:r>
              <a:rPr lang="en-US" sz="2000" baseline="-25000"/>
              <a:t>/2</a:t>
            </a:r>
            <a:r>
              <a:rPr lang="en-US" sz="2000"/>
              <a:t> </a:t>
            </a:r>
          </a:p>
        </p:txBody>
      </p:sp>
      <p:sp>
        <p:nvSpPr>
          <p:cNvPr id="48171" name="Rectangle 4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 eaLnBrk="1" hangingPunct="1"/>
            <a:r>
              <a:rPr lang="en-US" smtClean="0"/>
              <a:t>Hypothesis tests for </a:t>
            </a:r>
            <a:r>
              <a:rPr lang="el-GR" smtClean="0">
                <a:cs typeface="Arial" charset="0"/>
                <a:sym typeface="Symbol" pitchFamily="18" charset="2"/>
              </a:rPr>
              <a:t></a:t>
            </a:r>
            <a:r>
              <a:rPr lang="en-US" baseline="-25000" smtClean="0"/>
              <a:t>1</a:t>
            </a:r>
            <a:r>
              <a:rPr lang="en-US" smtClean="0"/>
              <a:t> – </a:t>
            </a:r>
            <a:r>
              <a:rPr lang="el-GR" smtClean="0">
                <a:cs typeface="Arial" charset="0"/>
                <a:sym typeface="Symbol" pitchFamily="18" charset="2"/>
              </a:rPr>
              <a:t>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endParaRPr lang="el-G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85800" y="35052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2438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known</a:t>
            </a:r>
            <a:endParaRPr lang="el-GR">
              <a:cs typeface="Arial" charset="0"/>
              <a:sym typeface="Symbol" pitchFamily="18" charset="2"/>
            </a:endParaRPr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457200" y="32004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457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8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1063" cy="1219200"/>
          </a:xfrm>
          <a:noFill/>
        </p:spPr>
        <p:txBody>
          <a:bodyPr/>
          <a:lstStyle/>
          <a:p>
            <a:pPr eaLnBrk="1" hangingPunct="1"/>
            <a:r>
              <a:rPr lang="el-GR" smtClean="0">
                <a:cs typeface="Arial" charset="0"/>
                <a:sym typeface="Symbol" pitchFamily="18" charset="2"/>
              </a:rPr>
              <a:t></a:t>
            </a:r>
            <a:r>
              <a:rPr lang="en-US" baseline="-25000" smtClean="0"/>
              <a:t>1</a:t>
            </a:r>
            <a:r>
              <a:rPr lang="en-US" smtClean="0"/>
              <a:t> and </a:t>
            </a:r>
            <a:r>
              <a:rPr lang="el-GR" smtClean="0">
                <a:cs typeface="Arial" charset="0"/>
                <a:sym typeface="Symbol" pitchFamily="18" charset="2"/>
              </a:rPr>
              <a:t>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sz="3600" smtClean="0"/>
              <a:t>Unknown, </a:t>
            </a:r>
            <a:br>
              <a:rPr lang="en-US" sz="3600" smtClean="0"/>
            </a:br>
            <a:r>
              <a:rPr lang="en-US" sz="3600" smtClean="0"/>
              <a:t>Assumed Equal</a:t>
            </a:r>
            <a:endParaRPr lang="el-GR" sz="3600" smtClean="0"/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4267200" y="1828800"/>
            <a:ext cx="44196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Assumptions:  </a:t>
            </a:r>
          </a:p>
          <a:p>
            <a:endParaRPr lang="en-US" sz="2000"/>
          </a:p>
          <a:p>
            <a:pPr>
              <a:lnSpc>
                <a:spcPct val="5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  Samples are randomly and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    independently drawn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endParaRPr lang="en-US" sz="2000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  Populations are normally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    distributed or both sample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    sizes are at least 30</a:t>
            </a:r>
            <a:endParaRPr lang="en-US" sz="2000">
              <a:sym typeface="Symbol" pitchFamily="18" charset="2"/>
            </a:endParaRP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000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  Population variances are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    unknown but assumed equal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457200" y="487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85800" y="4419600"/>
            <a:ext cx="3048000" cy="914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762000" y="44958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assumed equal 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685800" y="5562600"/>
            <a:ext cx="30480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762000" y="5578475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not assumed equal </a:t>
            </a: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457200" y="6096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4114800"/>
          <a:ext cx="53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Microsoft ClipArt Gallery" r:id="rId4" imgW="2246040" imgH="3305160" progId="MS_ClipArt_Gallery">
                  <p:embed/>
                </p:oleObj>
              </mc:Choice>
              <mc:Fallback>
                <p:oleObj name="Microsoft ClipArt Gallery" r:id="rId4" imgW="2246040" imgH="3305160" progId="MS_ClipArt_Gallery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14800"/>
                        <a:ext cx="53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685800" y="35052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2438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known</a:t>
            </a:r>
            <a:endParaRPr lang="el-GR">
              <a:cs typeface="Arial" charset="0"/>
              <a:sym typeface="Symbol" pitchFamily="18" charset="2"/>
            </a:endParaRPr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>
            <a:off x="457200" y="32004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457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8"/>
          <p:cNvSpPr txBox="1">
            <a:spLocks noChangeArrowheads="1"/>
          </p:cNvSpPr>
          <p:nvPr/>
        </p:nvSpPr>
        <p:spPr bwMode="auto">
          <a:xfrm>
            <a:off x="7543800" y="1219200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457200" y="487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4495800" y="1752600"/>
            <a:ext cx="426720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40000"/>
              </a:spcBef>
            </a:pPr>
            <a:r>
              <a:rPr lang="en-US" sz="2000"/>
              <a:t>Forming interval estimates:  </a:t>
            </a:r>
          </a:p>
          <a:p>
            <a:pPr marL="457200" indent="-457200">
              <a:spcBef>
                <a:spcPct val="4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The population variances are assumed equal, so use the two sample variances and </a:t>
            </a:r>
            <a:r>
              <a:rPr lang="en-US" sz="2000">
                <a:solidFill>
                  <a:schemeClr val="folHlink"/>
                </a:solidFill>
              </a:rPr>
              <a:t>pool them</a:t>
            </a:r>
            <a:r>
              <a:rPr lang="en-US" sz="2000"/>
              <a:t> to estimate the common  </a:t>
            </a:r>
            <a:r>
              <a:rPr lang="el-GR" sz="2000">
                <a:cs typeface="Arial" charset="0"/>
                <a:sym typeface="Symbol" pitchFamily="18" charset="2"/>
              </a:rPr>
              <a:t></a:t>
            </a:r>
            <a:r>
              <a:rPr lang="en-US" sz="2000" baseline="30000">
                <a:cs typeface="Arial" charset="0"/>
              </a:rPr>
              <a:t>2</a:t>
            </a:r>
          </a:p>
          <a:p>
            <a:pPr marL="457200" indent="-457200">
              <a:spcBef>
                <a:spcPct val="4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>
                <a:cs typeface="Arial" charset="0"/>
              </a:rPr>
              <a:t>The pooled variance  </a:t>
            </a:r>
            <a:endParaRPr lang="en-US" sz="2000"/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85800" y="4419600"/>
            <a:ext cx="3048000" cy="914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762000" y="44958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assumed equal 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685800" y="5562600"/>
            <a:ext cx="30480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762000" y="5578475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not assumed equal </a:t>
            </a:r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>
            <a:off x="457200" y="6096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Rectangle 17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231063" cy="1066800"/>
          </a:xfrm>
          <a:noFill/>
        </p:spPr>
        <p:txBody>
          <a:bodyPr/>
          <a:lstStyle/>
          <a:p>
            <a:pPr eaLnBrk="1" hangingPunct="1"/>
            <a:r>
              <a:rPr lang="el-GR" smtClean="0">
                <a:cs typeface="Arial" charset="0"/>
                <a:sym typeface="Symbol" pitchFamily="18" charset="2"/>
              </a:rPr>
              <a:t></a:t>
            </a:r>
            <a:r>
              <a:rPr lang="en-US" baseline="-25000" smtClean="0"/>
              <a:t>1</a:t>
            </a:r>
            <a:r>
              <a:rPr lang="en-US" smtClean="0"/>
              <a:t> and </a:t>
            </a:r>
            <a:r>
              <a:rPr lang="el-GR" smtClean="0">
                <a:cs typeface="Arial" charset="0"/>
                <a:sym typeface="Symbol" pitchFamily="18" charset="2"/>
              </a:rPr>
              <a:t>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sz="3600" smtClean="0"/>
              <a:t>Unknown, </a:t>
            </a:r>
            <a:br>
              <a:rPr lang="en-US" sz="3600" smtClean="0"/>
            </a:br>
            <a:r>
              <a:rPr lang="en-US" sz="3600" smtClean="0"/>
              <a:t>Assumed Equal</a:t>
            </a:r>
            <a:endParaRPr lang="el-GR" sz="3600" smtClean="0"/>
          </a:p>
        </p:txBody>
      </p:sp>
      <p:graphicFrame>
        <p:nvGraphicFramePr>
          <p:cNvPr id="1433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4114800"/>
          <a:ext cx="53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Microsoft ClipArt Gallery" r:id="rId4" imgW="2246040" imgH="3305160" progId="MS_ClipArt_Gallery">
                  <p:embed/>
                </p:oleObj>
              </mc:Choice>
              <mc:Fallback>
                <p:oleObj name="Microsoft ClipArt Gallery" r:id="rId4" imgW="2246040" imgH="3305160" progId="MS_ClipArt_Gallery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14800"/>
                        <a:ext cx="53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5105400" y="4267200"/>
          <a:ext cx="33528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6" imgW="1866900" imgH="508000" progId="Equation.DSMT4">
                  <p:embed/>
                </p:oleObj>
              </mc:Choice>
              <mc:Fallback>
                <p:oleObj name="Equation" r:id="rId6" imgW="18669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67200"/>
                        <a:ext cx="3352800" cy="900113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685800" y="35052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2438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known</a:t>
            </a:r>
            <a:endParaRPr lang="el-GR">
              <a:cs typeface="Arial" charset="0"/>
              <a:sym typeface="Symbol" pitchFamily="18" charset="2"/>
            </a:endParaRPr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457200" y="32004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457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4876800" y="2819400"/>
          <a:ext cx="28194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4" imgW="1663700" imgH="863600" progId="Equation.DSMT4">
                  <p:embed/>
                </p:oleObj>
              </mc:Choice>
              <mc:Fallback>
                <p:oleObj name="Equation" r:id="rId4" imgW="1663700" imgH="86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819400"/>
                        <a:ext cx="2819400" cy="1463675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4114800" y="1676400"/>
            <a:ext cx="47244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>
                <a:cs typeface="Arial" charset="0"/>
              </a:rPr>
              <a:t>The test statistic for </a:t>
            </a:r>
            <a:r>
              <a:rPr lang="el-GR" sz="2000">
                <a:cs typeface="Arial" charset="0"/>
                <a:sym typeface="Symbol" pitchFamily="18" charset="2"/>
              </a:rPr>
              <a:t></a:t>
            </a:r>
            <a:r>
              <a:rPr lang="en-US" sz="1000"/>
              <a:t>1</a:t>
            </a:r>
            <a:r>
              <a:rPr lang="en-US" sz="2000"/>
              <a:t> –</a:t>
            </a:r>
            <a:r>
              <a:rPr lang="el-GR" sz="2000">
                <a:cs typeface="Arial" charset="0"/>
                <a:sym typeface="Symbol" pitchFamily="18" charset="2"/>
              </a:rPr>
              <a:t></a:t>
            </a:r>
            <a:r>
              <a:rPr lang="en-US" sz="1000"/>
              <a:t>2</a:t>
            </a:r>
            <a:r>
              <a:rPr lang="en-US" sz="2000"/>
              <a:t> </a:t>
            </a:r>
            <a:r>
              <a:rPr lang="en-US" sz="2000">
                <a:cs typeface="Arial" charset="0"/>
              </a:rPr>
              <a:t>is a </a:t>
            </a:r>
            <a:r>
              <a:rPr lang="en-US" sz="2000">
                <a:solidFill>
                  <a:schemeClr val="folHlink"/>
                </a:solidFill>
                <a:cs typeface="Arial" charset="0"/>
              </a:rPr>
              <a:t>t value </a:t>
            </a:r>
            <a:r>
              <a:rPr lang="en-US" sz="2000">
                <a:cs typeface="Arial" charset="0"/>
              </a:rPr>
              <a:t>with  (n</a:t>
            </a:r>
            <a:r>
              <a:rPr lang="en-US" sz="2000" baseline="-25000">
                <a:cs typeface="Arial" charset="0"/>
              </a:rPr>
              <a:t>1</a:t>
            </a:r>
            <a:r>
              <a:rPr lang="en-US" sz="2000">
                <a:cs typeface="Arial" charset="0"/>
              </a:rPr>
              <a:t> + n</a:t>
            </a:r>
            <a:r>
              <a:rPr lang="en-US" sz="2000" baseline="-25000">
                <a:cs typeface="Arial" charset="0"/>
              </a:rPr>
              <a:t>2</a:t>
            </a:r>
            <a:r>
              <a:rPr lang="en-US" sz="2000">
                <a:cs typeface="Arial" charset="0"/>
              </a:rPr>
              <a:t> – 2)  degrees of freedom</a:t>
            </a:r>
            <a:endParaRPr lang="en-US" sz="2000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>
            <a:off x="457200" y="487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Text Box 15"/>
          <p:cNvSpPr txBox="1">
            <a:spLocks noChangeArrowheads="1"/>
          </p:cNvSpPr>
          <p:nvPr/>
        </p:nvSpPr>
        <p:spPr bwMode="auto">
          <a:xfrm>
            <a:off x="7543800" y="1219200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5373" name="Rectangle 16"/>
          <p:cNvSpPr>
            <a:spLocks noChangeArrowheads="1"/>
          </p:cNvSpPr>
          <p:nvPr/>
        </p:nvSpPr>
        <p:spPr bwMode="auto">
          <a:xfrm>
            <a:off x="685800" y="4419600"/>
            <a:ext cx="3048000" cy="914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762000" y="44958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assumed equal </a:t>
            </a:r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685800" y="5562600"/>
            <a:ext cx="30480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19"/>
          <p:cNvSpPr txBox="1">
            <a:spLocks noChangeArrowheads="1"/>
          </p:cNvSpPr>
          <p:nvPr/>
        </p:nvSpPr>
        <p:spPr bwMode="auto">
          <a:xfrm>
            <a:off x="762000" y="5578475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not assumed equal </a:t>
            </a:r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457200" y="6096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21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1063" cy="914400"/>
          </a:xfrm>
          <a:noFill/>
        </p:spPr>
        <p:txBody>
          <a:bodyPr/>
          <a:lstStyle/>
          <a:p>
            <a:pPr eaLnBrk="1" hangingPunct="1"/>
            <a:r>
              <a:rPr lang="el-GR" smtClean="0">
                <a:cs typeface="Arial" charset="0"/>
                <a:sym typeface="Symbol" pitchFamily="18" charset="2"/>
              </a:rPr>
              <a:t></a:t>
            </a:r>
            <a:r>
              <a:rPr lang="en-US" baseline="-25000" smtClean="0"/>
              <a:t>1</a:t>
            </a:r>
            <a:r>
              <a:rPr lang="en-US" smtClean="0"/>
              <a:t> and </a:t>
            </a:r>
            <a:r>
              <a:rPr lang="el-GR" smtClean="0">
                <a:cs typeface="Arial" charset="0"/>
                <a:sym typeface="Symbol" pitchFamily="18" charset="2"/>
              </a:rPr>
              <a:t>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sz="3600" smtClean="0"/>
              <a:t>Unknown, </a:t>
            </a:r>
            <a:br>
              <a:rPr lang="en-US" sz="3600" smtClean="0"/>
            </a:br>
            <a:r>
              <a:rPr lang="en-US" sz="3600" smtClean="0"/>
              <a:t>Assumed Equal</a:t>
            </a:r>
            <a:endParaRPr lang="el-GR" sz="3600" smtClean="0"/>
          </a:p>
        </p:txBody>
      </p:sp>
      <p:graphicFrame>
        <p:nvGraphicFramePr>
          <p:cNvPr id="1536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4114800"/>
          <a:ext cx="53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Microsoft ClipArt Gallery" r:id="rId6" imgW="2246040" imgH="3305160" progId="MS_ClipArt_Gallery">
                  <p:embed/>
                </p:oleObj>
              </mc:Choice>
              <mc:Fallback>
                <p:oleObj name="Microsoft ClipArt Gallery" r:id="rId6" imgW="2246040" imgH="3305160" progId="MS_ClipArt_Gallery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14800"/>
                        <a:ext cx="53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85800" y="35052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838200" y="3581400"/>
            <a:ext cx="2438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known</a:t>
            </a:r>
            <a:endParaRPr lang="el-GR">
              <a:cs typeface="Arial" charset="0"/>
              <a:sym typeface="Symbol" pitchFamily="18" charset="2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457200" y="32004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457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572000" y="3048000"/>
          <a:ext cx="38100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4" imgW="2209800" imgH="558800" progId="Equation.DSMT4">
                  <p:embed/>
                </p:oleObj>
              </mc:Choice>
              <mc:Fallback>
                <p:oleObj name="Equation" r:id="rId4" imgW="2209800" imgH="55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48000"/>
                        <a:ext cx="3810000" cy="962025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114800" y="2133600"/>
            <a:ext cx="4419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The confidence interval for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sz="1200"/>
              <a:t>1</a:t>
            </a:r>
            <a:r>
              <a:rPr lang="en-US"/>
              <a:t> –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sz="1200"/>
              <a:t>2</a:t>
            </a:r>
            <a:r>
              <a:rPr lang="en-US"/>
              <a:t> is:</a:t>
            </a:r>
          </a:p>
        </p:txBody>
      </p:sp>
      <p:sp>
        <p:nvSpPr>
          <p:cNvPr id="16395" name="Line 14"/>
          <p:cNvSpPr>
            <a:spLocks noChangeShapeType="1"/>
          </p:cNvSpPr>
          <p:nvPr/>
        </p:nvSpPr>
        <p:spPr bwMode="auto">
          <a:xfrm>
            <a:off x="457200" y="487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Rectangle 15"/>
          <p:cNvSpPr>
            <a:spLocks noGrp="1" noChangeArrowheads="1"/>
          </p:cNvSpPr>
          <p:nvPr>
            <p:ph type="title"/>
          </p:nvPr>
        </p:nvSpPr>
        <p:spPr>
          <a:xfrm>
            <a:off x="1150938" y="457200"/>
            <a:ext cx="7231062" cy="914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Interval, </a:t>
            </a:r>
            <a:br>
              <a:rPr lang="en-US" smtClean="0"/>
            </a:br>
            <a:r>
              <a:rPr lang="en-US" smtClean="0"/>
              <a:t> </a:t>
            </a:r>
            <a:r>
              <a:rPr lang="el-GR" smtClean="0">
                <a:cs typeface="Arial" charset="0"/>
                <a:sym typeface="Symbol" pitchFamily="18" charset="2"/>
              </a:rPr>
              <a:t></a:t>
            </a:r>
            <a:r>
              <a:rPr lang="en-US" baseline="-25000" smtClean="0"/>
              <a:t>1</a:t>
            </a:r>
            <a:r>
              <a:rPr lang="en-US" smtClean="0"/>
              <a:t> and </a:t>
            </a:r>
            <a:r>
              <a:rPr lang="el-GR" smtClean="0">
                <a:cs typeface="Arial" charset="0"/>
                <a:sym typeface="Symbol" pitchFamily="18" charset="2"/>
              </a:rPr>
              <a:t></a:t>
            </a:r>
            <a:r>
              <a:rPr lang="en-US" baseline="-25000" smtClean="0"/>
              <a:t>2</a:t>
            </a:r>
            <a:r>
              <a:rPr lang="en-US" smtClean="0"/>
              <a:t> Unknown</a:t>
            </a:r>
            <a:endParaRPr lang="el-GR" smtClean="0"/>
          </a:p>
        </p:txBody>
      </p:sp>
      <p:sp>
        <p:nvSpPr>
          <p:cNvPr id="16397" name="Rectangle 16"/>
          <p:cNvSpPr>
            <a:spLocks noChangeArrowheads="1"/>
          </p:cNvSpPr>
          <p:nvPr/>
        </p:nvSpPr>
        <p:spPr bwMode="auto">
          <a:xfrm>
            <a:off x="685800" y="4419600"/>
            <a:ext cx="3048000" cy="914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Text Box 17"/>
          <p:cNvSpPr txBox="1">
            <a:spLocks noChangeArrowheads="1"/>
          </p:cNvSpPr>
          <p:nvPr/>
        </p:nvSpPr>
        <p:spPr bwMode="auto">
          <a:xfrm>
            <a:off x="762000" y="44958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assumed equal </a:t>
            </a:r>
          </a:p>
        </p:txBody>
      </p:sp>
      <p:sp>
        <p:nvSpPr>
          <p:cNvPr id="16399" name="Rectangle 18"/>
          <p:cNvSpPr>
            <a:spLocks noChangeArrowheads="1"/>
          </p:cNvSpPr>
          <p:nvPr/>
        </p:nvSpPr>
        <p:spPr bwMode="auto">
          <a:xfrm>
            <a:off x="685800" y="5562600"/>
            <a:ext cx="30480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Text Box 19"/>
          <p:cNvSpPr txBox="1">
            <a:spLocks noChangeArrowheads="1"/>
          </p:cNvSpPr>
          <p:nvPr/>
        </p:nvSpPr>
        <p:spPr bwMode="auto">
          <a:xfrm>
            <a:off x="762000" y="5578475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not assumed equal </a:t>
            </a:r>
          </a:p>
        </p:txBody>
      </p:sp>
      <p:sp>
        <p:nvSpPr>
          <p:cNvPr id="16401" name="Line 20"/>
          <p:cNvSpPr>
            <a:spLocks noChangeShapeType="1"/>
          </p:cNvSpPr>
          <p:nvPr/>
        </p:nvSpPr>
        <p:spPr bwMode="auto">
          <a:xfrm>
            <a:off x="457200" y="6096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4114800"/>
          <a:ext cx="53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Microsoft ClipArt Gallery" r:id="rId6" imgW="2246040" imgH="3305160" progId="MS_ClipArt_Gallery">
                  <p:embed/>
                </p:oleObj>
              </mc:Choice>
              <mc:Fallback>
                <p:oleObj name="Microsoft ClipArt Gallery" r:id="rId6" imgW="2246040" imgH="3305160" progId="MS_ClipArt_Gallery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14800"/>
                        <a:ext cx="53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57200" y="3124200"/>
            <a:ext cx="2895600" cy="1447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2971800" y="2895600"/>
            <a:ext cx="1676400" cy="1676400"/>
          </a:xfrm>
          <a:prstGeom prst="rect">
            <a:avLst/>
          </a:prstGeom>
          <a:solidFill>
            <a:srgbClr val="C3C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848600" cy="914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mtClean="0"/>
              <a:t>Pooled-Variance  t Test: Example</a:t>
            </a:r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4648200" y="2895600"/>
            <a:ext cx="1600200" cy="1676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8001000" cy="2819400"/>
          </a:xfrm>
          <a:noFill/>
        </p:spPr>
        <p:txBody>
          <a:bodyPr lIns="90488" tIns="44450" rIns="90488" bIns="44450"/>
          <a:lstStyle/>
          <a:p>
            <a:pPr marL="0" indent="0" defTabSz="1684338" eaLnBrk="1" hangingPunct="1"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u="sng" smtClean="0">
                <a:solidFill>
                  <a:schemeClr val="folHlink"/>
                </a:solidFill>
              </a:rPr>
              <a:t>Example 8.9</a:t>
            </a:r>
            <a:r>
              <a:rPr lang="en-US" sz="2400" smtClean="0"/>
              <a:t>: Compare the mean systolic pressure between OC and non-OC users.</a:t>
            </a:r>
          </a:p>
          <a:p>
            <a:pPr marL="0" indent="0" defTabSz="1684338" eaLnBrk="1" hangingPunct="1"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endParaRPr lang="en-US" sz="2400" smtClean="0"/>
          </a:p>
          <a:p>
            <a:pPr marL="0" indent="0" defTabSz="1684338" eaLnBrk="1" hangingPunct="1"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               	              </a:t>
            </a:r>
            <a:r>
              <a:rPr lang="en-US" sz="2400" b="1" u="sng" smtClean="0"/>
              <a:t>OC users</a:t>
            </a:r>
            <a:r>
              <a:rPr lang="en-US" sz="2400" b="1" smtClean="0"/>
              <a:t>     </a:t>
            </a:r>
            <a:r>
              <a:rPr lang="en-US" sz="2400" b="1" u="sng" smtClean="0"/>
              <a:t>non-OC</a:t>
            </a: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>Sample Size          8                  21</a:t>
            </a:r>
          </a:p>
          <a:p>
            <a:pPr marL="0" indent="0" defTabSz="1684338" eaLnBrk="1" hangingPunct="1">
              <a:spcBef>
                <a:spcPct val="0"/>
              </a:spcBef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Sample mean    	   132.86         127.44</a:t>
            </a:r>
          </a:p>
          <a:p>
            <a:pPr marL="0" indent="0" defTabSz="1684338" eaLnBrk="1" hangingPunct="1">
              <a:spcBef>
                <a:spcPct val="0"/>
              </a:spcBef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Sample std dev	    15.34     	      18.23</a:t>
            </a:r>
            <a:r>
              <a:rPr lang="en-US" b="1" smtClean="0"/>
              <a:t>    </a:t>
            </a:r>
            <a:endParaRPr lang="en-US" smtClean="0"/>
          </a:p>
        </p:txBody>
      </p:sp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457200" y="4876800"/>
            <a:ext cx="8001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Assuming both populations are </a:t>
            </a:r>
            <a:r>
              <a:rPr lang="en-US" sz="2000" u="sng"/>
              <a:t>approximately normal with equal variances</a:t>
            </a:r>
            <a:r>
              <a:rPr lang="en-US" sz="2000"/>
              <a:t>, is there a difference in average SBP (</a:t>
            </a:r>
            <a:r>
              <a:rPr lang="en-US" sz="2000">
                <a:sym typeface="Symbol" pitchFamily="18" charset="2"/>
              </a:rPr>
              <a:t></a:t>
            </a:r>
            <a:r>
              <a:rPr lang="en-US" sz="2000"/>
              <a:t> = 0.05)?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 anchorCtr="1"/>
          <a:lstStyle/>
          <a:p>
            <a:pPr defTabSz="914400" eaLnBrk="1" hangingPunct="1"/>
            <a:r>
              <a:rPr lang="en-US" sz="3600" smtClean="0"/>
              <a:t>Solution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08150"/>
            <a:ext cx="3848100" cy="4114800"/>
          </a:xfrm>
          <a:noFill/>
        </p:spPr>
        <p:txBody>
          <a:bodyPr lIns="90488" tIns="44450" rIns="90488" bIns="44450"/>
          <a:lstStyle/>
          <a:p>
            <a:pPr marL="457200" indent="-457200" defTabSz="914400" eaLnBrk="1" hangingPunct="1"/>
            <a:r>
              <a:rPr lang="en-US" sz="2000" b="1" smtClean="0"/>
              <a:t>H0: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1</a:t>
            </a:r>
            <a:r>
              <a:rPr lang="en-US" sz="2000" b="1" smtClean="0"/>
              <a:t> –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2</a:t>
            </a:r>
            <a:r>
              <a:rPr lang="en-US" sz="2000" b="1" smtClean="0"/>
              <a:t> </a:t>
            </a:r>
            <a:r>
              <a:rPr lang="en-US" sz="2000" b="1" smtClean="0">
                <a:cs typeface="Arial" charset="0"/>
                <a:sym typeface="Symbol" pitchFamily="18" charset="2"/>
              </a:rPr>
              <a:t>=</a:t>
            </a:r>
            <a:r>
              <a:rPr lang="en-US" sz="2000" b="1" smtClean="0">
                <a:sym typeface="Symbol" pitchFamily="18" charset="2"/>
              </a:rPr>
              <a:t> 0</a:t>
            </a:r>
            <a:endParaRPr lang="en-US" sz="2000" b="1" smtClean="0"/>
          </a:p>
          <a:p>
            <a:pPr marL="457200" indent="-457200" defTabSz="914400" eaLnBrk="1" hangingPunct="1"/>
            <a:r>
              <a:rPr lang="en-US" sz="2000" b="1" smtClean="0"/>
              <a:t>Ha: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1</a:t>
            </a:r>
            <a:r>
              <a:rPr lang="en-US" sz="2000" b="1" smtClean="0"/>
              <a:t> –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2</a:t>
            </a:r>
            <a:r>
              <a:rPr lang="en-US" sz="2000" b="1" smtClean="0"/>
              <a:t> </a:t>
            </a:r>
            <a:r>
              <a:rPr lang="en-US" sz="2000" b="1" smtClean="0">
                <a:cs typeface="Arial" charset="0"/>
                <a:sym typeface="Symbol" pitchFamily="18" charset="2"/>
              </a:rPr>
              <a:t>≠</a:t>
            </a:r>
            <a:r>
              <a:rPr lang="en-US" sz="2000" b="1" smtClean="0">
                <a:sym typeface="Symbol" pitchFamily="18" charset="2"/>
              </a:rPr>
              <a:t> 0</a:t>
            </a:r>
            <a:endParaRPr lang="en-US" sz="2000" b="1" smtClean="0"/>
          </a:p>
          <a:p>
            <a:pPr marL="457200" indent="-457200" defTabSz="914400" eaLnBrk="1" hangingPunct="1"/>
            <a:r>
              <a:rPr lang="en-US" sz="2000" b="1" smtClean="0">
                <a:latin typeface="Symbol" pitchFamily="18" charset="2"/>
              </a:rPr>
              <a:t></a:t>
            </a:r>
            <a:r>
              <a:rPr lang="en-US" sz="2000" b="1" smtClean="0"/>
              <a:t> </a:t>
            </a:r>
            <a:r>
              <a:rPr lang="en-US" sz="2000" b="1" smtClean="0">
                <a:latin typeface="Symbol" pitchFamily="18" charset="2"/>
              </a:rPr>
              <a:t></a:t>
            </a:r>
            <a:r>
              <a:rPr lang="en-US" sz="2000" b="1" smtClean="0"/>
              <a:t> 0.05</a:t>
            </a:r>
          </a:p>
          <a:p>
            <a:pPr marL="457200" indent="-457200" defTabSz="914400" eaLnBrk="1" hangingPunct="1"/>
            <a:r>
              <a:rPr lang="en-US" sz="2000" b="1" i="1" smtClean="0"/>
              <a:t>df</a:t>
            </a:r>
            <a:r>
              <a:rPr lang="en-US" sz="2000" b="1" smtClean="0"/>
              <a:t> </a:t>
            </a:r>
            <a:r>
              <a:rPr lang="en-US" sz="2000" b="1" smtClean="0">
                <a:latin typeface="Symbol" pitchFamily="18" charset="2"/>
              </a:rPr>
              <a:t></a:t>
            </a:r>
            <a:r>
              <a:rPr lang="en-US" sz="2000" b="1" smtClean="0"/>
              <a:t> (8-1)+(21-1)=27</a:t>
            </a:r>
          </a:p>
          <a:p>
            <a:pPr marL="457200" indent="-457200" defTabSz="914400" eaLnBrk="1" hangingPunct="1">
              <a:spcBef>
                <a:spcPct val="24000"/>
              </a:spcBef>
            </a:pPr>
            <a:r>
              <a:rPr lang="en-US" sz="2000" b="1" smtClean="0"/>
              <a:t>Critical Value(s): 2.052</a:t>
            </a:r>
          </a:p>
          <a:p>
            <a:pPr marL="457200" indent="-457200" defTabSz="914400" eaLnBrk="1" hangingPunct="1"/>
            <a:endParaRPr lang="en-US" sz="2000" b="1" smtClean="0"/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4724400" y="170815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Statistic: </a:t>
            </a:r>
          </a:p>
          <a:p>
            <a:pPr marL="457200" indent="-457200" eaLnBrk="0" hangingPunct="0">
              <a:spcBef>
                <a:spcPct val="43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Decision: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Conclusion:</a:t>
            </a:r>
          </a:p>
          <a:p>
            <a:pPr marL="457200" indent="-457200" eaLnBrk="0" latinLnBrk="1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871538" y="4038600"/>
            <a:ext cx="3343275" cy="1790700"/>
            <a:chOff x="549" y="2544"/>
            <a:chExt cx="2106" cy="1128"/>
          </a:xfrm>
        </p:grpSpPr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>
              <a:off x="1449" y="2605"/>
              <a:ext cx="1" cy="8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Freeform 7"/>
            <p:cNvSpPr>
              <a:spLocks/>
            </p:cNvSpPr>
            <p:nvPr/>
          </p:nvSpPr>
          <p:spPr bwMode="auto">
            <a:xfrm>
              <a:off x="716" y="2987"/>
              <a:ext cx="431" cy="435"/>
            </a:xfrm>
            <a:custGeom>
              <a:avLst/>
              <a:gdLst>
                <a:gd name="T0" fmla="*/ 431 w 431"/>
                <a:gd name="T1" fmla="*/ 0 h 435"/>
                <a:gd name="T2" fmla="*/ 431 w 431"/>
                <a:gd name="T3" fmla="*/ 435 h 435"/>
                <a:gd name="T4" fmla="*/ 0 w 431"/>
                <a:gd name="T5" fmla="*/ 435 h 435"/>
                <a:gd name="T6" fmla="*/ 52 w 431"/>
                <a:gd name="T7" fmla="*/ 412 h 435"/>
                <a:gd name="T8" fmla="*/ 102 w 431"/>
                <a:gd name="T9" fmla="*/ 385 h 435"/>
                <a:gd name="T10" fmla="*/ 151 w 431"/>
                <a:gd name="T11" fmla="*/ 355 h 435"/>
                <a:gd name="T12" fmla="*/ 197 w 431"/>
                <a:gd name="T13" fmla="*/ 320 h 435"/>
                <a:gd name="T14" fmla="*/ 240 w 431"/>
                <a:gd name="T15" fmla="*/ 283 h 435"/>
                <a:gd name="T16" fmla="*/ 280 w 431"/>
                <a:gd name="T17" fmla="*/ 242 h 435"/>
                <a:gd name="T18" fmla="*/ 317 w 431"/>
                <a:gd name="T19" fmla="*/ 198 h 435"/>
                <a:gd name="T20" fmla="*/ 351 w 431"/>
                <a:gd name="T21" fmla="*/ 152 h 435"/>
                <a:gd name="T22" fmla="*/ 381 w 431"/>
                <a:gd name="T23" fmla="*/ 103 h 435"/>
                <a:gd name="T24" fmla="*/ 408 w 431"/>
                <a:gd name="T25" fmla="*/ 53 h 435"/>
                <a:gd name="T26" fmla="*/ 431 w 431"/>
                <a:gd name="T27" fmla="*/ 0 h 4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1"/>
                <a:gd name="T43" fmla="*/ 0 h 435"/>
                <a:gd name="T44" fmla="*/ 431 w 431"/>
                <a:gd name="T45" fmla="*/ 435 h 4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1" h="435">
                  <a:moveTo>
                    <a:pt x="431" y="0"/>
                  </a:moveTo>
                  <a:lnTo>
                    <a:pt x="431" y="435"/>
                  </a:lnTo>
                  <a:lnTo>
                    <a:pt x="0" y="435"/>
                  </a:lnTo>
                  <a:lnTo>
                    <a:pt x="52" y="412"/>
                  </a:lnTo>
                  <a:lnTo>
                    <a:pt x="102" y="385"/>
                  </a:lnTo>
                  <a:lnTo>
                    <a:pt x="151" y="355"/>
                  </a:lnTo>
                  <a:lnTo>
                    <a:pt x="197" y="320"/>
                  </a:lnTo>
                  <a:lnTo>
                    <a:pt x="240" y="283"/>
                  </a:lnTo>
                  <a:lnTo>
                    <a:pt x="280" y="242"/>
                  </a:lnTo>
                  <a:lnTo>
                    <a:pt x="317" y="198"/>
                  </a:lnTo>
                  <a:lnTo>
                    <a:pt x="351" y="152"/>
                  </a:lnTo>
                  <a:lnTo>
                    <a:pt x="381" y="103"/>
                  </a:lnTo>
                  <a:lnTo>
                    <a:pt x="408" y="53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Freeform 8"/>
            <p:cNvSpPr>
              <a:spLocks/>
            </p:cNvSpPr>
            <p:nvPr/>
          </p:nvSpPr>
          <p:spPr bwMode="auto">
            <a:xfrm>
              <a:off x="1786" y="3009"/>
              <a:ext cx="409" cy="413"/>
            </a:xfrm>
            <a:custGeom>
              <a:avLst/>
              <a:gdLst>
                <a:gd name="T0" fmla="*/ 0 w 409"/>
                <a:gd name="T1" fmla="*/ 0 h 413"/>
                <a:gd name="T2" fmla="*/ 0 w 409"/>
                <a:gd name="T3" fmla="*/ 413 h 413"/>
                <a:gd name="T4" fmla="*/ 409 w 409"/>
                <a:gd name="T5" fmla="*/ 413 h 413"/>
                <a:gd name="T6" fmla="*/ 359 w 409"/>
                <a:gd name="T7" fmla="*/ 391 h 413"/>
                <a:gd name="T8" fmla="*/ 311 w 409"/>
                <a:gd name="T9" fmla="*/ 365 h 413"/>
                <a:gd name="T10" fmla="*/ 266 w 409"/>
                <a:gd name="T11" fmla="*/ 336 h 413"/>
                <a:gd name="T12" fmla="*/ 222 w 409"/>
                <a:gd name="T13" fmla="*/ 304 h 413"/>
                <a:gd name="T14" fmla="*/ 181 w 409"/>
                <a:gd name="T15" fmla="*/ 268 h 413"/>
                <a:gd name="T16" fmla="*/ 143 w 409"/>
                <a:gd name="T17" fmla="*/ 230 h 413"/>
                <a:gd name="T18" fmla="*/ 108 w 409"/>
                <a:gd name="T19" fmla="*/ 188 h 413"/>
                <a:gd name="T20" fmla="*/ 76 w 409"/>
                <a:gd name="T21" fmla="*/ 145 h 413"/>
                <a:gd name="T22" fmla="*/ 47 w 409"/>
                <a:gd name="T23" fmla="*/ 98 h 413"/>
                <a:gd name="T24" fmla="*/ 21 w 409"/>
                <a:gd name="T25" fmla="*/ 50 h 413"/>
                <a:gd name="T26" fmla="*/ 0 w 409"/>
                <a:gd name="T27" fmla="*/ 0 h 4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09"/>
                <a:gd name="T43" fmla="*/ 0 h 413"/>
                <a:gd name="T44" fmla="*/ 409 w 409"/>
                <a:gd name="T45" fmla="*/ 413 h 4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09" h="413">
                  <a:moveTo>
                    <a:pt x="0" y="0"/>
                  </a:moveTo>
                  <a:lnTo>
                    <a:pt x="0" y="413"/>
                  </a:lnTo>
                  <a:lnTo>
                    <a:pt x="409" y="413"/>
                  </a:lnTo>
                  <a:lnTo>
                    <a:pt x="359" y="391"/>
                  </a:lnTo>
                  <a:lnTo>
                    <a:pt x="311" y="365"/>
                  </a:lnTo>
                  <a:lnTo>
                    <a:pt x="266" y="336"/>
                  </a:lnTo>
                  <a:lnTo>
                    <a:pt x="222" y="304"/>
                  </a:lnTo>
                  <a:lnTo>
                    <a:pt x="181" y="268"/>
                  </a:lnTo>
                  <a:lnTo>
                    <a:pt x="143" y="230"/>
                  </a:lnTo>
                  <a:lnTo>
                    <a:pt x="108" y="188"/>
                  </a:lnTo>
                  <a:lnTo>
                    <a:pt x="76" y="145"/>
                  </a:lnTo>
                  <a:lnTo>
                    <a:pt x="47" y="98"/>
                  </a:lnTo>
                  <a:lnTo>
                    <a:pt x="2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Freeform 9"/>
            <p:cNvSpPr>
              <a:spLocks/>
            </p:cNvSpPr>
            <p:nvPr/>
          </p:nvSpPr>
          <p:spPr bwMode="auto">
            <a:xfrm>
              <a:off x="1445" y="2587"/>
              <a:ext cx="871" cy="837"/>
            </a:xfrm>
            <a:custGeom>
              <a:avLst/>
              <a:gdLst>
                <a:gd name="T0" fmla="*/ 871 w 871"/>
                <a:gd name="T1" fmla="*/ 837 h 837"/>
                <a:gd name="T2" fmla="*/ 779 w 871"/>
                <a:gd name="T3" fmla="*/ 827 h 837"/>
                <a:gd name="T4" fmla="*/ 734 w 871"/>
                <a:gd name="T5" fmla="*/ 817 h 837"/>
                <a:gd name="T6" fmla="*/ 687 w 871"/>
                <a:gd name="T7" fmla="*/ 803 h 837"/>
                <a:gd name="T8" fmla="*/ 642 w 871"/>
                <a:gd name="T9" fmla="*/ 784 h 837"/>
                <a:gd name="T10" fmla="*/ 595 w 871"/>
                <a:gd name="T11" fmla="*/ 758 h 837"/>
                <a:gd name="T12" fmla="*/ 550 w 871"/>
                <a:gd name="T13" fmla="*/ 723 h 837"/>
                <a:gd name="T14" fmla="*/ 458 w 871"/>
                <a:gd name="T15" fmla="*/ 626 h 837"/>
                <a:gd name="T16" fmla="*/ 367 w 871"/>
                <a:gd name="T17" fmla="*/ 490 h 837"/>
                <a:gd name="T18" fmla="*/ 275 w 871"/>
                <a:gd name="T19" fmla="*/ 326 h 837"/>
                <a:gd name="T20" fmla="*/ 230 w 871"/>
                <a:gd name="T21" fmla="*/ 242 h 837"/>
                <a:gd name="T22" fmla="*/ 183 w 871"/>
                <a:gd name="T23" fmla="*/ 165 h 837"/>
                <a:gd name="T24" fmla="*/ 138 w 871"/>
                <a:gd name="T25" fmla="*/ 97 h 837"/>
                <a:gd name="T26" fmla="*/ 91 w 871"/>
                <a:gd name="T27" fmla="*/ 44 h 837"/>
                <a:gd name="T28" fmla="*/ 46 w 871"/>
                <a:gd name="T29" fmla="*/ 10 h 837"/>
                <a:gd name="T30" fmla="*/ 0 w 871"/>
                <a:gd name="T31" fmla="*/ 0 h 8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1"/>
                <a:gd name="T49" fmla="*/ 0 h 837"/>
                <a:gd name="T50" fmla="*/ 871 w 871"/>
                <a:gd name="T51" fmla="*/ 837 h 8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1" h="837">
                  <a:moveTo>
                    <a:pt x="871" y="837"/>
                  </a:moveTo>
                  <a:lnTo>
                    <a:pt x="779" y="827"/>
                  </a:lnTo>
                  <a:lnTo>
                    <a:pt x="734" y="817"/>
                  </a:lnTo>
                  <a:lnTo>
                    <a:pt x="687" y="803"/>
                  </a:lnTo>
                  <a:lnTo>
                    <a:pt x="642" y="784"/>
                  </a:lnTo>
                  <a:lnTo>
                    <a:pt x="595" y="758"/>
                  </a:lnTo>
                  <a:lnTo>
                    <a:pt x="550" y="723"/>
                  </a:lnTo>
                  <a:lnTo>
                    <a:pt x="458" y="626"/>
                  </a:lnTo>
                  <a:lnTo>
                    <a:pt x="367" y="490"/>
                  </a:lnTo>
                  <a:lnTo>
                    <a:pt x="275" y="326"/>
                  </a:lnTo>
                  <a:lnTo>
                    <a:pt x="230" y="242"/>
                  </a:lnTo>
                  <a:lnTo>
                    <a:pt x="183" y="165"/>
                  </a:lnTo>
                  <a:lnTo>
                    <a:pt x="138" y="97"/>
                  </a:lnTo>
                  <a:lnTo>
                    <a:pt x="91" y="44"/>
                  </a:lnTo>
                  <a:lnTo>
                    <a:pt x="46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Freeform 10"/>
            <p:cNvSpPr>
              <a:spLocks/>
            </p:cNvSpPr>
            <p:nvPr/>
          </p:nvSpPr>
          <p:spPr bwMode="auto">
            <a:xfrm>
              <a:off x="573" y="2587"/>
              <a:ext cx="872" cy="837"/>
            </a:xfrm>
            <a:custGeom>
              <a:avLst/>
              <a:gdLst>
                <a:gd name="T0" fmla="*/ 0 w 872"/>
                <a:gd name="T1" fmla="*/ 837 h 837"/>
                <a:gd name="T2" fmla="*/ 92 w 872"/>
                <a:gd name="T3" fmla="*/ 827 h 837"/>
                <a:gd name="T4" fmla="*/ 139 w 872"/>
                <a:gd name="T5" fmla="*/ 817 h 837"/>
                <a:gd name="T6" fmla="*/ 184 w 872"/>
                <a:gd name="T7" fmla="*/ 803 h 837"/>
                <a:gd name="T8" fmla="*/ 229 w 872"/>
                <a:gd name="T9" fmla="*/ 784 h 837"/>
                <a:gd name="T10" fmla="*/ 276 w 872"/>
                <a:gd name="T11" fmla="*/ 758 h 837"/>
                <a:gd name="T12" fmla="*/ 321 w 872"/>
                <a:gd name="T13" fmla="*/ 723 h 837"/>
                <a:gd name="T14" fmla="*/ 414 w 872"/>
                <a:gd name="T15" fmla="*/ 626 h 837"/>
                <a:gd name="T16" fmla="*/ 504 w 872"/>
                <a:gd name="T17" fmla="*/ 490 h 837"/>
                <a:gd name="T18" fmla="*/ 596 w 872"/>
                <a:gd name="T19" fmla="*/ 326 h 837"/>
                <a:gd name="T20" fmla="*/ 643 w 872"/>
                <a:gd name="T21" fmla="*/ 242 h 837"/>
                <a:gd name="T22" fmla="*/ 688 w 872"/>
                <a:gd name="T23" fmla="*/ 165 h 837"/>
                <a:gd name="T24" fmla="*/ 734 w 872"/>
                <a:gd name="T25" fmla="*/ 97 h 837"/>
                <a:gd name="T26" fmla="*/ 780 w 872"/>
                <a:gd name="T27" fmla="*/ 44 h 837"/>
                <a:gd name="T28" fmla="*/ 826 w 872"/>
                <a:gd name="T29" fmla="*/ 10 h 837"/>
                <a:gd name="T30" fmla="*/ 872 w 872"/>
                <a:gd name="T31" fmla="*/ 0 h 8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2"/>
                <a:gd name="T49" fmla="*/ 0 h 837"/>
                <a:gd name="T50" fmla="*/ 872 w 872"/>
                <a:gd name="T51" fmla="*/ 837 h 8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2" h="837">
                  <a:moveTo>
                    <a:pt x="0" y="837"/>
                  </a:moveTo>
                  <a:lnTo>
                    <a:pt x="92" y="827"/>
                  </a:lnTo>
                  <a:lnTo>
                    <a:pt x="139" y="817"/>
                  </a:lnTo>
                  <a:lnTo>
                    <a:pt x="184" y="803"/>
                  </a:lnTo>
                  <a:lnTo>
                    <a:pt x="229" y="784"/>
                  </a:lnTo>
                  <a:lnTo>
                    <a:pt x="276" y="758"/>
                  </a:lnTo>
                  <a:lnTo>
                    <a:pt x="321" y="723"/>
                  </a:lnTo>
                  <a:lnTo>
                    <a:pt x="414" y="626"/>
                  </a:lnTo>
                  <a:lnTo>
                    <a:pt x="504" y="490"/>
                  </a:lnTo>
                  <a:lnTo>
                    <a:pt x="596" y="326"/>
                  </a:lnTo>
                  <a:lnTo>
                    <a:pt x="643" y="242"/>
                  </a:lnTo>
                  <a:lnTo>
                    <a:pt x="688" y="165"/>
                  </a:lnTo>
                  <a:lnTo>
                    <a:pt x="734" y="97"/>
                  </a:lnTo>
                  <a:lnTo>
                    <a:pt x="780" y="44"/>
                  </a:lnTo>
                  <a:lnTo>
                    <a:pt x="826" y="10"/>
                  </a:lnTo>
                  <a:lnTo>
                    <a:pt x="87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Freeform 11"/>
            <p:cNvSpPr>
              <a:spLocks/>
            </p:cNvSpPr>
            <p:nvPr/>
          </p:nvSpPr>
          <p:spPr bwMode="auto">
            <a:xfrm>
              <a:off x="576" y="2735"/>
              <a:ext cx="1775" cy="688"/>
            </a:xfrm>
            <a:custGeom>
              <a:avLst/>
              <a:gdLst>
                <a:gd name="T0" fmla="*/ 0 w 1775"/>
                <a:gd name="T1" fmla="*/ 0 h 688"/>
                <a:gd name="T2" fmla="*/ 0 w 1775"/>
                <a:gd name="T3" fmla="*/ 688 h 688"/>
                <a:gd name="T4" fmla="*/ 1775 w 1775"/>
                <a:gd name="T5" fmla="*/ 688 h 688"/>
                <a:gd name="T6" fmla="*/ 0 60000 65536"/>
                <a:gd name="T7" fmla="*/ 0 60000 65536"/>
                <a:gd name="T8" fmla="*/ 0 60000 65536"/>
                <a:gd name="T9" fmla="*/ 0 w 1775"/>
                <a:gd name="T10" fmla="*/ 0 h 688"/>
                <a:gd name="T11" fmla="*/ 1775 w 1775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5" h="688">
                  <a:moveTo>
                    <a:pt x="0" y="0"/>
                  </a:moveTo>
                  <a:lnTo>
                    <a:pt x="0" y="688"/>
                  </a:lnTo>
                  <a:lnTo>
                    <a:pt x="1775" y="688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554" y="2735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554" y="2804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554" y="2873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>
              <a:off x="554" y="2942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554" y="3010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554" y="3079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>
              <a:off x="554" y="3148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554" y="3216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>
              <a:off x="554" y="3285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>
              <a:off x="554" y="3354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>
              <a:off x="2351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Line 23"/>
            <p:cNvSpPr>
              <a:spLocks noChangeShapeType="1"/>
            </p:cNvSpPr>
            <p:nvPr/>
          </p:nvSpPr>
          <p:spPr bwMode="auto">
            <a:xfrm>
              <a:off x="2174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0" name="Line 24"/>
            <p:cNvSpPr>
              <a:spLocks noChangeShapeType="1"/>
            </p:cNvSpPr>
            <p:nvPr/>
          </p:nvSpPr>
          <p:spPr bwMode="auto">
            <a:xfrm>
              <a:off x="1996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>
              <a:off x="1819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>
              <a:off x="1641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>
              <a:off x="1463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1285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Line 29"/>
            <p:cNvSpPr>
              <a:spLocks noChangeShapeType="1"/>
            </p:cNvSpPr>
            <p:nvPr/>
          </p:nvSpPr>
          <p:spPr bwMode="auto">
            <a:xfrm>
              <a:off x="1109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>
              <a:off x="931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>
              <a:off x="753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8" name="Rectangle 32"/>
            <p:cNvSpPr>
              <a:spLocks noChangeArrowheads="1"/>
            </p:cNvSpPr>
            <p:nvPr/>
          </p:nvSpPr>
          <p:spPr bwMode="auto">
            <a:xfrm>
              <a:off x="2361" y="342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t</a:t>
              </a:r>
              <a:endParaRPr lang="en-US" sz="2000" b="1"/>
            </a:p>
          </p:txBody>
        </p:sp>
        <p:sp>
          <p:nvSpPr>
            <p:cNvPr id="50209" name="Rectangle 33"/>
            <p:cNvSpPr>
              <a:spLocks noChangeArrowheads="1"/>
            </p:cNvSpPr>
            <p:nvPr/>
          </p:nvSpPr>
          <p:spPr bwMode="auto">
            <a:xfrm>
              <a:off x="1453" y="3461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200">
                  <a:solidFill>
                    <a:srgbClr val="000000"/>
                  </a:solidFill>
                </a:rPr>
                <a:t>0</a:t>
              </a:r>
              <a:endParaRPr lang="en-US" b="1"/>
            </a:p>
          </p:txBody>
        </p:sp>
        <p:sp>
          <p:nvSpPr>
            <p:cNvPr id="50210" name="Rectangle 34"/>
            <p:cNvSpPr>
              <a:spLocks noChangeArrowheads="1"/>
            </p:cNvSpPr>
            <p:nvPr/>
          </p:nvSpPr>
          <p:spPr bwMode="auto">
            <a:xfrm>
              <a:off x="1727" y="3461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2.052</a:t>
              </a:r>
            </a:p>
          </p:txBody>
        </p:sp>
        <p:sp>
          <p:nvSpPr>
            <p:cNvPr id="50211" name="Rectangle 35"/>
            <p:cNvSpPr>
              <a:spLocks noChangeArrowheads="1"/>
            </p:cNvSpPr>
            <p:nvPr/>
          </p:nvSpPr>
          <p:spPr bwMode="auto">
            <a:xfrm>
              <a:off x="797" y="3461"/>
              <a:ext cx="4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-2.052</a:t>
              </a:r>
              <a:endParaRPr lang="en-US" sz="2000" b="1"/>
            </a:p>
          </p:txBody>
        </p:sp>
        <p:sp>
          <p:nvSpPr>
            <p:cNvPr id="50212" name="Rectangle 36"/>
            <p:cNvSpPr>
              <a:spLocks noChangeArrowheads="1"/>
            </p:cNvSpPr>
            <p:nvPr/>
          </p:nvSpPr>
          <p:spPr bwMode="auto">
            <a:xfrm>
              <a:off x="2027" y="2847"/>
              <a:ext cx="31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.025</a:t>
              </a:r>
              <a:endParaRPr lang="en-US" sz="2000" b="1"/>
            </a:p>
          </p:txBody>
        </p:sp>
        <p:sp>
          <p:nvSpPr>
            <p:cNvPr id="50213" name="Freeform 37"/>
            <p:cNvSpPr>
              <a:spLocks/>
            </p:cNvSpPr>
            <p:nvPr/>
          </p:nvSpPr>
          <p:spPr bwMode="auto">
            <a:xfrm>
              <a:off x="902" y="3085"/>
              <a:ext cx="106" cy="238"/>
            </a:xfrm>
            <a:custGeom>
              <a:avLst/>
              <a:gdLst>
                <a:gd name="T0" fmla="*/ 0 w 106"/>
                <a:gd name="T1" fmla="*/ 0 h 238"/>
                <a:gd name="T2" fmla="*/ 17 w 106"/>
                <a:gd name="T3" fmla="*/ 2 h 238"/>
                <a:gd name="T4" fmla="*/ 35 w 106"/>
                <a:gd name="T5" fmla="*/ 6 h 238"/>
                <a:gd name="T6" fmla="*/ 50 w 106"/>
                <a:gd name="T7" fmla="*/ 14 h 238"/>
                <a:gd name="T8" fmla="*/ 64 w 106"/>
                <a:gd name="T9" fmla="*/ 26 h 238"/>
                <a:gd name="T10" fmla="*/ 74 w 106"/>
                <a:gd name="T11" fmla="*/ 40 h 238"/>
                <a:gd name="T12" fmla="*/ 83 w 106"/>
                <a:gd name="T13" fmla="*/ 56 h 238"/>
                <a:gd name="T14" fmla="*/ 86 w 106"/>
                <a:gd name="T15" fmla="*/ 74 h 238"/>
                <a:gd name="T16" fmla="*/ 86 w 106"/>
                <a:gd name="T17" fmla="*/ 91 h 238"/>
                <a:gd name="T18" fmla="*/ 83 w 106"/>
                <a:gd name="T19" fmla="*/ 108 h 238"/>
                <a:gd name="T20" fmla="*/ 74 w 106"/>
                <a:gd name="T21" fmla="*/ 125 h 238"/>
                <a:gd name="T22" fmla="*/ 67 w 106"/>
                <a:gd name="T23" fmla="*/ 141 h 238"/>
                <a:gd name="T24" fmla="*/ 64 w 106"/>
                <a:gd name="T25" fmla="*/ 158 h 238"/>
                <a:gd name="T26" fmla="*/ 64 w 106"/>
                <a:gd name="T27" fmla="*/ 176 h 238"/>
                <a:gd name="T28" fmla="*/ 67 w 106"/>
                <a:gd name="T29" fmla="*/ 193 h 238"/>
                <a:gd name="T30" fmla="*/ 76 w 106"/>
                <a:gd name="T31" fmla="*/ 209 h 238"/>
                <a:gd name="T32" fmla="*/ 86 w 106"/>
                <a:gd name="T33" fmla="*/ 223 h 238"/>
                <a:gd name="T34" fmla="*/ 99 w 106"/>
                <a:gd name="T35" fmla="*/ 235 h 238"/>
                <a:gd name="T36" fmla="*/ 106 w 106"/>
                <a:gd name="T37" fmla="*/ 238 h 2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6"/>
                <a:gd name="T58" fmla="*/ 0 h 238"/>
                <a:gd name="T59" fmla="*/ 106 w 106"/>
                <a:gd name="T60" fmla="*/ 238 h 2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6" h="238">
                  <a:moveTo>
                    <a:pt x="0" y="0"/>
                  </a:moveTo>
                  <a:lnTo>
                    <a:pt x="17" y="2"/>
                  </a:lnTo>
                  <a:lnTo>
                    <a:pt x="35" y="6"/>
                  </a:lnTo>
                  <a:lnTo>
                    <a:pt x="50" y="14"/>
                  </a:lnTo>
                  <a:lnTo>
                    <a:pt x="64" y="26"/>
                  </a:lnTo>
                  <a:lnTo>
                    <a:pt x="74" y="40"/>
                  </a:lnTo>
                  <a:lnTo>
                    <a:pt x="83" y="56"/>
                  </a:lnTo>
                  <a:lnTo>
                    <a:pt x="86" y="74"/>
                  </a:lnTo>
                  <a:lnTo>
                    <a:pt x="86" y="91"/>
                  </a:lnTo>
                  <a:lnTo>
                    <a:pt x="83" y="108"/>
                  </a:lnTo>
                  <a:lnTo>
                    <a:pt x="74" y="125"/>
                  </a:lnTo>
                  <a:lnTo>
                    <a:pt x="67" y="141"/>
                  </a:lnTo>
                  <a:lnTo>
                    <a:pt x="64" y="158"/>
                  </a:lnTo>
                  <a:lnTo>
                    <a:pt x="64" y="176"/>
                  </a:lnTo>
                  <a:lnTo>
                    <a:pt x="67" y="193"/>
                  </a:lnTo>
                  <a:lnTo>
                    <a:pt x="76" y="209"/>
                  </a:lnTo>
                  <a:lnTo>
                    <a:pt x="86" y="223"/>
                  </a:lnTo>
                  <a:lnTo>
                    <a:pt x="99" y="235"/>
                  </a:lnTo>
                  <a:lnTo>
                    <a:pt x="106" y="2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4" name="Freeform 38"/>
            <p:cNvSpPr>
              <a:spLocks/>
            </p:cNvSpPr>
            <p:nvPr/>
          </p:nvSpPr>
          <p:spPr bwMode="auto">
            <a:xfrm>
              <a:off x="1008" y="3307"/>
              <a:ext cx="49" cy="44"/>
            </a:xfrm>
            <a:custGeom>
              <a:avLst/>
              <a:gdLst>
                <a:gd name="T0" fmla="*/ 9 w 49"/>
                <a:gd name="T1" fmla="*/ 0 h 44"/>
                <a:gd name="T2" fmla="*/ 49 w 49"/>
                <a:gd name="T3" fmla="*/ 31 h 44"/>
                <a:gd name="T4" fmla="*/ 0 w 49"/>
                <a:gd name="T5" fmla="*/ 44 h 44"/>
                <a:gd name="T6" fmla="*/ 9 w 49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4"/>
                <a:gd name="T14" fmla="*/ 49 w 4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4">
                  <a:moveTo>
                    <a:pt x="9" y="0"/>
                  </a:moveTo>
                  <a:lnTo>
                    <a:pt x="49" y="31"/>
                  </a:lnTo>
                  <a:lnTo>
                    <a:pt x="0" y="4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5" name="Freeform 39"/>
            <p:cNvSpPr>
              <a:spLocks/>
            </p:cNvSpPr>
            <p:nvPr/>
          </p:nvSpPr>
          <p:spPr bwMode="auto">
            <a:xfrm>
              <a:off x="1863" y="3273"/>
              <a:ext cx="45" cy="49"/>
            </a:xfrm>
            <a:custGeom>
              <a:avLst/>
              <a:gdLst>
                <a:gd name="T0" fmla="*/ 45 w 45"/>
                <a:gd name="T1" fmla="*/ 10 h 49"/>
                <a:gd name="T2" fmla="*/ 12 w 45"/>
                <a:gd name="T3" fmla="*/ 49 h 49"/>
                <a:gd name="T4" fmla="*/ 0 w 45"/>
                <a:gd name="T5" fmla="*/ 0 h 49"/>
                <a:gd name="T6" fmla="*/ 45 w 45"/>
                <a:gd name="T7" fmla="*/ 10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49"/>
                <a:gd name="T14" fmla="*/ 45 w 4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49">
                  <a:moveTo>
                    <a:pt x="45" y="10"/>
                  </a:moveTo>
                  <a:lnTo>
                    <a:pt x="12" y="49"/>
                  </a:lnTo>
                  <a:lnTo>
                    <a:pt x="0" y="0"/>
                  </a:lnTo>
                  <a:lnTo>
                    <a:pt x="4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6" name="Freeform 40"/>
            <p:cNvSpPr>
              <a:spLocks/>
            </p:cNvSpPr>
            <p:nvPr/>
          </p:nvSpPr>
          <p:spPr bwMode="auto">
            <a:xfrm>
              <a:off x="1881" y="3085"/>
              <a:ext cx="284" cy="188"/>
            </a:xfrm>
            <a:custGeom>
              <a:avLst/>
              <a:gdLst>
                <a:gd name="T0" fmla="*/ 284 w 284"/>
                <a:gd name="T1" fmla="*/ 0 h 188"/>
                <a:gd name="T2" fmla="*/ 281 w 284"/>
                <a:gd name="T3" fmla="*/ 24 h 188"/>
                <a:gd name="T4" fmla="*/ 273 w 284"/>
                <a:gd name="T5" fmla="*/ 47 h 188"/>
                <a:gd name="T6" fmla="*/ 262 w 284"/>
                <a:gd name="T7" fmla="*/ 67 h 188"/>
                <a:gd name="T8" fmla="*/ 247 w 284"/>
                <a:gd name="T9" fmla="*/ 85 h 188"/>
                <a:gd name="T10" fmla="*/ 228 w 284"/>
                <a:gd name="T11" fmla="*/ 100 h 188"/>
                <a:gd name="T12" fmla="*/ 207 w 284"/>
                <a:gd name="T13" fmla="*/ 111 h 188"/>
                <a:gd name="T14" fmla="*/ 184 w 284"/>
                <a:gd name="T15" fmla="*/ 118 h 188"/>
                <a:gd name="T16" fmla="*/ 161 w 284"/>
                <a:gd name="T17" fmla="*/ 119 h 188"/>
                <a:gd name="T18" fmla="*/ 137 w 284"/>
                <a:gd name="T19" fmla="*/ 116 h 188"/>
                <a:gd name="T20" fmla="*/ 113 w 284"/>
                <a:gd name="T21" fmla="*/ 114 h 188"/>
                <a:gd name="T22" fmla="*/ 90 w 284"/>
                <a:gd name="T23" fmla="*/ 116 h 188"/>
                <a:gd name="T24" fmla="*/ 68 w 284"/>
                <a:gd name="T25" fmla="*/ 123 h 188"/>
                <a:gd name="T26" fmla="*/ 46 w 284"/>
                <a:gd name="T27" fmla="*/ 134 h 188"/>
                <a:gd name="T28" fmla="*/ 27 w 284"/>
                <a:gd name="T29" fmla="*/ 148 h 188"/>
                <a:gd name="T30" fmla="*/ 12 w 284"/>
                <a:gd name="T31" fmla="*/ 166 h 188"/>
                <a:gd name="T32" fmla="*/ 0 w 284"/>
                <a:gd name="T33" fmla="*/ 187 h 188"/>
                <a:gd name="T34" fmla="*/ 0 w 284"/>
                <a:gd name="T35" fmla="*/ 188 h 18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4"/>
                <a:gd name="T55" fmla="*/ 0 h 188"/>
                <a:gd name="T56" fmla="*/ 284 w 284"/>
                <a:gd name="T57" fmla="*/ 188 h 18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4" h="188">
                  <a:moveTo>
                    <a:pt x="284" y="0"/>
                  </a:moveTo>
                  <a:lnTo>
                    <a:pt x="281" y="24"/>
                  </a:lnTo>
                  <a:lnTo>
                    <a:pt x="273" y="47"/>
                  </a:lnTo>
                  <a:lnTo>
                    <a:pt x="262" y="67"/>
                  </a:lnTo>
                  <a:lnTo>
                    <a:pt x="247" y="85"/>
                  </a:lnTo>
                  <a:lnTo>
                    <a:pt x="228" y="100"/>
                  </a:lnTo>
                  <a:lnTo>
                    <a:pt x="207" y="111"/>
                  </a:lnTo>
                  <a:lnTo>
                    <a:pt x="184" y="118"/>
                  </a:lnTo>
                  <a:lnTo>
                    <a:pt x="161" y="119"/>
                  </a:lnTo>
                  <a:lnTo>
                    <a:pt x="137" y="116"/>
                  </a:lnTo>
                  <a:lnTo>
                    <a:pt x="113" y="114"/>
                  </a:lnTo>
                  <a:lnTo>
                    <a:pt x="90" y="116"/>
                  </a:lnTo>
                  <a:lnTo>
                    <a:pt x="68" y="123"/>
                  </a:lnTo>
                  <a:lnTo>
                    <a:pt x="46" y="134"/>
                  </a:lnTo>
                  <a:lnTo>
                    <a:pt x="27" y="148"/>
                  </a:lnTo>
                  <a:lnTo>
                    <a:pt x="12" y="166"/>
                  </a:lnTo>
                  <a:lnTo>
                    <a:pt x="0" y="187"/>
                  </a:lnTo>
                  <a:lnTo>
                    <a:pt x="0" y="18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7" name="Rectangle 41"/>
            <p:cNvSpPr>
              <a:spLocks noChangeArrowheads="1"/>
            </p:cNvSpPr>
            <p:nvPr/>
          </p:nvSpPr>
          <p:spPr bwMode="auto">
            <a:xfrm>
              <a:off x="549" y="2550"/>
              <a:ext cx="6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Reject H</a:t>
              </a:r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 sz="2000" b="1"/>
            </a:p>
          </p:txBody>
        </p:sp>
        <p:sp>
          <p:nvSpPr>
            <p:cNvPr id="50218" name="Line 42"/>
            <p:cNvSpPr>
              <a:spLocks noChangeShapeType="1"/>
            </p:cNvSpPr>
            <p:nvPr/>
          </p:nvSpPr>
          <p:spPr bwMode="auto">
            <a:xfrm>
              <a:off x="853" y="2782"/>
              <a:ext cx="29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9" name="Freeform 43"/>
            <p:cNvSpPr>
              <a:spLocks/>
            </p:cNvSpPr>
            <p:nvPr/>
          </p:nvSpPr>
          <p:spPr bwMode="auto">
            <a:xfrm>
              <a:off x="799" y="2756"/>
              <a:ext cx="59" cy="59"/>
            </a:xfrm>
            <a:custGeom>
              <a:avLst/>
              <a:gdLst>
                <a:gd name="T0" fmla="*/ 59 w 59"/>
                <a:gd name="T1" fmla="*/ 0 h 59"/>
                <a:gd name="T2" fmla="*/ 0 w 59"/>
                <a:gd name="T3" fmla="*/ 30 h 59"/>
                <a:gd name="T4" fmla="*/ 59 w 59"/>
                <a:gd name="T5" fmla="*/ 59 h 59"/>
                <a:gd name="T6" fmla="*/ 59 w 59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59"/>
                <a:gd name="T14" fmla="*/ 59 w 59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59">
                  <a:moveTo>
                    <a:pt x="59" y="0"/>
                  </a:moveTo>
                  <a:lnTo>
                    <a:pt x="0" y="30"/>
                  </a:lnTo>
                  <a:lnTo>
                    <a:pt x="59" y="5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0" name="Freeform 44"/>
            <p:cNvSpPr>
              <a:spLocks/>
            </p:cNvSpPr>
            <p:nvPr/>
          </p:nvSpPr>
          <p:spPr bwMode="auto">
            <a:xfrm>
              <a:off x="2096" y="2756"/>
              <a:ext cx="59" cy="59"/>
            </a:xfrm>
            <a:custGeom>
              <a:avLst/>
              <a:gdLst>
                <a:gd name="T0" fmla="*/ 0 w 59"/>
                <a:gd name="T1" fmla="*/ 59 h 59"/>
                <a:gd name="T2" fmla="*/ 59 w 59"/>
                <a:gd name="T3" fmla="*/ 30 h 59"/>
                <a:gd name="T4" fmla="*/ 0 w 59"/>
                <a:gd name="T5" fmla="*/ 0 h 59"/>
                <a:gd name="T6" fmla="*/ 0 w 59"/>
                <a:gd name="T7" fmla="*/ 59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59"/>
                <a:gd name="T14" fmla="*/ 59 w 59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59">
                  <a:moveTo>
                    <a:pt x="0" y="59"/>
                  </a:moveTo>
                  <a:lnTo>
                    <a:pt x="59" y="3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1" name="Line 45"/>
            <p:cNvSpPr>
              <a:spLocks noChangeShapeType="1"/>
            </p:cNvSpPr>
            <p:nvPr/>
          </p:nvSpPr>
          <p:spPr bwMode="auto">
            <a:xfrm flipH="1">
              <a:off x="1781" y="2782"/>
              <a:ext cx="31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2" name="Line 46"/>
            <p:cNvSpPr>
              <a:spLocks noChangeShapeType="1"/>
            </p:cNvSpPr>
            <p:nvPr/>
          </p:nvSpPr>
          <p:spPr bwMode="auto">
            <a:xfrm flipV="1">
              <a:off x="1143" y="2782"/>
              <a:ext cx="1" cy="6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3" name="Line 47"/>
            <p:cNvSpPr>
              <a:spLocks noChangeShapeType="1"/>
            </p:cNvSpPr>
            <p:nvPr/>
          </p:nvSpPr>
          <p:spPr bwMode="auto">
            <a:xfrm flipV="1">
              <a:off x="1781" y="2782"/>
              <a:ext cx="1" cy="6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4" name="Rectangle 48"/>
            <p:cNvSpPr>
              <a:spLocks noChangeArrowheads="1"/>
            </p:cNvSpPr>
            <p:nvPr/>
          </p:nvSpPr>
          <p:spPr bwMode="auto">
            <a:xfrm>
              <a:off x="753" y="2847"/>
              <a:ext cx="31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.025</a:t>
              </a:r>
              <a:endParaRPr lang="en-US" sz="2000" b="1"/>
            </a:p>
          </p:txBody>
        </p:sp>
        <p:sp>
          <p:nvSpPr>
            <p:cNvPr id="50225" name="Rectangle 49"/>
            <p:cNvSpPr>
              <a:spLocks noChangeArrowheads="1"/>
            </p:cNvSpPr>
            <p:nvPr/>
          </p:nvSpPr>
          <p:spPr bwMode="auto">
            <a:xfrm>
              <a:off x="1872" y="2544"/>
              <a:ext cx="7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Reject H</a:t>
              </a:r>
              <a:r>
                <a:rPr lang="en-US" sz="1200">
                  <a:solidFill>
                    <a:srgbClr val="0000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7620000" y="2514600"/>
            <a:ext cx="762000" cy="5334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Calculating the Test Statistic</a:t>
            </a: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685800" y="4114800"/>
            <a:ext cx="78486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762000" y="4419600"/>
          <a:ext cx="7467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4" imgW="4546600" imgH="508000" progId="Equation.DSMT4">
                  <p:embed/>
                </p:oleObj>
              </mc:Choice>
              <mc:Fallback>
                <p:oleObj name="Equation" r:id="rId4" imgW="4546600" imgH="50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7467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914400" y="2133600"/>
          <a:ext cx="7424738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6" imgW="3556000" imgH="863600" progId="Equation.DSMT4">
                  <p:embed/>
                </p:oleObj>
              </mc:Choice>
              <mc:Fallback>
                <p:oleObj name="Equation" r:id="rId6" imgW="3556000" imgH="863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7424738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14400" y="1600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The test statistic 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 anchorCtr="1"/>
          <a:lstStyle/>
          <a:p>
            <a:pPr defTabSz="914400" eaLnBrk="1" hangingPunct="1"/>
            <a:r>
              <a:rPr lang="en-US" sz="3600" smtClean="0"/>
              <a:t>Solution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08150"/>
            <a:ext cx="3848100" cy="4114800"/>
          </a:xfrm>
          <a:noFill/>
        </p:spPr>
        <p:txBody>
          <a:bodyPr lIns="90488" tIns="44450" rIns="90488" bIns="44450"/>
          <a:lstStyle/>
          <a:p>
            <a:pPr marL="457200" indent="-457200" defTabSz="914400" eaLnBrk="1" hangingPunct="1"/>
            <a:r>
              <a:rPr lang="en-US" sz="2000" b="1" smtClean="0"/>
              <a:t>H0: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1</a:t>
            </a:r>
            <a:r>
              <a:rPr lang="en-US" sz="2000" b="1" smtClean="0"/>
              <a:t> –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2</a:t>
            </a:r>
            <a:r>
              <a:rPr lang="en-US" sz="2000" b="1" smtClean="0"/>
              <a:t> </a:t>
            </a:r>
            <a:r>
              <a:rPr lang="en-US" sz="2000" b="1" smtClean="0">
                <a:cs typeface="Arial" charset="0"/>
                <a:sym typeface="Symbol" pitchFamily="18" charset="2"/>
              </a:rPr>
              <a:t>=</a:t>
            </a:r>
            <a:r>
              <a:rPr lang="en-US" sz="2000" b="1" smtClean="0">
                <a:sym typeface="Symbol" pitchFamily="18" charset="2"/>
              </a:rPr>
              <a:t> 0</a:t>
            </a:r>
            <a:endParaRPr lang="en-US" sz="2000" b="1" smtClean="0"/>
          </a:p>
          <a:p>
            <a:pPr marL="457200" indent="-457200" defTabSz="914400" eaLnBrk="1" hangingPunct="1"/>
            <a:r>
              <a:rPr lang="en-US" sz="2000" b="1" smtClean="0"/>
              <a:t>Ha: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1</a:t>
            </a:r>
            <a:r>
              <a:rPr lang="en-US" sz="2000" b="1" smtClean="0"/>
              <a:t> –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2</a:t>
            </a:r>
            <a:r>
              <a:rPr lang="en-US" sz="2000" b="1" smtClean="0"/>
              <a:t> </a:t>
            </a:r>
            <a:r>
              <a:rPr lang="en-US" sz="2000" b="1" smtClean="0">
                <a:cs typeface="Arial" charset="0"/>
                <a:sym typeface="Symbol" pitchFamily="18" charset="2"/>
              </a:rPr>
              <a:t>≠</a:t>
            </a:r>
            <a:r>
              <a:rPr lang="en-US" sz="2000" b="1" smtClean="0">
                <a:sym typeface="Symbol" pitchFamily="18" charset="2"/>
              </a:rPr>
              <a:t> 0</a:t>
            </a:r>
            <a:endParaRPr lang="en-US" sz="2000" b="1" smtClean="0"/>
          </a:p>
          <a:p>
            <a:pPr marL="457200" indent="-457200" defTabSz="914400" eaLnBrk="1" hangingPunct="1"/>
            <a:r>
              <a:rPr lang="en-US" sz="2000" b="1" smtClean="0">
                <a:latin typeface="Symbol" pitchFamily="18" charset="2"/>
              </a:rPr>
              <a:t></a:t>
            </a:r>
            <a:r>
              <a:rPr lang="en-US" sz="2000" b="1" smtClean="0"/>
              <a:t> </a:t>
            </a:r>
            <a:r>
              <a:rPr lang="en-US" sz="2000" b="1" smtClean="0">
                <a:latin typeface="Symbol" pitchFamily="18" charset="2"/>
              </a:rPr>
              <a:t></a:t>
            </a:r>
            <a:r>
              <a:rPr lang="en-US" sz="2000" b="1" smtClean="0"/>
              <a:t> 0.05</a:t>
            </a:r>
          </a:p>
          <a:p>
            <a:pPr marL="457200" indent="-457200" defTabSz="914400" eaLnBrk="1" hangingPunct="1"/>
            <a:r>
              <a:rPr lang="en-US" sz="2000" b="1" i="1" smtClean="0"/>
              <a:t>df</a:t>
            </a:r>
            <a:r>
              <a:rPr lang="en-US" sz="2000" b="1" smtClean="0"/>
              <a:t> </a:t>
            </a:r>
            <a:r>
              <a:rPr lang="en-US" sz="2000" b="1" smtClean="0">
                <a:latin typeface="Symbol" pitchFamily="18" charset="2"/>
              </a:rPr>
              <a:t></a:t>
            </a:r>
            <a:r>
              <a:rPr lang="en-US" sz="2000" b="1" smtClean="0"/>
              <a:t> (8-1)+(21-1)=27</a:t>
            </a:r>
          </a:p>
          <a:p>
            <a:pPr marL="457200" indent="-457200" defTabSz="914400" eaLnBrk="1" hangingPunct="1">
              <a:spcBef>
                <a:spcPct val="24000"/>
              </a:spcBef>
            </a:pPr>
            <a:r>
              <a:rPr lang="en-US" sz="2000" b="1" smtClean="0"/>
              <a:t>Critical Value(s): 2.052</a:t>
            </a:r>
          </a:p>
          <a:p>
            <a:pPr marL="457200" indent="-457200" defTabSz="914400" eaLnBrk="1" hangingPunct="1"/>
            <a:endParaRPr lang="en-US" sz="2000" b="1" smtClean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4724400" y="1708150"/>
            <a:ext cx="396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Statistic: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0.74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Decision: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Do not reject at</a:t>
            </a: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>
                <a:latin typeface="Symbol" pitchFamily="18" charset="2"/>
              </a:rPr>
              <a:t></a:t>
            </a:r>
            <a:r>
              <a:rPr lang="en-US" sz="2000"/>
              <a:t> </a:t>
            </a:r>
            <a:r>
              <a:rPr lang="en-US" sz="2000">
                <a:latin typeface="Symbol" pitchFamily="18" charset="2"/>
              </a:rPr>
              <a:t></a:t>
            </a:r>
            <a:r>
              <a:rPr lang="en-US" sz="2000"/>
              <a:t> 0.05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None/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Conclusion:</a:t>
            </a:r>
          </a:p>
          <a:p>
            <a:pPr marL="457200" indent="-457200" eaLnBrk="0" latinLnBrk="1" hangingPunct="0"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we conclude that the mean </a:t>
            </a:r>
          </a:p>
          <a:p>
            <a:pPr marL="457200" indent="-457200" eaLnBrk="0" latinLnBrk="1" hangingPunct="0">
              <a:buFont typeface="Wingdings" pitchFamily="2" charset="2"/>
              <a:buNone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	blood pressures of the OC and non-OC groups do not </a:t>
            </a:r>
          </a:p>
          <a:p>
            <a:pPr marL="457200" indent="-457200" eaLnBrk="0" latinLnBrk="1" hangingPunct="0">
              <a:buFont typeface="Wingdings" pitchFamily="2" charset="2"/>
              <a:buNone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	significantly differ from each other.</a:t>
            </a:r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871538" y="4038600"/>
            <a:ext cx="3343275" cy="1820863"/>
            <a:chOff x="549" y="2544"/>
            <a:chExt cx="2106" cy="1147"/>
          </a:xfrm>
        </p:grpSpPr>
        <p:sp>
          <p:nvSpPr>
            <p:cNvPr id="51207" name="Line 6"/>
            <p:cNvSpPr>
              <a:spLocks noChangeShapeType="1"/>
            </p:cNvSpPr>
            <p:nvPr/>
          </p:nvSpPr>
          <p:spPr bwMode="auto">
            <a:xfrm>
              <a:off x="1449" y="2605"/>
              <a:ext cx="1" cy="8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8" name="Freeform 7"/>
            <p:cNvSpPr>
              <a:spLocks/>
            </p:cNvSpPr>
            <p:nvPr/>
          </p:nvSpPr>
          <p:spPr bwMode="auto">
            <a:xfrm>
              <a:off x="716" y="2987"/>
              <a:ext cx="431" cy="435"/>
            </a:xfrm>
            <a:custGeom>
              <a:avLst/>
              <a:gdLst>
                <a:gd name="T0" fmla="*/ 431 w 431"/>
                <a:gd name="T1" fmla="*/ 0 h 435"/>
                <a:gd name="T2" fmla="*/ 431 w 431"/>
                <a:gd name="T3" fmla="*/ 435 h 435"/>
                <a:gd name="T4" fmla="*/ 0 w 431"/>
                <a:gd name="T5" fmla="*/ 435 h 435"/>
                <a:gd name="T6" fmla="*/ 52 w 431"/>
                <a:gd name="T7" fmla="*/ 412 h 435"/>
                <a:gd name="T8" fmla="*/ 102 w 431"/>
                <a:gd name="T9" fmla="*/ 385 h 435"/>
                <a:gd name="T10" fmla="*/ 151 w 431"/>
                <a:gd name="T11" fmla="*/ 355 h 435"/>
                <a:gd name="T12" fmla="*/ 197 w 431"/>
                <a:gd name="T13" fmla="*/ 320 h 435"/>
                <a:gd name="T14" fmla="*/ 240 w 431"/>
                <a:gd name="T15" fmla="*/ 283 h 435"/>
                <a:gd name="T16" fmla="*/ 280 w 431"/>
                <a:gd name="T17" fmla="*/ 242 h 435"/>
                <a:gd name="T18" fmla="*/ 317 w 431"/>
                <a:gd name="T19" fmla="*/ 198 h 435"/>
                <a:gd name="T20" fmla="*/ 351 w 431"/>
                <a:gd name="T21" fmla="*/ 152 h 435"/>
                <a:gd name="T22" fmla="*/ 381 w 431"/>
                <a:gd name="T23" fmla="*/ 103 h 435"/>
                <a:gd name="T24" fmla="*/ 408 w 431"/>
                <a:gd name="T25" fmla="*/ 53 h 435"/>
                <a:gd name="T26" fmla="*/ 431 w 431"/>
                <a:gd name="T27" fmla="*/ 0 h 4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1"/>
                <a:gd name="T43" fmla="*/ 0 h 435"/>
                <a:gd name="T44" fmla="*/ 431 w 431"/>
                <a:gd name="T45" fmla="*/ 435 h 4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1" h="435">
                  <a:moveTo>
                    <a:pt x="431" y="0"/>
                  </a:moveTo>
                  <a:lnTo>
                    <a:pt x="431" y="435"/>
                  </a:lnTo>
                  <a:lnTo>
                    <a:pt x="0" y="435"/>
                  </a:lnTo>
                  <a:lnTo>
                    <a:pt x="52" y="412"/>
                  </a:lnTo>
                  <a:lnTo>
                    <a:pt x="102" y="385"/>
                  </a:lnTo>
                  <a:lnTo>
                    <a:pt x="151" y="355"/>
                  </a:lnTo>
                  <a:lnTo>
                    <a:pt x="197" y="320"/>
                  </a:lnTo>
                  <a:lnTo>
                    <a:pt x="240" y="283"/>
                  </a:lnTo>
                  <a:lnTo>
                    <a:pt x="280" y="242"/>
                  </a:lnTo>
                  <a:lnTo>
                    <a:pt x="317" y="198"/>
                  </a:lnTo>
                  <a:lnTo>
                    <a:pt x="351" y="152"/>
                  </a:lnTo>
                  <a:lnTo>
                    <a:pt x="381" y="103"/>
                  </a:lnTo>
                  <a:lnTo>
                    <a:pt x="408" y="53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9" name="Freeform 8"/>
            <p:cNvSpPr>
              <a:spLocks/>
            </p:cNvSpPr>
            <p:nvPr/>
          </p:nvSpPr>
          <p:spPr bwMode="auto">
            <a:xfrm>
              <a:off x="1786" y="3009"/>
              <a:ext cx="409" cy="413"/>
            </a:xfrm>
            <a:custGeom>
              <a:avLst/>
              <a:gdLst>
                <a:gd name="T0" fmla="*/ 0 w 409"/>
                <a:gd name="T1" fmla="*/ 0 h 413"/>
                <a:gd name="T2" fmla="*/ 0 w 409"/>
                <a:gd name="T3" fmla="*/ 413 h 413"/>
                <a:gd name="T4" fmla="*/ 409 w 409"/>
                <a:gd name="T5" fmla="*/ 413 h 413"/>
                <a:gd name="T6" fmla="*/ 359 w 409"/>
                <a:gd name="T7" fmla="*/ 391 h 413"/>
                <a:gd name="T8" fmla="*/ 311 w 409"/>
                <a:gd name="T9" fmla="*/ 365 h 413"/>
                <a:gd name="T10" fmla="*/ 266 w 409"/>
                <a:gd name="T11" fmla="*/ 336 h 413"/>
                <a:gd name="T12" fmla="*/ 222 w 409"/>
                <a:gd name="T13" fmla="*/ 304 h 413"/>
                <a:gd name="T14" fmla="*/ 181 w 409"/>
                <a:gd name="T15" fmla="*/ 268 h 413"/>
                <a:gd name="T16" fmla="*/ 143 w 409"/>
                <a:gd name="T17" fmla="*/ 230 h 413"/>
                <a:gd name="T18" fmla="*/ 108 w 409"/>
                <a:gd name="T19" fmla="*/ 188 h 413"/>
                <a:gd name="T20" fmla="*/ 76 w 409"/>
                <a:gd name="T21" fmla="*/ 145 h 413"/>
                <a:gd name="T22" fmla="*/ 47 w 409"/>
                <a:gd name="T23" fmla="*/ 98 h 413"/>
                <a:gd name="T24" fmla="*/ 21 w 409"/>
                <a:gd name="T25" fmla="*/ 50 h 413"/>
                <a:gd name="T26" fmla="*/ 0 w 409"/>
                <a:gd name="T27" fmla="*/ 0 h 4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09"/>
                <a:gd name="T43" fmla="*/ 0 h 413"/>
                <a:gd name="T44" fmla="*/ 409 w 409"/>
                <a:gd name="T45" fmla="*/ 413 h 4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09" h="413">
                  <a:moveTo>
                    <a:pt x="0" y="0"/>
                  </a:moveTo>
                  <a:lnTo>
                    <a:pt x="0" y="413"/>
                  </a:lnTo>
                  <a:lnTo>
                    <a:pt x="409" y="413"/>
                  </a:lnTo>
                  <a:lnTo>
                    <a:pt x="359" y="391"/>
                  </a:lnTo>
                  <a:lnTo>
                    <a:pt x="311" y="365"/>
                  </a:lnTo>
                  <a:lnTo>
                    <a:pt x="266" y="336"/>
                  </a:lnTo>
                  <a:lnTo>
                    <a:pt x="222" y="304"/>
                  </a:lnTo>
                  <a:lnTo>
                    <a:pt x="181" y="268"/>
                  </a:lnTo>
                  <a:lnTo>
                    <a:pt x="143" y="230"/>
                  </a:lnTo>
                  <a:lnTo>
                    <a:pt x="108" y="188"/>
                  </a:lnTo>
                  <a:lnTo>
                    <a:pt x="76" y="145"/>
                  </a:lnTo>
                  <a:lnTo>
                    <a:pt x="47" y="98"/>
                  </a:lnTo>
                  <a:lnTo>
                    <a:pt x="2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Freeform 9"/>
            <p:cNvSpPr>
              <a:spLocks/>
            </p:cNvSpPr>
            <p:nvPr/>
          </p:nvSpPr>
          <p:spPr bwMode="auto">
            <a:xfrm>
              <a:off x="1445" y="2587"/>
              <a:ext cx="871" cy="837"/>
            </a:xfrm>
            <a:custGeom>
              <a:avLst/>
              <a:gdLst>
                <a:gd name="T0" fmla="*/ 871 w 871"/>
                <a:gd name="T1" fmla="*/ 837 h 837"/>
                <a:gd name="T2" fmla="*/ 779 w 871"/>
                <a:gd name="T3" fmla="*/ 827 h 837"/>
                <a:gd name="T4" fmla="*/ 734 w 871"/>
                <a:gd name="T5" fmla="*/ 817 h 837"/>
                <a:gd name="T6" fmla="*/ 687 w 871"/>
                <a:gd name="T7" fmla="*/ 803 h 837"/>
                <a:gd name="T8" fmla="*/ 642 w 871"/>
                <a:gd name="T9" fmla="*/ 784 h 837"/>
                <a:gd name="T10" fmla="*/ 595 w 871"/>
                <a:gd name="T11" fmla="*/ 758 h 837"/>
                <a:gd name="T12" fmla="*/ 550 w 871"/>
                <a:gd name="T13" fmla="*/ 723 h 837"/>
                <a:gd name="T14" fmla="*/ 458 w 871"/>
                <a:gd name="T15" fmla="*/ 626 h 837"/>
                <a:gd name="T16" fmla="*/ 367 w 871"/>
                <a:gd name="T17" fmla="*/ 490 h 837"/>
                <a:gd name="T18" fmla="*/ 275 w 871"/>
                <a:gd name="T19" fmla="*/ 326 h 837"/>
                <a:gd name="T20" fmla="*/ 230 w 871"/>
                <a:gd name="T21" fmla="*/ 242 h 837"/>
                <a:gd name="T22" fmla="*/ 183 w 871"/>
                <a:gd name="T23" fmla="*/ 165 h 837"/>
                <a:gd name="T24" fmla="*/ 138 w 871"/>
                <a:gd name="T25" fmla="*/ 97 h 837"/>
                <a:gd name="T26" fmla="*/ 91 w 871"/>
                <a:gd name="T27" fmla="*/ 44 h 837"/>
                <a:gd name="T28" fmla="*/ 46 w 871"/>
                <a:gd name="T29" fmla="*/ 10 h 837"/>
                <a:gd name="T30" fmla="*/ 0 w 871"/>
                <a:gd name="T31" fmla="*/ 0 h 8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1"/>
                <a:gd name="T49" fmla="*/ 0 h 837"/>
                <a:gd name="T50" fmla="*/ 871 w 871"/>
                <a:gd name="T51" fmla="*/ 837 h 8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1" h="837">
                  <a:moveTo>
                    <a:pt x="871" y="837"/>
                  </a:moveTo>
                  <a:lnTo>
                    <a:pt x="779" y="827"/>
                  </a:lnTo>
                  <a:lnTo>
                    <a:pt x="734" y="817"/>
                  </a:lnTo>
                  <a:lnTo>
                    <a:pt x="687" y="803"/>
                  </a:lnTo>
                  <a:lnTo>
                    <a:pt x="642" y="784"/>
                  </a:lnTo>
                  <a:lnTo>
                    <a:pt x="595" y="758"/>
                  </a:lnTo>
                  <a:lnTo>
                    <a:pt x="550" y="723"/>
                  </a:lnTo>
                  <a:lnTo>
                    <a:pt x="458" y="626"/>
                  </a:lnTo>
                  <a:lnTo>
                    <a:pt x="367" y="490"/>
                  </a:lnTo>
                  <a:lnTo>
                    <a:pt x="275" y="326"/>
                  </a:lnTo>
                  <a:lnTo>
                    <a:pt x="230" y="242"/>
                  </a:lnTo>
                  <a:lnTo>
                    <a:pt x="183" y="165"/>
                  </a:lnTo>
                  <a:lnTo>
                    <a:pt x="138" y="97"/>
                  </a:lnTo>
                  <a:lnTo>
                    <a:pt x="91" y="44"/>
                  </a:lnTo>
                  <a:lnTo>
                    <a:pt x="46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Freeform 10"/>
            <p:cNvSpPr>
              <a:spLocks/>
            </p:cNvSpPr>
            <p:nvPr/>
          </p:nvSpPr>
          <p:spPr bwMode="auto">
            <a:xfrm>
              <a:off x="573" y="2587"/>
              <a:ext cx="872" cy="837"/>
            </a:xfrm>
            <a:custGeom>
              <a:avLst/>
              <a:gdLst>
                <a:gd name="T0" fmla="*/ 0 w 872"/>
                <a:gd name="T1" fmla="*/ 837 h 837"/>
                <a:gd name="T2" fmla="*/ 92 w 872"/>
                <a:gd name="T3" fmla="*/ 827 h 837"/>
                <a:gd name="T4" fmla="*/ 139 w 872"/>
                <a:gd name="T5" fmla="*/ 817 h 837"/>
                <a:gd name="T6" fmla="*/ 184 w 872"/>
                <a:gd name="T7" fmla="*/ 803 h 837"/>
                <a:gd name="T8" fmla="*/ 229 w 872"/>
                <a:gd name="T9" fmla="*/ 784 h 837"/>
                <a:gd name="T10" fmla="*/ 276 w 872"/>
                <a:gd name="T11" fmla="*/ 758 h 837"/>
                <a:gd name="T12" fmla="*/ 321 w 872"/>
                <a:gd name="T13" fmla="*/ 723 h 837"/>
                <a:gd name="T14" fmla="*/ 414 w 872"/>
                <a:gd name="T15" fmla="*/ 626 h 837"/>
                <a:gd name="T16" fmla="*/ 504 w 872"/>
                <a:gd name="T17" fmla="*/ 490 h 837"/>
                <a:gd name="T18" fmla="*/ 596 w 872"/>
                <a:gd name="T19" fmla="*/ 326 h 837"/>
                <a:gd name="T20" fmla="*/ 643 w 872"/>
                <a:gd name="T21" fmla="*/ 242 h 837"/>
                <a:gd name="T22" fmla="*/ 688 w 872"/>
                <a:gd name="T23" fmla="*/ 165 h 837"/>
                <a:gd name="T24" fmla="*/ 734 w 872"/>
                <a:gd name="T25" fmla="*/ 97 h 837"/>
                <a:gd name="T26" fmla="*/ 780 w 872"/>
                <a:gd name="T27" fmla="*/ 44 h 837"/>
                <a:gd name="T28" fmla="*/ 826 w 872"/>
                <a:gd name="T29" fmla="*/ 10 h 837"/>
                <a:gd name="T30" fmla="*/ 872 w 872"/>
                <a:gd name="T31" fmla="*/ 0 h 8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2"/>
                <a:gd name="T49" fmla="*/ 0 h 837"/>
                <a:gd name="T50" fmla="*/ 872 w 872"/>
                <a:gd name="T51" fmla="*/ 837 h 8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2" h="837">
                  <a:moveTo>
                    <a:pt x="0" y="837"/>
                  </a:moveTo>
                  <a:lnTo>
                    <a:pt x="92" y="827"/>
                  </a:lnTo>
                  <a:lnTo>
                    <a:pt x="139" y="817"/>
                  </a:lnTo>
                  <a:lnTo>
                    <a:pt x="184" y="803"/>
                  </a:lnTo>
                  <a:lnTo>
                    <a:pt x="229" y="784"/>
                  </a:lnTo>
                  <a:lnTo>
                    <a:pt x="276" y="758"/>
                  </a:lnTo>
                  <a:lnTo>
                    <a:pt x="321" y="723"/>
                  </a:lnTo>
                  <a:lnTo>
                    <a:pt x="414" y="626"/>
                  </a:lnTo>
                  <a:lnTo>
                    <a:pt x="504" y="490"/>
                  </a:lnTo>
                  <a:lnTo>
                    <a:pt x="596" y="326"/>
                  </a:lnTo>
                  <a:lnTo>
                    <a:pt x="643" y="242"/>
                  </a:lnTo>
                  <a:lnTo>
                    <a:pt x="688" y="165"/>
                  </a:lnTo>
                  <a:lnTo>
                    <a:pt x="734" y="97"/>
                  </a:lnTo>
                  <a:lnTo>
                    <a:pt x="780" y="44"/>
                  </a:lnTo>
                  <a:lnTo>
                    <a:pt x="826" y="10"/>
                  </a:lnTo>
                  <a:lnTo>
                    <a:pt x="87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Freeform 11"/>
            <p:cNvSpPr>
              <a:spLocks/>
            </p:cNvSpPr>
            <p:nvPr/>
          </p:nvSpPr>
          <p:spPr bwMode="auto">
            <a:xfrm>
              <a:off x="576" y="2735"/>
              <a:ext cx="1775" cy="688"/>
            </a:xfrm>
            <a:custGeom>
              <a:avLst/>
              <a:gdLst>
                <a:gd name="T0" fmla="*/ 0 w 1775"/>
                <a:gd name="T1" fmla="*/ 0 h 688"/>
                <a:gd name="T2" fmla="*/ 0 w 1775"/>
                <a:gd name="T3" fmla="*/ 688 h 688"/>
                <a:gd name="T4" fmla="*/ 1775 w 1775"/>
                <a:gd name="T5" fmla="*/ 688 h 688"/>
                <a:gd name="T6" fmla="*/ 0 60000 65536"/>
                <a:gd name="T7" fmla="*/ 0 60000 65536"/>
                <a:gd name="T8" fmla="*/ 0 60000 65536"/>
                <a:gd name="T9" fmla="*/ 0 w 1775"/>
                <a:gd name="T10" fmla="*/ 0 h 688"/>
                <a:gd name="T11" fmla="*/ 1775 w 1775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5" h="688">
                  <a:moveTo>
                    <a:pt x="0" y="0"/>
                  </a:moveTo>
                  <a:lnTo>
                    <a:pt x="0" y="688"/>
                  </a:lnTo>
                  <a:lnTo>
                    <a:pt x="1775" y="688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3" name="Line 12"/>
            <p:cNvSpPr>
              <a:spLocks noChangeShapeType="1"/>
            </p:cNvSpPr>
            <p:nvPr/>
          </p:nvSpPr>
          <p:spPr bwMode="auto">
            <a:xfrm>
              <a:off x="554" y="2735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Line 13"/>
            <p:cNvSpPr>
              <a:spLocks noChangeShapeType="1"/>
            </p:cNvSpPr>
            <p:nvPr/>
          </p:nvSpPr>
          <p:spPr bwMode="auto">
            <a:xfrm>
              <a:off x="554" y="2804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14"/>
            <p:cNvSpPr>
              <a:spLocks noChangeShapeType="1"/>
            </p:cNvSpPr>
            <p:nvPr/>
          </p:nvSpPr>
          <p:spPr bwMode="auto">
            <a:xfrm>
              <a:off x="554" y="2873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Line 15"/>
            <p:cNvSpPr>
              <a:spLocks noChangeShapeType="1"/>
            </p:cNvSpPr>
            <p:nvPr/>
          </p:nvSpPr>
          <p:spPr bwMode="auto">
            <a:xfrm>
              <a:off x="554" y="2942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16"/>
            <p:cNvSpPr>
              <a:spLocks noChangeShapeType="1"/>
            </p:cNvSpPr>
            <p:nvPr/>
          </p:nvSpPr>
          <p:spPr bwMode="auto">
            <a:xfrm>
              <a:off x="554" y="3010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Line 17"/>
            <p:cNvSpPr>
              <a:spLocks noChangeShapeType="1"/>
            </p:cNvSpPr>
            <p:nvPr/>
          </p:nvSpPr>
          <p:spPr bwMode="auto">
            <a:xfrm>
              <a:off x="554" y="3079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Line 18"/>
            <p:cNvSpPr>
              <a:spLocks noChangeShapeType="1"/>
            </p:cNvSpPr>
            <p:nvPr/>
          </p:nvSpPr>
          <p:spPr bwMode="auto">
            <a:xfrm>
              <a:off x="554" y="3148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Line 19"/>
            <p:cNvSpPr>
              <a:spLocks noChangeShapeType="1"/>
            </p:cNvSpPr>
            <p:nvPr/>
          </p:nvSpPr>
          <p:spPr bwMode="auto">
            <a:xfrm>
              <a:off x="554" y="3216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Line 20"/>
            <p:cNvSpPr>
              <a:spLocks noChangeShapeType="1"/>
            </p:cNvSpPr>
            <p:nvPr/>
          </p:nvSpPr>
          <p:spPr bwMode="auto">
            <a:xfrm>
              <a:off x="554" y="3285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Line 21"/>
            <p:cNvSpPr>
              <a:spLocks noChangeShapeType="1"/>
            </p:cNvSpPr>
            <p:nvPr/>
          </p:nvSpPr>
          <p:spPr bwMode="auto">
            <a:xfrm>
              <a:off x="554" y="3354"/>
              <a:ext cx="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3" name="Line 22"/>
            <p:cNvSpPr>
              <a:spLocks noChangeShapeType="1"/>
            </p:cNvSpPr>
            <p:nvPr/>
          </p:nvSpPr>
          <p:spPr bwMode="auto">
            <a:xfrm>
              <a:off x="2351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23"/>
            <p:cNvSpPr>
              <a:spLocks noChangeShapeType="1"/>
            </p:cNvSpPr>
            <p:nvPr/>
          </p:nvSpPr>
          <p:spPr bwMode="auto">
            <a:xfrm>
              <a:off x="2174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Line 24"/>
            <p:cNvSpPr>
              <a:spLocks noChangeShapeType="1"/>
            </p:cNvSpPr>
            <p:nvPr/>
          </p:nvSpPr>
          <p:spPr bwMode="auto">
            <a:xfrm>
              <a:off x="1996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6" name="Line 25"/>
            <p:cNvSpPr>
              <a:spLocks noChangeShapeType="1"/>
            </p:cNvSpPr>
            <p:nvPr/>
          </p:nvSpPr>
          <p:spPr bwMode="auto">
            <a:xfrm>
              <a:off x="1819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7" name="Line 26"/>
            <p:cNvSpPr>
              <a:spLocks noChangeShapeType="1"/>
            </p:cNvSpPr>
            <p:nvPr/>
          </p:nvSpPr>
          <p:spPr bwMode="auto">
            <a:xfrm>
              <a:off x="1641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8" name="Line 27"/>
            <p:cNvSpPr>
              <a:spLocks noChangeShapeType="1"/>
            </p:cNvSpPr>
            <p:nvPr/>
          </p:nvSpPr>
          <p:spPr bwMode="auto">
            <a:xfrm>
              <a:off x="1463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28"/>
            <p:cNvSpPr>
              <a:spLocks noChangeShapeType="1"/>
            </p:cNvSpPr>
            <p:nvPr/>
          </p:nvSpPr>
          <p:spPr bwMode="auto">
            <a:xfrm>
              <a:off x="1285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Line 29"/>
            <p:cNvSpPr>
              <a:spLocks noChangeShapeType="1"/>
            </p:cNvSpPr>
            <p:nvPr/>
          </p:nvSpPr>
          <p:spPr bwMode="auto">
            <a:xfrm>
              <a:off x="1109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Line 30"/>
            <p:cNvSpPr>
              <a:spLocks noChangeShapeType="1"/>
            </p:cNvSpPr>
            <p:nvPr/>
          </p:nvSpPr>
          <p:spPr bwMode="auto">
            <a:xfrm>
              <a:off x="931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31"/>
            <p:cNvSpPr>
              <a:spLocks noChangeShapeType="1"/>
            </p:cNvSpPr>
            <p:nvPr/>
          </p:nvSpPr>
          <p:spPr bwMode="auto">
            <a:xfrm>
              <a:off x="753" y="3423"/>
              <a:ext cx="1" cy="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Rectangle 32"/>
            <p:cNvSpPr>
              <a:spLocks noChangeArrowheads="1"/>
            </p:cNvSpPr>
            <p:nvPr/>
          </p:nvSpPr>
          <p:spPr bwMode="auto">
            <a:xfrm>
              <a:off x="2361" y="342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t</a:t>
              </a:r>
              <a:endParaRPr lang="en-US" sz="2000" b="1"/>
            </a:p>
          </p:txBody>
        </p:sp>
        <p:sp>
          <p:nvSpPr>
            <p:cNvPr id="51234" name="Rectangle 33"/>
            <p:cNvSpPr>
              <a:spLocks noChangeArrowheads="1"/>
            </p:cNvSpPr>
            <p:nvPr/>
          </p:nvSpPr>
          <p:spPr bwMode="auto">
            <a:xfrm>
              <a:off x="1502" y="346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endParaRPr lang="en-US" b="1"/>
            </a:p>
          </p:txBody>
        </p:sp>
        <p:sp>
          <p:nvSpPr>
            <p:cNvPr id="51235" name="Rectangle 34"/>
            <p:cNvSpPr>
              <a:spLocks noChangeArrowheads="1"/>
            </p:cNvSpPr>
            <p:nvPr/>
          </p:nvSpPr>
          <p:spPr bwMode="auto">
            <a:xfrm>
              <a:off x="1767" y="3461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2.052</a:t>
              </a:r>
            </a:p>
          </p:txBody>
        </p:sp>
        <p:sp>
          <p:nvSpPr>
            <p:cNvPr id="51236" name="Rectangle 35"/>
            <p:cNvSpPr>
              <a:spLocks noChangeArrowheads="1"/>
            </p:cNvSpPr>
            <p:nvPr/>
          </p:nvSpPr>
          <p:spPr bwMode="auto">
            <a:xfrm>
              <a:off x="842" y="3461"/>
              <a:ext cx="3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-2.052</a:t>
              </a:r>
              <a:endParaRPr lang="en-US" sz="2000" b="1"/>
            </a:p>
          </p:txBody>
        </p:sp>
        <p:sp>
          <p:nvSpPr>
            <p:cNvPr id="51237" name="Rectangle 36"/>
            <p:cNvSpPr>
              <a:spLocks noChangeArrowheads="1"/>
            </p:cNvSpPr>
            <p:nvPr/>
          </p:nvSpPr>
          <p:spPr bwMode="auto">
            <a:xfrm>
              <a:off x="2058" y="2847"/>
              <a:ext cx="2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.025</a:t>
              </a:r>
              <a:endParaRPr lang="en-US" sz="2000" b="1"/>
            </a:p>
          </p:txBody>
        </p:sp>
        <p:sp>
          <p:nvSpPr>
            <p:cNvPr id="51238" name="Freeform 37"/>
            <p:cNvSpPr>
              <a:spLocks/>
            </p:cNvSpPr>
            <p:nvPr/>
          </p:nvSpPr>
          <p:spPr bwMode="auto">
            <a:xfrm>
              <a:off x="902" y="3085"/>
              <a:ext cx="106" cy="238"/>
            </a:xfrm>
            <a:custGeom>
              <a:avLst/>
              <a:gdLst>
                <a:gd name="T0" fmla="*/ 0 w 106"/>
                <a:gd name="T1" fmla="*/ 0 h 238"/>
                <a:gd name="T2" fmla="*/ 17 w 106"/>
                <a:gd name="T3" fmla="*/ 2 h 238"/>
                <a:gd name="T4" fmla="*/ 35 w 106"/>
                <a:gd name="T5" fmla="*/ 6 h 238"/>
                <a:gd name="T6" fmla="*/ 50 w 106"/>
                <a:gd name="T7" fmla="*/ 14 h 238"/>
                <a:gd name="T8" fmla="*/ 64 w 106"/>
                <a:gd name="T9" fmla="*/ 26 h 238"/>
                <a:gd name="T10" fmla="*/ 74 w 106"/>
                <a:gd name="T11" fmla="*/ 40 h 238"/>
                <a:gd name="T12" fmla="*/ 83 w 106"/>
                <a:gd name="T13" fmla="*/ 56 h 238"/>
                <a:gd name="T14" fmla="*/ 86 w 106"/>
                <a:gd name="T15" fmla="*/ 74 h 238"/>
                <a:gd name="T16" fmla="*/ 86 w 106"/>
                <a:gd name="T17" fmla="*/ 91 h 238"/>
                <a:gd name="T18" fmla="*/ 83 w 106"/>
                <a:gd name="T19" fmla="*/ 108 h 238"/>
                <a:gd name="T20" fmla="*/ 74 w 106"/>
                <a:gd name="T21" fmla="*/ 125 h 238"/>
                <a:gd name="T22" fmla="*/ 67 w 106"/>
                <a:gd name="T23" fmla="*/ 141 h 238"/>
                <a:gd name="T24" fmla="*/ 64 w 106"/>
                <a:gd name="T25" fmla="*/ 158 h 238"/>
                <a:gd name="T26" fmla="*/ 64 w 106"/>
                <a:gd name="T27" fmla="*/ 176 h 238"/>
                <a:gd name="T28" fmla="*/ 67 w 106"/>
                <a:gd name="T29" fmla="*/ 193 h 238"/>
                <a:gd name="T30" fmla="*/ 76 w 106"/>
                <a:gd name="T31" fmla="*/ 209 h 238"/>
                <a:gd name="T32" fmla="*/ 86 w 106"/>
                <a:gd name="T33" fmla="*/ 223 h 238"/>
                <a:gd name="T34" fmla="*/ 99 w 106"/>
                <a:gd name="T35" fmla="*/ 235 h 238"/>
                <a:gd name="T36" fmla="*/ 106 w 106"/>
                <a:gd name="T37" fmla="*/ 238 h 2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6"/>
                <a:gd name="T58" fmla="*/ 0 h 238"/>
                <a:gd name="T59" fmla="*/ 106 w 106"/>
                <a:gd name="T60" fmla="*/ 238 h 2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6" h="238">
                  <a:moveTo>
                    <a:pt x="0" y="0"/>
                  </a:moveTo>
                  <a:lnTo>
                    <a:pt x="17" y="2"/>
                  </a:lnTo>
                  <a:lnTo>
                    <a:pt x="35" y="6"/>
                  </a:lnTo>
                  <a:lnTo>
                    <a:pt x="50" y="14"/>
                  </a:lnTo>
                  <a:lnTo>
                    <a:pt x="64" y="26"/>
                  </a:lnTo>
                  <a:lnTo>
                    <a:pt x="74" y="40"/>
                  </a:lnTo>
                  <a:lnTo>
                    <a:pt x="83" y="56"/>
                  </a:lnTo>
                  <a:lnTo>
                    <a:pt x="86" y="74"/>
                  </a:lnTo>
                  <a:lnTo>
                    <a:pt x="86" y="91"/>
                  </a:lnTo>
                  <a:lnTo>
                    <a:pt x="83" y="108"/>
                  </a:lnTo>
                  <a:lnTo>
                    <a:pt x="74" y="125"/>
                  </a:lnTo>
                  <a:lnTo>
                    <a:pt x="67" y="141"/>
                  </a:lnTo>
                  <a:lnTo>
                    <a:pt x="64" y="158"/>
                  </a:lnTo>
                  <a:lnTo>
                    <a:pt x="64" y="176"/>
                  </a:lnTo>
                  <a:lnTo>
                    <a:pt x="67" y="193"/>
                  </a:lnTo>
                  <a:lnTo>
                    <a:pt x="76" y="209"/>
                  </a:lnTo>
                  <a:lnTo>
                    <a:pt x="86" y="223"/>
                  </a:lnTo>
                  <a:lnTo>
                    <a:pt x="99" y="235"/>
                  </a:lnTo>
                  <a:lnTo>
                    <a:pt x="106" y="2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9" name="Freeform 38"/>
            <p:cNvSpPr>
              <a:spLocks/>
            </p:cNvSpPr>
            <p:nvPr/>
          </p:nvSpPr>
          <p:spPr bwMode="auto">
            <a:xfrm>
              <a:off x="1008" y="3307"/>
              <a:ext cx="49" cy="44"/>
            </a:xfrm>
            <a:custGeom>
              <a:avLst/>
              <a:gdLst>
                <a:gd name="T0" fmla="*/ 9 w 49"/>
                <a:gd name="T1" fmla="*/ 0 h 44"/>
                <a:gd name="T2" fmla="*/ 49 w 49"/>
                <a:gd name="T3" fmla="*/ 31 h 44"/>
                <a:gd name="T4" fmla="*/ 0 w 49"/>
                <a:gd name="T5" fmla="*/ 44 h 44"/>
                <a:gd name="T6" fmla="*/ 9 w 49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4"/>
                <a:gd name="T14" fmla="*/ 49 w 4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4">
                  <a:moveTo>
                    <a:pt x="9" y="0"/>
                  </a:moveTo>
                  <a:lnTo>
                    <a:pt x="49" y="31"/>
                  </a:lnTo>
                  <a:lnTo>
                    <a:pt x="0" y="4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0" name="Freeform 39"/>
            <p:cNvSpPr>
              <a:spLocks/>
            </p:cNvSpPr>
            <p:nvPr/>
          </p:nvSpPr>
          <p:spPr bwMode="auto">
            <a:xfrm>
              <a:off x="1863" y="3273"/>
              <a:ext cx="45" cy="49"/>
            </a:xfrm>
            <a:custGeom>
              <a:avLst/>
              <a:gdLst>
                <a:gd name="T0" fmla="*/ 45 w 45"/>
                <a:gd name="T1" fmla="*/ 10 h 49"/>
                <a:gd name="T2" fmla="*/ 12 w 45"/>
                <a:gd name="T3" fmla="*/ 49 h 49"/>
                <a:gd name="T4" fmla="*/ 0 w 45"/>
                <a:gd name="T5" fmla="*/ 0 h 49"/>
                <a:gd name="T6" fmla="*/ 45 w 45"/>
                <a:gd name="T7" fmla="*/ 10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49"/>
                <a:gd name="T14" fmla="*/ 45 w 4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49">
                  <a:moveTo>
                    <a:pt x="45" y="10"/>
                  </a:moveTo>
                  <a:lnTo>
                    <a:pt x="12" y="49"/>
                  </a:lnTo>
                  <a:lnTo>
                    <a:pt x="0" y="0"/>
                  </a:lnTo>
                  <a:lnTo>
                    <a:pt x="4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1" name="Freeform 40"/>
            <p:cNvSpPr>
              <a:spLocks/>
            </p:cNvSpPr>
            <p:nvPr/>
          </p:nvSpPr>
          <p:spPr bwMode="auto">
            <a:xfrm>
              <a:off x="1881" y="3085"/>
              <a:ext cx="284" cy="188"/>
            </a:xfrm>
            <a:custGeom>
              <a:avLst/>
              <a:gdLst>
                <a:gd name="T0" fmla="*/ 284 w 284"/>
                <a:gd name="T1" fmla="*/ 0 h 188"/>
                <a:gd name="T2" fmla="*/ 281 w 284"/>
                <a:gd name="T3" fmla="*/ 24 h 188"/>
                <a:gd name="T4" fmla="*/ 273 w 284"/>
                <a:gd name="T5" fmla="*/ 47 h 188"/>
                <a:gd name="T6" fmla="*/ 262 w 284"/>
                <a:gd name="T7" fmla="*/ 67 h 188"/>
                <a:gd name="T8" fmla="*/ 247 w 284"/>
                <a:gd name="T9" fmla="*/ 85 h 188"/>
                <a:gd name="T10" fmla="*/ 228 w 284"/>
                <a:gd name="T11" fmla="*/ 100 h 188"/>
                <a:gd name="T12" fmla="*/ 207 w 284"/>
                <a:gd name="T13" fmla="*/ 111 h 188"/>
                <a:gd name="T14" fmla="*/ 184 w 284"/>
                <a:gd name="T15" fmla="*/ 118 h 188"/>
                <a:gd name="T16" fmla="*/ 161 w 284"/>
                <a:gd name="T17" fmla="*/ 119 h 188"/>
                <a:gd name="T18" fmla="*/ 137 w 284"/>
                <a:gd name="T19" fmla="*/ 116 h 188"/>
                <a:gd name="T20" fmla="*/ 113 w 284"/>
                <a:gd name="T21" fmla="*/ 114 h 188"/>
                <a:gd name="T22" fmla="*/ 90 w 284"/>
                <a:gd name="T23" fmla="*/ 116 h 188"/>
                <a:gd name="T24" fmla="*/ 68 w 284"/>
                <a:gd name="T25" fmla="*/ 123 h 188"/>
                <a:gd name="T26" fmla="*/ 46 w 284"/>
                <a:gd name="T27" fmla="*/ 134 h 188"/>
                <a:gd name="T28" fmla="*/ 27 w 284"/>
                <a:gd name="T29" fmla="*/ 148 h 188"/>
                <a:gd name="T30" fmla="*/ 12 w 284"/>
                <a:gd name="T31" fmla="*/ 166 h 188"/>
                <a:gd name="T32" fmla="*/ 0 w 284"/>
                <a:gd name="T33" fmla="*/ 187 h 188"/>
                <a:gd name="T34" fmla="*/ 0 w 284"/>
                <a:gd name="T35" fmla="*/ 188 h 18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4"/>
                <a:gd name="T55" fmla="*/ 0 h 188"/>
                <a:gd name="T56" fmla="*/ 284 w 284"/>
                <a:gd name="T57" fmla="*/ 188 h 18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4" h="188">
                  <a:moveTo>
                    <a:pt x="284" y="0"/>
                  </a:moveTo>
                  <a:lnTo>
                    <a:pt x="281" y="24"/>
                  </a:lnTo>
                  <a:lnTo>
                    <a:pt x="273" y="47"/>
                  </a:lnTo>
                  <a:lnTo>
                    <a:pt x="262" y="67"/>
                  </a:lnTo>
                  <a:lnTo>
                    <a:pt x="247" y="85"/>
                  </a:lnTo>
                  <a:lnTo>
                    <a:pt x="228" y="100"/>
                  </a:lnTo>
                  <a:lnTo>
                    <a:pt x="207" y="111"/>
                  </a:lnTo>
                  <a:lnTo>
                    <a:pt x="184" y="118"/>
                  </a:lnTo>
                  <a:lnTo>
                    <a:pt x="161" y="119"/>
                  </a:lnTo>
                  <a:lnTo>
                    <a:pt x="137" y="116"/>
                  </a:lnTo>
                  <a:lnTo>
                    <a:pt x="113" y="114"/>
                  </a:lnTo>
                  <a:lnTo>
                    <a:pt x="90" y="116"/>
                  </a:lnTo>
                  <a:lnTo>
                    <a:pt x="68" y="123"/>
                  </a:lnTo>
                  <a:lnTo>
                    <a:pt x="46" y="134"/>
                  </a:lnTo>
                  <a:lnTo>
                    <a:pt x="27" y="148"/>
                  </a:lnTo>
                  <a:lnTo>
                    <a:pt x="12" y="166"/>
                  </a:lnTo>
                  <a:lnTo>
                    <a:pt x="0" y="187"/>
                  </a:lnTo>
                  <a:lnTo>
                    <a:pt x="0" y="18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2" name="Rectangle 41"/>
            <p:cNvSpPr>
              <a:spLocks noChangeArrowheads="1"/>
            </p:cNvSpPr>
            <p:nvPr/>
          </p:nvSpPr>
          <p:spPr bwMode="auto">
            <a:xfrm>
              <a:off x="549" y="2550"/>
              <a:ext cx="6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Reject H</a:t>
              </a:r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 sz="2000" b="1"/>
            </a:p>
          </p:txBody>
        </p:sp>
        <p:sp>
          <p:nvSpPr>
            <p:cNvPr id="51243" name="Line 42"/>
            <p:cNvSpPr>
              <a:spLocks noChangeShapeType="1"/>
            </p:cNvSpPr>
            <p:nvPr/>
          </p:nvSpPr>
          <p:spPr bwMode="auto">
            <a:xfrm>
              <a:off x="853" y="2782"/>
              <a:ext cx="29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4" name="Freeform 43"/>
            <p:cNvSpPr>
              <a:spLocks/>
            </p:cNvSpPr>
            <p:nvPr/>
          </p:nvSpPr>
          <p:spPr bwMode="auto">
            <a:xfrm>
              <a:off x="799" y="2756"/>
              <a:ext cx="59" cy="59"/>
            </a:xfrm>
            <a:custGeom>
              <a:avLst/>
              <a:gdLst>
                <a:gd name="T0" fmla="*/ 59 w 59"/>
                <a:gd name="T1" fmla="*/ 0 h 59"/>
                <a:gd name="T2" fmla="*/ 0 w 59"/>
                <a:gd name="T3" fmla="*/ 30 h 59"/>
                <a:gd name="T4" fmla="*/ 59 w 59"/>
                <a:gd name="T5" fmla="*/ 59 h 59"/>
                <a:gd name="T6" fmla="*/ 59 w 59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59"/>
                <a:gd name="T14" fmla="*/ 59 w 59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59">
                  <a:moveTo>
                    <a:pt x="59" y="0"/>
                  </a:moveTo>
                  <a:lnTo>
                    <a:pt x="0" y="30"/>
                  </a:lnTo>
                  <a:lnTo>
                    <a:pt x="59" y="5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5" name="Freeform 44"/>
            <p:cNvSpPr>
              <a:spLocks/>
            </p:cNvSpPr>
            <p:nvPr/>
          </p:nvSpPr>
          <p:spPr bwMode="auto">
            <a:xfrm>
              <a:off x="2096" y="2756"/>
              <a:ext cx="59" cy="59"/>
            </a:xfrm>
            <a:custGeom>
              <a:avLst/>
              <a:gdLst>
                <a:gd name="T0" fmla="*/ 0 w 59"/>
                <a:gd name="T1" fmla="*/ 59 h 59"/>
                <a:gd name="T2" fmla="*/ 59 w 59"/>
                <a:gd name="T3" fmla="*/ 30 h 59"/>
                <a:gd name="T4" fmla="*/ 0 w 59"/>
                <a:gd name="T5" fmla="*/ 0 h 59"/>
                <a:gd name="T6" fmla="*/ 0 w 59"/>
                <a:gd name="T7" fmla="*/ 59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59"/>
                <a:gd name="T14" fmla="*/ 59 w 59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59">
                  <a:moveTo>
                    <a:pt x="0" y="59"/>
                  </a:moveTo>
                  <a:lnTo>
                    <a:pt x="59" y="3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6" name="Line 45"/>
            <p:cNvSpPr>
              <a:spLocks noChangeShapeType="1"/>
            </p:cNvSpPr>
            <p:nvPr/>
          </p:nvSpPr>
          <p:spPr bwMode="auto">
            <a:xfrm flipH="1">
              <a:off x="1781" y="2782"/>
              <a:ext cx="31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7" name="Line 46"/>
            <p:cNvSpPr>
              <a:spLocks noChangeShapeType="1"/>
            </p:cNvSpPr>
            <p:nvPr/>
          </p:nvSpPr>
          <p:spPr bwMode="auto">
            <a:xfrm flipV="1">
              <a:off x="1143" y="2782"/>
              <a:ext cx="1" cy="6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8" name="Line 47"/>
            <p:cNvSpPr>
              <a:spLocks noChangeShapeType="1"/>
            </p:cNvSpPr>
            <p:nvPr/>
          </p:nvSpPr>
          <p:spPr bwMode="auto">
            <a:xfrm flipV="1">
              <a:off x="1781" y="2782"/>
              <a:ext cx="1" cy="6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9" name="Rectangle 48"/>
            <p:cNvSpPr>
              <a:spLocks noChangeArrowheads="1"/>
            </p:cNvSpPr>
            <p:nvPr/>
          </p:nvSpPr>
          <p:spPr bwMode="auto">
            <a:xfrm>
              <a:off x="784" y="2847"/>
              <a:ext cx="2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.025</a:t>
              </a:r>
              <a:endParaRPr lang="en-US" sz="2000" b="1"/>
            </a:p>
          </p:txBody>
        </p:sp>
        <p:sp>
          <p:nvSpPr>
            <p:cNvPr id="51250" name="Rectangle 49"/>
            <p:cNvSpPr>
              <a:spLocks noChangeArrowheads="1"/>
            </p:cNvSpPr>
            <p:nvPr/>
          </p:nvSpPr>
          <p:spPr bwMode="auto">
            <a:xfrm>
              <a:off x="1872" y="2544"/>
              <a:ext cx="7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Reject H</a:t>
              </a:r>
              <a:r>
                <a:rPr lang="en-US" sz="1200">
                  <a:solidFill>
                    <a:srgbClr val="000000"/>
                  </a:solidFill>
                </a:rPr>
                <a:t>0</a:t>
              </a:r>
            </a:p>
          </p:txBody>
        </p:sp>
      </p:grpSp>
      <p:sp>
        <p:nvSpPr>
          <p:cNvPr id="51206" name="Text Box 50"/>
          <p:cNvSpPr txBox="1">
            <a:spLocks noChangeArrowheads="1"/>
          </p:cNvSpPr>
          <p:nvPr/>
        </p:nvSpPr>
        <p:spPr bwMode="auto">
          <a:xfrm>
            <a:off x="2133600" y="5410200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hlink"/>
                </a:solidFill>
              </a:rPr>
              <a:t>0.74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smtClean="0"/>
              <a:t>Two-sample Inference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marL="533400" indent="-533400" defTabSz="914400" eaLnBrk="1" hangingPunct="1">
              <a:buFont typeface="Wingdings" pitchFamily="2" charset="2"/>
              <a:buNone/>
            </a:pPr>
            <a:r>
              <a:rPr lang="en-US" smtClean="0"/>
              <a:t>Possible scenarios:</a:t>
            </a:r>
          </a:p>
          <a:p>
            <a:pPr marL="533400" indent="-533400" defTabSz="914400" eaLnBrk="1" hangingPunct="1">
              <a:buFont typeface="Arial" charset="0"/>
              <a:buAutoNum type="arabicPeriod"/>
            </a:pPr>
            <a:r>
              <a:rPr lang="en-US" smtClean="0"/>
              <a:t>Two independent samples </a:t>
            </a:r>
          </a:p>
          <a:p>
            <a:pPr marL="914400" lvl="1" indent="-457200" defTabSz="914400" eaLnBrk="1" hangingPunct="1"/>
            <a:r>
              <a:rPr lang="en-US" smtClean="0"/>
              <a:t>From two independent populations</a:t>
            </a:r>
          </a:p>
          <a:p>
            <a:pPr marL="914400" lvl="1" indent="-457200" defTabSz="914400" eaLnBrk="1" hangingPunct="1"/>
            <a:endParaRPr lang="en-US" smtClean="0"/>
          </a:p>
          <a:p>
            <a:pPr marL="533400" indent="-533400" defTabSz="914400" eaLnBrk="1" hangingPunct="1">
              <a:buFont typeface="Arial" charset="0"/>
              <a:buAutoNum type="arabicPeriod"/>
            </a:pPr>
            <a:r>
              <a:rPr lang="en-US" smtClean="0"/>
              <a:t>Paired samples: </a:t>
            </a:r>
          </a:p>
          <a:p>
            <a:pPr marL="914400" lvl="1" indent="-457200" defTabSz="914400" eaLnBrk="1" hangingPunct="1"/>
            <a:r>
              <a:rPr lang="en-US" smtClean="0"/>
              <a:t>Single population (before/after measurements)</a:t>
            </a:r>
          </a:p>
          <a:p>
            <a:pPr marL="914400" lvl="1" indent="-457200" defTabSz="914400" eaLnBrk="1" hangingPunct="1"/>
            <a:r>
              <a:rPr lang="en-US" smtClean="0"/>
              <a:t>Two related populations (matched pairs)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 anchorCtr="1"/>
          <a:lstStyle/>
          <a:p>
            <a:pPr eaLnBrk="1" hangingPunct="1">
              <a:defRPr/>
            </a:pPr>
            <a:r>
              <a:rPr 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P-value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371600" y="1676400"/>
            <a:ext cx="73136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/>
              <a:t>From Table 5, 0.684&lt;0.74&lt;0.855, 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/>
              <a:t>0.2&lt;p-value/2&lt;0.25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/>
              <a:t>0.4&lt;p-value&lt;0.5</a:t>
            </a:r>
            <a:endParaRPr lang="en-US" sz="2000">
              <a:solidFill>
                <a:schemeClr val="hlink"/>
              </a:solidFill>
            </a:endParaRPr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>
            <a:off x="4414838" y="3397250"/>
            <a:ext cx="1587" cy="21923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Freeform 6"/>
          <p:cNvSpPr>
            <a:spLocks/>
          </p:cNvSpPr>
          <p:nvPr/>
        </p:nvSpPr>
        <p:spPr bwMode="auto">
          <a:xfrm>
            <a:off x="2590800" y="3962400"/>
            <a:ext cx="1222375" cy="1604963"/>
          </a:xfrm>
          <a:custGeom>
            <a:avLst/>
            <a:gdLst>
              <a:gd name="T0" fmla="*/ 2147483647 w 676"/>
              <a:gd name="T1" fmla="*/ 0 h 728"/>
              <a:gd name="T2" fmla="*/ 2147483647 w 676"/>
              <a:gd name="T3" fmla="*/ 2147483647 h 728"/>
              <a:gd name="T4" fmla="*/ 0 w 676"/>
              <a:gd name="T5" fmla="*/ 2147483647 h 728"/>
              <a:gd name="T6" fmla="*/ 2147483647 w 676"/>
              <a:gd name="T7" fmla="*/ 2147483647 h 728"/>
              <a:gd name="T8" fmla="*/ 2147483647 w 676"/>
              <a:gd name="T9" fmla="*/ 2147483647 h 728"/>
              <a:gd name="T10" fmla="*/ 2147483647 w 676"/>
              <a:gd name="T11" fmla="*/ 2147483647 h 728"/>
              <a:gd name="T12" fmla="*/ 2147483647 w 676"/>
              <a:gd name="T13" fmla="*/ 2147483647 h 728"/>
              <a:gd name="T14" fmla="*/ 2147483647 w 676"/>
              <a:gd name="T15" fmla="*/ 2147483647 h 728"/>
              <a:gd name="T16" fmla="*/ 2147483647 w 676"/>
              <a:gd name="T17" fmla="*/ 2147483647 h 728"/>
              <a:gd name="T18" fmla="*/ 2147483647 w 676"/>
              <a:gd name="T19" fmla="*/ 2147483647 h 728"/>
              <a:gd name="T20" fmla="*/ 2147483647 w 676"/>
              <a:gd name="T21" fmla="*/ 2147483647 h 728"/>
              <a:gd name="T22" fmla="*/ 2147483647 w 676"/>
              <a:gd name="T23" fmla="*/ 2147483647 h 728"/>
              <a:gd name="T24" fmla="*/ 2147483647 w 676"/>
              <a:gd name="T25" fmla="*/ 2147483647 h 728"/>
              <a:gd name="T26" fmla="*/ 2147483647 w 676"/>
              <a:gd name="T27" fmla="*/ 0 h 7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76"/>
              <a:gd name="T43" fmla="*/ 0 h 728"/>
              <a:gd name="T44" fmla="*/ 676 w 676"/>
              <a:gd name="T45" fmla="*/ 728 h 72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76" h="728">
                <a:moveTo>
                  <a:pt x="676" y="0"/>
                </a:moveTo>
                <a:lnTo>
                  <a:pt x="676" y="728"/>
                </a:lnTo>
                <a:lnTo>
                  <a:pt x="0" y="728"/>
                </a:lnTo>
                <a:lnTo>
                  <a:pt x="82" y="691"/>
                </a:lnTo>
                <a:lnTo>
                  <a:pt x="161" y="644"/>
                </a:lnTo>
                <a:lnTo>
                  <a:pt x="237" y="594"/>
                </a:lnTo>
                <a:lnTo>
                  <a:pt x="308" y="536"/>
                </a:lnTo>
                <a:lnTo>
                  <a:pt x="375" y="474"/>
                </a:lnTo>
                <a:lnTo>
                  <a:pt x="439" y="406"/>
                </a:lnTo>
                <a:lnTo>
                  <a:pt x="497" y="332"/>
                </a:lnTo>
                <a:lnTo>
                  <a:pt x="550" y="256"/>
                </a:lnTo>
                <a:lnTo>
                  <a:pt x="598" y="174"/>
                </a:lnTo>
                <a:lnTo>
                  <a:pt x="639" y="89"/>
                </a:lnTo>
                <a:lnTo>
                  <a:pt x="676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Freeform 7"/>
          <p:cNvSpPr>
            <a:spLocks/>
          </p:cNvSpPr>
          <p:nvPr/>
        </p:nvSpPr>
        <p:spPr bwMode="auto">
          <a:xfrm>
            <a:off x="4956175" y="3886200"/>
            <a:ext cx="1314450" cy="1681163"/>
          </a:xfrm>
          <a:custGeom>
            <a:avLst/>
            <a:gdLst>
              <a:gd name="T0" fmla="*/ 0 w 641"/>
              <a:gd name="T1" fmla="*/ 0 h 691"/>
              <a:gd name="T2" fmla="*/ 0 w 641"/>
              <a:gd name="T3" fmla="*/ 2147483647 h 691"/>
              <a:gd name="T4" fmla="*/ 2147483647 w 641"/>
              <a:gd name="T5" fmla="*/ 2147483647 h 691"/>
              <a:gd name="T6" fmla="*/ 2147483647 w 641"/>
              <a:gd name="T7" fmla="*/ 2147483647 h 691"/>
              <a:gd name="T8" fmla="*/ 2147483647 w 641"/>
              <a:gd name="T9" fmla="*/ 2147483647 h 691"/>
              <a:gd name="T10" fmla="*/ 2147483647 w 641"/>
              <a:gd name="T11" fmla="*/ 2147483647 h 691"/>
              <a:gd name="T12" fmla="*/ 2147483647 w 641"/>
              <a:gd name="T13" fmla="*/ 2147483647 h 691"/>
              <a:gd name="T14" fmla="*/ 2147483647 w 641"/>
              <a:gd name="T15" fmla="*/ 2147483647 h 691"/>
              <a:gd name="T16" fmla="*/ 2147483647 w 641"/>
              <a:gd name="T17" fmla="*/ 2147483647 h 691"/>
              <a:gd name="T18" fmla="*/ 2147483647 w 641"/>
              <a:gd name="T19" fmla="*/ 2147483647 h 691"/>
              <a:gd name="T20" fmla="*/ 2147483647 w 641"/>
              <a:gd name="T21" fmla="*/ 2147483647 h 691"/>
              <a:gd name="T22" fmla="*/ 2147483647 w 641"/>
              <a:gd name="T23" fmla="*/ 2147483647 h 691"/>
              <a:gd name="T24" fmla="*/ 2147483647 w 641"/>
              <a:gd name="T25" fmla="*/ 2147483647 h 691"/>
              <a:gd name="T26" fmla="*/ 0 w 641"/>
              <a:gd name="T27" fmla="*/ 0 h 6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41"/>
              <a:gd name="T43" fmla="*/ 0 h 691"/>
              <a:gd name="T44" fmla="*/ 641 w 641"/>
              <a:gd name="T45" fmla="*/ 691 h 6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41" h="691">
                <a:moveTo>
                  <a:pt x="0" y="0"/>
                </a:moveTo>
                <a:lnTo>
                  <a:pt x="0" y="691"/>
                </a:lnTo>
                <a:lnTo>
                  <a:pt x="641" y="691"/>
                </a:lnTo>
                <a:lnTo>
                  <a:pt x="563" y="656"/>
                </a:lnTo>
                <a:lnTo>
                  <a:pt x="488" y="611"/>
                </a:lnTo>
                <a:lnTo>
                  <a:pt x="417" y="563"/>
                </a:lnTo>
                <a:lnTo>
                  <a:pt x="348" y="508"/>
                </a:lnTo>
                <a:lnTo>
                  <a:pt x="284" y="450"/>
                </a:lnTo>
                <a:lnTo>
                  <a:pt x="224" y="384"/>
                </a:lnTo>
                <a:lnTo>
                  <a:pt x="170" y="316"/>
                </a:lnTo>
                <a:lnTo>
                  <a:pt x="119" y="242"/>
                </a:lnTo>
                <a:lnTo>
                  <a:pt x="73" y="165"/>
                </a:lnTo>
                <a:lnTo>
                  <a:pt x="33" y="83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4346575" y="5562600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</a:rPr>
              <a:t>0</a:t>
            </a:r>
            <a:endParaRPr lang="en-US" sz="2000" b="1"/>
          </a:p>
        </p:txBody>
      </p:sp>
      <p:sp>
        <p:nvSpPr>
          <p:cNvPr id="52232" name="Rectangle 9"/>
          <p:cNvSpPr>
            <a:spLocks noChangeArrowheads="1"/>
          </p:cNvSpPr>
          <p:nvPr/>
        </p:nvSpPr>
        <p:spPr bwMode="auto">
          <a:xfrm>
            <a:off x="5413375" y="5638800"/>
            <a:ext cx="63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</a:rPr>
              <a:t>2.052</a:t>
            </a:r>
            <a:endParaRPr lang="en-US" sz="2000" b="1"/>
          </a:p>
        </p:txBody>
      </p:sp>
      <p:sp>
        <p:nvSpPr>
          <p:cNvPr id="52233" name="Rectangle 10"/>
          <p:cNvSpPr>
            <a:spLocks noChangeArrowheads="1"/>
          </p:cNvSpPr>
          <p:nvPr/>
        </p:nvSpPr>
        <p:spPr bwMode="auto">
          <a:xfrm>
            <a:off x="2746375" y="5638800"/>
            <a:ext cx="719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</a:rPr>
              <a:t>-2.052</a:t>
            </a:r>
            <a:endParaRPr lang="en-US" sz="2000" b="1"/>
          </a:p>
        </p:txBody>
      </p:sp>
      <p:sp>
        <p:nvSpPr>
          <p:cNvPr id="52234" name="Freeform 11"/>
          <p:cNvSpPr>
            <a:spLocks/>
          </p:cNvSpPr>
          <p:nvPr/>
        </p:nvSpPr>
        <p:spPr bwMode="auto">
          <a:xfrm>
            <a:off x="5718175" y="5237163"/>
            <a:ext cx="569913" cy="346075"/>
          </a:xfrm>
          <a:custGeom>
            <a:avLst/>
            <a:gdLst>
              <a:gd name="T0" fmla="*/ 0 w 359"/>
              <a:gd name="T1" fmla="*/ 0 h 218"/>
              <a:gd name="T2" fmla="*/ 0 w 359"/>
              <a:gd name="T3" fmla="*/ 2147483647 h 218"/>
              <a:gd name="T4" fmla="*/ 2147483647 w 359"/>
              <a:gd name="T5" fmla="*/ 2147483647 h 218"/>
              <a:gd name="T6" fmla="*/ 2147483647 w 359"/>
              <a:gd name="T7" fmla="*/ 2147483647 h 218"/>
              <a:gd name="T8" fmla="*/ 0 w 359"/>
              <a:gd name="T9" fmla="*/ 0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9"/>
              <a:gd name="T16" fmla="*/ 0 h 218"/>
              <a:gd name="T17" fmla="*/ 359 w 359"/>
              <a:gd name="T18" fmla="*/ 218 h 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9" h="218">
                <a:moveTo>
                  <a:pt x="0" y="0"/>
                </a:moveTo>
                <a:lnTo>
                  <a:pt x="0" y="218"/>
                </a:lnTo>
                <a:lnTo>
                  <a:pt x="359" y="218"/>
                </a:lnTo>
                <a:lnTo>
                  <a:pt x="137" y="109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Freeform 12"/>
          <p:cNvSpPr>
            <a:spLocks/>
          </p:cNvSpPr>
          <p:nvPr/>
        </p:nvSpPr>
        <p:spPr bwMode="auto">
          <a:xfrm>
            <a:off x="2590800" y="5221288"/>
            <a:ext cx="569913" cy="346075"/>
          </a:xfrm>
          <a:custGeom>
            <a:avLst/>
            <a:gdLst>
              <a:gd name="T0" fmla="*/ 2147483647 w 359"/>
              <a:gd name="T1" fmla="*/ 0 h 218"/>
              <a:gd name="T2" fmla="*/ 2147483647 w 359"/>
              <a:gd name="T3" fmla="*/ 2147483647 h 218"/>
              <a:gd name="T4" fmla="*/ 0 w 359"/>
              <a:gd name="T5" fmla="*/ 2147483647 h 218"/>
              <a:gd name="T6" fmla="*/ 2147483647 w 359"/>
              <a:gd name="T7" fmla="*/ 2147483647 h 218"/>
              <a:gd name="T8" fmla="*/ 2147483647 w 359"/>
              <a:gd name="T9" fmla="*/ 0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9"/>
              <a:gd name="T16" fmla="*/ 0 h 218"/>
              <a:gd name="T17" fmla="*/ 359 w 359"/>
              <a:gd name="T18" fmla="*/ 218 h 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9" h="218">
                <a:moveTo>
                  <a:pt x="359" y="0"/>
                </a:moveTo>
                <a:lnTo>
                  <a:pt x="359" y="218"/>
                </a:lnTo>
                <a:lnTo>
                  <a:pt x="0" y="218"/>
                </a:lnTo>
                <a:lnTo>
                  <a:pt x="223" y="109"/>
                </a:lnTo>
                <a:lnTo>
                  <a:pt x="359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Freeform 13"/>
          <p:cNvSpPr>
            <a:spLocks/>
          </p:cNvSpPr>
          <p:nvPr/>
        </p:nvSpPr>
        <p:spPr bwMode="auto">
          <a:xfrm>
            <a:off x="5716588" y="5233988"/>
            <a:ext cx="568325" cy="346075"/>
          </a:xfrm>
          <a:custGeom>
            <a:avLst/>
            <a:gdLst>
              <a:gd name="T0" fmla="*/ 0 w 358"/>
              <a:gd name="T1" fmla="*/ 0 h 218"/>
              <a:gd name="T2" fmla="*/ 0 w 358"/>
              <a:gd name="T3" fmla="*/ 2147483647 h 218"/>
              <a:gd name="T4" fmla="*/ 2147483647 w 358"/>
              <a:gd name="T5" fmla="*/ 2147483647 h 218"/>
              <a:gd name="T6" fmla="*/ 2147483647 w 358"/>
              <a:gd name="T7" fmla="*/ 2147483647 h 218"/>
              <a:gd name="T8" fmla="*/ 0 w 358"/>
              <a:gd name="T9" fmla="*/ 0 h 218"/>
              <a:gd name="T10" fmla="*/ 0 w 358"/>
              <a:gd name="T11" fmla="*/ 0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8"/>
              <a:gd name="T19" fmla="*/ 0 h 218"/>
              <a:gd name="T20" fmla="*/ 358 w 358"/>
              <a:gd name="T21" fmla="*/ 218 h 2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8" h="218">
                <a:moveTo>
                  <a:pt x="0" y="0"/>
                </a:moveTo>
                <a:lnTo>
                  <a:pt x="0" y="218"/>
                </a:lnTo>
                <a:lnTo>
                  <a:pt x="358" y="218"/>
                </a:lnTo>
                <a:lnTo>
                  <a:pt x="136" y="109"/>
                </a:lnTo>
                <a:lnTo>
                  <a:pt x="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Freeform 14"/>
          <p:cNvSpPr>
            <a:spLocks/>
          </p:cNvSpPr>
          <p:nvPr/>
        </p:nvSpPr>
        <p:spPr bwMode="auto">
          <a:xfrm>
            <a:off x="2589213" y="5219700"/>
            <a:ext cx="568325" cy="344488"/>
          </a:xfrm>
          <a:custGeom>
            <a:avLst/>
            <a:gdLst>
              <a:gd name="T0" fmla="*/ 2147483647 w 358"/>
              <a:gd name="T1" fmla="*/ 0 h 217"/>
              <a:gd name="T2" fmla="*/ 2147483647 w 358"/>
              <a:gd name="T3" fmla="*/ 2147483647 h 217"/>
              <a:gd name="T4" fmla="*/ 0 w 358"/>
              <a:gd name="T5" fmla="*/ 2147483647 h 217"/>
              <a:gd name="T6" fmla="*/ 2147483647 w 358"/>
              <a:gd name="T7" fmla="*/ 2147483647 h 217"/>
              <a:gd name="T8" fmla="*/ 2147483647 w 358"/>
              <a:gd name="T9" fmla="*/ 0 h 217"/>
              <a:gd name="T10" fmla="*/ 2147483647 w 358"/>
              <a:gd name="T11" fmla="*/ 0 h 2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8"/>
              <a:gd name="T19" fmla="*/ 0 h 217"/>
              <a:gd name="T20" fmla="*/ 358 w 358"/>
              <a:gd name="T21" fmla="*/ 217 h 2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8" h="217">
                <a:moveTo>
                  <a:pt x="358" y="0"/>
                </a:moveTo>
                <a:lnTo>
                  <a:pt x="358" y="217"/>
                </a:lnTo>
                <a:lnTo>
                  <a:pt x="0" y="217"/>
                </a:lnTo>
                <a:lnTo>
                  <a:pt x="222" y="108"/>
                </a:lnTo>
                <a:lnTo>
                  <a:pt x="358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Freeform 15"/>
          <p:cNvSpPr>
            <a:spLocks/>
          </p:cNvSpPr>
          <p:nvPr/>
        </p:nvSpPr>
        <p:spPr bwMode="auto">
          <a:xfrm>
            <a:off x="4403725" y="3348038"/>
            <a:ext cx="2166938" cy="2225675"/>
          </a:xfrm>
          <a:custGeom>
            <a:avLst/>
            <a:gdLst>
              <a:gd name="T0" fmla="*/ 2147483647 w 1365"/>
              <a:gd name="T1" fmla="*/ 2147483647 h 1402"/>
              <a:gd name="T2" fmla="*/ 2147483647 w 1365"/>
              <a:gd name="T3" fmla="*/ 2147483647 h 1402"/>
              <a:gd name="T4" fmla="*/ 2147483647 w 1365"/>
              <a:gd name="T5" fmla="*/ 2147483647 h 1402"/>
              <a:gd name="T6" fmla="*/ 2147483647 w 1365"/>
              <a:gd name="T7" fmla="*/ 2147483647 h 1402"/>
              <a:gd name="T8" fmla="*/ 2147483647 w 1365"/>
              <a:gd name="T9" fmla="*/ 2147483647 h 1402"/>
              <a:gd name="T10" fmla="*/ 2147483647 w 1365"/>
              <a:gd name="T11" fmla="*/ 2147483647 h 1402"/>
              <a:gd name="T12" fmla="*/ 2147483647 w 1365"/>
              <a:gd name="T13" fmla="*/ 2147483647 h 1402"/>
              <a:gd name="T14" fmla="*/ 2147483647 w 1365"/>
              <a:gd name="T15" fmla="*/ 2147483647 h 1402"/>
              <a:gd name="T16" fmla="*/ 2147483647 w 1365"/>
              <a:gd name="T17" fmla="*/ 2147483647 h 1402"/>
              <a:gd name="T18" fmla="*/ 2147483647 w 1365"/>
              <a:gd name="T19" fmla="*/ 2147483647 h 1402"/>
              <a:gd name="T20" fmla="*/ 2147483647 w 1365"/>
              <a:gd name="T21" fmla="*/ 2147483647 h 1402"/>
              <a:gd name="T22" fmla="*/ 2147483647 w 1365"/>
              <a:gd name="T23" fmla="*/ 2147483647 h 1402"/>
              <a:gd name="T24" fmla="*/ 2147483647 w 1365"/>
              <a:gd name="T25" fmla="*/ 2147483647 h 1402"/>
              <a:gd name="T26" fmla="*/ 2147483647 w 1365"/>
              <a:gd name="T27" fmla="*/ 2147483647 h 1402"/>
              <a:gd name="T28" fmla="*/ 2147483647 w 1365"/>
              <a:gd name="T29" fmla="*/ 2147483647 h 1402"/>
              <a:gd name="T30" fmla="*/ 0 w 1365"/>
              <a:gd name="T31" fmla="*/ 0 h 140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65"/>
              <a:gd name="T49" fmla="*/ 0 h 1402"/>
              <a:gd name="T50" fmla="*/ 1365 w 1365"/>
              <a:gd name="T51" fmla="*/ 1402 h 140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65" h="1402">
                <a:moveTo>
                  <a:pt x="1365" y="1402"/>
                </a:moveTo>
                <a:lnTo>
                  <a:pt x="1222" y="1384"/>
                </a:lnTo>
                <a:lnTo>
                  <a:pt x="1151" y="1369"/>
                </a:lnTo>
                <a:lnTo>
                  <a:pt x="1078" y="1346"/>
                </a:lnTo>
                <a:lnTo>
                  <a:pt x="1007" y="1314"/>
                </a:lnTo>
                <a:lnTo>
                  <a:pt x="934" y="1270"/>
                </a:lnTo>
                <a:lnTo>
                  <a:pt x="863" y="1213"/>
                </a:lnTo>
                <a:lnTo>
                  <a:pt x="719" y="1050"/>
                </a:lnTo>
                <a:lnTo>
                  <a:pt x="575" y="821"/>
                </a:lnTo>
                <a:lnTo>
                  <a:pt x="431" y="547"/>
                </a:lnTo>
                <a:lnTo>
                  <a:pt x="360" y="407"/>
                </a:lnTo>
                <a:lnTo>
                  <a:pt x="288" y="275"/>
                </a:lnTo>
                <a:lnTo>
                  <a:pt x="217" y="163"/>
                </a:lnTo>
                <a:lnTo>
                  <a:pt x="144" y="73"/>
                </a:lnTo>
                <a:lnTo>
                  <a:pt x="73" y="19"/>
                </a:lnTo>
                <a:lnTo>
                  <a:pt x="0" y="0"/>
                </a:lnTo>
              </a:path>
            </a:pathLst>
          </a:custGeom>
          <a:noFill/>
          <a:ln w="49213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Freeform 16"/>
          <p:cNvSpPr>
            <a:spLocks/>
          </p:cNvSpPr>
          <p:nvPr/>
        </p:nvSpPr>
        <p:spPr bwMode="auto">
          <a:xfrm>
            <a:off x="2235200" y="3348038"/>
            <a:ext cx="2168525" cy="2225675"/>
          </a:xfrm>
          <a:custGeom>
            <a:avLst/>
            <a:gdLst>
              <a:gd name="T0" fmla="*/ 0 w 1366"/>
              <a:gd name="T1" fmla="*/ 2147483647 h 1402"/>
              <a:gd name="T2" fmla="*/ 2147483647 w 1366"/>
              <a:gd name="T3" fmla="*/ 2147483647 h 1402"/>
              <a:gd name="T4" fmla="*/ 2147483647 w 1366"/>
              <a:gd name="T5" fmla="*/ 2147483647 h 1402"/>
              <a:gd name="T6" fmla="*/ 2147483647 w 1366"/>
              <a:gd name="T7" fmla="*/ 2147483647 h 1402"/>
              <a:gd name="T8" fmla="*/ 2147483647 w 1366"/>
              <a:gd name="T9" fmla="*/ 2147483647 h 1402"/>
              <a:gd name="T10" fmla="*/ 2147483647 w 1366"/>
              <a:gd name="T11" fmla="*/ 2147483647 h 1402"/>
              <a:gd name="T12" fmla="*/ 2147483647 w 1366"/>
              <a:gd name="T13" fmla="*/ 2147483647 h 1402"/>
              <a:gd name="T14" fmla="*/ 2147483647 w 1366"/>
              <a:gd name="T15" fmla="*/ 2147483647 h 1402"/>
              <a:gd name="T16" fmla="*/ 2147483647 w 1366"/>
              <a:gd name="T17" fmla="*/ 2147483647 h 1402"/>
              <a:gd name="T18" fmla="*/ 2147483647 w 1366"/>
              <a:gd name="T19" fmla="*/ 2147483647 h 1402"/>
              <a:gd name="T20" fmla="*/ 2147483647 w 1366"/>
              <a:gd name="T21" fmla="*/ 2147483647 h 1402"/>
              <a:gd name="T22" fmla="*/ 2147483647 w 1366"/>
              <a:gd name="T23" fmla="*/ 2147483647 h 1402"/>
              <a:gd name="T24" fmla="*/ 2147483647 w 1366"/>
              <a:gd name="T25" fmla="*/ 2147483647 h 1402"/>
              <a:gd name="T26" fmla="*/ 2147483647 w 1366"/>
              <a:gd name="T27" fmla="*/ 2147483647 h 1402"/>
              <a:gd name="T28" fmla="*/ 2147483647 w 1366"/>
              <a:gd name="T29" fmla="*/ 2147483647 h 1402"/>
              <a:gd name="T30" fmla="*/ 2147483647 w 1366"/>
              <a:gd name="T31" fmla="*/ 0 h 140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66"/>
              <a:gd name="T49" fmla="*/ 0 h 1402"/>
              <a:gd name="T50" fmla="*/ 1366 w 1366"/>
              <a:gd name="T51" fmla="*/ 1402 h 140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66" h="1402">
                <a:moveTo>
                  <a:pt x="0" y="1402"/>
                </a:moveTo>
                <a:lnTo>
                  <a:pt x="144" y="1384"/>
                </a:lnTo>
                <a:lnTo>
                  <a:pt x="217" y="1369"/>
                </a:lnTo>
                <a:lnTo>
                  <a:pt x="288" y="1346"/>
                </a:lnTo>
                <a:lnTo>
                  <a:pt x="359" y="1314"/>
                </a:lnTo>
                <a:lnTo>
                  <a:pt x="432" y="1270"/>
                </a:lnTo>
                <a:lnTo>
                  <a:pt x="503" y="1213"/>
                </a:lnTo>
                <a:lnTo>
                  <a:pt x="649" y="1050"/>
                </a:lnTo>
                <a:lnTo>
                  <a:pt x="791" y="821"/>
                </a:lnTo>
                <a:lnTo>
                  <a:pt x="934" y="547"/>
                </a:lnTo>
                <a:lnTo>
                  <a:pt x="1007" y="407"/>
                </a:lnTo>
                <a:lnTo>
                  <a:pt x="1078" y="275"/>
                </a:lnTo>
                <a:lnTo>
                  <a:pt x="1151" y="163"/>
                </a:lnTo>
                <a:lnTo>
                  <a:pt x="1222" y="73"/>
                </a:lnTo>
                <a:lnTo>
                  <a:pt x="1295" y="19"/>
                </a:lnTo>
                <a:lnTo>
                  <a:pt x="1366" y="0"/>
                </a:lnTo>
              </a:path>
            </a:pathLst>
          </a:custGeom>
          <a:noFill/>
          <a:ln w="49213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Freeform 17"/>
          <p:cNvSpPr>
            <a:spLocks/>
          </p:cNvSpPr>
          <p:nvPr/>
        </p:nvSpPr>
        <p:spPr bwMode="auto">
          <a:xfrm>
            <a:off x="2241550" y="5570538"/>
            <a:ext cx="4416425" cy="1587"/>
          </a:xfrm>
          <a:custGeom>
            <a:avLst/>
            <a:gdLst>
              <a:gd name="T0" fmla="*/ 0 w 2782"/>
              <a:gd name="T1" fmla="*/ 0 h 1587"/>
              <a:gd name="T2" fmla="*/ 0 w 2782"/>
              <a:gd name="T3" fmla="*/ 0 h 1587"/>
              <a:gd name="T4" fmla="*/ 2147483647 w 2782"/>
              <a:gd name="T5" fmla="*/ 0 h 1587"/>
              <a:gd name="T6" fmla="*/ 0 60000 65536"/>
              <a:gd name="T7" fmla="*/ 0 60000 65536"/>
              <a:gd name="T8" fmla="*/ 0 60000 65536"/>
              <a:gd name="T9" fmla="*/ 0 w 2782"/>
              <a:gd name="T10" fmla="*/ 0 h 1587"/>
              <a:gd name="T11" fmla="*/ 2782 w 2782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82" h="1587">
                <a:moveTo>
                  <a:pt x="0" y="0"/>
                </a:moveTo>
                <a:lnTo>
                  <a:pt x="0" y="0"/>
                </a:lnTo>
                <a:lnTo>
                  <a:pt x="2782" y="0"/>
                </a:lnTo>
              </a:path>
            </a:pathLst>
          </a:cu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8"/>
          <p:cNvSpPr>
            <a:spLocks noChangeShapeType="1"/>
          </p:cNvSpPr>
          <p:nvPr/>
        </p:nvSpPr>
        <p:spPr bwMode="auto">
          <a:xfrm>
            <a:off x="2185988" y="5570538"/>
            <a:ext cx="555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Line 19"/>
          <p:cNvSpPr>
            <a:spLocks noChangeShapeType="1"/>
          </p:cNvSpPr>
          <p:nvPr/>
        </p:nvSpPr>
        <p:spPr bwMode="auto">
          <a:xfrm>
            <a:off x="2185988" y="5570538"/>
            <a:ext cx="555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Line 20"/>
          <p:cNvSpPr>
            <a:spLocks noChangeShapeType="1"/>
          </p:cNvSpPr>
          <p:nvPr/>
        </p:nvSpPr>
        <p:spPr bwMode="auto">
          <a:xfrm>
            <a:off x="2185988" y="5570538"/>
            <a:ext cx="555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Line 21"/>
          <p:cNvSpPr>
            <a:spLocks noChangeShapeType="1"/>
          </p:cNvSpPr>
          <p:nvPr/>
        </p:nvSpPr>
        <p:spPr bwMode="auto">
          <a:xfrm>
            <a:off x="2185988" y="5570538"/>
            <a:ext cx="555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2"/>
          <p:cNvSpPr>
            <a:spLocks noChangeShapeType="1"/>
          </p:cNvSpPr>
          <p:nvPr/>
        </p:nvSpPr>
        <p:spPr bwMode="auto">
          <a:xfrm>
            <a:off x="2185988" y="5570538"/>
            <a:ext cx="555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Line 23"/>
          <p:cNvSpPr>
            <a:spLocks noChangeShapeType="1"/>
          </p:cNvSpPr>
          <p:nvPr/>
        </p:nvSpPr>
        <p:spPr bwMode="auto">
          <a:xfrm>
            <a:off x="2185988" y="5570538"/>
            <a:ext cx="555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Line 24"/>
          <p:cNvSpPr>
            <a:spLocks noChangeShapeType="1"/>
          </p:cNvSpPr>
          <p:nvPr/>
        </p:nvSpPr>
        <p:spPr bwMode="auto">
          <a:xfrm>
            <a:off x="2185988" y="5570538"/>
            <a:ext cx="555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Line 25"/>
          <p:cNvSpPr>
            <a:spLocks noChangeShapeType="1"/>
          </p:cNvSpPr>
          <p:nvPr/>
        </p:nvSpPr>
        <p:spPr bwMode="auto">
          <a:xfrm>
            <a:off x="2185988" y="5570538"/>
            <a:ext cx="555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Line 26"/>
          <p:cNvSpPr>
            <a:spLocks noChangeShapeType="1"/>
          </p:cNvSpPr>
          <p:nvPr/>
        </p:nvSpPr>
        <p:spPr bwMode="auto">
          <a:xfrm>
            <a:off x="2185988" y="5570538"/>
            <a:ext cx="555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Line 27"/>
          <p:cNvSpPr>
            <a:spLocks noChangeShapeType="1"/>
          </p:cNvSpPr>
          <p:nvPr/>
        </p:nvSpPr>
        <p:spPr bwMode="auto">
          <a:xfrm>
            <a:off x="2185988" y="5570538"/>
            <a:ext cx="555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28"/>
          <p:cNvSpPr>
            <a:spLocks noChangeShapeType="1"/>
          </p:cNvSpPr>
          <p:nvPr/>
        </p:nvSpPr>
        <p:spPr bwMode="auto">
          <a:xfrm>
            <a:off x="6657975" y="5570538"/>
            <a:ext cx="1588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Line 29"/>
          <p:cNvSpPr>
            <a:spLocks noChangeShapeType="1"/>
          </p:cNvSpPr>
          <p:nvPr/>
        </p:nvSpPr>
        <p:spPr bwMode="auto">
          <a:xfrm>
            <a:off x="6218238" y="5570538"/>
            <a:ext cx="1587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Line 30"/>
          <p:cNvSpPr>
            <a:spLocks noChangeShapeType="1"/>
          </p:cNvSpPr>
          <p:nvPr/>
        </p:nvSpPr>
        <p:spPr bwMode="auto">
          <a:xfrm>
            <a:off x="5776913" y="5570538"/>
            <a:ext cx="1587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Line 31"/>
          <p:cNvSpPr>
            <a:spLocks noChangeShapeType="1"/>
          </p:cNvSpPr>
          <p:nvPr/>
        </p:nvSpPr>
        <p:spPr bwMode="auto">
          <a:xfrm>
            <a:off x="5334000" y="5570538"/>
            <a:ext cx="1588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5" name="Line 32"/>
          <p:cNvSpPr>
            <a:spLocks noChangeShapeType="1"/>
          </p:cNvSpPr>
          <p:nvPr/>
        </p:nvSpPr>
        <p:spPr bwMode="auto">
          <a:xfrm>
            <a:off x="4892675" y="5570538"/>
            <a:ext cx="1588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6" name="Line 33"/>
          <p:cNvSpPr>
            <a:spLocks noChangeShapeType="1"/>
          </p:cNvSpPr>
          <p:nvPr/>
        </p:nvSpPr>
        <p:spPr bwMode="auto">
          <a:xfrm>
            <a:off x="4449763" y="5570538"/>
            <a:ext cx="1587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7" name="Line 34"/>
          <p:cNvSpPr>
            <a:spLocks noChangeShapeType="1"/>
          </p:cNvSpPr>
          <p:nvPr/>
        </p:nvSpPr>
        <p:spPr bwMode="auto">
          <a:xfrm>
            <a:off x="4008438" y="5570538"/>
            <a:ext cx="1587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8" name="Line 35"/>
          <p:cNvSpPr>
            <a:spLocks noChangeShapeType="1"/>
          </p:cNvSpPr>
          <p:nvPr/>
        </p:nvSpPr>
        <p:spPr bwMode="auto">
          <a:xfrm>
            <a:off x="3568700" y="5570538"/>
            <a:ext cx="1588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9" name="Line 36"/>
          <p:cNvSpPr>
            <a:spLocks noChangeShapeType="1"/>
          </p:cNvSpPr>
          <p:nvPr/>
        </p:nvSpPr>
        <p:spPr bwMode="auto">
          <a:xfrm>
            <a:off x="3125788" y="5570538"/>
            <a:ext cx="1587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0" name="Line 37"/>
          <p:cNvSpPr>
            <a:spLocks noChangeShapeType="1"/>
          </p:cNvSpPr>
          <p:nvPr/>
        </p:nvSpPr>
        <p:spPr bwMode="auto">
          <a:xfrm>
            <a:off x="2684463" y="5570538"/>
            <a:ext cx="1587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1" name="Rectangle 38"/>
          <p:cNvSpPr>
            <a:spLocks noChangeArrowheads="1"/>
          </p:cNvSpPr>
          <p:nvPr/>
        </p:nvSpPr>
        <p:spPr bwMode="auto">
          <a:xfrm>
            <a:off x="6591300" y="5562600"/>
            <a:ext cx="84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</a:rPr>
              <a:t>t</a:t>
            </a:r>
            <a:endParaRPr lang="en-US" sz="2000" b="1"/>
          </a:p>
        </p:txBody>
      </p:sp>
      <p:sp>
        <p:nvSpPr>
          <p:cNvPr id="52262" name="Rectangle 39"/>
          <p:cNvSpPr>
            <a:spLocks noChangeArrowheads="1"/>
          </p:cNvSpPr>
          <p:nvPr/>
        </p:nvSpPr>
        <p:spPr bwMode="auto">
          <a:xfrm>
            <a:off x="6173788" y="3922713"/>
            <a:ext cx="915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Reject</a:t>
            </a:r>
            <a:endParaRPr lang="en-US" b="1"/>
          </a:p>
        </p:txBody>
      </p:sp>
      <p:sp>
        <p:nvSpPr>
          <p:cNvPr id="52263" name="Freeform 40"/>
          <p:cNvSpPr>
            <a:spLocks/>
          </p:cNvSpPr>
          <p:nvPr/>
        </p:nvSpPr>
        <p:spPr bwMode="auto">
          <a:xfrm>
            <a:off x="5707063" y="4441825"/>
            <a:ext cx="847725" cy="1100138"/>
          </a:xfrm>
          <a:custGeom>
            <a:avLst/>
            <a:gdLst>
              <a:gd name="T0" fmla="*/ 0 w 534"/>
              <a:gd name="T1" fmla="*/ 2147483647 h 693"/>
              <a:gd name="T2" fmla="*/ 0 w 534"/>
              <a:gd name="T3" fmla="*/ 0 h 693"/>
              <a:gd name="T4" fmla="*/ 2147483647 w 534"/>
              <a:gd name="T5" fmla="*/ 0 h 693"/>
              <a:gd name="T6" fmla="*/ 0 60000 65536"/>
              <a:gd name="T7" fmla="*/ 0 60000 65536"/>
              <a:gd name="T8" fmla="*/ 0 60000 65536"/>
              <a:gd name="T9" fmla="*/ 0 w 534"/>
              <a:gd name="T10" fmla="*/ 0 h 693"/>
              <a:gd name="T11" fmla="*/ 534 w 534"/>
              <a:gd name="T12" fmla="*/ 693 h 6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693">
                <a:moveTo>
                  <a:pt x="0" y="693"/>
                </a:moveTo>
                <a:lnTo>
                  <a:pt x="0" y="0"/>
                </a:lnTo>
                <a:lnTo>
                  <a:pt x="534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4" name="Freeform 41"/>
          <p:cNvSpPr>
            <a:spLocks/>
          </p:cNvSpPr>
          <p:nvPr/>
        </p:nvSpPr>
        <p:spPr bwMode="auto">
          <a:xfrm>
            <a:off x="6548438" y="4376738"/>
            <a:ext cx="147637" cy="157162"/>
          </a:xfrm>
          <a:custGeom>
            <a:avLst/>
            <a:gdLst>
              <a:gd name="T0" fmla="*/ 0 w 93"/>
              <a:gd name="T1" fmla="*/ 0 h 99"/>
              <a:gd name="T2" fmla="*/ 2147483647 w 93"/>
              <a:gd name="T3" fmla="*/ 2147483647 h 99"/>
              <a:gd name="T4" fmla="*/ 0 w 93"/>
              <a:gd name="T5" fmla="*/ 2147483647 h 99"/>
              <a:gd name="T6" fmla="*/ 2147483647 w 93"/>
              <a:gd name="T7" fmla="*/ 2147483647 h 99"/>
              <a:gd name="T8" fmla="*/ 2147483647 w 93"/>
              <a:gd name="T9" fmla="*/ 2147483647 h 99"/>
              <a:gd name="T10" fmla="*/ 2147483647 w 93"/>
              <a:gd name="T11" fmla="*/ 2147483647 h 99"/>
              <a:gd name="T12" fmla="*/ 2147483647 w 93"/>
              <a:gd name="T13" fmla="*/ 2147483647 h 99"/>
              <a:gd name="T14" fmla="*/ 2147483647 w 93"/>
              <a:gd name="T15" fmla="*/ 2147483647 h 99"/>
              <a:gd name="T16" fmla="*/ 2147483647 w 93"/>
              <a:gd name="T17" fmla="*/ 2147483647 h 99"/>
              <a:gd name="T18" fmla="*/ 2147483647 w 93"/>
              <a:gd name="T19" fmla="*/ 2147483647 h 99"/>
              <a:gd name="T20" fmla="*/ 2147483647 w 93"/>
              <a:gd name="T21" fmla="*/ 2147483647 h 99"/>
              <a:gd name="T22" fmla="*/ 2147483647 w 93"/>
              <a:gd name="T23" fmla="*/ 2147483647 h 99"/>
              <a:gd name="T24" fmla="*/ 2147483647 w 93"/>
              <a:gd name="T25" fmla="*/ 2147483647 h 99"/>
              <a:gd name="T26" fmla="*/ 2147483647 w 93"/>
              <a:gd name="T27" fmla="*/ 2147483647 h 99"/>
              <a:gd name="T28" fmla="*/ 2147483647 w 93"/>
              <a:gd name="T29" fmla="*/ 2147483647 h 99"/>
              <a:gd name="T30" fmla="*/ 0 w 93"/>
              <a:gd name="T31" fmla="*/ 0 h 9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3"/>
              <a:gd name="T49" fmla="*/ 0 h 99"/>
              <a:gd name="T50" fmla="*/ 93 w 93"/>
              <a:gd name="T51" fmla="*/ 99 h 9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3" h="99">
                <a:moveTo>
                  <a:pt x="0" y="0"/>
                </a:moveTo>
                <a:lnTo>
                  <a:pt x="93" y="49"/>
                </a:lnTo>
                <a:lnTo>
                  <a:pt x="0" y="99"/>
                </a:lnTo>
                <a:lnTo>
                  <a:pt x="4" y="92"/>
                </a:lnTo>
                <a:lnTo>
                  <a:pt x="5" y="84"/>
                </a:lnTo>
                <a:lnTo>
                  <a:pt x="7" y="78"/>
                </a:lnTo>
                <a:lnTo>
                  <a:pt x="9" y="70"/>
                </a:lnTo>
                <a:lnTo>
                  <a:pt x="11" y="62"/>
                </a:lnTo>
                <a:lnTo>
                  <a:pt x="11" y="53"/>
                </a:lnTo>
                <a:lnTo>
                  <a:pt x="11" y="45"/>
                </a:lnTo>
                <a:lnTo>
                  <a:pt x="11" y="37"/>
                </a:lnTo>
                <a:lnTo>
                  <a:pt x="9" y="29"/>
                </a:lnTo>
                <a:lnTo>
                  <a:pt x="7" y="22"/>
                </a:lnTo>
                <a:lnTo>
                  <a:pt x="5" y="14"/>
                </a:lnTo>
                <a:lnTo>
                  <a:pt x="4" y="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5" name="Freeform 42"/>
          <p:cNvSpPr>
            <a:spLocks/>
          </p:cNvSpPr>
          <p:nvPr/>
        </p:nvSpPr>
        <p:spPr bwMode="auto">
          <a:xfrm>
            <a:off x="2184400" y="4392613"/>
            <a:ext cx="147638" cy="157162"/>
          </a:xfrm>
          <a:custGeom>
            <a:avLst/>
            <a:gdLst>
              <a:gd name="T0" fmla="*/ 2147483647 w 93"/>
              <a:gd name="T1" fmla="*/ 0 h 99"/>
              <a:gd name="T2" fmla="*/ 0 w 93"/>
              <a:gd name="T3" fmla="*/ 2147483647 h 99"/>
              <a:gd name="T4" fmla="*/ 2147483647 w 93"/>
              <a:gd name="T5" fmla="*/ 2147483647 h 99"/>
              <a:gd name="T6" fmla="*/ 2147483647 w 93"/>
              <a:gd name="T7" fmla="*/ 2147483647 h 99"/>
              <a:gd name="T8" fmla="*/ 2147483647 w 93"/>
              <a:gd name="T9" fmla="*/ 2147483647 h 99"/>
              <a:gd name="T10" fmla="*/ 2147483647 w 93"/>
              <a:gd name="T11" fmla="*/ 2147483647 h 99"/>
              <a:gd name="T12" fmla="*/ 2147483647 w 93"/>
              <a:gd name="T13" fmla="*/ 2147483647 h 99"/>
              <a:gd name="T14" fmla="*/ 2147483647 w 93"/>
              <a:gd name="T15" fmla="*/ 2147483647 h 99"/>
              <a:gd name="T16" fmla="*/ 2147483647 w 93"/>
              <a:gd name="T17" fmla="*/ 2147483647 h 99"/>
              <a:gd name="T18" fmla="*/ 2147483647 w 93"/>
              <a:gd name="T19" fmla="*/ 2147483647 h 99"/>
              <a:gd name="T20" fmla="*/ 2147483647 w 93"/>
              <a:gd name="T21" fmla="*/ 2147483647 h 99"/>
              <a:gd name="T22" fmla="*/ 2147483647 w 93"/>
              <a:gd name="T23" fmla="*/ 2147483647 h 99"/>
              <a:gd name="T24" fmla="*/ 2147483647 w 93"/>
              <a:gd name="T25" fmla="*/ 2147483647 h 99"/>
              <a:gd name="T26" fmla="*/ 2147483647 w 93"/>
              <a:gd name="T27" fmla="*/ 2147483647 h 99"/>
              <a:gd name="T28" fmla="*/ 2147483647 w 93"/>
              <a:gd name="T29" fmla="*/ 2147483647 h 99"/>
              <a:gd name="T30" fmla="*/ 2147483647 w 93"/>
              <a:gd name="T31" fmla="*/ 0 h 9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3"/>
              <a:gd name="T49" fmla="*/ 0 h 99"/>
              <a:gd name="T50" fmla="*/ 93 w 93"/>
              <a:gd name="T51" fmla="*/ 99 h 9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3" h="99">
                <a:moveTo>
                  <a:pt x="93" y="0"/>
                </a:moveTo>
                <a:lnTo>
                  <a:pt x="0" y="49"/>
                </a:lnTo>
                <a:lnTo>
                  <a:pt x="93" y="99"/>
                </a:lnTo>
                <a:lnTo>
                  <a:pt x="89" y="91"/>
                </a:lnTo>
                <a:lnTo>
                  <a:pt x="87" y="83"/>
                </a:lnTo>
                <a:lnTo>
                  <a:pt x="85" y="76"/>
                </a:lnTo>
                <a:lnTo>
                  <a:pt x="83" y="68"/>
                </a:lnTo>
                <a:lnTo>
                  <a:pt x="82" y="60"/>
                </a:lnTo>
                <a:lnTo>
                  <a:pt x="82" y="52"/>
                </a:lnTo>
                <a:lnTo>
                  <a:pt x="82" y="45"/>
                </a:lnTo>
                <a:lnTo>
                  <a:pt x="82" y="37"/>
                </a:lnTo>
                <a:lnTo>
                  <a:pt x="83" y="29"/>
                </a:lnTo>
                <a:lnTo>
                  <a:pt x="85" y="21"/>
                </a:lnTo>
                <a:lnTo>
                  <a:pt x="87" y="14"/>
                </a:lnTo>
                <a:lnTo>
                  <a:pt x="89" y="6"/>
                </a:lnTo>
                <a:lnTo>
                  <a:pt x="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6" name="Freeform 43"/>
          <p:cNvSpPr>
            <a:spLocks/>
          </p:cNvSpPr>
          <p:nvPr/>
        </p:nvSpPr>
        <p:spPr bwMode="auto">
          <a:xfrm>
            <a:off x="2301875" y="4457700"/>
            <a:ext cx="847725" cy="1096963"/>
          </a:xfrm>
          <a:custGeom>
            <a:avLst/>
            <a:gdLst>
              <a:gd name="T0" fmla="*/ 2147483647 w 534"/>
              <a:gd name="T1" fmla="*/ 2147483647 h 691"/>
              <a:gd name="T2" fmla="*/ 2147483647 w 534"/>
              <a:gd name="T3" fmla="*/ 0 h 691"/>
              <a:gd name="T4" fmla="*/ 0 w 534"/>
              <a:gd name="T5" fmla="*/ 0 h 691"/>
              <a:gd name="T6" fmla="*/ 0 60000 65536"/>
              <a:gd name="T7" fmla="*/ 0 60000 65536"/>
              <a:gd name="T8" fmla="*/ 0 60000 65536"/>
              <a:gd name="T9" fmla="*/ 0 w 534"/>
              <a:gd name="T10" fmla="*/ 0 h 691"/>
              <a:gd name="T11" fmla="*/ 534 w 534"/>
              <a:gd name="T12" fmla="*/ 691 h 6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691">
                <a:moveTo>
                  <a:pt x="534" y="691"/>
                </a:moveTo>
                <a:lnTo>
                  <a:pt x="534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7" name="Rectangle 44"/>
          <p:cNvSpPr>
            <a:spLocks noChangeArrowheads="1"/>
          </p:cNvSpPr>
          <p:nvPr/>
        </p:nvSpPr>
        <p:spPr bwMode="auto">
          <a:xfrm>
            <a:off x="1947863" y="3922713"/>
            <a:ext cx="915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Reject</a:t>
            </a:r>
            <a:endParaRPr lang="en-US" b="1"/>
          </a:p>
        </p:txBody>
      </p:sp>
      <p:sp>
        <p:nvSpPr>
          <p:cNvPr id="532525" name="Rectangle 45"/>
          <p:cNvSpPr>
            <a:spLocks noChangeArrowheads="1"/>
          </p:cNvSpPr>
          <p:nvPr/>
        </p:nvSpPr>
        <p:spPr bwMode="auto">
          <a:xfrm>
            <a:off x="5184775" y="3200400"/>
            <a:ext cx="25114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1/2 p-Value = .23</a:t>
            </a:r>
          </a:p>
        </p:txBody>
      </p:sp>
      <p:sp>
        <p:nvSpPr>
          <p:cNvPr id="532526" name="Rectangle 46"/>
          <p:cNvSpPr>
            <a:spLocks noChangeArrowheads="1"/>
          </p:cNvSpPr>
          <p:nvPr/>
        </p:nvSpPr>
        <p:spPr bwMode="auto">
          <a:xfrm>
            <a:off x="1450975" y="3200400"/>
            <a:ext cx="2590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1/2 p-Value = .23</a:t>
            </a:r>
          </a:p>
        </p:txBody>
      </p:sp>
      <p:sp>
        <p:nvSpPr>
          <p:cNvPr id="532527" name="Rectangle 47"/>
          <p:cNvSpPr>
            <a:spLocks noChangeArrowheads="1"/>
          </p:cNvSpPr>
          <p:nvPr/>
        </p:nvSpPr>
        <p:spPr bwMode="auto">
          <a:xfrm>
            <a:off x="6403975" y="4724400"/>
            <a:ext cx="2054225" cy="420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1/2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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.025</a:t>
            </a:r>
          </a:p>
        </p:txBody>
      </p:sp>
      <p:sp>
        <p:nvSpPr>
          <p:cNvPr id="532528" name="Rectangle 48"/>
          <p:cNvSpPr>
            <a:spLocks noChangeArrowheads="1"/>
          </p:cNvSpPr>
          <p:nvPr/>
        </p:nvSpPr>
        <p:spPr bwMode="auto">
          <a:xfrm>
            <a:off x="841375" y="4724400"/>
            <a:ext cx="2054225" cy="420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1/2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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.025</a:t>
            </a:r>
          </a:p>
        </p:txBody>
      </p:sp>
      <p:sp>
        <p:nvSpPr>
          <p:cNvPr id="52272" name="Line 49"/>
          <p:cNvSpPr>
            <a:spLocks noChangeShapeType="1"/>
          </p:cNvSpPr>
          <p:nvPr/>
        </p:nvSpPr>
        <p:spPr bwMode="auto">
          <a:xfrm>
            <a:off x="3051175" y="3581400"/>
            <a:ext cx="431800" cy="149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3" name="Line 50"/>
          <p:cNvSpPr>
            <a:spLocks noChangeShapeType="1"/>
          </p:cNvSpPr>
          <p:nvPr/>
        </p:nvSpPr>
        <p:spPr bwMode="auto">
          <a:xfrm flipH="1">
            <a:off x="5413375" y="3581400"/>
            <a:ext cx="457200" cy="149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1" name="Line 51"/>
          <p:cNvSpPr>
            <a:spLocks noChangeShapeType="1"/>
          </p:cNvSpPr>
          <p:nvPr/>
        </p:nvSpPr>
        <p:spPr bwMode="auto">
          <a:xfrm>
            <a:off x="2517775" y="5029200"/>
            <a:ext cx="431800" cy="431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275" name="Line 52"/>
          <p:cNvSpPr>
            <a:spLocks noChangeShapeType="1"/>
          </p:cNvSpPr>
          <p:nvPr/>
        </p:nvSpPr>
        <p:spPr bwMode="auto">
          <a:xfrm flipH="1">
            <a:off x="5870575" y="5029200"/>
            <a:ext cx="533400" cy="431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6" name="Rectangle 53"/>
          <p:cNvSpPr>
            <a:spLocks noChangeArrowheads="1"/>
          </p:cNvSpPr>
          <p:nvPr/>
        </p:nvSpPr>
        <p:spPr bwMode="auto">
          <a:xfrm>
            <a:off x="4727575" y="5638800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</a:rPr>
              <a:t>0.74</a:t>
            </a:r>
            <a:endParaRPr lang="en-US" sz="2000" b="1"/>
          </a:p>
        </p:txBody>
      </p:sp>
      <p:sp>
        <p:nvSpPr>
          <p:cNvPr id="52277" name="Rectangle 54"/>
          <p:cNvSpPr>
            <a:spLocks noChangeArrowheads="1"/>
          </p:cNvSpPr>
          <p:nvPr/>
        </p:nvSpPr>
        <p:spPr bwMode="auto">
          <a:xfrm>
            <a:off x="3619500" y="56388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</a:rPr>
              <a:t>-0.74</a:t>
            </a:r>
            <a:endParaRPr lang="en-US" sz="2000" b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85800" y="35052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2438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known</a:t>
            </a:r>
            <a:endParaRPr lang="el-GR">
              <a:cs typeface="Arial" charset="0"/>
              <a:sym typeface="Symbol" pitchFamily="18" charset="2"/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457200" y="32004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457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8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1063" cy="1219200"/>
          </a:xfrm>
          <a:noFill/>
        </p:spPr>
        <p:txBody>
          <a:bodyPr/>
          <a:lstStyle/>
          <a:p>
            <a:pPr eaLnBrk="1" hangingPunct="1"/>
            <a:r>
              <a:rPr lang="el-GR" smtClean="0">
                <a:cs typeface="Arial" charset="0"/>
                <a:sym typeface="Symbol" pitchFamily="18" charset="2"/>
              </a:rPr>
              <a:t></a:t>
            </a:r>
            <a:r>
              <a:rPr lang="en-US" baseline="-25000" smtClean="0"/>
              <a:t>1</a:t>
            </a:r>
            <a:r>
              <a:rPr lang="en-US" smtClean="0"/>
              <a:t> and </a:t>
            </a:r>
            <a:r>
              <a:rPr lang="el-GR" smtClean="0">
                <a:cs typeface="Arial" charset="0"/>
                <a:sym typeface="Symbol" pitchFamily="18" charset="2"/>
              </a:rPr>
              <a:t>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sz="3600" smtClean="0"/>
              <a:t>Unknown, </a:t>
            </a:r>
            <a:br>
              <a:rPr lang="en-US" sz="3600" smtClean="0"/>
            </a:br>
            <a:r>
              <a:rPr lang="en-US" sz="3600" smtClean="0"/>
              <a:t>Not Assumed Equal</a:t>
            </a:r>
            <a:endParaRPr lang="el-GR" sz="3600" smtClean="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4267200" y="1828800"/>
            <a:ext cx="44196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Assumptions:  </a:t>
            </a:r>
          </a:p>
          <a:p>
            <a:endParaRPr lang="en-US" sz="2000"/>
          </a:p>
          <a:p>
            <a:pPr>
              <a:lnSpc>
                <a:spcPct val="5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  Samples are randomly and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    independently drawn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endParaRPr lang="en-US" sz="2000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  Populations are normally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    distributed or both sample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    sizes are at least 30</a:t>
            </a:r>
            <a:endParaRPr lang="en-US" sz="2000">
              <a:sym typeface="Symbol" pitchFamily="18" charset="2"/>
            </a:endParaRP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000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  Population variances are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    unknown but cannot be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    assumed to be equal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457200" y="487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85800" y="4419600"/>
            <a:ext cx="30480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62000" y="44958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assumed equal 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685800" y="5562600"/>
            <a:ext cx="3048000" cy="914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762000" y="5578475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not assumed equal </a:t>
            </a: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457200" y="6096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3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5334000"/>
          <a:ext cx="53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Microsoft ClipArt Gallery" r:id="rId4" imgW="2246040" imgH="3305160" progId="MS_ClipArt_Gallery">
                  <p:embed/>
                </p:oleObj>
              </mc:Choice>
              <mc:Fallback>
                <p:oleObj name="Microsoft ClipArt Gallery" r:id="rId4" imgW="2246040" imgH="3305160" progId="MS_ClipArt_Gallery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53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685800" y="35052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2438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known</a:t>
            </a:r>
            <a:endParaRPr lang="el-GR">
              <a:cs typeface="Arial" charset="0"/>
              <a:sym typeface="Symbol" pitchFamily="18" charset="2"/>
            </a:endParaRPr>
          </a:p>
        </p:txBody>
      </p:sp>
      <p:sp>
        <p:nvSpPr>
          <p:cNvPr id="19464" name="Line 6"/>
          <p:cNvSpPr>
            <a:spLocks noChangeShapeType="1"/>
          </p:cNvSpPr>
          <p:nvPr/>
        </p:nvSpPr>
        <p:spPr bwMode="auto">
          <a:xfrm>
            <a:off x="457200" y="32004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>
            <a:off x="457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4724400" y="2819400"/>
          <a:ext cx="2971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4" imgW="1663700" imgH="838200" progId="Equation.DSMT4">
                  <p:embed/>
                </p:oleObj>
              </mc:Choice>
              <mc:Fallback>
                <p:oleObj name="Equation" r:id="rId4" imgW="1663700" imgH="838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19400"/>
                        <a:ext cx="2971800" cy="1498600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4114800" y="2286000"/>
            <a:ext cx="472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The test statistic for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sz="1000"/>
              <a:t>1</a:t>
            </a:r>
            <a:r>
              <a:rPr lang="en-US"/>
              <a:t> –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sz="1000"/>
              <a:t>2</a:t>
            </a:r>
            <a:r>
              <a:rPr lang="en-US"/>
              <a:t> is:</a:t>
            </a:r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457200" y="487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7543800" y="1219200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9469" name="Rectangle 14"/>
          <p:cNvSpPr>
            <a:spLocks noChangeArrowheads="1"/>
          </p:cNvSpPr>
          <p:nvPr/>
        </p:nvSpPr>
        <p:spPr bwMode="auto">
          <a:xfrm>
            <a:off x="685800" y="4419600"/>
            <a:ext cx="30480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762000" y="44958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assumed equal </a:t>
            </a:r>
          </a:p>
        </p:txBody>
      </p:sp>
      <p:sp>
        <p:nvSpPr>
          <p:cNvPr id="19471" name="Rectangle 16"/>
          <p:cNvSpPr>
            <a:spLocks noChangeArrowheads="1"/>
          </p:cNvSpPr>
          <p:nvPr/>
        </p:nvSpPr>
        <p:spPr bwMode="auto">
          <a:xfrm>
            <a:off x="685800" y="5562600"/>
            <a:ext cx="3048000" cy="914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762000" y="5578475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not assumed equal </a:t>
            </a:r>
          </a:p>
        </p:txBody>
      </p:sp>
      <p:sp>
        <p:nvSpPr>
          <p:cNvPr id="19473" name="Line 18"/>
          <p:cNvSpPr>
            <a:spLocks noChangeShapeType="1"/>
          </p:cNvSpPr>
          <p:nvPr/>
        </p:nvSpPr>
        <p:spPr bwMode="auto">
          <a:xfrm>
            <a:off x="457200" y="6096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9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1063" cy="914400"/>
          </a:xfrm>
          <a:noFill/>
        </p:spPr>
        <p:txBody>
          <a:bodyPr/>
          <a:lstStyle/>
          <a:p>
            <a:pPr eaLnBrk="1" hangingPunct="1"/>
            <a:r>
              <a:rPr lang="el-GR" sz="3600" smtClean="0">
                <a:cs typeface="Arial" charset="0"/>
                <a:sym typeface="Symbol" pitchFamily="18" charset="2"/>
              </a:rPr>
              <a:t></a:t>
            </a:r>
            <a:r>
              <a:rPr lang="en-US" sz="3600" baseline="-25000" smtClean="0"/>
              <a:t>1</a:t>
            </a:r>
            <a:r>
              <a:rPr lang="en-US" sz="3600" smtClean="0"/>
              <a:t> and </a:t>
            </a:r>
            <a:r>
              <a:rPr lang="el-GR" sz="3600" smtClean="0">
                <a:cs typeface="Arial" charset="0"/>
                <a:sym typeface="Symbol" pitchFamily="18" charset="2"/>
              </a:rPr>
              <a:t></a:t>
            </a:r>
            <a:r>
              <a:rPr lang="en-US" sz="3600" baseline="-25000" smtClean="0"/>
              <a:t>2</a:t>
            </a:r>
            <a:r>
              <a:rPr lang="en-US" sz="3600" smtClean="0"/>
              <a:t> Unknown, </a:t>
            </a:r>
            <a:br>
              <a:rPr lang="en-US" sz="3600" smtClean="0"/>
            </a:br>
            <a:r>
              <a:rPr lang="en-US" sz="3600" smtClean="0"/>
              <a:t>Unequal variances</a:t>
            </a:r>
            <a:endParaRPr lang="el-GR" sz="3600" smtClean="0"/>
          </a:p>
        </p:txBody>
      </p:sp>
      <p:graphicFrame>
        <p:nvGraphicFramePr>
          <p:cNvPr id="1945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5334000"/>
          <a:ext cx="53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Microsoft ClipArt Gallery" r:id="rId6" imgW="2246040" imgH="3305160" progId="MS_ClipArt_Gallery">
                  <p:embed/>
                </p:oleObj>
              </mc:Choice>
              <mc:Fallback>
                <p:oleObj name="Microsoft ClipArt Gallery" r:id="rId6" imgW="2246040" imgH="3305160" progId="MS_ClipArt_Gallery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53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85800" y="35052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2438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known</a:t>
            </a:r>
            <a:endParaRPr lang="el-GR">
              <a:cs typeface="Arial" charset="0"/>
              <a:sym typeface="Symbol" pitchFamily="18" charset="2"/>
            </a:endParaRP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457200" y="32004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457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7543800" y="1219200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457200" y="487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191000" y="2209800"/>
            <a:ext cx="46482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Forming the test statistic:  </a:t>
            </a:r>
          </a:p>
          <a:p>
            <a:pPr marL="457200" indent="-457200">
              <a:buClr>
                <a:schemeClr val="folHlink"/>
              </a:buClr>
              <a:buFont typeface="Wingdings" pitchFamily="2" charset="2"/>
              <a:buChar char="§"/>
            </a:pPr>
            <a:endParaRPr lang="en-US" sz="2000"/>
          </a:p>
          <a:p>
            <a:pPr marL="457200" indent="-4572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The population variances are not assumed equal, so include the two sample variances in the computation of the test statistic</a:t>
            </a:r>
          </a:p>
          <a:p>
            <a:pPr marL="457200" indent="-457200">
              <a:buClr>
                <a:schemeClr val="folHlink"/>
              </a:buClr>
              <a:buFont typeface="Wingdings" pitchFamily="2" charset="2"/>
              <a:buChar char="§"/>
            </a:pPr>
            <a:endParaRPr lang="en-US" sz="2000">
              <a:cs typeface="Arial" charset="0"/>
            </a:endParaRPr>
          </a:p>
          <a:p>
            <a:pPr marL="457200" indent="-4572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>
                <a:cs typeface="Arial" charset="0"/>
              </a:rPr>
              <a:t>The test statistic can be approximated by a </a:t>
            </a:r>
            <a:r>
              <a:rPr lang="en-US" sz="2000">
                <a:solidFill>
                  <a:schemeClr val="folHlink"/>
                </a:solidFill>
                <a:cs typeface="Arial" charset="0"/>
              </a:rPr>
              <a:t>t distribution </a:t>
            </a:r>
            <a:r>
              <a:rPr lang="en-US" sz="2000">
                <a:cs typeface="Arial" charset="0"/>
              </a:rPr>
              <a:t>with </a:t>
            </a:r>
            <a:r>
              <a:rPr lang="en-US" sz="2000" i="1">
                <a:cs typeface="Arial" charset="0"/>
                <a:sym typeface="Symbol" pitchFamily="18" charset="2"/>
              </a:rPr>
              <a:t>v</a:t>
            </a:r>
            <a:r>
              <a:rPr lang="en-US" sz="2000">
                <a:cs typeface="Arial" charset="0"/>
                <a:sym typeface="Symbol" pitchFamily="18" charset="2"/>
              </a:rPr>
              <a:t> </a:t>
            </a:r>
            <a:r>
              <a:rPr lang="en-US" sz="2000">
                <a:cs typeface="Arial" charset="0"/>
              </a:rPr>
              <a:t>degrees of freedom (see next slide)</a:t>
            </a:r>
            <a:endParaRPr lang="en-US" sz="2000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85800" y="4419600"/>
            <a:ext cx="30480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762000" y="44958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assumed equal 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85800" y="5562600"/>
            <a:ext cx="3048000" cy="914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762000" y="5578475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not assumed equal 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457200" y="6096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7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231063" cy="1066800"/>
          </a:xfrm>
          <a:noFill/>
        </p:spPr>
        <p:txBody>
          <a:bodyPr/>
          <a:lstStyle/>
          <a:p>
            <a:pPr eaLnBrk="1" hangingPunct="1"/>
            <a:r>
              <a:rPr lang="el-GR" smtClean="0">
                <a:cs typeface="Arial" charset="0"/>
                <a:sym typeface="Symbol" pitchFamily="18" charset="2"/>
              </a:rPr>
              <a:t></a:t>
            </a:r>
            <a:r>
              <a:rPr lang="en-US" baseline="-25000" smtClean="0"/>
              <a:t>1</a:t>
            </a:r>
            <a:r>
              <a:rPr lang="en-US" smtClean="0"/>
              <a:t> and </a:t>
            </a:r>
            <a:r>
              <a:rPr lang="el-GR" smtClean="0">
                <a:cs typeface="Arial" charset="0"/>
                <a:sym typeface="Symbol" pitchFamily="18" charset="2"/>
              </a:rPr>
              <a:t>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sz="3600" smtClean="0"/>
              <a:t>Unknown, </a:t>
            </a:r>
            <a:br>
              <a:rPr lang="en-US" sz="3600" smtClean="0"/>
            </a:br>
            <a:r>
              <a:rPr lang="en-US" sz="3600" smtClean="0"/>
              <a:t>Not Assumed Equal</a:t>
            </a:r>
            <a:endParaRPr lang="el-GR" sz="3600" smtClean="0"/>
          </a:p>
        </p:txBody>
      </p:sp>
      <p:graphicFrame>
        <p:nvGraphicFramePr>
          <p:cNvPr id="2048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5334000"/>
          <a:ext cx="53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Microsoft ClipArt Gallery" r:id="rId4" imgW="2246040" imgH="3305160" progId="MS_ClipArt_Gallery">
                  <p:embed/>
                </p:oleObj>
              </mc:Choice>
              <mc:Fallback>
                <p:oleObj name="Microsoft ClipArt Gallery" r:id="rId4" imgW="2246040" imgH="3305160" progId="MS_ClipArt_Gallery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53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685800" y="35052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2438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known</a:t>
            </a:r>
            <a:endParaRPr lang="el-GR">
              <a:cs typeface="Arial" charset="0"/>
              <a:sym typeface="Symbol" pitchFamily="18" charset="2"/>
            </a:endParaRPr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457200" y="32004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457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3962400" y="2057400"/>
            <a:ext cx="4724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The number of degrees of freedom is the integer portion of: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7543800" y="1219200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495800" y="2819400"/>
          <a:ext cx="3886200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4" imgW="2476500" imgH="1079500" progId="Equation.DSMT4">
                  <p:embed/>
                </p:oleObj>
              </mc:Choice>
              <mc:Fallback>
                <p:oleObj name="Equation" r:id="rId4" imgW="2476500" imgH="1079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19400"/>
                        <a:ext cx="3886200" cy="1671638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457200" y="487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85800" y="4419600"/>
            <a:ext cx="30480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62000" y="44958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assumed equal 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85800" y="5562600"/>
            <a:ext cx="3048000" cy="914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62000" y="5578475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not assumed equal </a:t>
            </a: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457200" y="6096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18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1063" cy="914400"/>
          </a:xfrm>
          <a:noFill/>
        </p:spPr>
        <p:txBody>
          <a:bodyPr/>
          <a:lstStyle/>
          <a:p>
            <a:pPr eaLnBrk="1" hangingPunct="1"/>
            <a:r>
              <a:rPr lang="el-GR" sz="3600" smtClean="0">
                <a:cs typeface="Arial" charset="0"/>
                <a:sym typeface="Symbol" pitchFamily="18" charset="2"/>
              </a:rPr>
              <a:t></a:t>
            </a:r>
            <a:r>
              <a:rPr lang="en-US" sz="3600" baseline="-25000" smtClean="0"/>
              <a:t>1</a:t>
            </a:r>
            <a:r>
              <a:rPr lang="en-US" sz="3600" smtClean="0"/>
              <a:t> and </a:t>
            </a:r>
            <a:r>
              <a:rPr lang="el-GR" sz="3600" smtClean="0">
                <a:cs typeface="Arial" charset="0"/>
                <a:sym typeface="Symbol" pitchFamily="18" charset="2"/>
              </a:rPr>
              <a:t></a:t>
            </a:r>
            <a:r>
              <a:rPr lang="en-US" sz="3600" baseline="-25000" smtClean="0"/>
              <a:t>2</a:t>
            </a:r>
            <a:r>
              <a:rPr lang="en-US" sz="3600" smtClean="0"/>
              <a:t> Unknown, Assumed Unequal (Satterthwaite’s method)</a:t>
            </a:r>
            <a:endParaRPr lang="el-GR" sz="3600" smtClean="0"/>
          </a:p>
        </p:txBody>
      </p:sp>
      <p:graphicFrame>
        <p:nvGraphicFramePr>
          <p:cNvPr id="2150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5334000"/>
          <a:ext cx="53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Microsoft ClipArt Gallery" r:id="rId6" imgW="2246040" imgH="3305160" progId="MS_ClipArt_Gallery">
                  <p:embed/>
                </p:oleObj>
              </mc:Choice>
              <mc:Fallback>
                <p:oleObj name="Microsoft ClipArt Gallery" r:id="rId6" imgW="2246040" imgH="3305160" progId="MS_ClipArt_Gallery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53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685800" y="35052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2438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known</a:t>
            </a:r>
            <a:endParaRPr lang="el-GR">
              <a:cs typeface="Arial" charset="0"/>
              <a:sym typeface="Symbol" pitchFamily="18" charset="2"/>
            </a:endParaRPr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457200" y="32004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7"/>
          <p:cNvSpPr>
            <a:spLocks noChangeShapeType="1"/>
          </p:cNvSpPr>
          <p:nvPr/>
        </p:nvSpPr>
        <p:spPr bwMode="auto">
          <a:xfrm>
            <a:off x="457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4114800" y="2057400"/>
            <a:ext cx="4419600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The confidence interval for 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sz="1200"/>
              <a:t>1</a:t>
            </a:r>
            <a:r>
              <a:rPr lang="en-US"/>
              <a:t> –</a:t>
            </a:r>
            <a:r>
              <a:rPr lang="el-GR">
                <a:cs typeface="Arial" charset="0"/>
                <a:sym typeface="Symbol" pitchFamily="18" charset="2"/>
              </a:rPr>
              <a:t></a:t>
            </a:r>
            <a:r>
              <a:rPr lang="en-US" sz="1200"/>
              <a:t>2</a:t>
            </a:r>
            <a:r>
              <a:rPr lang="en-US"/>
              <a:t> is: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457200" y="487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11"/>
          <p:cNvSpPr txBox="1">
            <a:spLocks noChangeArrowheads="1"/>
          </p:cNvSpPr>
          <p:nvPr/>
        </p:nvSpPr>
        <p:spPr bwMode="auto">
          <a:xfrm>
            <a:off x="7543800" y="1219200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685800" y="4419600"/>
            <a:ext cx="30480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Text Box 13"/>
          <p:cNvSpPr txBox="1">
            <a:spLocks noChangeArrowheads="1"/>
          </p:cNvSpPr>
          <p:nvPr/>
        </p:nvSpPr>
        <p:spPr bwMode="auto">
          <a:xfrm>
            <a:off x="762000" y="44958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assumed equal </a:t>
            </a:r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685800" y="5562600"/>
            <a:ext cx="3048000" cy="914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15"/>
          <p:cNvSpPr txBox="1">
            <a:spLocks noChangeArrowheads="1"/>
          </p:cNvSpPr>
          <p:nvPr/>
        </p:nvSpPr>
        <p:spPr bwMode="auto">
          <a:xfrm>
            <a:off x="762000" y="5578475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l-GR">
                <a:cs typeface="Arial" charset="0"/>
                <a:sym typeface="Symbol" pitchFamily="18" charset="2"/>
              </a:rPr>
              <a:t></a:t>
            </a:r>
            <a:r>
              <a:rPr lang="en-US" baseline="-25000">
                <a:cs typeface="Arial" charset="0"/>
                <a:sym typeface="Symbol" pitchFamily="18" charset="2"/>
              </a:rPr>
              <a:t>2</a:t>
            </a:r>
            <a:r>
              <a:rPr lang="en-US">
                <a:cs typeface="Arial" charset="0"/>
                <a:sym typeface="Symbol" pitchFamily="18" charset="2"/>
              </a:rPr>
              <a:t> unknown, not assumed equal </a:t>
            </a:r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457200" y="6096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Rectangle 17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1063" cy="914400"/>
          </a:xfrm>
          <a:noFill/>
        </p:spPr>
        <p:txBody>
          <a:bodyPr/>
          <a:lstStyle/>
          <a:p>
            <a:pPr eaLnBrk="1" hangingPunct="1"/>
            <a:r>
              <a:rPr lang="el-GR" sz="3600" smtClean="0">
                <a:cs typeface="Arial" charset="0"/>
                <a:sym typeface="Symbol" pitchFamily="18" charset="2"/>
              </a:rPr>
              <a:t></a:t>
            </a:r>
            <a:r>
              <a:rPr lang="en-US" sz="3600" baseline="-25000" smtClean="0"/>
              <a:t>1</a:t>
            </a:r>
            <a:r>
              <a:rPr lang="en-US" sz="3600" smtClean="0"/>
              <a:t> and </a:t>
            </a:r>
            <a:r>
              <a:rPr lang="el-GR" sz="3600" smtClean="0">
                <a:cs typeface="Arial" charset="0"/>
                <a:sym typeface="Symbol" pitchFamily="18" charset="2"/>
              </a:rPr>
              <a:t></a:t>
            </a:r>
            <a:r>
              <a:rPr lang="en-US" sz="3600" baseline="-25000" smtClean="0"/>
              <a:t>2</a:t>
            </a:r>
            <a:r>
              <a:rPr lang="en-US" sz="3600" smtClean="0"/>
              <a:t> Unknown, </a:t>
            </a:r>
            <a:br>
              <a:rPr lang="en-US" sz="3600" smtClean="0"/>
            </a:br>
            <a:r>
              <a:rPr lang="en-US" sz="3600" smtClean="0"/>
              <a:t>Unequal variances</a:t>
            </a:r>
            <a:endParaRPr lang="el-GR" sz="3600" smtClean="0"/>
          </a:p>
        </p:txBody>
      </p:sp>
      <p:graphicFrame>
        <p:nvGraphicFramePr>
          <p:cNvPr id="2253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5334000"/>
          <a:ext cx="53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Microsoft ClipArt Gallery" r:id="rId4" imgW="2246040" imgH="3305160" progId="MS_ClipArt_Gallery">
                  <p:embed/>
                </p:oleObj>
              </mc:Choice>
              <mc:Fallback>
                <p:oleObj name="Microsoft ClipArt Gallery" r:id="rId4" imgW="2246040" imgH="3305160" progId="MS_ClipArt_Gallery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53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724400" y="2971800"/>
          <a:ext cx="28463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6" imgW="1651000" imgH="533400" progId="Equation.DSMT4">
                  <p:embed/>
                </p:oleObj>
              </mc:Choice>
              <mc:Fallback>
                <p:oleObj name="Equation" r:id="rId6" imgW="16510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971800"/>
                        <a:ext cx="2846388" cy="917575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04800" y="3124200"/>
            <a:ext cx="2895600" cy="1447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200400" y="2895600"/>
            <a:ext cx="1905000" cy="1676400"/>
          </a:xfrm>
          <a:prstGeom prst="rect">
            <a:avLst/>
          </a:prstGeom>
          <a:solidFill>
            <a:srgbClr val="C3C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848600" cy="914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mtClean="0"/>
              <a:t>Unequal Variances: Example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105400" y="2895600"/>
            <a:ext cx="1981200" cy="1676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01000" cy="2819400"/>
          </a:xfrm>
          <a:noFill/>
        </p:spPr>
        <p:txBody>
          <a:bodyPr lIns="90488" tIns="44450" rIns="90488" bIns="44450"/>
          <a:lstStyle/>
          <a:p>
            <a:pPr marL="0" indent="0" defTabSz="1684338" eaLnBrk="1" hangingPunct="1">
              <a:lnSpc>
                <a:spcPct val="90000"/>
              </a:lnSpc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u="sng" smtClean="0">
                <a:solidFill>
                  <a:schemeClr val="folHlink"/>
                </a:solidFill>
              </a:rPr>
              <a:t>Example 8.17</a:t>
            </a:r>
            <a:r>
              <a:rPr lang="en-US" sz="2400" smtClean="0"/>
              <a:t>: familial aggregation of cholesterol levels</a:t>
            </a:r>
          </a:p>
          <a:p>
            <a:pPr marL="0" indent="0" defTabSz="168433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1800" smtClean="0"/>
              <a:t>Group1: whose fathers died form heart disease.</a:t>
            </a:r>
          </a:p>
          <a:p>
            <a:pPr marL="0" indent="0" defTabSz="168433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1800" smtClean="0"/>
              <a:t>Group2: whose fathers are alive and do not have heart disease.</a:t>
            </a:r>
          </a:p>
          <a:p>
            <a:pPr marL="0" indent="0" defTabSz="1684338" eaLnBrk="1" hangingPunct="1">
              <a:lnSpc>
                <a:spcPct val="90000"/>
              </a:lnSpc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endParaRPr lang="en-US" sz="2400" smtClean="0"/>
          </a:p>
          <a:p>
            <a:pPr marL="0" indent="0" defTabSz="1684338" eaLnBrk="1" hangingPunct="1">
              <a:lnSpc>
                <a:spcPct val="90000"/>
              </a:lnSpc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               	                   </a:t>
            </a:r>
            <a:r>
              <a:rPr lang="en-US" sz="2400" b="1" u="sng" smtClean="0"/>
              <a:t>Group1</a:t>
            </a:r>
            <a:r>
              <a:rPr lang="en-US" sz="2400" b="1" smtClean="0"/>
              <a:t>     	       </a:t>
            </a:r>
            <a:r>
              <a:rPr lang="en-US" sz="2400" b="1" u="sng" smtClean="0"/>
              <a:t>Group2</a:t>
            </a:r>
            <a:br>
              <a:rPr lang="en-US" sz="2400" b="1" u="sng" smtClean="0"/>
            </a:br>
            <a:r>
              <a:rPr lang="en-US" sz="2400" b="1" smtClean="0"/>
              <a:t>Sample Size            100                    74</a:t>
            </a:r>
          </a:p>
          <a:p>
            <a:pPr marL="0" indent="0" defTabSz="168433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Sample mean    	      207.3 </a:t>
            </a:r>
            <a:r>
              <a:rPr lang="en-US" sz="1800" smtClean="0"/>
              <a:t>mg/dL</a:t>
            </a:r>
            <a:r>
              <a:rPr lang="en-US" sz="2400" b="1" smtClean="0"/>
              <a:t> 	      193.4 </a:t>
            </a:r>
            <a:r>
              <a:rPr lang="en-US" sz="1800" smtClean="0"/>
              <a:t>mg/dL</a:t>
            </a:r>
            <a:r>
              <a:rPr lang="en-US" sz="2400" b="1" smtClean="0"/>
              <a:t> </a:t>
            </a:r>
          </a:p>
          <a:p>
            <a:pPr marL="0" indent="0" defTabSz="168433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Sample std dev	       35.6 </a:t>
            </a:r>
            <a:r>
              <a:rPr lang="en-US" sz="1800" smtClean="0"/>
              <a:t>mg/dL</a:t>
            </a:r>
            <a:r>
              <a:rPr lang="en-US" sz="2400" b="1" smtClean="0"/>
              <a:t>    	     17.3</a:t>
            </a:r>
            <a:r>
              <a:rPr lang="en-US" b="1" smtClean="0"/>
              <a:t> </a:t>
            </a:r>
            <a:r>
              <a:rPr lang="en-US" sz="1800" smtClean="0"/>
              <a:t>mg/dL</a:t>
            </a:r>
            <a:r>
              <a:rPr lang="en-US" b="1" smtClean="0"/>
              <a:t> 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7200" y="4876800"/>
            <a:ext cx="80010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Assuming both populations are </a:t>
            </a:r>
            <a:r>
              <a:rPr lang="en-US" sz="2000" u="sng"/>
              <a:t>approximately normal with unequal variances</a:t>
            </a:r>
            <a:r>
              <a:rPr lang="en-US" sz="2000"/>
              <a:t>, test for the equality of the mean cholesterol levels of the children Group1 and Group2 (</a:t>
            </a:r>
            <a:r>
              <a:rPr lang="en-US" sz="2000">
                <a:sym typeface="Symbol" pitchFamily="18" charset="2"/>
              </a:rPr>
              <a:t></a:t>
            </a:r>
            <a:r>
              <a:rPr lang="en-US" sz="2000"/>
              <a:t> = 0.05).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 anchorCtr="1"/>
          <a:lstStyle/>
          <a:p>
            <a:pPr defTabSz="914400" eaLnBrk="1" hangingPunct="1"/>
            <a:r>
              <a:rPr lang="en-US" sz="3600" smtClean="0"/>
              <a:t>Solution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08150"/>
            <a:ext cx="3848100" cy="4114800"/>
          </a:xfrm>
          <a:noFill/>
        </p:spPr>
        <p:txBody>
          <a:bodyPr lIns="90488" tIns="44450" rIns="90488" bIns="44450"/>
          <a:lstStyle/>
          <a:p>
            <a:pPr marL="457200" indent="-457200" defTabSz="914400" eaLnBrk="1" hangingPunct="1"/>
            <a:r>
              <a:rPr lang="en-US" sz="2000" b="1" smtClean="0"/>
              <a:t>H0: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1</a:t>
            </a:r>
            <a:r>
              <a:rPr lang="en-US" sz="2000" b="1" smtClean="0"/>
              <a:t> –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2</a:t>
            </a:r>
            <a:r>
              <a:rPr lang="en-US" sz="2000" b="1" smtClean="0"/>
              <a:t> </a:t>
            </a:r>
            <a:r>
              <a:rPr lang="en-US" sz="2000" b="1" smtClean="0">
                <a:cs typeface="Arial" charset="0"/>
                <a:sym typeface="Symbol" pitchFamily="18" charset="2"/>
              </a:rPr>
              <a:t>=</a:t>
            </a:r>
            <a:r>
              <a:rPr lang="en-US" sz="2000" b="1" smtClean="0">
                <a:sym typeface="Symbol" pitchFamily="18" charset="2"/>
              </a:rPr>
              <a:t> 0</a:t>
            </a:r>
            <a:endParaRPr lang="en-US" sz="2000" b="1" smtClean="0"/>
          </a:p>
          <a:p>
            <a:pPr marL="457200" indent="-457200" defTabSz="914400" eaLnBrk="1" hangingPunct="1"/>
            <a:r>
              <a:rPr lang="en-US" sz="2000" b="1" smtClean="0"/>
              <a:t>Ha: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1</a:t>
            </a:r>
            <a:r>
              <a:rPr lang="en-US" sz="2000" b="1" smtClean="0"/>
              <a:t> –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2</a:t>
            </a:r>
            <a:r>
              <a:rPr lang="en-US" sz="2000" b="1" smtClean="0"/>
              <a:t> </a:t>
            </a:r>
            <a:r>
              <a:rPr lang="en-US" sz="2000" b="1" smtClean="0">
                <a:cs typeface="Arial" charset="0"/>
                <a:sym typeface="Symbol" pitchFamily="18" charset="2"/>
              </a:rPr>
              <a:t>≠</a:t>
            </a:r>
            <a:r>
              <a:rPr lang="en-US" sz="2000" b="1" smtClean="0">
                <a:sym typeface="Symbol" pitchFamily="18" charset="2"/>
              </a:rPr>
              <a:t> 0</a:t>
            </a:r>
            <a:endParaRPr lang="en-US" sz="2000" b="1" smtClean="0"/>
          </a:p>
          <a:p>
            <a:pPr marL="457200" indent="-457200" defTabSz="914400" eaLnBrk="1" hangingPunct="1"/>
            <a:r>
              <a:rPr lang="en-US" sz="2000" b="1" smtClean="0">
                <a:latin typeface="Symbol" pitchFamily="18" charset="2"/>
              </a:rPr>
              <a:t></a:t>
            </a:r>
            <a:r>
              <a:rPr lang="en-US" sz="2000" b="1" smtClean="0"/>
              <a:t> </a:t>
            </a:r>
            <a:r>
              <a:rPr lang="en-US" sz="2000" b="1" smtClean="0">
                <a:latin typeface="Symbol" pitchFamily="18" charset="2"/>
              </a:rPr>
              <a:t></a:t>
            </a:r>
            <a:r>
              <a:rPr lang="en-US" sz="2000" b="1" smtClean="0"/>
              <a:t> 0.05</a:t>
            </a:r>
          </a:p>
          <a:p>
            <a:pPr marL="457200" indent="-457200" defTabSz="914400" eaLnBrk="1" hangingPunct="1"/>
            <a:r>
              <a:rPr lang="en-US" sz="2000" b="1" i="1" smtClean="0">
                <a:solidFill>
                  <a:schemeClr val="hlink"/>
                </a:solidFill>
              </a:rPr>
              <a:t>Degree of freedom??</a:t>
            </a:r>
            <a:endParaRPr lang="en-US" sz="2000" b="1" smtClean="0"/>
          </a:p>
          <a:p>
            <a:pPr marL="457200" indent="-457200" defTabSz="914400" eaLnBrk="1" hangingPunct="1">
              <a:spcBef>
                <a:spcPct val="24000"/>
              </a:spcBef>
            </a:pPr>
            <a:r>
              <a:rPr lang="en-US" sz="2000" b="1" smtClean="0"/>
              <a:t>Critical Value(s):</a:t>
            </a: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4724400" y="170815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Statistic: </a:t>
            </a:r>
          </a:p>
          <a:p>
            <a:pPr marL="457200" indent="-457200" eaLnBrk="0" hangingPunct="0">
              <a:spcBef>
                <a:spcPct val="43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Decision: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Conclusion:</a:t>
            </a:r>
          </a:p>
          <a:p>
            <a:pPr marL="457200" indent="-457200" eaLnBrk="0" latinLnBrk="1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Calculating the degree of freedom</a:t>
            </a:r>
            <a:endParaRPr lang="en-US" smtClean="0"/>
          </a:p>
        </p:txBody>
      </p:sp>
      <p:sp>
        <p:nvSpPr>
          <p:cNvPr id="23556" name="Text Box 7"/>
          <p:cNvSpPr txBox="1">
            <a:spLocks noChangeArrowheads="1"/>
          </p:cNvSpPr>
          <p:nvPr/>
        </p:nvSpPr>
        <p:spPr bwMode="auto">
          <a:xfrm>
            <a:off x="4724400" y="20574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</a:rPr>
              <a:t>The d.f (integer portion) is: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85800" y="1905000"/>
          <a:ext cx="4224338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4" imgW="2692400" imgH="2120900" progId="Equation.DSMT4">
                  <p:embed/>
                </p:oleObj>
              </mc:Choice>
              <mc:Fallback>
                <p:oleObj name="Equation" r:id="rId4" imgW="2692400" imgH="2120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4224338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DAF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8077200" y="2057400"/>
            <a:ext cx="693738" cy="457200"/>
          </a:xfrm>
          <a:prstGeom prst="rect">
            <a:avLst/>
          </a:prstGeom>
          <a:solidFill>
            <a:srgbClr val="D5E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151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 anchorCtr="1"/>
          <a:lstStyle/>
          <a:p>
            <a:pPr defTabSz="914400" eaLnBrk="1" hangingPunct="1"/>
            <a:r>
              <a:rPr lang="en-US" sz="3600" smtClean="0"/>
              <a:t>Solution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08150"/>
            <a:ext cx="3848100" cy="4114800"/>
          </a:xfrm>
          <a:noFill/>
        </p:spPr>
        <p:txBody>
          <a:bodyPr lIns="90488" tIns="44450" rIns="90488" bIns="44450"/>
          <a:lstStyle/>
          <a:p>
            <a:pPr marL="457200" indent="-457200" defTabSz="914400" eaLnBrk="1" hangingPunct="1"/>
            <a:r>
              <a:rPr lang="en-US" sz="2000" b="1" smtClean="0"/>
              <a:t>H0: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1</a:t>
            </a:r>
            <a:r>
              <a:rPr lang="en-US" sz="2000" b="1" smtClean="0"/>
              <a:t> –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2</a:t>
            </a:r>
            <a:r>
              <a:rPr lang="en-US" sz="2000" b="1" smtClean="0"/>
              <a:t> </a:t>
            </a:r>
            <a:r>
              <a:rPr lang="en-US" sz="2000" b="1" smtClean="0">
                <a:cs typeface="Arial" charset="0"/>
                <a:sym typeface="Symbol" pitchFamily="18" charset="2"/>
              </a:rPr>
              <a:t>=</a:t>
            </a:r>
            <a:r>
              <a:rPr lang="en-US" sz="2000" b="1" smtClean="0">
                <a:sym typeface="Symbol" pitchFamily="18" charset="2"/>
              </a:rPr>
              <a:t> 0</a:t>
            </a:r>
            <a:endParaRPr lang="en-US" sz="2000" b="1" smtClean="0"/>
          </a:p>
          <a:p>
            <a:pPr marL="457200" indent="-457200" defTabSz="914400" eaLnBrk="1" hangingPunct="1"/>
            <a:r>
              <a:rPr lang="en-US" sz="2000" b="1" smtClean="0"/>
              <a:t>Ha: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1</a:t>
            </a:r>
            <a:r>
              <a:rPr lang="en-US" sz="2000" b="1" smtClean="0"/>
              <a:t> –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2</a:t>
            </a:r>
            <a:r>
              <a:rPr lang="en-US" sz="2000" b="1" smtClean="0"/>
              <a:t> </a:t>
            </a:r>
            <a:r>
              <a:rPr lang="en-US" sz="2000" b="1" smtClean="0">
                <a:cs typeface="Arial" charset="0"/>
                <a:sym typeface="Symbol" pitchFamily="18" charset="2"/>
              </a:rPr>
              <a:t>≠</a:t>
            </a:r>
            <a:r>
              <a:rPr lang="en-US" sz="2000" b="1" smtClean="0">
                <a:sym typeface="Symbol" pitchFamily="18" charset="2"/>
              </a:rPr>
              <a:t> 0</a:t>
            </a:r>
            <a:endParaRPr lang="en-US" sz="2000" b="1" smtClean="0"/>
          </a:p>
          <a:p>
            <a:pPr marL="457200" indent="-457200" defTabSz="914400" eaLnBrk="1" hangingPunct="1"/>
            <a:r>
              <a:rPr lang="en-US" sz="2000" b="1" smtClean="0">
                <a:latin typeface="Symbol" pitchFamily="18" charset="2"/>
              </a:rPr>
              <a:t></a:t>
            </a:r>
            <a:r>
              <a:rPr lang="en-US" sz="2000" b="1" smtClean="0"/>
              <a:t> </a:t>
            </a:r>
            <a:r>
              <a:rPr lang="en-US" sz="2000" b="1" smtClean="0">
                <a:latin typeface="Symbol" pitchFamily="18" charset="2"/>
              </a:rPr>
              <a:t></a:t>
            </a:r>
            <a:r>
              <a:rPr lang="en-US" sz="2000" b="1" smtClean="0"/>
              <a:t> 0.05</a:t>
            </a:r>
          </a:p>
          <a:p>
            <a:pPr marL="457200" indent="-457200" defTabSz="914400" eaLnBrk="1" hangingPunct="1"/>
            <a:r>
              <a:rPr lang="en-US" sz="2000" b="1" i="1" smtClean="0">
                <a:solidFill>
                  <a:schemeClr val="hlink"/>
                </a:solidFill>
              </a:rPr>
              <a:t>Degree of freedom=151</a:t>
            </a:r>
            <a:endParaRPr lang="en-US" sz="2000" b="1" smtClean="0"/>
          </a:p>
          <a:p>
            <a:pPr marL="457200" indent="-457200" defTabSz="914400" eaLnBrk="1" hangingPunct="1">
              <a:spcBef>
                <a:spcPct val="24000"/>
              </a:spcBef>
            </a:pPr>
            <a:r>
              <a:rPr lang="en-US" sz="2000" b="1" smtClean="0"/>
              <a:t>Critical Value(s):</a:t>
            </a:r>
          </a:p>
          <a:p>
            <a:pPr marL="457200" indent="-457200" defTabSz="914400" eaLnBrk="1" hangingPunct="1">
              <a:buFont typeface="Wingdings" pitchFamily="2" charset="2"/>
              <a:buNone/>
            </a:pPr>
            <a:r>
              <a:rPr lang="en-US" sz="2000" b="1" smtClean="0"/>
              <a:t>	</a:t>
            </a:r>
            <a:r>
              <a:rPr lang="en-US" sz="1600" smtClean="0"/>
              <a:t>from the</a:t>
            </a:r>
            <a:r>
              <a:rPr lang="en-US" sz="2000" b="1" smtClean="0"/>
              <a:t> </a:t>
            </a:r>
            <a:r>
              <a:rPr lang="en-US" sz="1600" smtClean="0"/>
              <a:t>Table 5, 		3.40&gt; </a:t>
            </a:r>
            <a:r>
              <a:rPr lang="en-US" sz="1600" i="1" smtClean="0"/>
              <a:t>t</a:t>
            </a:r>
            <a:r>
              <a:rPr lang="en-US" sz="1000" i="1" smtClean="0"/>
              <a:t>151,0.975</a:t>
            </a:r>
            <a:r>
              <a:rPr lang="en-US" sz="1600" i="1" smtClean="0"/>
              <a:t>=1.960 </a:t>
            </a:r>
            <a:endParaRPr lang="en-US" sz="2000" b="1" smtClean="0"/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4724400" y="170815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Statistic: 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eaLnBrk="0" hangingPunct="0">
              <a:spcBef>
                <a:spcPct val="43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Decision: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Conclusion:</a:t>
            </a:r>
          </a:p>
          <a:p>
            <a:pPr marL="457200" indent="-457200" eaLnBrk="0" latinLnBrk="1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5181600" y="2133600"/>
          <a:ext cx="2449513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4" imgW="1854200" imgH="1574800" progId="Equation.DSMT4">
                  <p:embed/>
                </p:oleObj>
              </mc:Choice>
              <mc:Fallback>
                <p:oleObj name="Equation" r:id="rId4" imgW="1854200" imgH="1574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33600"/>
                        <a:ext cx="2449513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231063" cy="1066800"/>
          </a:xfrm>
        </p:spPr>
        <p:txBody>
          <a:bodyPr/>
          <a:lstStyle/>
          <a:p>
            <a:pPr eaLnBrk="1" hangingPunct="1"/>
            <a:r>
              <a:rPr lang="en-US" sz="3600" smtClean="0"/>
              <a:t>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77200" cy="4532313"/>
          </a:xfrm>
        </p:spPr>
        <p:txBody>
          <a:bodyPr/>
          <a:lstStyle/>
          <a:p>
            <a:pPr marL="533400" indent="-533400" eaLnBrk="1" hangingPunct="1">
              <a:spcBef>
                <a:spcPct val="25000"/>
              </a:spcBef>
              <a:spcAft>
                <a:spcPct val="45000"/>
              </a:spcAft>
            </a:pPr>
            <a:r>
              <a:rPr lang="en-US" sz="2000" smtClean="0"/>
              <a:t>Let’s say we are interested in the relationship between use of oral contraceptives (OC) and level of blood pressure (BP) in women.</a:t>
            </a:r>
          </a:p>
          <a:p>
            <a:pPr marL="882650" lvl="1" indent="-4572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sz="1800" smtClean="0"/>
              <a:t>Measure the difference in BP between a group of OC users and a group of non-OC users: </a:t>
            </a:r>
            <a:r>
              <a:rPr lang="en-US" sz="1800" smtClean="0">
                <a:solidFill>
                  <a:schemeClr val="hlink"/>
                </a:solidFill>
              </a:rPr>
              <a:t>two independent samples</a:t>
            </a:r>
            <a:endParaRPr lang="en-US" sz="1800" smtClean="0"/>
          </a:p>
          <a:p>
            <a:pPr marL="1233488" lvl="2" indent="-381000" eaLnBrk="1" hangingPunct="1">
              <a:spcBef>
                <a:spcPct val="0"/>
              </a:spcBef>
            </a:pPr>
            <a:r>
              <a:rPr lang="en-US" sz="1800" i="1" u="sng" smtClean="0"/>
              <a:t>Cross-sectional</a:t>
            </a:r>
            <a:r>
              <a:rPr lang="en-US" sz="1800" smtClean="0"/>
              <a:t>: one visit, could be very different due to other factors such as age</a:t>
            </a:r>
          </a:p>
          <a:p>
            <a:pPr marL="882650" lvl="1" indent="-457200" eaLnBrk="1" hangingPunct="1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Follow up non-OC users and measure the change when they become OC user : </a:t>
            </a:r>
            <a:r>
              <a:rPr lang="en-US" sz="1800" smtClean="0">
                <a:solidFill>
                  <a:schemeClr val="hlink"/>
                </a:solidFill>
              </a:rPr>
              <a:t>paired samples from single population</a:t>
            </a:r>
            <a:endParaRPr lang="en-US" sz="1800" smtClean="0"/>
          </a:p>
          <a:p>
            <a:pPr marL="1233488" lvl="2" indent="-381000" eaLnBrk="1" hangingPunct="1">
              <a:spcBef>
                <a:spcPct val="0"/>
              </a:spcBef>
            </a:pPr>
            <a:r>
              <a:rPr lang="en-US" sz="1800" i="1" u="sng" smtClean="0"/>
              <a:t>Longitudinal study;</a:t>
            </a:r>
            <a:r>
              <a:rPr lang="en-US" sz="1800" smtClean="0"/>
              <a:t> same patients (observed difference more likely to be due to OC use), hard to follow up all patients.</a:t>
            </a:r>
          </a:p>
          <a:p>
            <a:pPr marL="882650" lvl="1" indent="-457200" eaLnBrk="1" hangingPunct="1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Measure the difference in BP between OC users and non-OC users </a:t>
            </a:r>
            <a:r>
              <a:rPr lang="en-US" sz="1800" smtClean="0">
                <a:solidFill>
                  <a:schemeClr val="hlink"/>
                </a:solidFill>
              </a:rPr>
              <a:t>matched</a:t>
            </a:r>
            <a:r>
              <a:rPr lang="en-US" sz="1800" smtClean="0"/>
              <a:t> on age and weight: </a:t>
            </a:r>
            <a:r>
              <a:rPr lang="en-US" sz="1800" smtClean="0">
                <a:solidFill>
                  <a:schemeClr val="hlink"/>
                </a:solidFill>
              </a:rPr>
              <a:t>paired samples from two related population</a:t>
            </a:r>
            <a:endParaRPr lang="en-US" sz="1800" smtClean="0"/>
          </a:p>
          <a:p>
            <a:pPr marL="1233488" lvl="2" indent="-381000" eaLnBrk="1" hangingPunct="1">
              <a:spcBef>
                <a:spcPct val="0"/>
              </a:spcBef>
            </a:pPr>
            <a:r>
              <a:rPr lang="en-US" sz="1800" i="1" smtClean="0"/>
              <a:t>Cross-sectional study with matching</a:t>
            </a:r>
            <a:r>
              <a:rPr lang="en-US" sz="1800" smtClean="0"/>
              <a:t>; combines advantages of 1 and 2 above)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 anchorCtr="1"/>
          <a:lstStyle/>
          <a:p>
            <a:pPr defTabSz="914400" eaLnBrk="1" hangingPunct="1"/>
            <a:r>
              <a:rPr lang="en-US" sz="3600" smtClean="0"/>
              <a:t>Solution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08150"/>
            <a:ext cx="3848100" cy="4114800"/>
          </a:xfrm>
          <a:noFill/>
        </p:spPr>
        <p:txBody>
          <a:bodyPr lIns="90488" tIns="44450" rIns="90488" bIns="44450"/>
          <a:lstStyle/>
          <a:p>
            <a:pPr marL="457200" indent="-457200" defTabSz="914400" eaLnBrk="1" hangingPunct="1"/>
            <a:r>
              <a:rPr lang="en-US" sz="2000" b="1" smtClean="0"/>
              <a:t>H0: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1</a:t>
            </a:r>
            <a:r>
              <a:rPr lang="en-US" sz="2000" b="1" smtClean="0"/>
              <a:t> –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2</a:t>
            </a:r>
            <a:r>
              <a:rPr lang="en-US" sz="2000" b="1" smtClean="0"/>
              <a:t> </a:t>
            </a:r>
            <a:r>
              <a:rPr lang="en-US" sz="2000" b="1" smtClean="0">
                <a:cs typeface="Arial" charset="0"/>
                <a:sym typeface="Symbol" pitchFamily="18" charset="2"/>
              </a:rPr>
              <a:t>=</a:t>
            </a:r>
            <a:r>
              <a:rPr lang="en-US" sz="2000" b="1" smtClean="0">
                <a:sym typeface="Symbol" pitchFamily="18" charset="2"/>
              </a:rPr>
              <a:t> 0</a:t>
            </a:r>
            <a:endParaRPr lang="en-US" sz="2000" b="1" smtClean="0"/>
          </a:p>
          <a:p>
            <a:pPr marL="457200" indent="-457200" defTabSz="914400" eaLnBrk="1" hangingPunct="1"/>
            <a:r>
              <a:rPr lang="en-US" sz="2000" b="1" smtClean="0"/>
              <a:t>Ha: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1</a:t>
            </a:r>
            <a:r>
              <a:rPr lang="en-US" sz="2000" b="1" smtClean="0"/>
              <a:t> –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2</a:t>
            </a:r>
            <a:r>
              <a:rPr lang="en-US" sz="2000" b="1" smtClean="0"/>
              <a:t> </a:t>
            </a:r>
            <a:r>
              <a:rPr lang="en-US" sz="2000" b="1" smtClean="0">
                <a:cs typeface="Arial" charset="0"/>
                <a:sym typeface="Symbol" pitchFamily="18" charset="2"/>
              </a:rPr>
              <a:t>≠</a:t>
            </a:r>
            <a:r>
              <a:rPr lang="en-US" sz="2000" b="1" smtClean="0">
                <a:sym typeface="Symbol" pitchFamily="18" charset="2"/>
              </a:rPr>
              <a:t> 0</a:t>
            </a:r>
            <a:endParaRPr lang="en-US" sz="2000" b="1" smtClean="0"/>
          </a:p>
          <a:p>
            <a:pPr marL="457200" indent="-457200" defTabSz="914400" eaLnBrk="1" hangingPunct="1"/>
            <a:r>
              <a:rPr lang="en-US" sz="2000" b="1" smtClean="0">
                <a:latin typeface="Symbol" pitchFamily="18" charset="2"/>
              </a:rPr>
              <a:t></a:t>
            </a:r>
            <a:r>
              <a:rPr lang="en-US" sz="2000" b="1" smtClean="0"/>
              <a:t> </a:t>
            </a:r>
            <a:r>
              <a:rPr lang="en-US" sz="2000" b="1" smtClean="0">
                <a:latin typeface="Symbol" pitchFamily="18" charset="2"/>
              </a:rPr>
              <a:t></a:t>
            </a:r>
            <a:r>
              <a:rPr lang="en-US" sz="2000" b="1" smtClean="0"/>
              <a:t> 0.05</a:t>
            </a:r>
          </a:p>
          <a:p>
            <a:pPr marL="457200" indent="-457200" defTabSz="914400" eaLnBrk="1" hangingPunct="1"/>
            <a:r>
              <a:rPr lang="en-US" sz="2000" b="1" i="1" smtClean="0">
                <a:solidFill>
                  <a:schemeClr val="hlink"/>
                </a:solidFill>
              </a:rPr>
              <a:t>Degree of freedom=151</a:t>
            </a:r>
            <a:endParaRPr lang="en-US" sz="2000" b="1" smtClean="0"/>
          </a:p>
          <a:p>
            <a:pPr marL="457200" indent="-457200" defTabSz="914400" eaLnBrk="1" hangingPunct="1">
              <a:spcBef>
                <a:spcPct val="24000"/>
              </a:spcBef>
            </a:pPr>
            <a:r>
              <a:rPr lang="en-US" sz="2000" b="1" smtClean="0"/>
              <a:t>Critical Value(s):</a:t>
            </a:r>
          </a:p>
          <a:p>
            <a:pPr marL="457200" indent="-457200" defTabSz="914400" eaLnBrk="1" hangingPunct="1">
              <a:buFont typeface="Wingdings" pitchFamily="2" charset="2"/>
              <a:buNone/>
            </a:pPr>
            <a:r>
              <a:rPr lang="en-US" sz="2000" b="1" smtClean="0"/>
              <a:t>	</a:t>
            </a:r>
            <a:r>
              <a:rPr lang="en-US" sz="1600" smtClean="0"/>
              <a:t>from the</a:t>
            </a:r>
            <a:r>
              <a:rPr lang="en-US" sz="2000" b="1" smtClean="0"/>
              <a:t> </a:t>
            </a:r>
            <a:r>
              <a:rPr lang="en-US" sz="1600" smtClean="0"/>
              <a:t>Table 5, 		 3.40&gt; </a:t>
            </a:r>
            <a:r>
              <a:rPr lang="en-US" sz="1600" i="1" smtClean="0"/>
              <a:t>t</a:t>
            </a:r>
            <a:r>
              <a:rPr lang="en-US" sz="1000" i="1" smtClean="0"/>
              <a:t>151,0.975</a:t>
            </a:r>
            <a:r>
              <a:rPr lang="en-US" sz="1600" i="1" smtClean="0"/>
              <a:t>=1.960 </a:t>
            </a:r>
            <a:endParaRPr lang="en-US" sz="1000" i="1" smtClean="0"/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4724400" y="170815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Statistic: 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eaLnBrk="0" hangingPunct="0">
              <a:spcBef>
                <a:spcPct val="43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Decision: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Conclusion:</a:t>
            </a:r>
          </a:p>
          <a:p>
            <a:pPr marL="457200" indent="-457200" eaLnBrk="0" latinLnBrk="1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181600" y="2133600"/>
          <a:ext cx="2449513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4" imgW="1854200" imgH="1574800" progId="Equation.DSMT4">
                  <p:embed/>
                </p:oleObj>
              </mc:Choice>
              <mc:Fallback>
                <p:oleObj name="Equation" r:id="rId4" imgW="1854200" imgH="1574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33600"/>
                        <a:ext cx="2449513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2335213" y="4430713"/>
            <a:ext cx="1587" cy="13081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Freeform 7"/>
          <p:cNvSpPr>
            <a:spLocks/>
          </p:cNvSpPr>
          <p:nvPr/>
        </p:nvSpPr>
        <p:spPr bwMode="auto">
          <a:xfrm>
            <a:off x="1171575" y="5037138"/>
            <a:ext cx="684213" cy="690562"/>
          </a:xfrm>
          <a:custGeom>
            <a:avLst/>
            <a:gdLst>
              <a:gd name="T0" fmla="*/ 2147483647 w 431"/>
              <a:gd name="T1" fmla="*/ 0 h 435"/>
              <a:gd name="T2" fmla="*/ 2147483647 w 431"/>
              <a:gd name="T3" fmla="*/ 2147483647 h 435"/>
              <a:gd name="T4" fmla="*/ 0 w 431"/>
              <a:gd name="T5" fmla="*/ 2147483647 h 435"/>
              <a:gd name="T6" fmla="*/ 2147483647 w 431"/>
              <a:gd name="T7" fmla="*/ 2147483647 h 435"/>
              <a:gd name="T8" fmla="*/ 2147483647 w 431"/>
              <a:gd name="T9" fmla="*/ 2147483647 h 435"/>
              <a:gd name="T10" fmla="*/ 2147483647 w 431"/>
              <a:gd name="T11" fmla="*/ 2147483647 h 435"/>
              <a:gd name="T12" fmla="*/ 2147483647 w 431"/>
              <a:gd name="T13" fmla="*/ 2147483647 h 435"/>
              <a:gd name="T14" fmla="*/ 2147483647 w 431"/>
              <a:gd name="T15" fmla="*/ 2147483647 h 435"/>
              <a:gd name="T16" fmla="*/ 2147483647 w 431"/>
              <a:gd name="T17" fmla="*/ 2147483647 h 435"/>
              <a:gd name="T18" fmla="*/ 2147483647 w 431"/>
              <a:gd name="T19" fmla="*/ 2147483647 h 435"/>
              <a:gd name="T20" fmla="*/ 2147483647 w 431"/>
              <a:gd name="T21" fmla="*/ 2147483647 h 435"/>
              <a:gd name="T22" fmla="*/ 2147483647 w 431"/>
              <a:gd name="T23" fmla="*/ 2147483647 h 435"/>
              <a:gd name="T24" fmla="*/ 2147483647 w 431"/>
              <a:gd name="T25" fmla="*/ 2147483647 h 435"/>
              <a:gd name="T26" fmla="*/ 2147483647 w 431"/>
              <a:gd name="T27" fmla="*/ 0 h 43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31"/>
              <a:gd name="T43" fmla="*/ 0 h 435"/>
              <a:gd name="T44" fmla="*/ 431 w 431"/>
              <a:gd name="T45" fmla="*/ 435 h 43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31" h="435">
                <a:moveTo>
                  <a:pt x="431" y="0"/>
                </a:moveTo>
                <a:lnTo>
                  <a:pt x="431" y="435"/>
                </a:lnTo>
                <a:lnTo>
                  <a:pt x="0" y="435"/>
                </a:lnTo>
                <a:lnTo>
                  <a:pt x="52" y="412"/>
                </a:lnTo>
                <a:lnTo>
                  <a:pt x="102" y="385"/>
                </a:lnTo>
                <a:lnTo>
                  <a:pt x="151" y="355"/>
                </a:lnTo>
                <a:lnTo>
                  <a:pt x="197" y="320"/>
                </a:lnTo>
                <a:lnTo>
                  <a:pt x="240" y="283"/>
                </a:lnTo>
                <a:lnTo>
                  <a:pt x="280" y="242"/>
                </a:lnTo>
                <a:lnTo>
                  <a:pt x="317" y="198"/>
                </a:lnTo>
                <a:lnTo>
                  <a:pt x="351" y="152"/>
                </a:lnTo>
                <a:lnTo>
                  <a:pt x="381" y="103"/>
                </a:lnTo>
                <a:lnTo>
                  <a:pt x="408" y="53"/>
                </a:lnTo>
                <a:lnTo>
                  <a:pt x="431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Freeform 8"/>
          <p:cNvSpPr>
            <a:spLocks/>
          </p:cNvSpPr>
          <p:nvPr/>
        </p:nvSpPr>
        <p:spPr bwMode="auto">
          <a:xfrm>
            <a:off x="2870200" y="5072063"/>
            <a:ext cx="649288" cy="655637"/>
          </a:xfrm>
          <a:custGeom>
            <a:avLst/>
            <a:gdLst>
              <a:gd name="T0" fmla="*/ 0 w 409"/>
              <a:gd name="T1" fmla="*/ 0 h 413"/>
              <a:gd name="T2" fmla="*/ 0 w 409"/>
              <a:gd name="T3" fmla="*/ 2147483647 h 413"/>
              <a:gd name="T4" fmla="*/ 2147483647 w 409"/>
              <a:gd name="T5" fmla="*/ 2147483647 h 413"/>
              <a:gd name="T6" fmla="*/ 2147483647 w 409"/>
              <a:gd name="T7" fmla="*/ 2147483647 h 413"/>
              <a:gd name="T8" fmla="*/ 2147483647 w 409"/>
              <a:gd name="T9" fmla="*/ 2147483647 h 413"/>
              <a:gd name="T10" fmla="*/ 2147483647 w 409"/>
              <a:gd name="T11" fmla="*/ 2147483647 h 413"/>
              <a:gd name="T12" fmla="*/ 2147483647 w 409"/>
              <a:gd name="T13" fmla="*/ 2147483647 h 413"/>
              <a:gd name="T14" fmla="*/ 2147483647 w 409"/>
              <a:gd name="T15" fmla="*/ 2147483647 h 413"/>
              <a:gd name="T16" fmla="*/ 2147483647 w 409"/>
              <a:gd name="T17" fmla="*/ 2147483647 h 413"/>
              <a:gd name="T18" fmla="*/ 2147483647 w 409"/>
              <a:gd name="T19" fmla="*/ 2147483647 h 413"/>
              <a:gd name="T20" fmla="*/ 2147483647 w 409"/>
              <a:gd name="T21" fmla="*/ 2147483647 h 413"/>
              <a:gd name="T22" fmla="*/ 2147483647 w 409"/>
              <a:gd name="T23" fmla="*/ 2147483647 h 413"/>
              <a:gd name="T24" fmla="*/ 2147483647 w 409"/>
              <a:gd name="T25" fmla="*/ 2147483647 h 413"/>
              <a:gd name="T26" fmla="*/ 0 w 409"/>
              <a:gd name="T27" fmla="*/ 0 h 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9"/>
              <a:gd name="T43" fmla="*/ 0 h 413"/>
              <a:gd name="T44" fmla="*/ 409 w 409"/>
              <a:gd name="T45" fmla="*/ 413 h 4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9" h="413">
                <a:moveTo>
                  <a:pt x="0" y="0"/>
                </a:moveTo>
                <a:lnTo>
                  <a:pt x="0" y="413"/>
                </a:lnTo>
                <a:lnTo>
                  <a:pt x="409" y="413"/>
                </a:lnTo>
                <a:lnTo>
                  <a:pt x="359" y="391"/>
                </a:lnTo>
                <a:lnTo>
                  <a:pt x="311" y="365"/>
                </a:lnTo>
                <a:lnTo>
                  <a:pt x="266" y="336"/>
                </a:lnTo>
                <a:lnTo>
                  <a:pt x="222" y="304"/>
                </a:lnTo>
                <a:lnTo>
                  <a:pt x="181" y="268"/>
                </a:lnTo>
                <a:lnTo>
                  <a:pt x="143" y="230"/>
                </a:lnTo>
                <a:lnTo>
                  <a:pt x="108" y="188"/>
                </a:lnTo>
                <a:lnTo>
                  <a:pt x="76" y="145"/>
                </a:lnTo>
                <a:lnTo>
                  <a:pt x="47" y="98"/>
                </a:lnTo>
                <a:lnTo>
                  <a:pt x="21" y="5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Freeform 9"/>
          <p:cNvSpPr>
            <a:spLocks/>
          </p:cNvSpPr>
          <p:nvPr/>
        </p:nvSpPr>
        <p:spPr bwMode="auto">
          <a:xfrm>
            <a:off x="2328863" y="4402138"/>
            <a:ext cx="1382712" cy="1328737"/>
          </a:xfrm>
          <a:custGeom>
            <a:avLst/>
            <a:gdLst>
              <a:gd name="T0" fmla="*/ 2147483647 w 871"/>
              <a:gd name="T1" fmla="*/ 2147483647 h 837"/>
              <a:gd name="T2" fmla="*/ 2147483647 w 871"/>
              <a:gd name="T3" fmla="*/ 2147483647 h 837"/>
              <a:gd name="T4" fmla="*/ 2147483647 w 871"/>
              <a:gd name="T5" fmla="*/ 2147483647 h 837"/>
              <a:gd name="T6" fmla="*/ 2147483647 w 871"/>
              <a:gd name="T7" fmla="*/ 2147483647 h 837"/>
              <a:gd name="T8" fmla="*/ 2147483647 w 871"/>
              <a:gd name="T9" fmla="*/ 2147483647 h 837"/>
              <a:gd name="T10" fmla="*/ 2147483647 w 871"/>
              <a:gd name="T11" fmla="*/ 2147483647 h 837"/>
              <a:gd name="T12" fmla="*/ 2147483647 w 871"/>
              <a:gd name="T13" fmla="*/ 2147483647 h 837"/>
              <a:gd name="T14" fmla="*/ 2147483647 w 871"/>
              <a:gd name="T15" fmla="*/ 2147483647 h 837"/>
              <a:gd name="T16" fmla="*/ 2147483647 w 871"/>
              <a:gd name="T17" fmla="*/ 2147483647 h 837"/>
              <a:gd name="T18" fmla="*/ 2147483647 w 871"/>
              <a:gd name="T19" fmla="*/ 2147483647 h 837"/>
              <a:gd name="T20" fmla="*/ 2147483647 w 871"/>
              <a:gd name="T21" fmla="*/ 2147483647 h 837"/>
              <a:gd name="T22" fmla="*/ 2147483647 w 871"/>
              <a:gd name="T23" fmla="*/ 2147483647 h 837"/>
              <a:gd name="T24" fmla="*/ 2147483647 w 871"/>
              <a:gd name="T25" fmla="*/ 2147483647 h 837"/>
              <a:gd name="T26" fmla="*/ 2147483647 w 871"/>
              <a:gd name="T27" fmla="*/ 2147483647 h 837"/>
              <a:gd name="T28" fmla="*/ 2147483647 w 871"/>
              <a:gd name="T29" fmla="*/ 2147483647 h 837"/>
              <a:gd name="T30" fmla="*/ 0 w 871"/>
              <a:gd name="T31" fmla="*/ 0 h 8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1"/>
              <a:gd name="T49" fmla="*/ 0 h 837"/>
              <a:gd name="T50" fmla="*/ 871 w 871"/>
              <a:gd name="T51" fmla="*/ 837 h 8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1" h="837">
                <a:moveTo>
                  <a:pt x="871" y="837"/>
                </a:moveTo>
                <a:lnTo>
                  <a:pt x="779" y="827"/>
                </a:lnTo>
                <a:lnTo>
                  <a:pt x="734" y="817"/>
                </a:lnTo>
                <a:lnTo>
                  <a:pt x="687" y="803"/>
                </a:lnTo>
                <a:lnTo>
                  <a:pt x="642" y="784"/>
                </a:lnTo>
                <a:lnTo>
                  <a:pt x="595" y="758"/>
                </a:lnTo>
                <a:lnTo>
                  <a:pt x="550" y="723"/>
                </a:lnTo>
                <a:lnTo>
                  <a:pt x="458" y="626"/>
                </a:lnTo>
                <a:lnTo>
                  <a:pt x="367" y="490"/>
                </a:lnTo>
                <a:lnTo>
                  <a:pt x="275" y="326"/>
                </a:lnTo>
                <a:lnTo>
                  <a:pt x="230" y="242"/>
                </a:lnTo>
                <a:lnTo>
                  <a:pt x="183" y="165"/>
                </a:lnTo>
                <a:lnTo>
                  <a:pt x="138" y="97"/>
                </a:lnTo>
                <a:lnTo>
                  <a:pt x="91" y="44"/>
                </a:lnTo>
                <a:lnTo>
                  <a:pt x="46" y="1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Freeform 10"/>
          <p:cNvSpPr>
            <a:spLocks/>
          </p:cNvSpPr>
          <p:nvPr/>
        </p:nvSpPr>
        <p:spPr bwMode="auto">
          <a:xfrm>
            <a:off x="944563" y="4402138"/>
            <a:ext cx="1384300" cy="1328737"/>
          </a:xfrm>
          <a:custGeom>
            <a:avLst/>
            <a:gdLst>
              <a:gd name="T0" fmla="*/ 0 w 872"/>
              <a:gd name="T1" fmla="*/ 2147483647 h 837"/>
              <a:gd name="T2" fmla="*/ 2147483647 w 872"/>
              <a:gd name="T3" fmla="*/ 2147483647 h 837"/>
              <a:gd name="T4" fmla="*/ 2147483647 w 872"/>
              <a:gd name="T5" fmla="*/ 2147483647 h 837"/>
              <a:gd name="T6" fmla="*/ 2147483647 w 872"/>
              <a:gd name="T7" fmla="*/ 2147483647 h 837"/>
              <a:gd name="T8" fmla="*/ 2147483647 w 872"/>
              <a:gd name="T9" fmla="*/ 2147483647 h 837"/>
              <a:gd name="T10" fmla="*/ 2147483647 w 872"/>
              <a:gd name="T11" fmla="*/ 2147483647 h 837"/>
              <a:gd name="T12" fmla="*/ 2147483647 w 872"/>
              <a:gd name="T13" fmla="*/ 2147483647 h 837"/>
              <a:gd name="T14" fmla="*/ 2147483647 w 872"/>
              <a:gd name="T15" fmla="*/ 2147483647 h 837"/>
              <a:gd name="T16" fmla="*/ 2147483647 w 872"/>
              <a:gd name="T17" fmla="*/ 2147483647 h 837"/>
              <a:gd name="T18" fmla="*/ 2147483647 w 872"/>
              <a:gd name="T19" fmla="*/ 2147483647 h 837"/>
              <a:gd name="T20" fmla="*/ 2147483647 w 872"/>
              <a:gd name="T21" fmla="*/ 2147483647 h 837"/>
              <a:gd name="T22" fmla="*/ 2147483647 w 872"/>
              <a:gd name="T23" fmla="*/ 2147483647 h 837"/>
              <a:gd name="T24" fmla="*/ 2147483647 w 872"/>
              <a:gd name="T25" fmla="*/ 2147483647 h 837"/>
              <a:gd name="T26" fmla="*/ 2147483647 w 872"/>
              <a:gd name="T27" fmla="*/ 2147483647 h 837"/>
              <a:gd name="T28" fmla="*/ 2147483647 w 872"/>
              <a:gd name="T29" fmla="*/ 2147483647 h 837"/>
              <a:gd name="T30" fmla="*/ 2147483647 w 872"/>
              <a:gd name="T31" fmla="*/ 0 h 8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2"/>
              <a:gd name="T49" fmla="*/ 0 h 837"/>
              <a:gd name="T50" fmla="*/ 872 w 872"/>
              <a:gd name="T51" fmla="*/ 837 h 8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2" h="837">
                <a:moveTo>
                  <a:pt x="0" y="837"/>
                </a:moveTo>
                <a:lnTo>
                  <a:pt x="92" y="827"/>
                </a:lnTo>
                <a:lnTo>
                  <a:pt x="139" y="817"/>
                </a:lnTo>
                <a:lnTo>
                  <a:pt x="184" y="803"/>
                </a:lnTo>
                <a:lnTo>
                  <a:pt x="229" y="784"/>
                </a:lnTo>
                <a:lnTo>
                  <a:pt x="276" y="758"/>
                </a:lnTo>
                <a:lnTo>
                  <a:pt x="321" y="723"/>
                </a:lnTo>
                <a:lnTo>
                  <a:pt x="414" y="626"/>
                </a:lnTo>
                <a:lnTo>
                  <a:pt x="504" y="490"/>
                </a:lnTo>
                <a:lnTo>
                  <a:pt x="596" y="326"/>
                </a:lnTo>
                <a:lnTo>
                  <a:pt x="643" y="242"/>
                </a:lnTo>
                <a:lnTo>
                  <a:pt x="688" y="165"/>
                </a:lnTo>
                <a:lnTo>
                  <a:pt x="734" y="97"/>
                </a:lnTo>
                <a:lnTo>
                  <a:pt x="780" y="44"/>
                </a:lnTo>
                <a:lnTo>
                  <a:pt x="826" y="10"/>
                </a:lnTo>
                <a:lnTo>
                  <a:pt x="872" y="0"/>
                </a:lnTo>
              </a:path>
            </a:pathLst>
          </a:custGeom>
          <a:noFill/>
          <a:ln w="3175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Freeform 11"/>
          <p:cNvSpPr>
            <a:spLocks/>
          </p:cNvSpPr>
          <p:nvPr/>
        </p:nvSpPr>
        <p:spPr bwMode="auto">
          <a:xfrm>
            <a:off x="949325" y="4637088"/>
            <a:ext cx="2817813" cy="1092200"/>
          </a:xfrm>
          <a:custGeom>
            <a:avLst/>
            <a:gdLst>
              <a:gd name="T0" fmla="*/ 0 w 1775"/>
              <a:gd name="T1" fmla="*/ 0 h 688"/>
              <a:gd name="T2" fmla="*/ 0 w 1775"/>
              <a:gd name="T3" fmla="*/ 2147483647 h 688"/>
              <a:gd name="T4" fmla="*/ 2147483647 w 1775"/>
              <a:gd name="T5" fmla="*/ 2147483647 h 688"/>
              <a:gd name="T6" fmla="*/ 0 60000 65536"/>
              <a:gd name="T7" fmla="*/ 0 60000 65536"/>
              <a:gd name="T8" fmla="*/ 0 60000 65536"/>
              <a:gd name="T9" fmla="*/ 0 w 1775"/>
              <a:gd name="T10" fmla="*/ 0 h 688"/>
              <a:gd name="T11" fmla="*/ 1775 w 1775"/>
              <a:gd name="T12" fmla="*/ 688 h 6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5" h="688">
                <a:moveTo>
                  <a:pt x="0" y="0"/>
                </a:moveTo>
                <a:lnTo>
                  <a:pt x="0" y="688"/>
                </a:lnTo>
                <a:lnTo>
                  <a:pt x="1775" y="688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914400" y="4637088"/>
            <a:ext cx="3492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914400" y="4746625"/>
            <a:ext cx="349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914400" y="4856163"/>
            <a:ext cx="3492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914400" y="4965700"/>
            <a:ext cx="349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914400" y="5073650"/>
            <a:ext cx="349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914400" y="5183188"/>
            <a:ext cx="3492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914400" y="5292725"/>
            <a:ext cx="349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914400" y="5400675"/>
            <a:ext cx="349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914400" y="5510213"/>
            <a:ext cx="3492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914400" y="5619750"/>
            <a:ext cx="349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3767138" y="5729288"/>
            <a:ext cx="1587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3486150" y="5729288"/>
            <a:ext cx="1588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3203575" y="5729288"/>
            <a:ext cx="1588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2922588" y="5729288"/>
            <a:ext cx="1587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2640013" y="5729288"/>
            <a:ext cx="1587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2357438" y="5729288"/>
            <a:ext cx="1587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2074863" y="5729288"/>
            <a:ext cx="1587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1795463" y="5729288"/>
            <a:ext cx="1587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1512888" y="5729288"/>
            <a:ext cx="1587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1230313" y="5729288"/>
            <a:ext cx="1587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3783013" y="57388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t</a:t>
            </a:r>
            <a:endParaRPr lang="en-US" sz="2000" b="1"/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2362200" y="578961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0</a:t>
            </a:r>
            <a:endParaRPr lang="en-US" b="1"/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2511425" y="5715000"/>
            <a:ext cx="5143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1.960</a:t>
            </a: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1597025" y="5715000"/>
            <a:ext cx="5826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-1.960</a:t>
            </a:r>
            <a:endParaRPr lang="en-US" sz="2000" b="1"/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3248025" y="4814888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.0025</a:t>
            </a:r>
            <a:endParaRPr lang="en-US" sz="2000" b="1"/>
          </a:p>
        </p:txBody>
      </p:sp>
      <p:sp>
        <p:nvSpPr>
          <p:cNvPr id="25637" name="Freeform 37"/>
          <p:cNvSpPr>
            <a:spLocks/>
          </p:cNvSpPr>
          <p:nvPr/>
        </p:nvSpPr>
        <p:spPr bwMode="auto">
          <a:xfrm>
            <a:off x="1466850" y="5192713"/>
            <a:ext cx="168275" cy="377825"/>
          </a:xfrm>
          <a:custGeom>
            <a:avLst/>
            <a:gdLst>
              <a:gd name="T0" fmla="*/ 0 w 106"/>
              <a:gd name="T1" fmla="*/ 0 h 238"/>
              <a:gd name="T2" fmla="*/ 2147483647 w 106"/>
              <a:gd name="T3" fmla="*/ 2147483647 h 238"/>
              <a:gd name="T4" fmla="*/ 2147483647 w 106"/>
              <a:gd name="T5" fmla="*/ 2147483647 h 238"/>
              <a:gd name="T6" fmla="*/ 2147483647 w 106"/>
              <a:gd name="T7" fmla="*/ 2147483647 h 238"/>
              <a:gd name="T8" fmla="*/ 2147483647 w 106"/>
              <a:gd name="T9" fmla="*/ 2147483647 h 238"/>
              <a:gd name="T10" fmla="*/ 2147483647 w 106"/>
              <a:gd name="T11" fmla="*/ 2147483647 h 238"/>
              <a:gd name="T12" fmla="*/ 2147483647 w 106"/>
              <a:gd name="T13" fmla="*/ 2147483647 h 238"/>
              <a:gd name="T14" fmla="*/ 2147483647 w 106"/>
              <a:gd name="T15" fmla="*/ 2147483647 h 238"/>
              <a:gd name="T16" fmla="*/ 2147483647 w 106"/>
              <a:gd name="T17" fmla="*/ 2147483647 h 238"/>
              <a:gd name="T18" fmla="*/ 2147483647 w 106"/>
              <a:gd name="T19" fmla="*/ 2147483647 h 238"/>
              <a:gd name="T20" fmla="*/ 2147483647 w 106"/>
              <a:gd name="T21" fmla="*/ 2147483647 h 238"/>
              <a:gd name="T22" fmla="*/ 2147483647 w 106"/>
              <a:gd name="T23" fmla="*/ 2147483647 h 238"/>
              <a:gd name="T24" fmla="*/ 2147483647 w 106"/>
              <a:gd name="T25" fmla="*/ 2147483647 h 238"/>
              <a:gd name="T26" fmla="*/ 2147483647 w 106"/>
              <a:gd name="T27" fmla="*/ 2147483647 h 238"/>
              <a:gd name="T28" fmla="*/ 2147483647 w 106"/>
              <a:gd name="T29" fmla="*/ 2147483647 h 238"/>
              <a:gd name="T30" fmla="*/ 2147483647 w 106"/>
              <a:gd name="T31" fmla="*/ 2147483647 h 238"/>
              <a:gd name="T32" fmla="*/ 2147483647 w 106"/>
              <a:gd name="T33" fmla="*/ 2147483647 h 238"/>
              <a:gd name="T34" fmla="*/ 2147483647 w 106"/>
              <a:gd name="T35" fmla="*/ 2147483647 h 238"/>
              <a:gd name="T36" fmla="*/ 2147483647 w 106"/>
              <a:gd name="T37" fmla="*/ 2147483647 h 23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6"/>
              <a:gd name="T58" fmla="*/ 0 h 238"/>
              <a:gd name="T59" fmla="*/ 106 w 106"/>
              <a:gd name="T60" fmla="*/ 238 h 23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6" h="238">
                <a:moveTo>
                  <a:pt x="0" y="0"/>
                </a:moveTo>
                <a:lnTo>
                  <a:pt x="17" y="2"/>
                </a:lnTo>
                <a:lnTo>
                  <a:pt x="35" y="6"/>
                </a:lnTo>
                <a:lnTo>
                  <a:pt x="50" y="14"/>
                </a:lnTo>
                <a:lnTo>
                  <a:pt x="64" y="26"/>
                </a:lnTo>
                <a:lnTo>
                  <a:pt x="74" y="40"/>
                </a:lnTo>
                <a:lnTo>
                  <a:pt x="83" y="56"/>
                </a:lnTo>
                <a:lnTo>
                  <a:pt x="86" y="74"/>
                </a:lnTo>
                <a:lnTo>
                  <a:pt x="86" y="91"/>
                </a:lnTo>
                <a:lnTo>
                  <a:pt x="83" y="108"/>
                </a:lnTo>
                <a:lnTo>
                  <a:pt x="74" y="125"/>
                </a:lnTo>
                <a:lnTo>
                  <a:pt x="67" y="141"/>
                </a:lnTo>
                <a:lnTo>
                  <a:pt x="64" y="158"/>
                </a:lnTo>
                <a:lnTo>
                  <a:pt x="64" y="176"/>
                </a:lnTo>
                <a:lnTo>
                  <a:pt x="67" y="193"/>
                </a:lnTo>
                <a:lnTo>
                  <a:pt x="76" y="209"/>
                </a:lnTo>
                <a:lnTo>
                  <a:pt x="86" y="223"/>
                </a:lnTo>
                <a:lnTo>
                  <a:pt x="99" y="235"/>
                </a:lnTo>
                <a:lnTo>
                  <a:pt x="106" y="23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Freeform 38"/>
          <p:cNvSpPr>
            <a:spLocks/>
          </p:cNvSpPr>
          <p:nvPr/>
        </p:nvSpPr>
        <p:spPr bwMode="auto">
          <a:xfrm>
            <a:off x="1635125" y="5545138"/>
            <a:ext cx="77788" cy="69850"/>
          </a:xfrm>
          <a:custGeom>
            <a:avLst/>
            <a:gdLst>
              <a:gd name="T0" fmla="*/ 2147483647 w 49"/>
              <a:gd name="T1" fmla="*/ 0 h 44"/>
              <a:gd name="T2" fmla="*/ 2147483647 w 49"/>
              <a:gd name="T3" fmla="*/ 2147483647 h 44"/>
              <a:gd name="T4" fmla="*/ 0 w 49"/>
              <a:gd name="T5" fmla="*/ 2147483647 h 44"/>
              <a:gd name="T6" fmla="*/ 2147483647 w 49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4"/>
              <a:gd name="T14" fmla="*/ 49 w 49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4">
                <a:moveTo>
                  <a:pt x="9" y="0"/>
                </a:moveTo>
                <a:lnTo>
                  <a:pt x="49" y="31"/>
                </a:lnTo>
                <a:lnTo>
                  <a:pt x="0" y="44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Freeform 39"/>
          <p:cNvSpPr>
            <a:spLocks/>
          </p:cNvSpPr>
          <p:nvPr/>
        </p:nvSpPr>
        <p:spPr bwMode="auto">
          <a:xfrm>
            <a:off x="2992438" y="5491163"/>
            <a:ext cx="71437" cy="77787"/>
          </a:xfrm>
          <a:custGeom>
            <a:avLst/>
            <a:gdLst>
              <a:gd name="T0" fmla="*/ 2147483647 w 45"/>
              <a:gd name="T1" fmla="*/ 2147483647 h 49"/>
              <a:gd name="T2" fmla="*/ 2147483647 w 45"/>
              <a:gd name="T3" fmla="*/ 2147483647 h 49"/>
              <a:gd name="T4" fmla="*/ 0 w 45"/>
              <a:gd name="T5" fmla="*/ 0 h 49"/>
              <a:gd name="T6" fmla="*/ 2147483647 w 45"/>
              <a:gd name="T7" fmla="*/ 2147483647 h 49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9"/>
              <a:gd name="T14" fmla="*/ 45 w 4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9">
                <a:moveTo>
                  <a:pt x="45" y="10"/>
                </a:moveTo>
                <a:lnTo>
                  <a:pt x="12" y="49"/>
                </a:lnTo>
                <a:lnTo>
                  <a:pt x="0" y="0"/>
                </a:lnTo>
                <a:lnTo>
                  <a:pt x="45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0" name="Freeform 40"/>
          <p:cNvSpPr>
            <a:spLocks/>
          </p:cNvSpPr>
          <p:nvPr/>
        </p:nvSpPr>
        <p:spPr bwMode="auto">
          <a:xfrm>
            <a:off x="3021013" y="5192713"/>
            <a:ext cx="450850" cy="298450"/>
          </a:xfrm>
          <a:custGeom>
            <a:avLst/>
            <a:gdLst>
              <a:gd name="T0" fmla="*/ 2147483647 w 284"/>
              <a:gd name="T1" fmla="*/ 0 h 188"/>
              <a:gd name="T2" fmla="*/ 2147483647 w 284"/>
              <a:gd name="T3" fmla="*/ 2147483647 h 188"/>
              <a:gd name="T4" fmla="*/ 2147483647 w 284"/>
              <a:gd name="T5" fmla="*/ 2147483647 h 188"/>
              <a:gd name="T6" fmla="*/ 2147483647 w 284"/>
              <a:gd name="T7" fmla="*/ 2147483647 h 188"/>
              <a:gd name="T8" fmla="*/ 2147483647 w 284"/>
              <a:gd name="T9" fmla="*/ 2147483647 h 188"/>
              <a:gd name="T10" fmla="*/ 2147483647 w 284"/>
              <a:gd name="T11" fmla="*/ 2147483647 h 188"/>
              <a:gd name="T12" fmla="*/ 2147483647 w 284"/>
              <a:gd name="T13" fmla="*/ 2147483647 h 188"/>
              <a:gd name="T14" fmla="*/ 2147483647 w 284"/>
              <a:gd name="T15" fmla="*/ 2147483647 h 188"/>
              <a:gd name="T16" fmla="*/ 2147483647 w 284"/>
              <a:gd name="T17" fmla="*/ 2147483647 h 188"/>
              <a:gd name="T18" fmla="*/ 2147483647 w 284"/>
              <a:gd name="T19" fmla="*/ 2147483647 h 188"/>
              <a:gd name="T20" fmla="*/ 2147483647 w 284"/>
              <a:gd name="T21" fmla="*/ 2147483647 h 188"/>
              <a:gd name="T22" fmla="*/ 2147483647 w 284"/>
              <a:gd name="T23" fmla="*/ 2147483647 h 188"/>
              <a:gd name="T24" fmla="*/ 2147483647 w 284"/>
              <a:gd name="T25" fmla="*/ 2147483647 h 188"/>
              <a:gd name="T26" fmla="*/ 2147483647 w 284"/>
              <a:gd name="T27" fmla="*/ 2147483647 h 188"/>
              <a:gd name="T28" fmla="*/ 2147483647 w 284"/>
              <a:gd name="T29" fmla="*/ 2147483647 h 188"/>
              <a:gd name="T30" fmla="*/ 2147483647 w 284"/>
              <a:gd name="T31" fmla="*/ 2147483647 h 188"/>
              <a:gd name="T32" fmla="*/ 0 w 284"/>
              <a:gd name="T33" fmla="*/ 2147483647 h 188"/>
              <a:gd name="T34" fmla="*/ 0 w 284"/>
              <a:gd name="T35" fmla="*/ 2147483647 h 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84"/>
              <a:gd name="T55" fmla="*/ 0 h 188"/>
              <a:gd name="T56" fmla="*/ 284 w 284"/>
              <a:gd name="T57" fmla="*/ 188 h 18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84" h="188">
                <a:moveTo>
                  <a:pt x="284" y="0"/>
                </a:moveTo>
                <a:lnTo>
                  <a:pt x="281" y="24"/>
                </a:lnTo>
                <a:lnTo>
                  <a:pt x="273" y="47"/>
                </a:lnTo>
                <a:lnTo>
                  <a:pt x="262" y="67"/>
                </a:lnTo>
                <a:lnTo>
                  <a:pt x="247" y="85"/>
                </a:lnTo>
                <a:lnTo>
                  <a:pt x="228" y="100"/>
                </a:lnTo>
                <a:lnTo>
                  <a:pt x="207" y="111"/>
                </a:lnTo>
                <a:lnTo>
                  <a:pt x="184" y="118"/>
                </a:lnTo>
                <a:lnTo>
                  <a:pt x="161" y="119"/>
                </a:lnTo>
                <a:lnTo>
                  <a:pt x="137" y="116"/>
                </a:lnTo>
                <a:lnTo>
                  <a:pt x="113" y="114"/>
                </a:lnTo>
                <a:lnTo>
                  <a:pt x="90" y="116"/>
                </a:lnTo>
                <a:lnTo>
                  <a:pt x="68" y="123"/>
                </a:lnTo>
                <a:lnTo>
                  <a:pt x="46" y="134"/>
                </a:lnTo>
                <a:lnTo>
                  <a:pt x="27" y="148"/>
                </a:lnTo>
                <a:lnTo>
                  <a:pt x="12" y="166"/>
                </a:lnTo>
                <a:lnTo>
                  <a:pt x="0" y="187"/>
                </a:lnTo>
                <a:lnTo>
                  <a:pt x="0" y="18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954088" y="4343400"/>
            <a:ext cx="960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Reject H</a:t>
            </a:r>
            <a:r>
              <a:rPr lang="en-US" sz="1200">
                <a:solidFill>
                  <a:srgbClr val="000000"/>
                </a:solidFill>
              </a:rPr>
              <a:t>0</a:t>
            </a:r>
            <a:endParaRPr lang="en-US" sz="2000" b="1"/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>
            <a:off x="1389063" y="4711700"/>
            <a:ext cx="4603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3" name="Freeform 43"/>
          <p:cNvSpPr>
            <a:spLocks/>
          </p:cNvSpPr>
          <p:nvPr/>
        </p:nvSpPr>
        <p:spPr bwMode="auto">
          <a:xfrm>
            <a:off x="1303338" y="4670425"/>
            <a:ext cx="93662" cy="93663"/>
          </a:xfrm>
          <a:custGeom>
            <a:avLst/>
            <a:gdLst>
              <a:gd name="T0" fmla="*/ 2147483647 w 59"/>
              <a:gd name="T1" fmla="*/ 0 h 59"/>
              <a:gd name="T2" fmla="*/ 0 w 59"/>
              <a:gd name="T3" fmla="*/ 2147483647 h 59"/>
              <a:gd name="T4" fmla="*/ 2147483647 w 59"/>
              <a:gd name="T5" fmla="*/ 2147483647 h 59"/>
              <a:gd name="T6" fmla="*/ 2147483647 w 59"/>
              <a:gd name="T7" fmla="*/ 0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59"/>
              <a:gd name="T14" fmla="*/ 59 w 59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59">
                <a:moveTo>
                  <a:pt x="59" y="0"/>
                </a:moveTo>
                <a:lnTo>
                  <a:pt x="0" y="30"/>
                </a:lnTo>
                <a:lnTo>
                  <a:pt x="59" y="59"/>
                </a:lnTo>
                <a:lnTo>
                  <a:pt x="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4" name="Freeform 44"/>
          <p:cNvSpPr>
            <a:spLocks/>
          </p:cNvSpPr>
          <p:nvPr/>
        </p:nvSpPr>
        <p:spPr bwMode="auto">
          <a:xfrm>
            <a:off x="3362325" y="4670425"/>
            <a:ext cx="93663" cy="93663"/>
          </a:xfrm>
          <a:custGeom>
            <a:avLst/>
            <a:gdLst>
              <a:gd name="T0" fmla="*/ 0 w 59"/>
              <a:gd name="T1" fmla="*/ 2147483647 h 59"/>
              <a:gd name="T2" fmla="*/ 2147483647 w 59"/>
              <a:gd name="T3" fmla="*/ 2147483647 h 59"/>
              <a:gd name="T4" fmla="*/ 0 w 59"/>
              <a:gd name="T5" fmla="*/ 0 h 59"/>
              <a:gd name="T6" fmla="*/ 0 w 59"/>
              <a:gd name="T7" fmla="*/ 214748364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59"/>
              <a:gd name="T14" fmla="*/ 59 w 59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59">
                <a:moveTo>
                  <a:pt x="0" y="59"/>
                </a:moveTo>
                <a:lnTo>
                  <a:pt x="59" y="30"/>
                </a:lnTo>
                <a:lnTo>
                  <a:pt x="0" y="0"/>
                </a:lnTo>
                <a:lnTo>
                  <a:pt x="0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5" name="Line 45"/>
          <p:cNvSpPr>
            <a:spLocks noChangeShapeType="1"/>
          </p:cNvSpPr>
          <p:nvPr/>
        </p:nvSpPr>
        <p:spPr bwMode="auto">
          <a:xfrm flipH="1">
            <a:off x="2862263" y="4711700"/>
            <a:ext cx="493712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6" name="Line 46"/>
          <p:cNvSpPr>
            <a:spLocks noChangeShapeType="1"/>
          </p:cNvSpPr>
          <p:nvPr/>
        </p:nvSpPr>
        <p:spPr bwMode="auto">
          <a:xfrm flipV="1">
            <a:off x="1849438" y="4711700"/>
            <a:ext cx="1587" cy="10636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7" name="Line 47"/>
          <p:cNvSpPr>
            <a:spLocks noChangeShapeType="1"/>
          </p:cNvSpPr>
          <p:nvPr/>
        </p:nvSpPr>
        <p:spPr bwMode="auto">
          <a:xfrm flipV="1">
            <a:off x="2862263" y="4711700"/>
            <a:ext cx="1587" cy="10731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225550" y="4814888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.0025</a:t>
            </a:r>
            <a:endParaRPr lang="en-US" sz="2000" b="1"/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3054350" y="4348163"/>
            <a:ext cx="1144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Reject H</a:t>
            </a:r>
            <a:r>
              <a:rPr lang="en-US" sz="1200">
                <a:solidFill>
                  <a:srgbClr val="000000"/>
                </a:solidFill>
              </a:rPr>
              <a:t>0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5650" name="Text Box 50"/>
          <p:cNvSpPr txBox="1">
            <a:spLocks noChangeArrowheads="1"/>
          </p:cNvSpPr>
          <p:nvPr/>
        </p:nvSpPr>
        <p:spPr bwMode="auto">
          <a:xfrm>
            <a:off x="3124200" y="5715000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hlink"/>
                </a:solidFill>
              </a:rPr>
              <a:t>3.40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 anchorCtr="1"/>
          <a:lstStyle/>
          <a:p>
            <a:pPr defTabSz="914400" eaLnBrk="1" hangingPunct="1"/>
            <a:r>
              <a:rPr lang="en-US" sz="3600" smtClean="0"/>
              <a:t>Solution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08150"/>
            <a:ext cx="3848100" cy="4114800"/>
          </a:xfrm>
          <a:noFill/>
        </p:spPr>
        <p:txBody>
          <a:bodyPr lIns="90488" tIns="44450" rIns="90488" bIns="44450"/>
          <a:lstStyle/>
          <a:p>
            <a:pPr marL="457200" indent="-457200" defTabSz="914400" eaLnBrk="1" hangingPunct="1"/>
            <a:r>
              <a:rPr lang="en-US" sz="2000" b="1" smtClean="0"/>
              <a:t>H0: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1</a:t>
            </a:r>
            <a:r>
              <a:rPr lang="en-US" sz="2000" b="1" smtClean="0"/>
              <a:t> –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2</a:t>
            </a:r>
            <a:r>
              <a:rPr lang="en-US" sz="2000" b="1" smtClean="0"/>
              <a:t> </a:t>
            </a:r>
            <a:r>
              <a:rPr lang="en-US" sz="2000" b="1" smtClean="0">
                <a:cs typeface="Arial" charset="0"/>
                <a:sym typeface="Symbol" pitchFamily="18" charset="2"/>
              </a:rPr>
              <a:t>=</a:t>
            </a:r>
            <a:r>
              <a:rPr lang="en-US" sz="2000" b="1" smtClean="0">
                <a:sym typeface="Symbol" pitchFamily="18" charset="2"/>
              </a:rPr>
              <a:t> 0</a:t>
            </a:r>
            <a:endParaRPr lang="en-US" sz="2000" b="1" smtClean="0"/>
          </a:p>
          <a:p>
            <a:pPr marL="457200" indent="-457200" defTabSz="914400" eaLnBrk="1" hangingPunct="1"/>
            <a:r>
              <a:rPr lang="en-US" sz="2000" b="1" smtClean="0"/>
              <a:t>Ha: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1</a:t>
            </a:r>
            <a:r>
              <a:rPr lang="en-US" sz="2000" b="1" smtClean="0"/>
              <a:t> – </a:t>
            </a:r>
            <a:r>
              <a:rPr lang="el-GR" sz="2000" b="1" smtClean="0">
                <a:cs typeface="Arial" charset="0"/>
                <a:sym typeface="Symbol" pitchFamily="18" charset="2"/>
              </a:rPr>
              <a:t></a:t>
            </a:r>
            <a:r>
              <a:rPr lang="en-US" sz="2000" b="1" baseline="-25000" smtClean="0"/>
              <a:t>2</a:t>
            </a:r>
            <a:r>
              <a:rPr lang="en-US" sz="2000" b="1" smtClean="0"/>
              <a:t> </a:t>
            </a:r>
            <a:r>
              <a:rPr lang="en-US" sz="2000" b="1" smtClean="0">
                <a:cs typeface="Arial" charset="0"/>
                <a:sym typeface="Symbol" pitchFamily="18" charset="2"/>
              </a:rPr>
              <a:t>≠</a:t>
            </a:r>
            <a:r>
              <a:rPr lang="en-US" sz="2000" b="1" smtClean="0">
                <a:sym typeface="Symbol" pitchFamily="18" charset="2"/>
              </a:rPr>
              <a:t> 0</a:t>
            </a:r>
            <a:endParaRPr lang="en-US" sz="2000" b="1" smtClean="0"/>
          </a:p>
          <a:p>
            <a:pPr marL="457200" indent="-457200" defTabSz="914400" eaLnBrk="1" hangingPunct="1"/>
            <a:r>
              <a:rPr lang="en-US" sz="2000" b="1" smtClean="0">
                <a:latin typeface="Symbol" pitchFamily="18" charset="2"/>
              </a:rPr>
              <a:t></a:t>
            </a:r>
            <a:r>
              <a:rPr lang="en-US" sz="2000" b="1" smtClean="0"/>
              <a:t> </a:t>
            </a:r>
            <a:r>
              <a:rPr lang="en-US" sz="2000" b="1" smtClean="0">
                <a:latin typeface="Symbol" pitchFamily="18" charset="2"/>
              </a:rPr>
              <a:t></a:t>
            </a:r>
            <a:r>
              <a:rPr lang="en-US" sz="2000" b="1" smtClean="0"/>
              <a:t> 0.05</a:t>
            </a:r>
          </a:p>
          <a:p>
            <a:pPr marL="457200" indent="-457200" defTabSz="914400" eaLnBrk="1" hangingPunct="1"/>
            <a:r>
              <a:rPr lang="en-US" sz="2000" b="1" i="1" smtClean="0">
                <a:solidFill>
                  <a:schemeClr val="hlink"/>
                </a:solidFill>
              </a:rPr>
              <a:t>Degree of freedom=151</a:t>
            </a:r>
            <a:endParaRPr lang="en-US" sz="2000" b="1" smtClean="0"/>
          </a:p>
          <a:p>
            <a:pPr marL="457200" indent="-457200" defTabSz="914400" eaLnBrk="1" hangingPunct="1">
              <a:spcBef>
                <a:spcPct val="24000"/>
              </a:spcBef>
            </a:pPr>
            <a:r>
              <a:rPr lang="en-US" sz="2000" b="1" smtClean="0"/>
              <a:t>Critical Value(s):</a:t>
            </a:r>
          </a:p>
          <a:p>
            <a:pPr marL="457200" indent="-457200" defTabSz="914400" eaLnBrk="1" hangingPunct="1">
              <a:buFont typeface="Wingdings" pitchFamily="2" charset="2"/>
              <a:buNone/>
            </a:pPr>
            <a:r>
              <a:rPr lang="en-US" sz="2000" b="1" smtClean="0"/>
              <a:t>	</a:t>
            </a:r>
            <a:r>
              <a:rPr lang="en-US" sz="1600" smtClean="0"/>
              <a:t>from the</a:t>
            </a:r>
            <a:r>
              <a:rPr lang="en-US" sz="2000" b="1" smtClean="0"/>
              <a:t> </a:t>
            </a:r>
            <a:r>
              <a:rPr lang="en-US" sz="1600" smtClean="0"/>
              <a:t>Table 5, 		 3.40&gt; </a:t>
            </a:r>
            <a:r>
              <a:rPr lang="en-US" sz="1600" i="1" smtClean="0"/>
              <a:t>t</a:t>
            </a:r>
            <a:r>
              <a:rPr lang="en-US" sz="1000" i="1" smtClean="0"/>
              <a:t>151,0.975</a:t>
            </a:r>
            <a:r>
              <a:rPr lang="en-US" sz="1600" i="1" smtClean="0"/>
              <a:t>=1.960 </a:t>
            </a:r>
            <a:endParaRPr lang="en-US" sz="1000" i="1" smtClean="0"/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auto">
          <a:xfrm>
            <a:off x="4724400" y="170815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Statistic: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3.40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Decision: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reject at</a:t>
            </a:r>
            <a:r>
              <a:rPr lang="en-US" sz="1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800">
                <a:latin typeface="Symbol" pitchFamily="18" charset="2"/>
              </a:rPr>
              <a:t></a:t>
            </a:r>
            <a:r>
              <a:rPr lang="en-US" sz="1800"/>
              <a:t> </a:t>
            </a:r>
            <a:r>
              <a:rPr lang="en-US" sz="1800">
                <a:latin typeface="Symbol" pitchFamily="18" charset="2"/>
              </a:rPr>
              <a:t></a:t>
            </a:r>
            <a:r>
              <a:rPr lang="en-US" sz="1800"/>
              <a:t> 0.05</a:t>
            </a:r>
            <a:endParaRPr lang="en-US" sz="1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Conclusion: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we conclude that the mean cholesterol levels in children whose fathers have died from heart disease are significantly higher than mean cholesterol levels in children whose fathers without heart diseases.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5" name="Line 6"/>
          <p:cNvSpPr>
            <a:spLocks noChangeShapeType="1"/>
          </p:cNvSpPr>
          <p:nvPr/>
        </p:nvSpPr>
        <p:spPr bwMode="auto">
          <a:xfrm>
            <a:off x="2335213" y="4430713"/>
            <a:ext cx="1587" cy="13081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6" name="Freeform 7"/>
          <p:cNvSpPr>
            <a:spLocks/>
          </p:cNvSpPr>
          <p:nvPr/>
        </p:nvSpPr>
        <p:spPr bwMode="auto">
          <a:xfrm>
            <a:off x="1171575" y="5037138"/>
            <a:ext cx="684213" cy="690562"/>
          </a:xfrm>
          <a:custGeom>
            <a:avLst/>
            <a:gdLst>
              <a:gd name="T0" fmla="*/ 2147483647 w 431"/>
              <a:gd name="T1" fmla="*/ 0 h 435"/>
              <a:gd name="T2" fmla="*/ 2147483647 w 431"/>
              <a:gd name="T3" fmla="*/ 2147483647 h 435"/>
              <a:gd name="T4" fmla="*/ 0 w 431"/>
              <a:gd name="T5" fmla="*/ 2147483647 h 435"/>
              <a:gd name="T6" fmla="*/ 2147483647 w 431"/>
              <a:gd name="T7" fmla="*/ 2147483647 h 435"/>
              <a:gd name="T8" fmla="*/ 2147483647 w 431"/>
              <a:gd name="T9" fmla="*/ 2147483647 h 435"/>
              <a:gd name="T10" fmla="*/ 2147483647 w 431"/>
              <a:gd name="T11" fmla="*/ 2147483647 h 435"/>
              <a:gd name="T12" fmla="*/ 2147483647 w 431"/>
              <a:gd name="T13" fmla="*/ 2147483647 h 435"/>
              <a:gd name="T14" fmla="*/ 2147483647 w 431"/>
              <a:gd name="T15" fmla="*/ 2147483647 h 435"/>
              <a:gd name="T16" fmla="*/ 2147483647 w 431"/>
              <a:gd name="T17" fmla="*/ 2147483647 h 435"/>
              <a:gd name="T18" fmla="*/ 2147483647 w 431"/>
              <a:gd name="T19" fmla="*/ 2147483647 h 435"/>
              <a:gd name="T20" fmla="*/ 2147483647 w 431"/>
              <a:gd name="T21" fmla="*/ 2147483647 h 435"/>
              <a:gd name="T22" fmla="*/ 2147483647 w 431"/>
              <a:gd name="T23" fmla="*/ 2147483647 h 435"/>
              <a:gd name="T24" fmla="*/ 2147483647 w 431"/>
              <a:gd name="T25" fmla="*/ 2147483647 h 435"/>
              <a:gd name="T26" fmla="*/ 2147483647 w 431"/>
              <a:gd name="T27" fmla="*/ 0 h 43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31"/>
              <a:gd name="T43" fmla="*/ 0 h 435"/>
              <a:gd name="T44" fmla="*/ 431 w 431"/>
              <a:gd name="T45" fmla="*/ 435 h 43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31" h="435">
                <a:moveTo>
                  <a:pt x="431" y="0"/>
                </a:moveTo>
                <a:lnTo>
                  <a:pt x="431" y="435"/>
                </a:lnTo>
                <a:lnTo>
                  <a:pt x="0" y="435"/>
                </a:lnTo>
                <a:lnTo>
                  <a:pt x="52" y="412"/>
                </a:lnTo>
                <a:lnTo>
                  <a:pt x="102" y="385"/>
                </a:lnTo>
                <a:lnTo>
                  <a:pt x="151" y="355"/>
                </a:lnTo>
                <a:lnTo>
                  <a:pt x="197" y="320"/>
                </a:lnTo>
                <a:lnTo>
                  <a:pt x="240" y="283"/>
                </a:lnTo>
                <a:lnTo>
                  <a:pt x="280" y="242"/>
                </a:lnTo>
                <a:lnTo>
                  <a:pt x="317" y="198"/>
                </a:lnTo>
                <a:lnTo>
                  <a:pt x="351" y="152"/>
                </a:lnTo>
                <a:lnTo>
                  <a:pt x="381" y="103"/>
                </a:lnTo>
                <a:lnTo>
                  <a:pt x="408" y="53"/>
                </a:lnTo>
                <a:lnTo>
                  <a:pt x="431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Freeform 8"/>
          <p:cNvSpPr>
            <a:spLocks/>
          </p:cNvSpPr>
          <p:nvPr/>
        </p:nvSpPr>
        <p:spPr bwMode="auto">
          <a:xfrm>
            <a:off x="2870200" y="5072063"/>
            <a:ext cx="649288" cy="655637"/>
          </a:xfrm>
          <a:custGeom>
            <a:avLst/>
            <a:gdLst>
              <a:gd name="T0" fmla="*/ 0 w 409"/>
              <a:gd name="T1" fmla="*/ 0 h 413"/>
              <a:gd name="T2" fmla="*/ 0 w 409"/>
              <a:gd name="T3" fmla="*/ 2147483647 h 413"/>
              <a:gd name="T4" fmla="*/ 2147483647 w 409"/>
              <a:gd name="T5" fmla="*/ 2147483647 h 413"/>
              <a:gd name="T6" fmla="*/ 2147483647 w 409"/>
              <a:gd name="T7" fmla="*/ 2147483647 h 413"/>
              <a:gd name="T8" fmla="*/ 2147483647 w 409"/>
              <a:gd name="T9" fmla="*/ 2147483647 h 413"/>
              <a:gd name="T10" fmla="*/ 2147483647 w 409"/>
              <a:gd name="T11" fmla="*/ 2147483647 h 413"/>
              <a:gd name="T12" fmla="*/ 2147483647 w 409"/>
              <a:gd name="T13" fmla="*/ 2147483647 h 413"/>
              <a:gd name="T14" fmla="*/ 2147483647 w 409"/>
              <a:gd name="T15" fmla="*/ 2147483647 h 413"/>
              <a:gd name="T16" fmla="*/ 2147483647 w 409"/>
              <a:gd name="T17" fmla="*/ 2147483647 h 413"/>
              <a:gd name="T18" fmla="*/ 2147483647 w 409"/>
              <a:gd name="T19" fmla="*/ 2147483647 h 413"/>
              <a:gd name="T20" fmla="*/ 2147483647 w 409"/>
              <a:gd name="T21" fmla="*/ 2147483647 h 413"/>
              <a:gd name="T22" fmla="*/ 2147483647 w 409"/>
              <a:gd name="T23" fmla="*/ 2147483647 h 413"/>
              <a:gd name="T24" fmla="*/ 2147483647 w 409"/>
              <a:gd name="T25" fmla="*/ 2147483647 h 413"/>
              <a:gd name="T26" fmla="*/ 0 w 409"/>
              <a:gd name="T27" fmla="*/ 0 h 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9"/>
              <a:gd name="T43" fmla="*/ 0 h 413"/>
              <a:gd name="T44" fmla="*/ 409 w 409"/>
              <a:gd name="T45" fmla="*/ 413 h 4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9" h="413">
                <a:moveTo>
                  <a:pt x="0" y="0"/>
                </a:moveTo>
                <a:lnTo>
                  <a:pt x="0" y="413"/>
                </a:lnTo>
                <a:lnTo>
                  <a:pt x="409" y="413"/>
                </a:lnTo>
                <a:lnTo>
                  <a:pt x="359" y="391"/>
                </a:lnTo>
                <a:lnTo>
                  <a:pt x="311" y="365"/>
                </a:lnTo>
                <a:lnTo>
                  <a:pt x="266" y="336"/>
                </a:lnTo>
                <a:lnTo>
                  <a:pt x="222" y="304"/>
                </a:lnTo>
                <a:lnTo>
                  <a:pt x="181" y="268"/>
                </a:lnTo>
                <a:lnTo>
                  <a:pt x="143" y="230"/>
                </a:lnTo>
                <a:lnTo>
                  <a:pt x="108" y="188"/>
                </a:lnTo>
                <a:lnTo>
                  <a:pt x="76" y="145"/>
                </a:lnTo>
                <a:lnTo>
                  <a:pt x="47" y="98"/>
                </a:lnTo>
                <a:lnTo>
                  <a:pt x="21" y="5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8" name="Freeform 9"/>
          <p:cNvSpPr>
            <a:spLocks/>
          </p:cNvSpPr>
          <p:nvPr/>
        </p:nvSpPr>
        <p:spPr bwMode="auto">
          <a:xfrm>
            <a:off x="2328863" y="4402138"/>
            <a:ext cx="1382712" cy="1328737"/>
          </a:xfrm>
          <a:custGeom>
            <a:avLst/>
            <a:gdLst>
              <a:gd name="T0" fmla="*/ 2147483647 w 871"/>
              <a:gd name="T1" fmla="*/ 2147483647 h 837"/>
              <a:gd name="T2" fmla="*/ 2147483647 w 871"/>
              <a:gd name="T3" fmla="*/ 2147483647 h 837"/>
              <a:gd name="T4" fmla="*/ 2147483647 w 871"/>
              <a:gd name="T5" fmla="*/ 2147483647 h 837"/>
              <a:gd name="T6" fmla="*/ 2147483647 w 871"/>
              <a:gd name="T7" fmla="*/ 2147483647 h 837"/>
              <a:gd name="T8" fmla="*/ 2147483647 w 871"/>
              <a:gd name="T9" fmla="*/ 2147483647 h 837"/>
              <a:gd name="T10" fmla="*/ 2147483647 w 871"/>
              <a:gd name="T11" fmla="*/ 2147483647 h 837"/>
              <a:gd name="T12" fmla="*/ 2147483647 w 871"/>
              <a:gd name="T13" fmla="*/ 2147483647 h 837"/>
              <a:gd name="T14" fmla="*/ 2147483647 w 871"/>
              <a:gd name="T15" fmla="*/ 2147483647 h 837"/>
              <a:gd name="T16" fmla="*/ 2147483647 w 871"/>
              <a:gd name="T17" fmla="*/ 2147483647 h 837"/>
              <a:gd name="T18" fmla="*/ 2147483647 w 871"/>
              <a:gd name="T19" fmla="*/ 2147483647 h 837"/>
              <a:gd name="T20" fmla="*/ 2147483647 w 871"/>
              <a:gd name="T21" fmla="*/ 2147483647 h 837"/>
              <a:gd name="T22" fmla="*/ 2147483647 w 871"/>
              <a:gd name="T23" fmla="*/ 2147483647 h 837"/>
              <a:gd name="T24" fmla="*/ 2147483647 w 871"/>
              <a:gd name="T25" fmla="*/ 2147483647 h 837"/>
              <a:gd name="T26" fmla="*/ 2147483647 w 871"/>
              <a:gd name="T27" fmla="*/ 2147483647 h 837"/>
              <a:gd name="T28" fmla="*/ 2147483647 w 871"/>
              <a:gd name="T29" fmla="*/ 2147483647 h 837"/>
              <a:gd name="T30" fmla="*/ 0 w 871"/>
              <a:gd name="T31" fmla="*/ 0 h 8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1"/>
              <a:gd name="T49" fmla="*/ 0 h 837"/>
              <a:gd name="T50" fmla="*/ 871 w 871"/>
              <a:gd name="T51" fmla="*/ 837 h 8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1" h="837">
                <a:moveTo>
                  <a:pt x="871" y="837"/>
                </a:moveTo>
                <a:lnTo>
                  <a:pt x="779" y="827"/>
                </a:lnTo>
                <a:lnTo>
                  <a:pt x="734" y="817"/>
                </a:lnTo>
                <a:lnTo>
                  <a:pt x="687" y="803"/>
                </a:lnTo>
                <a:lnTo>
                  <a:pt x="642" y="784"/>
                </a:lnTo>
                <a:lnTo>
                  <a:pt x="595" y="758"/>
                </a:lnTo>
                <a:lnTo>
                  <a:pt x="550" y="723"/>
                </a:lnTo>
                <a:lnTo>
                  <a:pt x="458" y="626"/>
                </a:lnTo>
                <a:lnTo>
                  <a:pt x="367" y="490"/>
                </a:lnTo>
                <a:lnTo>
                  <a:pt x="275" y="326"/>
                </a:lnTo>
                <a:lnTo>
                  <a:pt x="230" y="242"/>
                </a:lnTo>
                <a:lnTo>
                  <a:pt x="183" y="165"/>
                </a:lnTo>
                <a:lnTo>
                  <a:pt x="138" y="97"/>
                </a:lnTo>
                <a:lnTo>
                  <a:pt x="91" y="44"/>
                </a:lnTo>
                <a:lnTo>
                  <a:pt x="46" y="1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Freeform 10"/>
          <p:cNvSpPr>
            <a:spLocks/>
          </p:cNvSpPr>
          <p:nvPr/>
        </p:nvSpPr>
        <p:spPr bwMode="auto">
          <a:xfrm>
            <a:off x="944563" y="4402138"/>
            <a:ext cx="1384300" cy="1328737"/>
          </a:xfrm>
          <a:custGeom>
            <a:avLst/>
            <a:gdLst>
              <a:gd name="T0" fmla="*/ 0 w 872"/>
              <a:gd name="T1" fmla="*/ 2147483647 h 837"/>
              <a:gd name="T2" fmla="*/ 2147483647 w 872"/>
              <a:gd name="T3" fmla="*/ 2147483647 h 837"/>
              <a:gd name="T4" fmla="*/ 2147483647 w 872"/>
              <a:gd name="T5" fmla="*/ 2147483647 h 837"/>
              <a:gd name="T6" fmla="*/ 2147483647 w 872"/>
              <a:gd name="T7" fmla="*/ 2147483647 h 837"/>
              <a:gd name="T8" fmla="*/ 2147483647 w 872"/>
              <a:gd name="T9" fmla="*/ 2147483647 h 837"/>
              <a:gd name="T10" fmla="*/ 2147483647 w 872"/>
              <a:gd name="T11" fmla="*/ 2147483647 h 837"/>
              <a:gd name="T12" fmla="*/ 2147483647 w 872"/>
              <a:gd name="T13" fmla="*/ 2147483647 h 837"/>
              <a:gd name="T14" fmla="*/ 2147483647 w 872"/>
              <a:gd name="T15" fmla="*/ 2147483647 h 837"/>
              <a:gd name="T16" fmla="*/ 2147483647 w 872"/>
              <a:gd name="T17" fmla="*/ 2147483647 h 837"/>
              <a:gd name="T18" fmla="*/ 2147483647 w 872"/>
              <a:gd name="T19" fmla="*/ 2147483647 h 837"/>
              <a:gd name="T20" fmla="*/ 2147483647 w 872"/>
              <a:gd name="T21" fmla="*/ 2147483647 h 837"/>
              <a:gd name="T22" fmla="*/ 2147483647 w 872"/>
              <a:gd name="T23" fmla="*/ 2147483647 h 837"/>
              <a:gd name="T24" fmla="*/ 2147483647 w 872"/>
              <a:gd name="T25" fmla="*/ 2147483647 h 837"/>
              <a:gd name="T26" fmla="*/ 2147483647 w 872"/>
              <a:gd name="T27" fmla="*/ 2147483647 h 837"/>
              <a:gd name="T28" fmla="*/ 2147483647 w 872"/>
              <a:gd name="T29" fmla="*/ 2147483647 h 837"/>
              <a:gd name="T30" fmla="*/ 2147483647 w 872"/>
              <a:gd name="T31" fmla="*/ 0 h 8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2"/>
              <a:gd name="T49" fmla="*/ 0 h 837"/>
              <a:gd name="T50" fmla="*/ 872 w 872"/>
              <a:gd name="T51" fmla="*/ 837 h 83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2" h="837">
                <a:moveTo>
                  <a:pt x="0" y="837"/>
                </a:moveTo>
                <a:lnTo>
                  <a:pt x="92" y="827"/>
                </a:lnTo>
                <a:lnTo>
                  <a:pt x="139" y="817"/>
                </a:lnTo>
                <a:lnTo>
                  <a:pt x="184" y="803"/>
                </a:lnTo>
                <a:lnTo>
                  <a:pt x="229" y="784"/>
                </a:lnTo>
                <a:lnTo>
                  <a:pt x="276" y="758"/>
                </a:lnTo>
                <a:lnTo>
                  <a:pt x="321" y="723"/>
                </a:lnTo>
                <a:lnTo>
                  <a:pt x="414" y="626"/>
                </a:lnTo>
                <a:lnTo>
                  <a:pt x="504" y="490"/>
                </a:lnTo>
                <a:lnTo>
                  <a:pt x="596" y="326"/>
                </a:lnTo>
                <a:lnTo>
                  <a:pt x="643" y="242"/>
                </a:lnTo>
                <a:lnTo>
                  <a:pt x="688" y="165"/>
                </a:lnTo>
                <a:lnTo>
                  <a:pt x="734" y="97"/>
                </a:lnTo>
                <a:lnTo>
                  <a:pt x="780" y="44"/>
                </a:lnTo>
                <a:lnTo>
                  <a:pt x="826" y="10"/>
                </a:lnTo>
                <a:lnTo>
                  <a:pt x="872" y="0"/>
                </a:lnTo>
              </a:path>
            </a:pathLst>
          </a:custGeom>
          <a:noFill/>
          <a:ln w="3175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Freeform 11"/>
          <p:cNvSpPr>
            <a:spLocks/>
          </p:cNvSpPr>
          <p:nvPr/>
        </p:nvSpPr>
        <p:spPr bwMode="auto">
          <a:xfrm>
            <a:off x="949325" y="4637088"/>
            <a:ext cx="2817813" cy="1092200"/>
          </a:xfrm>
          <a:custGeom>
            <a:avLst/>
            <a:gdLst>
              <a:gd name="T0" fmla="*/ 0 w 1775"/>
              <a:gd name="T1" fmla="*/ 0 h 688"/>
              <a:gd name="T2" fmla="*/ 0 w 1775"/>
              <a:gd name="T3" fmla="*/ 2147483647 h 688"/>
              <a:gd name="T4" fmla="*/ 2147483647 w 1775"/>
              <a:gd name="T5" fmla="*/ 2147483647 h 688"/>
              <a:gd name="T6" fmla="*/ 0 60000 65536"/>
              <a:gd name="T7" fmla="*/ 0 60000 65536"/>
              <a:gd name="T8" fmla="*/ 0 60000 65536"/>
              <a:gd name="T9" fmla="*/ 0 w 1775"/>
              <a:gd name="T10" fmla="*/ 0 h 688"/>
              <a:gd name="T11" fmla="*/ 1775 w 1775"/>
              <a:gd name="T12" fmla="*/ 688 h 6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5" h="688">
                <a:moveTo>
                  <a:pt x="0" y="0"/>
                </a:moveTo>
                <a:lnTo>
                  <a:pt x="0" y="688"/>
                </a:lnTo>
                <a:lnTo>
                  <a:pt x="1775" y="688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914400" y="4637088"/>
            <a:ext cx="3492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Line 13"/>
          <p:cNvSpPr>
            <a:spLocks noChangeShapeType="1"/>
          </p:cNvSpPr>
          <p:nvPr/>
        </p:nvSpPr>
        <p:spPr bwMode="auto">
          <a:xfrm>
            <a:off x="914400" y="4746625"/>
            <a:ext cx="349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>
            <a:off x="914400" y="4856163"/>
            <a:ext cx="3492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914400" y="4965700"/>
            <a:ext cx="349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5" name="Line 16"/>
          <p:cNvSpPr>
            <a:spLocks noChangeShapeType="1"/>
          </p:cNvSpPr>
          <p:nvPr/>
        </p:nvSpPr>
        <p:spPr bwMode="auto">
          <a:xfrm>
            <a:off x="914400" y="5073650"/>
            <a:ext cx="349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6" name="Line 17"/>
          <p:cNvSpPr>
            <a:spLocks noChangeShapeType="1"/>
          </p:cNvSpPr>
          <p:nvPr/>
        </p:nvSpPr>
        <p:spPr bwMode="auto">
          <a:xfrm>
            <a:off x="914400" y="5183188"/>
            <a:ext cx="3492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Line 18"/>
          <p:cNvSpPr>
            <a:spLocks noChangeShapeType="1"/>
          </p:cNvSpPr>
          <p:nvPr/>
        </p:nvSpPr>
        <p:spPr bwMode="auto">
          <a:xfrm>
            <a:off x="914400" y="5292725"/>
            <a:ext cx="349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Line 19"/>
          <p:cNvSpPr>
            <a:spLocks noChangeShapeType="1"/>
          </p:cNvSpPr>
          <p:nvPr/>
        </p:nvSpPr>
        <p:spPr bwMode="auto">
          <a:xfrm>
            <a:off x="914400" y="5400675"/>
            <a:ext cx="349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Line 20"/>
          <p:cNvSpPr>
            <a:spLocks noChangeShapeType="1"/>
          </p:cNvSpPr>
          <p:nvPr/>
        </p:nvSpPr>
        <p:spPr bwMode="auto">
          <a:xfrm>
            <a:off x="914400" y="5510213"/>
            <a:ext cx="3492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Line 21"/>
          <p:cNvSpPr>
            <a:spLocks noChangeShapeType="1"/>
          </p:cNvSpPr>
          <p:nvPr/>
        </p:nvSpPr>
        <p:spPr bwMode="auto">
          <a:xfrm>
            <a:off x="914400" y="5619750"/>
            <a:ext cx="349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1" name="Line 22"/>
          <p:cNvSpPr>
            <a:spLocks noChangeShapeType="1"/>
          </p:cNvSpPr>
          <p:nvPr/>
        </p:nvSpPr>
        <p:spPr bwMode="auto">
          <a:xfrm>
            <a:off x="3767138" y="5729288"/>
            <a:ext cx="1587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2" name="Line 23"/>
          <p:cNvSpPr>
            <a:spLocks noChangeShapeType="1"/>
          </p:cNvSpPr>
          <p:nvPr/>
        </p:nvSpPr>
        <p:spPr bwMode="auto">
          <a:xfrm>
            <a:off x="3486150" y="5729288"/>
            <a:ext cx="1588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3" name="Line 24"/>
          <p:cNvSpPr>
            <a:spLocks noChangeShapeType="1"/>
          </p:cNvSpPr>
          <p:nvPr/>
        </p:nvSpPr>
        <p:spPr bwMode="auto">
          <a:xfrm>
            <a:off x="3203575" y="5729288"/>
            <a:ext cx="1588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4" name="Line 25"/>
          <p:cNvSpPr>
            <a:spLocks noChangeShapeType="1"/>
          </p:cNvSpPr>
          <p:nvPr/>
        </p:nvSpPr>
        <p:spPr bwMode="auto">
          <a:xfrm>
            <a:off x="2922588" y="5729288"/>
            <a:ext cx="1587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5" name="Line 26"/>
          <p:cNvSpPr>
            <a:spLocks noChangeShapeType="1"/>
          </p:cNvSpPr>
          <p:nvPr/>
        </p:nvSpPr>
        <p:spPr bwMode="auto">
          <a:xfrm>
            <a:off x="2640013" y="5729288"/>
            <a:ext cx="1587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6" name="Line 27"/>
          <p:cNvSpPr>
            <a:spLocks noChangeShapeType="1"/>
          </p:cNvSpPr>
          <p:nvPr/>
        </p:nvSpPr>
        <p:spPr bwMode="auto">
          <a:xfrm>
            <a:off x="2357438" y="5729288"/>
            <a:ext cx="1587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Line 28"/>
          <p:cNvSpPr>
            <a:spLocks noChangeShapeType="1"/>
          </p:cNvSpPr>
          <p:nvPr/>
        </p:nvSpPr>
        <p:spPr bwMode="auto">
          <a:xfrm>
            <a:off x="2074863" y="5729288"/>
            <a:ext cx="1587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8" name="Line 29"/>
          <p:cNvSpPr>
            <a:spLocks noChangeShapeType="1"/>
          </p:cNvSpPr>
          <p:nvPr/>
        </p:nvSpPr>
        <p:spPr bwMode="auto">
          <a:xfrm>
            <a:off x="1795463" y="5729288"/>
            <a:ext cx="1587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9" name="Line 30"/>
          <p:cNvSpPr>
            <a:spLocks noChangeShapeType="1"/>
          </p:cNvSpPr>
          <p:nvPr/>
        </p:nvSpPr>
        <p:spPr bwMode="auto">
          <a:xfrm>
            <a:off x="1512888" y="5729288"/>
            <a:ext cx="1587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0" name="Line 31"/>
          <p:cNvSpPr>
            <a:spLocks noChangeShapeType="1"/>
          </p:cNvSpPr>
          <p:nvPr/>
        </p:nvSpPr>
        <p:spPr bwMode="auto">
          <a:xfrm>
            <a:off x="1230313" y="5729288"/>
            <a:ext cx="1587" cy="127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1" name="Rectangle 32"/>
          <p:cNvSpPr>
            <a:spLocks noChangeArrowheads="1"/>
          </p:cNvSpPr>
          <p:nvPr/>
        </p:nvSpPr>
        <p:spPr bwMode="auto">
          <a:xfrm>
            <a:off x="3783013" y="57388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t</a:t>
            </a:r>
            <a:endParaRPr lang="en-US" sz="2000" b="1"/>
          </a:p>
        </p:txBody>
      </p:sp>
      <p:sp>
        <p:nvSpPr>
          <p:cNvPr id="56352" name="Rectangle 33"/>
          <p:cNvSpPr>
            <a:spLocks noChangeArrowheads="1"/>
          </p:cNvSpPr>
          <p:nvPr/>
        </p:nvSpPr>
        <p:spPr bwMode="auto">
          <a:xfrm>
            <a:off x="2362200" y="578961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0</a:t>
            </a:r>
            <a:endParaRPr lang="en-US" b="1"/>
          </a:p>
        </p:txBody>
      </p:sp>
      <p:sp>
        <p:nvSpPr>
          <p:cNvPr id="56353" name="Rectangle 34"/>
          <p:cNvSpPr>
            <a:spLocks noChangeArrowheads="1"/>
          </p:cNvSpPr>
          <p:nvPr/>
        </p:nvSpPr>
        <p:spPr bwMode="auto">
          <a:xfrm>
            <a:off x="2511425" y="5715000"/>
            <a:ext cx="5143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1.960</a:t>
            </a:r>
          </a:p>
        </p:txBody>
      </p:sp>
      <p:sp>
        <p:nvSpPr>
          <p:cNvPr id="56354" name="Rectangle 35"/>
          <p:cNvSpPr>
            <a:spLocks noChangeArrowheads="1"/>
          </p:cNvSpPr>
          <p:nvPr/>
        </p:nvSpPr>
        <p:spPr bwMode="auto">
          <a:xfrm>
            <a:off x="1597025" y="5715000"/>
            <a:ext cx="5826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-1.960</a:t>
            </a:r>
            <a:endParaRPr lang="en-US" sz="2000" b="1"/>
          </a:p>
        </p:txBody>
      </p:sp>
      <p:sp>
        <p:nvSpPr>
          <p:cNvPr id="56355" name="Rectangle 36"/>
          <p:cNvSpPr>
            <a:spLocks noChangeArrowheads="1"/>
          </p:cNvSpPr>
          <p:nvPr/>
        </p:nvSpPr>
        <p:spPr bwMode="auto">
          <a:xfrm>
            <a:off x="3248025" y="4814888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.0025</a:t>
            </a:r>
            <a:endParaRPr lang="en-US" sz="2000" b="1"/>
          </a:p>
        </p:txBody>
      </p:sp>
      <p:sp>
        <p:nvSpPr>
          <p:cNvPr id="56356" name="Freeform 37"/>
          <p:cNvSpPr>
            <a:spLocks/>
          </p:cNvSpPr>
          <p:nvPr/>
        </p:nvSpPr>
        <p:spPr bwMode="auto">
          <a:xfrm>
            <a:off x="1466850" y="5192713"/>
            <a:ext cx="168275" cy="377825"/>
          </a:xfrm>
          <a:custGeom>
            <a:avLst/>
            <a:gdLst>
              <a:gd name="T0" fmla="*/ 0 w 106"/>
              <a:gd name="T1" fmla="*/ 0 h 238"/>
              <a:gd name="T2" fmla="*/ 2147483647 w 106"/>
              <a:gd name="T3" fmla="*/ 2147483647 h 238"/>
              <a:gd name="T4" fmla="*/ 2147483647 w 106"/>
              <a:gd name="T5" fmla="*/ 2147483647 h 238"/>
              <a:gd name="T6" fmla="*/ 2147483647 w 106"/>
              <a:gd name="T7" fmla="*/ 2147483647 h 238"/>
              <a:gd name="T8" fmla="*/ 2147483647 w 106"/>
              <a:gd name="T9" fmla="*/ 2147483647 h 238"/>
              <a:gd name="T10" fmla="*/ 2147483647 w 106"/>
              <a:gd name="T11" fmla="*/ 2147483647 h 238"/>
              <a:gd name="T12" fmla="*/ 2147483647 w 106"/>
              <a:gd name="T13" fmla="*/ 2147483647 h 238"/>
              <a:gd name="T14" fmla="*/ 2147483647 w 106"/>
              <a:gd name="T15" fmla="*/ 2147483647 h 238"/>
              <a:gd name="T16" fmla="*/ 2147483647 w 106"/>
              <a:gd name="T17" fmla="*/ 2147483647 h 238"/>
              <a:gd name="T18" fmla="*/ 2147483647 w 106"/>
              <a:gd name="T19" fmla="*/ 2147483647 h 238"/>
              <a:gd name="T20" fmla="*/ 2147483647 w 106"/>
              <a:gd name="T21" fmla="*/ 2147483647 h 238"/>
              <a:gd name="T22" fmla="*/ 2147483647 w 106"/>
              <a:gd name="T23" fmla="*/ 2147483647 h 238"/>
              <a:gd name="T24" fmla="*/ 2147483647 w 106"/>
              <a:gd name="T25" fmla="*/ 2147483647 h 238"/>
              <a:gd name="T26" fmla="*/ 2147483647 w 106"/>
              <a:gd name="T27" fmla="*/ 2147483647 h 238"/>
              <a:gd name="T28" fmla="*/ 2147483647 w 106"/>
              <a:gd name="T29" fmla="*/ 2147483647 h 238"/>
              <a:gd name="T30" fmla="*/ 2147483647 w 106"/>
              <a:gd name="T31" fmla="*/ 2147483647 h 238"/>
              <a:gd name="T32" fmla="*/ 2147483647 w 106"/>
              <a:gd name="T33" fmla="*/ 2147483647 h 238"/>
              <a:gd name="T34" fmla="*/ 2147483647 w 106"/>
              <a:gd name="T35" fmla="*/ 2147483647 h 238"/>
              <a:gd name="T36" fmla="*/ 2147483647 w 106"/>
              <a:gd name="T37" fmla="*/ 2147483647 h 23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6"/>
              <a:gd name="T58" fmla="*/ 0 h 238"/>
              <a:gd name="T59" fmla="*/ 106 w 106"/>
              <a:gd name="T60" fmla="*/ 238 h 23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6" h="238">
                <a:moveTo>
                  <a:pt x="0" y="0"/>
                </a:moveTo>
                <a:lnTo>
                  <a:pt x="17" y="2"/>
                </a:lnTo>
                <a:lnTo>
                  <a:pt x="35" y="6"/>
                </a:lnTo>
                <a:lnTo>
                  <a:pt x="50" y="14"/>
                </a:lnTo>
                <a:lnTo>
                  <a:pt x="64" y="26"/>
                </a:lnTo>
                <a:lnTo>
                  <a:pt x="74" y="40"/>
                </a:lnTo>
                <a:lnTo>
                  <a:pt x="83" y="56"/>
                </a:lnTo>
                <a:lnTo>
                  <a:pt x="86" y="74"/>
                </a:lnTo>
                <a:lnTo>
                  <a:pt x="86" y="91"/>
                </a:lnTo>
                <a:lnTo>
                  <a:pt x="83" y="108"/>
                </a:lnTo>
                <a:lnTo>
                  <a:pt x="74" y="125"/>
                </a:lnTo>
                <a:lnTo>
                  <a:pt x="67" y="141"/>
                </a:lnTo>
                <a:lnTo>
                  <a:pt x="64" y="158"/>
                </a:lnTo>
                <a:lnTo>
                  <a:pt x="64" y="176"/>
                </a:lnTo>
                <a:lnTo>
                  <a:pt x="67" y="193"/>
                </a:lnTo>
                <a:lnTo>
                  <a:pt x="76" y="209"/>
                </a:lnTo>
                <a:lnTo>
                  <a:pt x="86" y="223"/>
                </a:lnTo>
                <a:lnTo>
                  <a:pt x="99" y="235"/>
                </a:lnTo>
                <a:lnTo>
                  <a:pt x="106" y="23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7" name="Freeform 38"/>
          <p:cNvSpPr>
            <a:spLocks/>
          </p:cNvSpPr>
          <p:nvPr/>
        </p:nvSpPr>
        <p:spPr bwMode="auto">
          <a:xfrm>
            <a:off x="1635125" y="5545138"/>
            <a:ext cx="77788" cy="69850"/>
          </a:xfrm>
          <a:custGeom>
            <a:avLst/>
            <a:gdLst>
              <a:gd name="T0" fmla="*/ 2147483647 w 49"/>
              <a:gd name="T1" fmla="*/ 0 h 44"/>
              <a:gd name="T2" fmla="*/ 2147483647 w 49"/>
              <a:gd name="T3" fmla="*/ 2147483647 h 44"/>
              <a:gd name="T4" fmla="*/ 0 w 49"/>
              <a:gd name="T5" fmla="*/ 2147483647 h 44"/>
              <a:gd name="T6" fmla="*/ 2147483647 w 49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4"/>
              <a:gd name="T14" fmla="*/ 49 w 49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4">
                <a:moveTo>
                  <a:pt x="9" y="0"/>
                </a:moveTo>
                <a:lnTo>
                  <a:pt x="49" y="31"/>
                </a:lnTo>
                <a:lnTo>
                  <a:pt x="0" y="44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8" name="Freeform 39"/>
          <p:cNvSpPr>
            <a:spLocks/>
          </p:cNvSpPr>
          <p:nvPr/>
        </p:nvSpPr>
        <p:spPr bwMode="auto">
          <a:xfrm>
            <a:off x="2992438" y="5491163"/>
            <a:ext cx="71437" cy="77787"/>
          </a:xfrm>
          <a:custGeom>
            <a:avLst/>
            <a:gdLst>
              <a:gd name="T0" fmla="*/ 2147483647 w 45"/>
              <a:gd name="T1" fmla="*/ 2147483647 h 49"/>
              <a:gd name="T2" fmla="*/ 2147483647 w 45"/>
              <a:gd name="T3" fmla="*/ 2147483647 h 49"/>
              <a:gd name="T4" fmla="*/ 0 w 45"/>
              <a:gd name="T5" fmla="*/ 0 h 49"/>
              <a:gd name="T6" fmla="*/ 2147483647 w 45"/>
              <a:gd name="T7" fmla="*/ 2147483647 h 49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9"/>
              <a:gd name="T14" fmla="*/ 45 w 4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9">
                <a:moveTo>
                  <a:pt x="45" y="10"/>
                </a:moveTo>
                <a:lnTo>
                  <a:pt x="12" y="49"/>
                </a:lnTo>
                <a:lnTo>
                  <a:pt x="0" y="0"/>
                </a:lnTo>
                <a:lnTo>
                  <a:pt x="45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9" name="Freeform 40"/>
          <p:cNvSpPr>
            <a:spLocks/>
          </p:cNvSpPr>
          <p:nvPr/>
        </p:nvSpPr>
        <p:spPr bwMode="auto">
          <a:xfrm>
            <a:off x="3021013" y="5192713"/>
            <a:ext cx="450850" cy="298450"/>
          </a:xfrm>
          <a:custGeom>
            <a:avLst/>
            <a:gdLst>
              <a:gd name="T0" fmla="*/ 2147483647 w 284"/>
              <a:gd name="T1" fmla="*/ 0 h 188"/>
              <a:gd name="T2" fmla="*/ 2147483647 w 284"/>
              <a:gd name="T3" fmla="*/ 2147483647 h 188"/>
              <a:gd name="T4" fmla="*/ 2147483647 w 284"/>
              <a:gd name="T5" fmla="*/ 2147483647 h 188"/>
              <a:gd name="T6" fmla="*/ 2147483647 w 284"/>
              <a:gd name="T7" fmla="*/ 2147483647 h 188"/>
              <a:gd name="T8" fmla="*/ 2147483647 w 284"/>
              <a:gd name="T9" fmla="*/ 2147483647 h 188"/>
              <a:gd name="T10" fmla="*/ 2147483647 w 284"/>
              <a:gd name="T11" fmla="*/ 2147483647 h 188"/>
              <a:gd name="T12" fmla="*/ 2147483647 w 284"/>
              <a:gd name="T13" fmla="*/ 2147483647 h 188"/>
              <a:gd name="T14" fmla="*/ 2147483647 w 284"/>
              <a:gd name="T15" fmla="*/ 2147483647 h 188"/>
              <a:gd name="T16" fmla="*/ 2147483647 w 284"/>
              <a:gd name="T17" fmla="*/ 2147483647 h 188"/>
              <a:gd name="T18" fmla="*/ 2147483647 w 284"/>
              <a:gd name="T19" fmla="*/ 2147483647 h 188"/>
              <a:gd name="T20" fmla="*/ 2147483647 w 284"/>
              <a:gd name="T21" fmla="*/ 2147483647 h 188"/>
              <a:gd name="T22" fmla="*/ 2147483647 w 284"/>
              <a:gd name="T23" fmla="*/ 2147483647 h 188"/>
              <a:gd name="T24" fmla="*/ 2147483647 w 284"/>
              <a:gd name="T25" fmla="*/ 2147483647 h 188"/>
              <a:gd name="T26" fmla="*/ 2147483647 w 284"/>
              <a:gd name="T27" fmla="*/ 2147483647 h 188"/>
              <a:gd name="T28" fmla="*/ 2147483647 w 284"/>
              <a:gd name="T29" fmla="*/ 2147483647 h 188"/>
              <a:gd name="T30" fmla="*/ 2147483647 w 284"/>
              <a:gd name="T31" fmla="*/ 2147483647 h 188"/>
              <a:gd name="T32" fmla="*/ 0 w 284"/>
              <a:gd name="T33" fmla="*/ 2147483647 h 188"/>
              <a:gd name="T34" fmla="*/ 0 w 284"/>
              <a:gd name="T35" fmla="*/ 2147483647 h 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84"/>
              <a:gd name="T55" fmla="*/ 0 h 188"/>
              <a:gd name="T56" fmla="*/ 284 w 284"/>
              <a:gd name="T57" fmla="*/ 188 h 18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84" h="188">
                <a:moveTo>
                  <a:pt x="284" y="0"/>
                </a:moveTo>
                <a:lnTo>
                  <a:pt x="281" y="24"/>
                </a:lnTo>
                <a:lnTo>
                  <a:pt x="273" y="47"/>
                </a:lnTo>
                <a:lnTo>
                  <a:pt x="262" y="67"/>
                </a:lnTo>
                <a:lnTo>
                  <a:pt x="247" y="85"/>
                </a:lnTo>
                <a:lnTo>
                  <a:pt x="228" y="100"/>
                </a:lnTo>
                <a:lnTo>
                  <a:pt x="207" y="111"/>
                </a:lnTo>
                <a:lnTo>
                  <a:pt x="184" y="118"/>
                </a:lnTo>
                <a:lnTo>
                  <a:pt x="161" y="119"/>
                </a:lnTo>
                <a:lnTo>
                  <a:pt x="137" y="116"/>
                </a:lnTo>
                <a:lnTo>
                  <a:pt x="113" y="114"/>
                </a:lnTo>
                <a:lnTo>
                  <a:pt x="90" y="116"/>
                </a:lnTo>
                <a:lnTo>
                  <a:pt x="68" y="123"/>
                </a:lnTo>
                <a:lnTo>
                  <a:pt x="46" y="134"/>
                </a:lnTo>
                <a:lnTo>
                  <a:pt x="27" y="148"/>
                </a:lnTo>
                <a:lnTo>
                  <a:pt x="12" y="166"/>
                </a:lnTo>
                <a:lnTo>
                  <a:pt x="0" y="187"/>
                </a:lnTo>
                <a:lnTo>
                  <a:pt x="0" y="18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0" name="Rectangle 41"/>
          <p:cNvSpPr>
            <a:spLocks noChangeArrowheads="1"/>
          </p:cNvSpPr>
          <p:nvPr/>
        </p:nvSpPr>
        <p:spPr bwMode="auto">
          <a:xfrm>
            <a:off x="954088" y="4343400"/>
            <a:ext cx="960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Reject H</a:t>
            </a:r>
            <a:r>
              <a:rPr lang="en-US" sz="1200">
                <a:solidFill>
                  <a:srgbClr val="000000"/>
                </a:solidFill>
              </a:rPr>
              <a:t>0</a:t>
            </a:r>
            <a:endParaRPr lang="en-US" sz="2000" b="1"/>
          </a:p>
        </p:txBody>
      </p:sp>
      <p:sp>
        <p:nvSpPr>
          <p:cNvPr id="56361" name="Line 42"/>
          <p:cNvSpPr>
            <a:spLocks noChangeShapeType="1"/>
          </p:cNvSpPr>
          <p:nvPr/>
        </p:nvSpPr>
        <p:spPr bwMode="auto">
          <a:xfrm>
            <a:off x="1389063" y="4711700"/>
            <a:ext cx="4603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2" name="Freeform 43"/>
          <p:cNvSpPr>
            <a:spLocks/>
          </p:cNvSpPr>
          <p:nvPr/>
        </p:nvSpPr>
        <p:spPr bwMode="auto">
          <a:xfrm>
            <a:off x="1303338" y="4670425"/>
            <a:ext cx="93662" cy="93663"/>
          </a:xfrm>
          <a:custGeom>
            <a:avLst/>
            <a:gdLst>
              <a:gd name="T0" fmla="*/ 2147483647 w 59"/>
              <a:gd name="T1" fmla="*/ 0 h 59"/>
              <a:gd name="T2" fmla="*/ 0 w 59"/>
              <a:gd name="T3" fmla="*/ 2147483647 h 59"/>
              <a:gd name="T4" fmla="*/ 2147483647 w 59"/>
              <a:gd name="T5" fmla="*/ 2147483647 h 59"/>
              <a:gd name="T6" fmla="*/ 2147483647 w 59"/>
              <a:gd name="T7" fmla="*/ 0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59"/>
              <a:gd name="T14" fmla="*/ 59 w 59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59">
                <a:moveTo>
                  <a:pt x="59" y="0"/>
                </a:moveTo>
                <a:lnTo>
                  <a:pt x="0" y="30"/>
                </a:lnTo>
                <a:lnTo>
                  <a:pt x="59" y="59"/>
                </a:lnTo>
                <a:lnTo>
                  <a:pt x="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3" name="Freeform 44"/>
          <p:cNvSpPr>
            <a:spLocks/>
          </p:cNvSpPr>
          <p:nvPr/>
        </p:nvSpPr>
        <p:spPr bwMode="auto">
          <a:xfrm>
            <a:off x="3362325" y="4670425"/>
            <a:ext cx="93663" cy="93663"/>
          </a:xfrm>
          <a:custGeom>
            <a:avLst/>
            <a:gdLst>
              <a:gd name="T0" fmla="*/ 0 w 59"/>
              <a:gd name="T1" fmla="*/ 2147483647 h 59"/>
              <a:gd name="T2" fmla="*/ 2147483647 w 59"/>
              <a:gd name="T3" fmla="*/ 2147483647 h 59"/>
              <a:gd name="T4" fmla="*/ 0 w 59"/>
              <a:gd name="T5" fmla="*/ 0 h 59"/>
              <a:gd name="T6" fmla="*/ 0 w 59"/>
              <a:gd name="T7" fmla="*/ 214748364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59"/>
              <a:gd name="T14" fmla="*/ 59 w 59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59">
                <a:moveTo>
                  <a:pt x="0" y="59"/>
                </a:moveTo>
                <a:lnTo>
                  <a:pt x="59" y="30"/>
                </a:lnTo>
                <a:lnTo>
                  <a:pt x="0" y="0"/>
                </a:lnTo>
                <a:lnTo>
                  <a:pt x="0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Line 45"/>
          <p:cNvSpPr>
            <a:spLocks noChangeShapeType="1"/>
          </p:cNvSpPr>
          <p:nvPr/>
        </p:nvSpPr>
        <p:spPr bwMode="auto">
          <a:xfrm flipH="1">
            <a:off x="2862263" y="4711700"/>
            <a:ext cx="493712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5" name="Line 46"/>
          <p:cNvSpPr>
            <a:spLocks noChangeShapeType="1"/>
          </p:cNvSpPr>
          <p:nvPr/>
        </p:nvSpPr>
        <p:spPr bwMode="auto">
          <a:xfrm flipV="1">
            <a:off x="1849438" y="4711700"/>
            <a:ext cx="1587" cy="10636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6" name="Line 47"/>
          <p:cNvSpPr>
            <a:spLocks noChangeShapeType="1"/>
          </p:cNvSpPr>
          <p:nvPr/>
        </p:nvSpPr>
        <p:spPr bwMode="auto">
          <a:xfrm flipV="1">
            <a:off x="2862263" y="4711700"/>
            <a:ext cx="1587" cy="10731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7" name="Rectangle 48"/>
          <p:cNvSpPr>
            <a:spLocks noChangeArrowheads="1"/>
          </p:cNvSpPr>
          <p:nvPr/>
        </p:nvSpPr>
        <p:spPr bwMode="auto">
          <a:xfrm>
            <a:off x="1225550" y="4814888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.0025</a:t>
            </a:r>
            <a:endParaRPr lang="en-US" sz="2000" b="1"/>
          </a:p>
        </p:txBody>
      </p:sp>
      <p:sp>
        <p:nvSpPr>
          <p:cNvPr id="56368" name="Rectangle 49"/>
          <p:cNvSpPr>
            <a:spLocks noChangeArrowheads="1"/>
          </p:cNvSpPr>
          <p:nvPr/>
        </p:nvSpPr>
        <p:spPr bwMode="auto">
          <a:xfrm>
            <a:off x="3054350" y="4348163"/>
            <a:ext cx="1144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Reject H</a:t>
            </a:r>
            <a:r>
              <a:rPr lang="en-US" sz="1200">
                <a:solidFill>
                  <a:srgbClr val="000000"/>
                </a:solidFill>
              </a:rPr>
              <a:t>0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6369" name="Text Box 50"/>
          <p:cNvSpPr txBox="1">
            <a:spLocks noChangeArrowheads="1"/>
          </p:cNvSpPr>
          <p:nvPr/>
        </p:nvSpPr>
        <p:spPr bwMode="auto">
          <a:xfrm>
            <a:off x="3124200" y="5715000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hlink"/>
                </a:solidFill>
              </a:rPr>
              <a:t>3.40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H</a:t>
            </a:r>
            <a:r>
              <a:rPr lang="en-US" sz="2000" baseline="-25000" smtClean="0"/>
              <a:t>0</a:t>
            </a:r>
            <a:r>
              <a:rPr lang="en-US" sz="2000" smtClean="0"/>
              <a:t>: </a:t>
            </a:r>
            <a:r>
              <a:rPr lang="el-GR" sz="2000" smtClean="0">
                <a:cs typeface="Arial" charset="0"/>
                <a:sym typeface="Symbol" pitchFamily="18" charset="2"/>
              </a:rPr>
              <a:t></a:t>
            </a:r>
            <a:r>
              <a:rPr lang="en-US" sz="2000" baseline="-25000" smtClean="0"/>
              <a:t>1</a:t>
            </a:r>
            <a:r>
              <a:rPr lang="en-US" sz="2000" baseline="30000" smtClean="0"/>
              <a:t>2</a:t>
            </a:r>
            <a:r>
              <a:rPr lang="en-US" sz="2000" smtClean="0"/>
              <a:t> = </a:t>
            </a:r>
            <a:r>
              <a:rPr lang="el-GR" sz="2000" smtClean="0">
                <a:cs typeface="Arial" charset="0"/>
                <a:sym typeface="Symbol" pitchFamily="18" charset="2"/>
              </a:rPr>
              <a:t></a:t>
            </a:r>
            <a:r>
              <a:rPr lang="en-US" sz="2000" baseline="-25000" smtClean="0"/>
              <a:t>2</a:t>
            </a:r>
            <a:r>
              <a:rPr lang="en-US" sz="2000" baseline="30000" smtClean="0"/>
              <a:t>2</a:t>
            </a:r>
            <a:endParaRPr lang="en-US" sz="2000" smtClean="0"/>
          </a:p>
          <a:p>
            <a:pPr eaLnBrk="1" hangingPunct="1"/>
            <a:r>
              <a:rPr lang="en-US" sz="2000" smtClean="0"/>
              <a:t>H</a:t>
            </a:r>
            <a:r>
              <a:rPr lang="en-US" sz="2000" baseline="-25000" smtClean="0"/>
              <a:t>1</a:t>
            </a:r>
            <a:r>
              <a:rPr lang="en-US" sz="2000" smtClean="0"/>
              <a:t>: </a:t>
            </a:r>
            <a:r>
              <a:rPr lang="el-GR" sz="2000" smtClean="0">
                <a:cs typeface="Arial" charset="0"/>
                <a:sym typeface="Symbol" pitchFamily="18" charset="2"/>
              </a:rPr>
              <a:t></a:t>
            </a:r>
            <a:r>
              <a:rPr lang="en-US" sz="2000" baseline="-25000" smtClean="0"/>
              <a:t>1</a:t>
            </a:r>
            <a:r>
              <a:rPr lang="en-US" sz="2000" baseline="30000" smtClean="0"/>
              <a:t>2</a:t>
            </a:r>
            <a:r>
              <a:rPr lang="en-US" sz="2000" smtClean="0"/>
              <a:t> </a:t>
            </a:r>
            <a:r>
              <a:rPr lang="en-US" sz="2000" smtClean="0">
                <a:cs typeface="Arial" charset="0"/>
              </a:rPr>
              <a:t>≠</a:t>
            </a:r>
            <a:r>
              <a:rPr lang="en-US" sz="2000" smtClean="0"/>
              <a:t> </a:t>
            </a:r>
            <a:r>
              <a:rPr lang="el-GR" sz="2000" smtClean="0">
                <a:cs typeface="Arial" charset="0"/>
                <a:sym typeface="Symbol" pitchFamily="18" charset="2"/>
              </a:rPr>
              <a:t></a:t>
            </a:r>
            <a:r>
              <a:rPr lang="en-US" sz="2000" baseline="-25000" smtClean="0"/>
              <a:t>2</a:t>
            </a:r>
            <a:r>
              <a:rPr lang="en-US" sz="2000" baseline="30000" smtClean="0"/>
              <a:t>2</a:t>
            </a:r>
            <a:endParaRPr lang="en-US" sz="2000" smtClean="0"/>
          </a:p>
          <a:p>
            <a:pPr eaLnBrk="1" hangingPunct="1"/>
            <a:r>
              <a:rPr lang="en-US" sz="2000" smtClean="0"/>
              <a:t>Test Statistic: 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Significance level: two-sided at </a:t>
            </a:r>
            <a:r>
              <a:rPr lang="en-US" sz="2000" smtClean="0">
                <a:sym typeface="Symbol" pitchFamily="18" charset="2"/>
              </a:rPr>
              <a:t></a:t>
            </a:r>
            <a:r>
              <a:rPr lang="en-US" sz="2000" smtClean="0"/>
              <a:t> = 0.05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/>
            <a:r>
              <a:rPr lang="en-US" sz="2000" smtClean="0"/>
              <a:t>Critical Values: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Decision: Variances do not significantly differ from each other.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609850" y="5105400"/>
          <a:ext cx="41338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4" imgW="2755900" imgH="495300" progId="Equation.DSMT4">
                  <p:embed/>
                </p:oleObj>
              </mc:Choice>
              <mc:Fallback>
                <p:oleObj name="Equation" r:id="rId4" imgW="2755900" imgH="495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5105400"/>
                        <a:ext cx="4133850" cy="744538"/>
                      </a:xfrm>
                      <a:prstGeom prst="rect">
                        <a:avLst/>
                      </a:prstGeom>
                      <a:solidFill>
                        <a:srgbClr val="D5EE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868613" y="2590800"/>
          <a:ext cx="22653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6" imgW="1524000" imgH="495300" progId="Equation.DSMT4">
                  <p:embed/>
                </p:oleObj>
              </mc:Choice>
              <mc:Fallback>
                <p:oleObj name="Equation" r:id="rId6" imgW="15240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2590800"/>
                        <a:ext cx="22653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124200" y="4114800"/>
          <a:ext cx="291623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8" imgW="1993900" imgH="558800" progId="Equation.DSMT4">
                  <p:embed/>
                </p:oleObj>
              </mc:Choice>
              <mc:Fallback>
                <p:oleObj name="Equation" r:id="rId8" imgW="1993900" imgH="55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14800"/>
                        <a:ext cx="291623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Sample Inference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Two independent populations or paired samples?</a:t>
            </a:r>
          </a:p>
          <a:p>
            <a:pPr eaLnBrk="1" hangingPunct="1"/>
            <a:r>
              <a:rPr lang="en-US" sz="2400" dirty="0" smtClean="0"/>
              <a:t>Paired samples: </a:t>
            </a:r>
          </a:p>
          <a:p>
            <a:pPr lvl="1" eaLnBrk="1" hangingPunct="1"/>
            <a:r>
              <a:rPr lang="en-US" sz="2000" dirty="0" smtClean="0"/>
              <a:t>Paired t-test based on observed differences</a:t>
            </a:r>
          </a:p>
          <a:p>
            <a:pPr eaLnBrk="1" hangingPunct="1"/>
            <a:r>
              <a:rPr lang="en-US" sz="2400" dirty="0" smtClean="0"/>
              <a:t>Independent samples:</a:t>
            </a:r>
          </a:p>
          <a:p>
            <a:pPr lvl="1" eaLnBrk="1" hangingPunct="1"/>
            <a:r>
              <a:rPr lang="en-US" sz="2200" dirty="0" smtClean="0"/>
              <a:t>If yes, t-test with pooled estimate of variance </a:t>
            </a:r>
          </a:p>
          <a:p>
            <a:pPr lvl="1" eaLnBrk="1" hangingPunct="1"/>
            <a:r>
              <a:rPr lang="en-US" sz="2200" dirty="0" smtClean="0"/>
              <a:t>If no, t-test with separate estimates of variance</a:t>
            </a:r>
          </a:p>
          <a:p>
            <a:pPr lvl="1"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  <a:latin typeface="Comic Sans MS" pitchFamily="66" charset="0"/>
              </a:rPr>
              <a:t>Next Lecture: </a:t>
            </a:r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</a:rPr>
              <a:t>Multiple Sequence Alignment</a:t>
            </a:r>
            <a:endParaRPr lang="sv-SE" sz="28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57"/>
          <a:stretch/>
        </p:blipFill>
        <p:spPr bwMode="auto">
          <a:xfrm>
            <a:off x="704201" y="1143000"/>
            <a:ext cx="783551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355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62200" y="2971800"/>
            <a:ext cx="5029200" cy="12192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4000" smtClean="0">
                <a:solidFill>
                  <a:schemeClr val="tx2"/>
                </a:solidFill>
              </a:rPr>
              <a:t>The Paired t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Related Populations: </a:t>
            </a:r>
            <a:br>
              <a:rPr lang="en-US" sz="3600" smtClean="0"/>
            </a:br>
            <a:r>
              <a:rPr lang="en-US" sz="3600" smtClean="0"/>
              <a:t>Paired t Test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5438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Tests means of 2 </a:t>
            </a:r>
            <a:r>
              <a:rPr lang="en-US" sz="2400" smtClean="0">
                <a:solidFill>
                  <a:schemeClr val="folHlink"/>
                </a:solidFill>
              </a:rPr>
              <a:t>related</a:t>
            </a:r>
            <a:r>
              <a:rPr lang="en-US" sz="2400" smtClean="0"/>
              <a:t> populations</a:t>
            </a:r>
          </a:p>
          <a:p>
            <a:pPr lvl="1" eaLnBrk="1" hangingPunct="1">
              <a:buSzPct val="60000"/>
            </a:pPr>
            <a:r>
              <a:rPr lang="en-US" sz="2800" smtClean="0"/>
              <a:t>	</a:t>
            </a:r>
            <a:r>
              <a:rPr lang="en-US" smtClean="0"/>
              <a:t>Paired or matched samples</a:t>
            </a:r>
          </a:p>
          <a:p>
            <a:pPr lvl="1" eaLnBrk="1" hangingPunct="1">
              <a:buSzPct val="60000"/>
            </a:pPr>
            <a:r>
              <a:rPr lang="en-US" smtClean="0"/>
              <a:t>  Repeated measures (before/after)</a:t>
            </a:r>
          </a:p>
          <a:p>
            <a:pPr lvl="1" eaLnBrk="1" hangingPunct="1">
              <a:buSzPct val="60000"/>
            </a:pPr>
            <a:r>
              <a:rPr lang="en-US" smtClean="0"/>
              <a:t>  Use </a:t>
            </a:r>
            <a:r>
              <a:rPr lang="en-US" smtClean="0">
                <a:solidFill>
                  <a:schemeClr val="folHlink"/>
                </a:solidFill>
              </a:rPr>
              <a:t>difference</a:t>
            </a:r>
            <a:r>
              <a:rPr lang="en-US" smtClean="0"/>
              <a:t> between paired values</a:t>
            </a:r>
            <a:endParaRPr lang="en-US" sz="2000" smtClean="0"/>
          </a:p>
          <a:p>
            <a:pPr lvl="1" eaLnBrk="1" hangingPunct="1">
              <a:buClr>
                <a:schemeClr val="bg1"/>
              </a:buClr>
              <a:buSzPct val="65000"/>
              <a:buFontTx/>
              <a:buChar char="•"/>
            </a:pPr>
            <a:endParaRPr lang="en-US" sz="2000" smtClean="0"/>
          </a:p>
          <a:p>
            <a:pPr lvl="1" eaLnBrk="1" hangingPunct="1">
              <a:buClr>
                <a:schemeClr val="bg1"/>
              </a:buClr>
              <a:buSzPct val="65000"/>
              <a:buFontTx/>
              <a:buChar char="•"/>
            </a:pPr>
            <a:endParaRPr lang="en-US" sz="2000" smtClean="0"/>
          </a:p>
          <a:p>
            <a:pPr eaLnBrk="1" hangingPunct="1"/>
            <a:r>
              <a:rPr lang="en-US" sz="2400" smtClean="0"/>
              <a:t>Assumptions:</a:t>
            </a:r>
          </a:p>
          <a:p>
            <a:pPr lvl="1" eaLnBrk="1" hangingPunct="1"/>
            <a:r>
              <a:rPr lang="en-US" smtClean="0"/>
              <a:t>Both populations are normally distributed</a:t>
            </a:r>
          </a:p>
          <a:p>
            <a:pPr lvl="1" eaLnBrk="1" hangingPunct="1"/>
            <a:r>
              <a:rPr lang="en-US" smtClean="0"/>
              <a:t>If not normal, use large samples (n&gt;=30)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524000"/>
            <a:ext cx="7467600" cy="1600200"/>
          </a:xfrm>
          <a:noFill/>
        </p:spPr>
        <p:txBody>
          <a:bodyPr lIns="90488" tIns="44450" rIns="90488" bIns="44450"/>
          <a:lstStyle/>
          <a:p>
            <a:pPr marL="0" indent="0" defTabSz="914400" eaLnBrk="1" hangingPunct="1">
              <a:lnSpc>
                <a:spcPct val="80000"/>
              </a:lnSpc>
              <a:tabLst>
                <a:tab pos="0" algn="l"/>
              </a:tabLst>
            </a:pPr>
            <a:r>
              <a:rPr lang="en-US" sz="2000" smtClean="0"/>
              <a:t> Want to study the effect of OC on blood pressure.</a:t>
            </a:r>
          </a:p>
          <a:p>
            <a:pPr marL="0" indent="0" defTabSz="914400" eaLnBrk="1" hangingPunct="1">
              <a:lnSpc>
                <a:spcPct val="80000"/>
              </a:lnSpc>
              <a:tabLst>
                <a:tab pos="0" algn="l"/>
              </a:tabLst>
            </a:pPr>
            <a:r>
              <a:rPr lang="en-US" sz="2000" smtClean="0"/>
              <a:t> Study design: </a:t>
            </a:r>
          </a:p>
          <a:p>
            <a:pPr marL="971550" lvl="1" indent="-285750" defTabSz="914400" eaLnBrk="1" hangingPunct="1">
              <a:lnSpc>
                <a:spcPct val="80000"/>
              </a:lnSpc>
              <a:tabLst>
                <a:tab pos="0" algn="l"/>
              </a:tabLst>
            </a:pPr>
            <a:r>
              <a:rPr lang="en-US" sz="2000" smtClean="0"/>
              <a:t>Recruit 10 women who are not using OC.</a:t>
            </a:r>
          </a:p>
          <a:p>
            <a:pPr marL="971550" lvl="1" indent="-285750" defTabSz="914400" eaLnBrk="1" hangingPunct="1">
              <a:lnSpc>
                <a:spcPct val="80000"/>
              </a:lnSpc>
              <a:tabLst>
                <a:tab pos="0" algn="l"/>
              </a:tabLst>
            </a:pPr>
            <a:r>
              <a:rPr lang="en-US" sz="2000" smtClean="0"/>
              <a:t>Follow-up after 1 year of using OC. </a:t>
            </a:r>
          </a:p>
          <a:p>
            <a:pPr marL="971550" lvl="1" indent="-285750" defTabSz="914400" eaLnBrk="1" hangingPunct="1">
              <a:lnSpc>
                <a:spcPct val="80000"/>
              </a:lnSpc>
              <a:tabLst>
                <a:tab pos="0" algn="l"/>
              </a:tabLst>
            </a:pPr>
            <a:r>
              <a:rPr lang="en-US" sz="2000" smtClean="0"/>
              <a:t>Interested in knowing BP difference.</a:t>
            </a:r>
          </a:p>
          <a:p>
            <a:pPr marL="0" indent="0" defTabSz="914400" eaLnBrk="1" hangingPunct="1">
              <a:lnSpc>
                <a:spcPct val="80000"/>
              </a:lnSpc>
              <a:buFont typeface="Wingdings" pitchFamily="2" charset="2"/>
              <a:buNone/>
              <a:tabLst>
                <a:tab pos="0" algn="l"/>
              </a:tabLst>
            </a:pPr>
            <a:endParaRPr lang="en-US" sz="2000" smtClean="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066800" y="533400"/>
            <a:ext cx="75533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Example</a:t>
            </a:r>
            <a:r>
              <a:rPr lang="en-US" sz="4000"/>
              <a:t> </a:t>
            </a:r>
          </a:p>
        </p:txBody>
      </p:sp>
      <p:graphicFrame>
        <p:nvGraphicFramePr>
          <p:cNvPr id="102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08500" y="3543300"/>
          <a:ext cx="31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237960" imgH="314280" progId="Equation.DSMT4">
                  <p:embed/>
                </p:oleObj>
              </mc:Choice>
              <mc:Fallback>
                <p:oleObj name="Equation" r:id="rId4" imgW="237960" imgH="31428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543300"/>
                        <a:ext cx="31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143000" y="3276600"/>
            <a:ext cx="6248400" cy="3133725"/>
          </a:xfrm>
          <a:prstGeom prst="rect">
            <a:avLst/>
          </a:prstGeom>
          <a:solidFill>
            <a:srgbClr val="FDE0BD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chemeClr val="bg2"/>
                </a:solidFill>
              </a:rPr>
              <a:t>                        	      SBP Level</a:t>
            </a:r>
            <a:r>
              <a:rPr lang="en-US" sz="2000" b="1"/>
              <a:t>:</a:t>
            </a:r>
            <a:r>
              <a:rPr lang="en-US" sz="2000" b="1">
                <a:solidFill>
                  <a:srgbClr val="FCD7A6"/>
                </a:solidFill>
              </a:rPr>
              <a:t>      </a:t>
            </a:r>
            <a:endParaRPr lang="en-US" sz="2000" b="1">
              <a:solidFill>
                <a:schemeClr val="bg2"/>
              </a:solidFill>
            </a:endParaRPr>
          </a:p>
          <a:p>
            <a:pPr eaLnBrk="0" hangingPunct="0"/>
            <a:r>
              <a:rPr lang="en-US" sz="2000" b="1">
                <a:solidFill>
                  <a:schemeClr val="bg2"/>
                </a:solidFill>
              </a:rPr>
              <a:t>10 women </a:t>
            </a:r>
            <a:r>
              <a:rPr lang="en-US" sz="2000" b="1"/>
              <a:t>  </a:t>
            </a:r>
            <a:r>
              <a:rPr lang="en-US" sz="2000" b="1">
                <a:solidFill>
                  <a:srgbClr val="339933"/>
                </a:solidFill>
              </a:rPr>
              <a:t>not using OC   </a:t>
            </a:r>
            <a:r>
              <a:rPr lang="en-US" sz="2000" b="1">
                <a:solidFill>
                  <a:schemeClr val="folHlink"/>
                </a:solidFill>
              </a:rPr>
              <a:t>using OC</a:t>
            </a:r>
            <a:r>
              <a:rPr lang="en-US" sz="2000" b="1"/>
              <a:t>    </a:t>
            </a:r>
            <a:r>
              <a:rPr lang="en-US" sz="2000" b="1">
                <a:solidFill>
                  <a:schemeClr val="bg2"/>
                </a:solidFill>
              </a:rPr>
              <a:t>Difference</a:t>
            </a:r>
            <a:endParaRPr lang="en-US" sz="2000" b="1"/>
          </a:p>
          <a:p>
            <a:pPr eaLnBrk="0" hangingPunct="0"/>
            <a:r>
              <a:rPr lang="en-US" sz="1600" b="1">
                <a:solidFill>
                  <a:srgbClr val="339933"/>
                </a:solidFill>
              </a:rPr>
              <a:t>	         (baseline)</a:t>
            </a:r>
            <a:endParaRPr lang="en-US" sz="2000" b="1">
              <a:solidFill>
                <a:srgbClr val="FCD7A6"/>
              </a:solidFill>
            </a:endParaRPr>
          </a:p>
          <a:p>
            <a:pPr eaLnBrk="0" hangingPunct="0">
              <a:lnSpc>
                <a:spcPct val="80000"/>
              </a:lnSpc>
            </a:pPr>
            <a:endParaRPr lang="en-US" sz="2000" b="1">
              <a:solidFill>
                <a:schemeClr val="hlink"/>
              </a:solidFill>
            </a:endParaRP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1	        </a:t>
            </a:r>
            <a:r>
              <a:rPr lang="en-US" sz="2000" b="1">
                <a:solidFill>
                  <a:srgbClr val="339933"/>
                </a:solidFill>
              </a:rPr>
              <a:t>115</a:t>
            </a:r>
            <a:r>
              <a:rPr lang="en-US" sz="2000" b="1"/>
              <a:t>             	</a:t>
            </a:r>
            <a:r>
              <a:rPr lang="en-US" sz="2000" b="1">
                <a:solidFill>
                  <a:schemeClr val="folHlink"/>
                </a:solidFill>
              </a:rPr>
              <a:t>128</a:t>
            </a:r>
            <a:r>
              <a:rPr lang="en-US" sz="2000" b="1"/>
              <a:t>                    13</a:t>
            </a: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2	      </a:t>
            </a:r>
            <a:r>
              <a:rPr lang="en-US" sz="2000" b="1">
                <a:solidFill>
                  <a:srgbClr val="339933"/>
                </a:solidFill>
              </a:rPr>
              <a:t>  112		</a:t>
            </a:r>
            <a:r>
              <a:rPr lang="en-US" sz="2000" b="1">
                <a:solidFill>
                  <a:schemeClr val="tx2"/>
                </a:solidFill>
              </a:rPr>
              <a:t>115</a:t>
            </a:r>
            <a:r>
              <a:rPr lang="en-US" sz="2000" b="1"/>
              <a:t>	              3</a:t>
            </a: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3	        </a:t>
            </a:r>
            <a:r>
              <a:rPr lang="en-US" sz="2000" b="1">
                <a:solidFill>
                  <a:srgbClr val="339933"/>
                </a:solidFill>
              </a:rPr>
              <a:t>107</a:t>
            </a:r>
            <a:r>
              <a:rPr lang="en-US" sz="2000" b="1"/>
              <a:t>	       	</a:t>
            </a:r>
            <a:r>
              <a:rPr lang="en-US" sz="2000" b="1">
                <a:solidFill>
                  <a:schemeClr val="folHlink"/>
                </a:solidFill>
              </a:rPr>
              <a:t>106</a:t>
            </a:r>
            <a:r>
              <a:rPr lang="en-US" sz="2000" b="1"/>
              <a:t>                    -1     </a:t>
            </a: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4	        </a:t>
            </a:r>
            <a:r>
              <a:rPr lang="en-US" sz="2000" b="1">
                <a:solidFill>
                  <a:srgbClr val="339933"/>
                </a:solidFill>
              </a:rPr>
              <a:t>119</a:t>
            </a:r>
            <a:r>
              <a:rPr lang="en-US" sz="2000" b="1"/>
              <a:t>                	</a:t>
            </a:r>
            <a:r>
              <a:rPr lang="en-US" sz="2000" b="1">
                <a:solidFill>
                  <a:schemeClr val="folHlink"/>
                </a:solidFill>
              </a:rPr>
              <a:t>128</a:t>
            </a:r>
            <a:r>
              <a:rPr lang="en-US" sz="2000" b="1"/>
              <a:t>                     9</a:t>
            </a: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…	        …               	</a:t>
            </a:r>
            <a:r>
              <a:rPr lang="en-US" sz="2000" b="1">
                <a:solidFill>
                  <a:schemeClr val="folHlink"/>
                </a:solidFill>
              </a:rPr>
              <a:t>….</a:t>
            </a:r>
            <a:r>
              <a:rPr lang="en-US" sz="2000" b="1"/>
              <a:t>                   	….</a:t>
            </a: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                                           	                      	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1143000" y="4191000"/>
            <a:ext cx="624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590800" y="32766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715000" y="32766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343400" y="41910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038600"/>
          </a:xfrm>
        </p:spPr>
        <p:txBody>
          <a:bodyPr/>
          <a:lstStyle/>
          <a:p>
            <a:pPr eaLnBrk="1" hangingPunct="1"/>
            <a:r>
              <a:rPr lang="en-US" sz="2000" smtClean="0"/>
              <a:t>If </a:t>
            </a:r>
            <a:r>
              <a:rPr lang="el-GR" sz="2000" smtClean="0">
                <a:cs typeface="Arial" charset="0"/>
                <a:sym typeface="Symbol" pitchFamily="18" charset="2"/>
              </a:rPr>
              <a:t></a:t>
            </a:r>
            <a:r>
              <a:rPr lang="en-US" sz="2000" baseline="-25000" smtClean="0">
                <a:cs typeface="Arial" charset="0"/>
              </a:rPr>
              <a:t>D</a:t>
            </a:r>
            <a:r>
              <a:rPr lang="en-US" sz="2000" smtClean="0">
                <a:cs typeface="Arial" charset="0"/>
              </a:rPr>
              <a:t> is </a:t>
            </a:r>
            <a:r>
              <a:rPr lang="en-US" sz="2000" smtClean="0">
                <a:solidFill>
                  <a:schemeClr val="folHlink"/>
                </a:solidFill>
                <a:cs typeface="Arial" charset="0"/>
              </a:rPr>
              <a:t>unknown</a:t>
            </a:r>
            <a:r>
              <a:rPr lang="en-US" sz="2000" smtClean="0">
                <a:cs typeface="Arial" charset="0"/>
              </a:rPr>
              <a:t>, we can estimate the unknown population standard deviation with a sample standard deviation:</a:t>
            </a:r>
          </a:p>
          <a:p>
            <a:pPr eaLnBrk="1" hangingPunct="1"/>
            <a:endParaRPr lang="en-US" sz="2000" smtClean="0">
              <a:cs typeface="Arial" charset="0"/>
            </a:endParaRPr>
          </a:p>
          <a:p>
            <a:pPr eaLnBrk="1" hangingPunct="1"/>
            <a:endParaRPr lang="en-US" sz="2000" smtClean="0">
              <a:cs typeface="Arial" charset="0"/>
            </a:endParaRPr>
          </a:p>
          <a:p>
            <a:pPr eaLnBrk="1" hangingPunct="1"/>
            <a:r>
              <a:rPr lang="en-US" sz="2000" smtClean="0"/>
              <a:t>Use a paired t test, the test statistic for  D is now a </a:t>
            </a:r>
            <a:r>
              <a:rPr lang="en-US" sz="2000" smtClean="0">
                <a:solidFill>
                  <a:schemeClr val="folHlink"/>
                </a:solidFill>
              </a:rPr>
              <a:t>t statistic</a:t>
            </a:r>
            <a:r>
              <a:rPr lang="en-US" sz="2000" smtClean="0"/>
              <a:t>, with n-1 d.f.: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l-GR" sz="2000" smtClean="0"/>
          </a:p>
        </p:txBody>
      </p:sp>
      <p:graphicFrame>
        <p:nvGraphicFramePr>
          <p:cNvPr id="307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91200" y="2133600"/>
          <a:ext cx="213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269720" imgH="660240" progId="Equation.DSMT4">
                  <p:embed/>
                </p:oleObj>
              </mc:Choice>
              <mc:Fallback>
                <p:oleObj name="Equation" r:id="rId4" imgW="1269720" imgH="66024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133600"/>
                        <a:ext cx="2133600" cy="914400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696200" cy="9144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Mean Difference, </a:t>
            </a:r>
            <a:r>
              <a:rPr lang="el-GR" smtClean="0">
                <a:cs typeface="Arial" charset="0"/>
                <a:sym typeface="Symbol" pitchFamily="18" charset="2"/>
              </a:rPr>
              <a:t></a:t>
            </a:r>
            <a:r>
              <a:rPr lang="en-US" baseline="-25000" smtClean="0"/>
              <a:t>D</a:t>
            </a:r>
            <a:r>
              <a:rPr lang="en-US" smtClean="0"/>
              <a:t> Unknown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295400" y="3581400"/>
          <a:ext cx="11255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698500" imgH="711200" progId="Equation.DSMT4">
                  <p:embed/>
                </p:oleObj>
              </mc:Choice>
              <mc:Fallback>
                <p:oleObj name="Equation" r:id="rId6" imgW="6985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1125538" cy="1143000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1600200" y="39624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4648200" y="39624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7543800" y="39624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352800" y="2209800"/>
            <a:ext cx="2286000" cy="13716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81000" y="2209800"/>
            <a:ext cx="2209800" cy="13716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33400" y="2209800"/>
            <a:ext cx="1905000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/>
              <a:t>Lower-tail test:</a:t>
            </a:r>
          </a:p>
          <a:p>
            <a:pPr algn="ctr" eaLnBrk="1" hangingPunct="1"/>
            <a:endParaRPr lang="en-US" sz="2000"/>
          </a:p>
          <a:p>
            <a:pPr algn="ctr" eaLnBrk="1" hangingPunct="1"/>
            <a:r>
              <a:rPr lang="en-US" sz="2000"/>
              <a:t>H</a:t>
            </a:r>
            <a:r>
              <a:rPr lang="en-US" sz="2000" baseline="-25000"/>
              <a:t>0</a:t>
            </a:r>
            <a:r>
              <a:rPr lang="en-US" sz="2000"/>
              <a:t>: </a:t>
            </a:r>
            <a:r>
              <a:rPr lang="el-GR" sz="2000">
                <a:cs typeface="Arial" charset="0"/>
                <a:sym typeface="Symbol" pitchFamily="18" charset="2"/>
              </a:rPr>
              <a:t></a:t>
            </a:r>
            <a:r>
              <a:rPr lang="en-US" sz="2000" baseline="-25000"/>
              <a:t>D</a:t>
            </a:r>
            <a:r>
              <a:rPr lang="en-US" sz="2000"/>
              <a:t> </a:t>
            </a:r>
            <a:r>
              <a:rPr lang="en-US" sz="2000" b="1">
                <a:sym typeface="Symbol" pitchFamily="18" charset="2"/>
              </a:rPr>
              <a:t>=</a:t>
            </a:r>
            <a:r>
              <a:rPr lang="en-US" sz="2000"/>
              <a:t> 0</a:t>
            </a:r>
            <a:endParaRPr lang="en-US" sz="2000">
              <a:sym typeface="Symbol" pitchFamily="18" charset="2"/>
            </a:endParaRPr>
          </a:p>
          <a:p>
            <a:pPr algn="ctr" eaLnBrk="1" hangingPunct="1"/>
            <a:r>
              <a:rPr lang="en-US" sz="2000"/>
              <a:t>H</a:t>
            </a:r>
            <a:r>
              <a:rPr lang="en-US" sz="2000" baseline="-25000"/>
              <a:t>1</a:t>
            </a:r>
            <a:r>
              <a:rPr lang="en-US" sz="2000"/>
              <a:t>: </a:t>
            </a:r>
            <a:r>
              <a:rPr lang="el-GR" sz="2000">
                <a:cs typeface="Arial" charset="0"/>
                <a:sym typeface="Symbol" pitchFamily="18" charset="2"/>
              </a:rPr>
              <a:t></a:t>
            </a:r>
            <a:r>
              <a:rPr lang="en-US" sz="2000" baseline="-25000"/>
              <a:t>D</a:t>
            </a:r>
            <a:r>
              <a:rPr lang="en-US" sz="2000"/>
              <a:t> &lt; 0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124200" y="2209800"/>
            <a:ext cx="2743200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/>
              <a:t>Upper-tail test:</a:t>
            </a:r>
          </a:p>
          <a:p>
            <a:pPr algn="ctr" eaLnBrk="1" hangingPunct="1"/>
            <a:endParaRPr lang="en-US" sz="2000"/>
          </a:p>
          <a:p>
            <a:pPr algn="ctr" eaLnBrk="1" hangingPunct="1"/>
            <a:r>
              <a:rPr lang="en-US" sz="2000"/>
              <a:t>H</a:t>
            </a:r>
            <a:r>
              <a:rPr lang="en-US" sz="2000" baseline="-25000"/>
              <a:t>0</a:t>
            </a:r>
            <a:r>
              <a:rPr lang="en-US" sz="2000"/>
              <a:t>: </a:t>
            </a:r>
            <a:r>
              <a:rPr lang="el-GR" sz="2000">
                <a:cs typeface="Arial" charset="0"/>
                <a:sym typeface="Symbol" pitchFamily="18" charset="2"/>
              </a:rPr>
              <a:t></a:t>
            </a:r>
            <a:r>
              <a:rPr lang="en-US" sz="2000" baseline="-25000"/>
              <a:t>D</a:t>
            </a:r>
            <a:r>
              <a:rPr lang="en-US" sz="2000"/>
              <a:t> </a:t>
            </a:r>
            <a:r>
              <a:rPr lang="en-US" sz="2000">
                <a:cs typeface="Arial" charset="0"/>
              </a:rPr>
              <a:t>=</a:t>
            </a:r>
            <a:r>
              <a:rPr lang="en-US" sz="2000"/>
              <a:t> 0</a:t>
            </a:r>
            <a:endParaRPr lang="en-US" sz="2000" baseline="-25000">
              <a:sym typeface="Symbol" pitchFamily="18" charset="2"/>
            </a:endParaRPr>
          </a:p>
          <a:p>
            <a:pPr algn="ctr" eaLnBrk="1" hangingPunct="1"/>
            <a:r>
              <a:rPr lang="en-US" sz="2000"/>
              <a:t>H</a:t>
            </a:r>
            <a:r>
              <a:rPr lang="en-US" sz="2000" baseline="-25000"/>
              <a:t>1</a:t>
            </a:r>
            <a:r>
              <a:rPr lang="en-US" sz="2000"/>
              <a:t>: </a:t>
            </a:r>
            <a:r>
              <a:rPr lang="el-GR" sz="2000">
                <a:cs typeface="Arial" charset="0"/>
                <a:sym typeface="Symbol" pitchFamily="18" charset="2"/>
              </a:rPr>
              <a:t></a:t>
            </a:r>
            <a:r>
              <a:rPr lang="en-US" sz="2000" baseline="-25000"/>
              <a:t>D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&gt;</a:t>
            </a:r>
            <a:r>
              <a:rPr lang="en-US" sz="2000"/>
              <a:t> 0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6324600" y="2209800"/>
            <a:ext cx="2209800" cy="13716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248400" y="2209800"/>
            <a:ext cx="2362200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/>
              <a:t>Two-tail test:</a:t>
            </a:r>
          </a:p>
          <a:p>
            <a:pPr algn="ctr" eaLnBrk="1" hangingPunct="1"/>
            <a:endParaRPr lang="en-US" sz="2000"/>
          </a:p>
          <a:p>
            <a:pPr algn="ctr" eaLnBrk="1" hangingPunct="1"/>
            <a:r>
              <a:rPr lang="en-US" sz="2000"/>
              <a:t>H</a:t>
            </a:r>
            <a:r>
              <a:rPr lang="en-US" sz="2000" baseline="-25000"/>
              <a:t>0</a:t>
            </a:r>
            <a:r>
              <a:rPr lang="en-US" sz="2000"/>
              <a:t>: </a:t>
            </a:r>
            <a:r>
              <a:rPr lang="el-GR" sz="2000">
                <a:cs typeface="Arial" charset="0"/>
                <a:sym typeface="Symbol" pitchFamily="18" charset="2"/>
              </a:rPr>
              <a:t></a:t>
            </a:r>
            <a:r>
              <a:rPr lang="en-US" sz="2000" baseline="-25000"/>
              <a:t>D</a:t>
            </a:r>
            <a:r>
              <a:rPr lang="en-US" sz="2000"/>
              <a:t> = 0</a:t>
            </a:r>
            <a:endParaRPr lang="en-US" sz="2000" baseline="-25000">
              <a:sym typeface="Symbol" pitchFamily="18" charset="2"/>
            </a:endParaRPr>
          </a:p>
          <a:p>
            <a:pPr algn="ctr" eaLnBrk="1" hangingPunct="1"/>
            <a:r>
              <a:rPr lang="en-US" sz="2000"/>
              <a:t>H</a:t>
            </a:r>
            <a:r>
              <a:rPr lang="en-US" sz="2000" baseline="-25000"/>
              <a:t>1</a:t>
            </a:r>
            <a:r>
              <a:rPr lang="en-US" sz="2000"/>
              <a:t>: </a:t>
            </a:r>
            <a:r>
              <a:rPr lang="el-GR" sz="2000">
                <a:cs typeface="Arial" charset="0"/>
                <a:sym typeface="Symbol" pitchFamily="18" charset="2"/>
              </a:rPr>
              <a:t></a:t>
            </a:r>
            <a:r>
              <a:rPr lang="en-US" sz="2000" baseline="-25000"/>
              <a:t>D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≠</a:t>
            </a:r>
            <a:r>
              <a:rPr lang="en-US" sz="2000"/>
              <a:t> 0</a:t>
            </a:r>
          </a:p>
        </p:txBody>
      </p:sp>
      <p:sp>
        <p:nvSpPr>
          <p:cNvPr id="38923" name="Rectangle 13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06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smtClean="0"/>
              <a:t>Hypothesis Testing for </a:t>
            </a:r>
            <a:br>
              <a:rPr lang="en-US" sz="3600" smtClean="0"/>
            </a:br>
            <a:r>
              <a:rPr lang="en-US" sz="3600" smtClean="0"/>
              <a:t>Mean Difference, </a:t>
            </a:r>
            <a:r>
              <a:rPr lang="el-GR" sz="3600" smtClean="0">
                <a:cs typeface="Arial" charset="0"/>
                <a:sym typeface="Symbol" pitchFamily="18" charset="2"/>
              </a:rPr>
              <a:t></a:t>
            </a:r>
            <a:r>
              <a:rPr lang="en-US" sz="3600" baseline="-25000" smtClean="0">
                <a:cs typeface="Arial" charset="0"/>
              </a:rPr>
              <a:t>D</a:t>
            </a:r>
            <a:r>
              <a:rPr lang="en-US" sz="3600" smtClean="0">
                <a:cs typeface="Arial" charset="0"/>
              </a:rPr>
              <a:t> Unknown</a:t>
            </a:r>
            <a:endParaRPr lang="el-GR" sz="3600" smtClean="0">
              <a:cs typeface="Arial" charset="0"/>
            </a:endParaRPr>
          </a:p>
        </p:txBody>
      </p:sp>
      <p:sp>
        <p:nvSpPr>
          <p:cNvPr id="38924" name="Freeform 14"/>
          <p:cNvSpPr>
            <a:spLocks/>
          </p:cNvSpPr>
          <p:nvPr/>
        </p:nvSpPr>
        <p:spPr bwMode="auto">
          <a:xfrm flipH="1">
            <a:off x="8153400" y="4572000"/>
            <a:ext cx="685800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Freeform 15"/>
          <p:cNvSpPr>
            <a:spLocks/>
          </p:cNvSpPr>
          <p:nvPr/>
        </p:nvSpPr>
        <p:spPr bwMode="auto">
          <a:xfrm>
            <a:off x="304800" y="4572000"/>
            <a:ext cx="682625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Freeform 16"/>
          <p:cNvSpPr>
            <a:spLocks/>
          </p:cNvSpPr>
          <p:nvPr/>
        </p:nvSpPr>
        <p:spPr bwMode="auto">
          <a:xfrm>
            <a:off x="381000" y="3962400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Freeform 17"/>
          <p:cNvSpPr>
            <a:spLocks/>
          </p:cNvSpPr>
          <p:nvPr/>
        </p:nvSpPr>
        <p:spPr bwMode="auto">
          <a:xfrm>
            <a:off x="1600200" y="3962400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8"/>
          <p:cNvSpPr>
            <a:spLocks noChangeShapeType="1"/>
          </p:cNvSpPr>
          <p:nvPr/>
        </p:nvSpPr>
        <p:spPr bwMode="auto">
          <a:xfrm>
            <a:off x="304800" y="49530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9"/>
          <p:cNvSpPr>
            <a:spLocks noChangeShapeType="1"/>
          </p:cNvSpPr>
          <p:nvPr/>
        </p:nvSpPr>
        <p:spPr bwMode="auto">
          <a:xfrm>
            <a:off x="609600" y="44958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Freeform 20"/>
          <p:cNvSpPr>
            <a:spLocks/>
          </p:cNvSpPr>
          <p:nvPr/>
        </p:nvSpPr>
        <p:spPr bwMode="auto">
          <a:xfrm flipH="1">
            <a:off x="5257800" y="4572000"/>
            <a:ext cx="685800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Freeform 21"/>
          <p:cNvSpPr>
            <a:spLocks/>
          </p:cNvSpPr>
          <p:nvPr/>
        </p:nvSpPr>
        <p:spPr bwMode="auto">
          <a:xfrm>
            <a:off x="3429000" y="3962400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Freeform 22"/>
          <p:cNvSpPr>
            <a:spLocks/>
          </p:cNvSpPr>
          <p:nvPr/>
        </p:nvSpPr>
        <p:spPr bwMode="auto">
          <a:xfrm>
            <a:off x="4648200" y="3962400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Line 23"/>
          <p:cNvSpPr>
            <a:spLocks noChangeShapeType="1"/>
          </p:cNvSpPr>
          <p:nvPr/>
        </p:nvSpPr>
        <p:spPr bwMode="auto">
          <a:xfrm>
            <a:off x="3352800" y="49530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Rectangle 24"/>
          <p:cNvSpPr>
            <a:spLocks noChangeArrowheads="1"/>
          </p:cNvSpPr>
          <p:nvPr/>
        </p:nvSpPr>
        <p:spPr bwMode="auto">
          <a:xfrm>
            <a:off x="5410200" y="4038600"/>
            <a:ext cx="38576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a</a:t>
            </a:r>
          </a:p>
        </p:txBody>
      </p:sp>
      <p:sp>
        <p:nvSpPr>
          <p:cNvPr id="38935" name="Freeform 25"/>
          <p:cNvSpPr>
            <a:spLocks/>
          </p:cNvSpPr>
          <p:nvPr/>
        </p:nvSpPr>
        <p:spPr bwMode="auto">
          <a:xfrm>
            <a:off x="6248400" y="4572000"/>
            <a:ext cx="682625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Freeform 26"/>
          <p:cNvSpPr>
            <a:spLocks/>
          </p:cNvSpPr>
          <p:nvPr/>
        </p:nvSpPr>
        <p:spPr bwMode="auto">
          <a:xfrm>
            <a:off x="6324600" y="3962400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Freeform 27"/>
          <p:cNvSpPr>
            <a:spLocks/>
          </p:cNvSpPr>
          <p:nvPr/>
        </p:nvSpPr>
        <p:spPr bwMode="auto">
          <a:xfrm>
            <a:off x="7543800" y="3962400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8" name="Line 28"/>
          <p:cNvSpPr>
            <a:spLocks noChangeShapeType="1"/>
          </p:cNvSpPr>
          <p:nvPr/>
        </p:nvSpPr>
        <p:spPr bwMode="auto">
          <a:xfrm>
            <a:off x="6248400" y="49530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Rectangle 29"/>
          <p:cNvSpPr>
            <a:spLocks noChangeArrowheads="1"/>
          </p:cNvSpPr>
          <p:nvPr/>
        </p:nvSpPr>
        <p:spPr bwMode="auto">
          <a:xfrm>
            <a:off x="6248400" y="4038600"/>
            <a:ext cx="838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a</a:t>
            </a:r>
            <a:r>
              <a:rPr lang="en-US"/>
              <a:t>/2</a:t>
            </a:r>
          </a:p>
        </p:txBody>
      </p:sp>
      <p:sp>
        <p:nvSpPr>
          <p:cNvPr id="38940" name="Line 30"/>
          <p:cNvSpPr>
            <a:spLocks noChangeShapeType="1"/>
          </p:cNvSpPr>
          <p:nvPr/>
        </p:nvSpPr>
        <p:spPr bwMode="auto">
          <a:xfrm>
            <a:off x="6553200" y="44958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Rectangle 31"/>
          <p:cNvSpPr>
            <a:spLocks noChangeArrowheads="1"/>
          </p:cNvSpPr>
          <p:nvPr/>
        </p:nvSpPr>
        <p:spPr bwMode="auto">
          <a:xfrm>
            <a:off x="8153400" y="4038600"/>
            <a:ext cx="838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a</a:t>
            </a:r>
            <a:r>
              <a:rPr lang="en-US"/>
              <a:t>/2</a:t>
            </a:r>
          </a:p>
        </p:txBody>
      </p:sp>
      <p:sp>
        <p:nvSpPr>
          <p:cNvPr id="38942" name="Line 32"/>
          <p:cNvSpPr>
            <a:spLocks noChangeShapeType="1"/>
          </p:cNvSpPr>
          <p:nvPr/>
        </p:nvSpPr>
        <p:spPr bwMode="auto">
          <a:xfrm flipH="1">
            <a:off x="8305800" y="44958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Line 33"/>
          <p:cNvSpPr>
            <a:spLocks noChangeShapeType="1"/>
          </p:cNvSpPr>
          <p:nvPr/>
        </p:nvSpPr>
        <p:spPr bwMode="auto">
          <a:xfrm flipH="1">
            <a:off x="5410200" y="44958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Rectangle 34"/>
          <p:cNvSpPr>
            <a:spLocks noChangeArrowheads="1"/>
          </p:cNvSpPr>
          <p:nvPr/>
        </p:nvSpPr>
        <p:spPr bwMode="auto">
          <a:xfrm>
            <a:off x="304800" y="4038600"/>
            <a:ext cx="38576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a</a:t>
            </a:r>
          </a:p>
        </p:txBody>
      </p:sp>
      <p:sp>
        <p:nvSpPr>
          <p:cNvPr id="38945" name="Rectangle 35"/>
          <p:cNvSpPr>
            <a:spLocks noChangeArrowheads="1"/>
          </p:cNvSpPr>
          <p:nvPr/>
        </p:nvSpPr>
        <p:spPr bwMode="auto">
          <a:xfrm>
            <a:off x="685800" y="5029200"/>
            <a:ext cx="9906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-t</a:t>
            </a:r>
            <a:r>
              <a:rPr lang="en-US" baseline="-25000">
                <a:latin typeface="Symbol" pitchFamily="18" charset="2"/>
              </a:rPr>
              <a:t>a</a:t>
            </a:r>
          </a:p>
        </p:txBody>
      </p:sp>
      <p:sp>
        <p:nvSpPr>
          <p:cNvPr id="38946" name="Rectangle 36"/>
          <p:cNvSpPr>
            <a:spLocks noChangeArrowheads="1"/>
          </p:cNvSpPr>
          <p:nvPr/>
        </p:nvSpPr>
        <p:spPr bwMode="auto">
          <a:xfrm>
            <a:off x="6553200" y="5029200"/>
            <a:ext cx="9906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-t</a:t>
            </a:r>
            <a:r>
              <a:rPr lang="en-US" baseline="-25000">
                <a:latin typeface="Symbol" pitchFamily="18" charset="2"/>
              </a:rPr>
              <a:t>a</a:t>
            </a:r>
            <a:r>
              <a:rPr lang="en-US" baseline="-25000"/>
              <a:t>/2</a:t>
            </a:r>
            <a:endParaRPr lang="en-US" sz="2800" baseline="-25000">
              <a:latin typeface="Symbol" pitchFamily="18" charset="2"/>
            </a:endParaRPr>
          </a:p>
        </p:txBody>
      </p:sp>
      <p:sp>
        <p:nvSpPr>
          <p:cNvPr id="38947" name="Rectangle 37"/>
          <p:cNvSpPr>
            <a:spLocks noChangeArrowheads="1"/>
          </p:cNvSpPr>
          <p:nvPr/>
        </p:nvSpPr>
        <p:spPr bwMode="auto">
          <a:xfrm>
            <a:off x="5029200" y="5029200"/>
            <a:ext cx="9906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>
                <a:latin typeface="Symbol" pitchFamily="18" charset="2"/>
              </a:rPr>
              <a:t>a</a:t>
            </a:r>
          </a:p>
        </p:txBody>
      </p:sp>
      <p:sp>
        <p:nvSpPr>
          <p:cNvPr id="38948" name="Rectangle 38"/>
          <p:cNvSpPr>
            <a:spLocks noChangeArrowheads="1"/>
          </p:cNvSpPr>
          <p:nvPr/>
        </p:nvSpPr>
        <p:spPr bwMode="auto">
          <a:xfrm>
            <a:off x="7924800" y="5029200"/>
            <a:ext cx="9906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>
                <a:latin typeface="Symbol" pitchFamily="18" charset="2"/>
              </a:rPr>
              <a:t>a</a:t>
            </a:r>
            <a:r>
              <a:rPr lang="en-US" baseline="-25000"/>
              <a:t>/2</a:t>
            </a:r>
            <a:endParaRPr lang="en-US" baseline="-25000">
              <a:latin typeface="Symbol" pitchFamily="18" charset="2"/>
            </a:endParaRPr>
          </a:p>
        </p:txBody>
      </p:sp>
      <p:sp>
        <p:nvSpPr>
          <p:cNvPr id="38949" name="Line 39"/>
          <p:cNvSpPr>
            <a:spLocks noChangeShapeType="1"/>
          </p:cNvSpPr>
          <p:nvPr/>
        </p:nvSpPr>
        <p:spPr bwMode="auto">
          <a:xfrm>
            <a:off x="990600" y="4648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Line 40"/>
          <p:cNvSpPr>
            <a:spLocks noChangeShapeType="1"/>
          </p:cNvSpPr>
          <p:nvPr/>
        </p:nvSpPr>
        <p:spPr bwMode="auto">
          <a:xfrm>
            <a:off x="5257800" y="4648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Line 41"/>
          <p:cNvSpPr>
            <a:spLocks noChangeShapeType="1"/>
          </p:cNvSpPr>
          <p:nvPr/>
        </p:nvSpPr>
        <p:spPr bwMode="auto">
          <a:xfrm>
            <a:off x="6934200" y="4648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2" name="Line 42"/>
          <p:cNvSpPr>
            <a:spLocks noChangeShapeType="1"/>
          </p:cNvSpPr>
          <p:nvPr/>
        </p:nvSpPr>
        <p:spPr bwMode="auto">
          <a:xfrm>
            <a:off x="8153400" y="4648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Rectangle 43"/>
          <p:cNvSpPr>
            <a:spLocks noChangeArrowheads="1"/>
          </p:cNvSpPr>
          <p:nvPr/>
        </p:nvSpPr>
        <p:spPr bwMode="auto">
          <a:xfrm>
            <a:off x="457200" y="5562600"/>
            <a:ext cx="2286000" cy="393700"/>
          </a:xfrm>
          <a:prstGeom prst="rect">
            <a:avLst/>
          </a:prstGeom>
          <a:solidFill>
            <a:srgbClr val="D5E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t &lt; -t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38954" name="Rectangle 44"/>
          <p:cNvSpPr>
            <a:spLocks noChangeArrowheads="1"/>
          </p:cNvSpPr>
          <p:nvPr/>
        </p:nvSpPr>
        <p:spPr bwMode="auto">
          <a:xfrm>
            <a:off x="3429000" y="5562600"/>
            <a:ext cx="2209800" cy="393700"/>
          </a:xfrm>
          <a:prstGeom prst="rect">
            <a:avLst/>
          </a:prstGeom>
          <a:solidFill>
            <a:srgbClr val="D5E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t &gt; t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38955" name="Rectangle 45"/>
          <p:cNvSpPr>
            <a:spLocks noChangeArrowheads="1"/>
          </p:cNvSpPr>
          <p:nvPr/>
        </p:nvSpPr>
        <p:spPr bwMode="auto">
          <a:xfrm>
            <a:off x="6248400" y="5562600"/>
            <a:ext cx="2438400" cy="606425"/>
          </a:xfrm>
          <a:prstGeom prst="rect">
            <a:avLst/>
          </a:prstGeom>
          <a:solidFill>
            <a:srgbClr val="D5E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t &lt; -t</a:t>
            </a:r>
            <a:r>
              <a:rPr lang="en-US" sz="2000" baseline="-25000">
                <a:latin typeface="Symbol" pitchFamily="18" charset="2"/>
              </a:rPr>
              <a:t>a/2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2000" baseline="-25000">
                <a:latin typeface="Symbol" pitchFamily="18" charset="2"/>
              </a:rPr>
              <a:t>                         </a:t>
            </a:r>
            <a:r>
              <a:rPr lang="en-US" sz="2000" baseline="-25000"/>
              <a:t> </a:t>
            </a:r>
            <a:r>
              <a:rPr lang="en-US" sz="2000"/>
              <a:t>or t &gt; t</a:t>
            </a:r>
            <a:r>
              <a:rPr lang="en-US" sz="2000" baseline="-25000">
                <a:latin typeface="Symbol" pitchFamily="18" charset="2"/>
              </a:rPr>
              <a:t>a/2</a:t>
            </a:r>
            <a:r>
              <a:rPr lang="en-US" sz="2000"/>
              <a:t> </a:t>
            </a:r>
          </a:p>
        </p:txBody>
      </p:sp>
      <p:sp>
        <p:nvSpPr>
          <p:cNvPr id="38956" name="Rectangle 46"/>
          <p:cNvSpPr>
            <a:spLocks noChangeArrowheads="1"/>
          </p:cNvSpPr>
          <p:nvPr/>
        </p:nvSpPr>
        <p:spPr bwMode="auto">
          <a:xfrm>
            <a:off x="2895600" y="6019800"/>
            <a:ext cx="3276600" cy="47625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Where  t</a:t>
            </a:r>
            <a:r>
              <a:rPr lang="en-US" sz="2000">
                <a:sym typeface="Symbol" pitchFamily="18" charset="2"/>
              </a:rPr>
              <a:t>  has  n - 1  d.f</a:t>
            </a:r>
            <a:r>
              <a:rPr lang="en-US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nHall1">
  <a:themeElements>
    <a:clrScheme name="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 w="31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 w="31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12132</TotalTime>
  <Pages>20</Pages>
  <Words>2224</Words>
  <Application>Microsoft Office PowerPoint</Application>
  <PresentationFormat>On-screen Show (4:3)</PresentationFormat>
  <Paragraphs>487</Paragraphs>
  <Slides>44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Symbol</vt:lpstr>
      <vt:lpstr>Tw Cen MT</vt:lpstr>
      <vt:lpstr>Comic Sans MS</vt:lpstr>
      <vt:lpstr>Wingdings</vt:lpstr>
      <vt:lpstr>PrenHall1</vt:lpstr>
      <vt:lpstr>Default Design</vt:lpstr>
      <vt:lpstr>1_Default Design</vt:lpstr>
      <vt:lpstr>Equation</vt:lpstr>
      <vt:lpstr>Microsoft ClipArt Gallery</vt:lpstr>
      <vt:lpstr>PowerPoint Presentation</vt:lpstr>
      <vt:lpstr>We’ll learn…</vt:lpstr>
      <vt:lpstr>Two-sample Inference</vt:lpstr>
      <vt:lpstr>Example</vt:lpstr>
      <vt:lpstr>PowerPoint Presentation</vt:lpstr>
      <vt:lpstr>Related Populations:  Paired t Test</vt:lpstr>
      <vt:lpstr>PowerPoint Presentation</vt:lpstr>
      <vt:lpstr>Mean Difference, D Unknown</vt:lpstr>
      <vt:lpstr>Hypothesis Testing for  Mean Difference, D Unknown</vt:lpstr>
      <vt:lpstr>PowerPoint Presentation</vt:lpstr>
      <vt:lpstr>PowerPoint Presentation</vt:lpstr>
      <vt:lpstr>PowerPoint Presentation</vt:lpstr>
      <vt:lpstr>PowerPoint Presentation</vt:lpstr>
      <vt:lpstr>Confidence Interval for the True Difference (D) Between the Underlying means of  Two Paired Samples</vt:lpstr>
      <vt:lpstr>PowerPoint Presentation</vt:lpstr>
      <vt:lpstr>Independent Samples</vt:lpstr>
      <vt:lpstr>Difference Between Two Means</vt:lpstr>
      <vt:lpstr>Difference Between Two Means</vt:lpstr>
      <vt:lpstr>Difference Between Two Means</vt:lpstr>
      <vt:lpstr>Hypothesis Tests for Two Population Means</vt:lpstr>
      <vt:lpstr>Hypothesis tests for 1 – 2 </vt:lpstr>
      <vt:lpstr>1 and 2 Unknown,  Assumed Equal</vt:lpstr>
      <vt:lpstr>1 and 2 Unknown,  Assumed Equal</vt:lpstr>
      <vt:lpstr>1 and 2 Unknown,  Assumed Equal</vt:lpstr>
      <vt:lpstr>Confidence Interval,   1 and 2 Unknown</vt:lpstr>
      <vt:lpstr>Pooled-Variance  t Test: Example</vt:lpstr>
      <vt:lpstr>Solution</vt:lpstr>
      <vt:lpstr>Calculating the Test Statistic</vt:lpstr>
      <vt:lpstr>Solution</vt:lpstr>
      <vt:lpstr>P-value</vt:lpstr>
      <vt:lpstr>1 and 2 Unknown,  Not Assumed Equal</vt:lpstr>
      <vt:lpstr>1 and 2 Unknown,  Unequal variances</vt:lpstr>
      <vt:lpstr>1 and 2 Unknown,  Not Assumed Equal</vt:lpstr>
      <vt:lpstr>1 and 2 Unknown, Assumed Unequal (Satterthwaite’s method)</vt:lpstr>
      <vt:lpstr>1 and 2 Unknown,  Unequal variances</vt:lpstr>
      <vt:lpstr>Unequal Variances: Example</vt:lpstr>
      <vt:lpstr>Solution</vt:lpstr>
      <vt:lpstr>Calculating the degree of freedom</vt:lpstr>
      <vt:lpstr>Solution</vt:lpstr>
      <vt:lpstr>Solution</vt:lpstr>
      <vt:lpstr>Solution</vt:lpstr>
      <vt:lpstr>Example</vt:lpstr>
      <vt:lpstr>Two Sample Inference</vt:lpstr>
      <vt:lpstr>PowerPoint Presentation</vt:lpstr>
    </vt:vector>
  </TitlesOfParts>
  <Company>University of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Business Statistics, 10/e</dc:title>
  <dc:subject>Chapter 10</dc:subject>
  <dc:creator>Dirk Yandell</dc:creator>
  <cp:lastModifiedBy>fenyo</cp:lastModifiedBy>
  <cp:revision>272</cp:revision>
  <cp:lastPrinted>1998-11-22T23:37:53Z</cp:lastPrinted>
  <dcterms:created xsi:type="dcterms:W3CDTF">2001-02-24T17:25:54Z</dcterms:created>
  <dcterms:modified xsi:type="dcterms:W3CDTF">2014-10-06T16:17:59Z</dcterms:modified>
</cp:coreProperties>
</file>