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34" r:id="rId2"/>
    <p:sldMasterId id="2147483746" r:id="rId3"/>
  </p:sldMasterIdLst>
  <p:notesMasterIdLst>
    <p:notesMasterId r:id="rId32"/>
  </p:notesMasterIdLst>
  <p:sldIdLst>
    <p:sldId id="351" r:id="rId4"/>
    <p:sldId id="352" r:id="rId5"/>
    <p:sldId id="330" r:id="rId6"/>
    <p:sldId id="331" r:id="rId7"/>
    <p:sldId id="332" r:id="rId8"/>
    <p:sldId id="333" r:id="rId9"/>
    <p:sldId id="335" r:id="rId10"/>
    <p:sldId id="336" r:id="rId11"/>
    <p:sldId id="337" r:id="rId12"/>
    <p:sldId id="345" r:id="rId13"/>
    <p:sldId id="338" r:id="rId14"/>
    <p:sldId id="340" r:id="rId15"/>
    <p:sldId id="341" r:id="rId16"/>
    <p:sldId id="342" r:id="rId17"/>
    <p:sldId id="348" r:id="rId18"/>
    <p:sldId id="344" r:id="rId19"/>
    <p:sldId id="326" r:id="rId20"/>
    <p:sldId id="290" r:id="rId21"/>
    <p:sldId id="327" r:id="rId22"/>
    <p:sldId id="328" r:id="rId23"/>
    <p:sldId id="293" r:id="rId24"/>
    <p:sldId id="294" r:id="rId25"/>
    <p:sldId id="295" r:id="rId26"/>
    <p:sldId id="313" r:id="rId27"/>
    <p:sldId id="315" r:id="rId28"/>
    <p:sldId id="316" r:id="rId29"/>
    <p:sldId id="350" r:id="rId30"/>
    <p:sldId id="353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57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92E2583-A8FE-4A0B-8553-DEB2F85258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65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00" indent="-263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410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6375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865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767954C-23D5-4BCF-B963-64B5C03FBB76}" type="slidenum">
              <a:rPr lang="en-US" altLang="en-US" sz="22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sz="2200" smtClean="0">
              <a:solidFill>
                <a:srgbClr val="000000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86F02351-2D31-440E-9B30-D7CEECE80953}" type="slidenum">
              <a:rPr lang="en-US" altLang="en-US" smtClean="0">
                <a:latin typeface="Arial" charset="0"/>
              </a:rPr>
              <a:pPr eaLnBrk="1" hangingPunct="1"/>
              <a:t>14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6B6DE78C-F40B-4A5F-8DED-36165AE5D84E}" type="slidenum">
              <a:rPr lang="en-US" altLang="en-US" smtClean="0">
                <a:latin typeface="Arial" charset="0"/>
              </a:rPr>
              <a:pPr eaLnBrk="1" hangingPunct="1"/>
              <a:t>15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C120F03B-4709-4BD4-95AD-E057F0351D2E}" type="slidenum">
              <a:rPr lang="en-US" altLang="en-US" smtClean="0">
                <a:latin typeface="Arial" charset="0"/>
              </a:rPr>
              <a:pPr eaLnBrk="1" hangingPunct="1"/>
              <a:t>16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FB2FF0BD-6EA3-4D22-A933-2068C8720E46}" type="slidenum">
              <a:rPr lang="en-US" altLang="en-US" smtClean="0">
                <a:latin typeface="Arial" charset="0"/>
              </a:rPr>
              <a:pPr eaLnBrk="1" hangingPunct="1"/>
              <a:t>17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3EB7D8FC-3588-4119-8B24-D3F75E78A09D}" type="slidenum">
              <a:rPr lang="en-US" altLang="en-US" smtClean="0">
                <a:latin typeface="Arial" charset="0"/>
              </a:rPr>
              <a:pPr eaLnBrk="1" hangingPunct="1"/>
              <a:t>18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544966FF-A19A-475D-BC63-2FE186BEC135}" type="slidenum">
              <a:rPr lang="en-US" altLang="en-US" smtClean="0">
                <a:latin typeface="Arial" charset="0"/>
              </a:rPr>
              <a:pPr eaLnBrk="1" hangingPunct="1"/>
              <a:t>19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59AF5D7E-926D-45BD-984F-D00BA8FC0B41}" type="slidenum">
              <a:rPr lang="en-US" altLang="en-US" smtClean="0">
                <a:latin typeface="Arial" charset="0"/>
              </a:rPr>
              <a:pPr eaLnBrk="1" hangingPunct="1"/>
              <a:t>20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920DE7F6-8688-40B6-BA99-7F55102CC4D8}" type="slidenum">
              <a:rPr lang="en-US" altLang="en-US" smtClean="0">
                <a:latin typeface="Arial" charset="0"/>
              </a:rPr>
              <a:pPr eaLnBrk="1" hangingPunct="1"/>
              <a:t>21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7C8CB588-DB95-48C9-9E60-AA023F4AD508}" type="slidenum">
              <a:rPr lang="en-US" altLang="en-US" smtClean="0">
                <a:latin typeface="Arial" charset="0"/>
              </a:rPr>
              <a:pPr eaLnBrk="1" hangingPunct="1"/>
              <a:t>22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4AFC82C5-1E9C-4B16-999B-9E2EFCF7C66E}" type="slidenum">
              <a:rPr lang="en-US" altLang="en-US" smtClean="0">
                <a:latin typeface="Arial" charset="0"/>
              </a:rPr>
              <a:pPr eaLnBrk="1" hangingPunct="1"/>
              <a:t>23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00" indent="-263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410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6375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865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74DAE75-5B39-499B-978E-622E280DE881}" type="slidenum">
              <a:rPr lang="en-US" altLang="en-US" sz="22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en-US" sz="2200" smtClean="0">
              <a:solidFill>
                <a:srgbClr val="000000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657A4235-F4D8-400E-B6E7-501CEEF7FC27}" type="slidenum">
              <a:rPr lang="en-US" altLang="en-US" smtClean="0">
                <a:latin typeface="Arial" charset="0"/>
              </a:rPr>
              <a:pPr eaLnBrk="1" hangingPunct="1"/>
              <a:t>24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B1A310EB-F7CC-49CA-BCFF-A4289A68A1D6}" type="slidenum">
              <a:rPr lang="en-US" altLang="en-US" smtClean="0">
                <a:latin typeface="Arial" charset="0"/>
              </a:rPr>
              <a:pPr eaLnBrk="1" hangingPunct="1"/>
              <a:t>25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62F9B27A-1B44-4F0A-AAAC-3FDAC2F49288}" type="slidenum">
              <a:rPr lang="en-US" altLang="en-US" smtClean="0">
                <a:latin typeface="Arial" charset="0"/>
              </a:rPr>
              <a:pPr eaLnBrk="1" hangingPunct="1"/>
              <a:t>26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00" indent="-263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410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6375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865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5E784A0-DBCF-4276-9514-8DAF376219D5}" type="slidenum">
              <a:rPr lang="en-US" altLang="en-US" sz="22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28</a:t>
            </a:fld>
            <a:endParaRPr lang="en-US" altLang="en-US" sz="2200" smtClean="0">
              <a:solidFill>
                <a:srgbClr val="000000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8E0ABB82-ED6F-483B-89D3-E4D8F4B949BD}" type="slidenum">
              <a:rPr lang="en-US" altLang="en-US" smtClean="0">
                <a:latin typeface="Arial" charset="0"/>
              </a:rPr>
              <a:pPr eaLnBrk="1" hangingPunct="1"/>
              <a:t>7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A4C57764-DBEF-4C7B-B65A-2ACD662A4EB7}" type="slidenum">
              <a:rPr lang="en-US" altLang="en-US" smtClean="0">
                <a:latin typeface="Arial" charset="0"/>
              </a:rPr>
              <a:pPr eaLnBrk="1" hangingPunct="1"/>
              <a:t>8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2121B5ED-088A-4E8B-87B1-A466FDA60F5E}" type="slidenum">
              <a:rPr lang="en-US" altLang="en-US" smtClean="0">
                <a:latin typeface="Arial" charset="0"/>
              </a:rPr>
              <a:pPr eaLnBrk="1" hangingPunct="1"/>
              <a:t>9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9FE1366A-2FD3-497D-9C2A-C7FD0DC2C634}" type="slidenum">
              <a:rPr lang="en-US" altLang="en-US" smtClean="0">
                <a:latin typeface="Arial" charset="0"/>
              </a:rPr>
              <a:pPr eaLnBrk="1" hangingPunct="1"/>
              <a:t>10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2B34C57A-B447-4CC0-A7AA-10FD907100D3}" type="slidenum">
              <a:rPr lang="en-US" altLang="en-US" smtClean="0">
                <a:latin typeface="Arial" charset="0"/>
              </a:rPr>
              <a:pPr eaLnBrk="1" hangingPunct="1"/>
              <a:t>11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11FE1131-FE5A-4898-BC94-80AD503C8960}" type="slidenum">
              <a:rPr lang="en-US" altLang="en-US" smtClean="0">
                <a:latin typeface="Arial" charset="0"/>
              </a:rPr>
              <a:pPr eaLnBrk="1" hangingPunct="1"/>
              <a:t>12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04F4814C-D0B0-4B6A-B89E-D4C1EAC46E60}" type="slidenum">
              <a:rPr lang="en-US" altLang="en-US" smtClean="0">
                <a:latin typeface="Arial" charset="0"/>
              </a:rPr>
              <a:pPr eaLnBrk="1" hangingPunct="1"/>
              <a:t>13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15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51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6DA0BBF-1E17-40AB-8680-EAF711622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6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8F7F3-4A9E-4BEF-AFBC-7D4EA87894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5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7C06C-D23A-498E-BADC-EF54D640B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54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1B787-D7E4-4B6B-A1F5-92324D9C35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08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680C7-4161-4125-B178-361A35C6C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99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AFEB7-18BA-4C71-9EBF-BE6524852D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12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57B17-ADF1-4B82-A111-C5D5627DD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11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9F45E-490C-498C-BA85-709C78CC4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0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1A070132-6C94-4492-B4E2-5B0693587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54357"/>
      </p:ext>
    </p:extLst>
  </p:cSld>
  <p:clrMapOvr>
    <a:masterClrMapping/>
  </p:clrMapOvr>
  <p:transition spd="med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CC95275-1BE8-4184-AE81-141726465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38828"/>
      </p:ext>
    </p:extLst>
  </p:cSld>
  <p:clrMapOvr>
    <a:masterClrMapping/>
  </p:clrMapOvr>
  <p:transition spd="med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9C601B3-9731-4ABB-ACDE-F25652FC1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36471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B4655-2C30-49FD-A59C-1F88AA165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487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9C8BE36B-67DF-4830-A1FC-A911ED40A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81635"/>
      </p:ext>
    </p:extLst>
  </p:cSld>
  <p:clrMapOvr>
    <a:masterClrMapping/>
  </p:clrMapOvr>
  <p:transition spd="med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D9CD855-6411-4AD8-982D-A19B4C4B3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38369"/>
      </p:ext>
    </p:extLst>
  </p:cSld>
  <p:clrMapOvr>
    <a:masterClrMapping/>
  </p:clrMapOvr>
  <p:transition spd="med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35C37771-6AE4-4752-878F-A12BF0F8B8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10930"/>
      </p:ext>
    </p:extLst>
  </p:cSld>
  <p:clrMapOvr>
    <a:masterClrMapping/>
  </p:clrMapOvr>
  <p:transition spd="med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E4D7E9A6-1E77-4780-82B3-2314425B4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09134"/>
      </p:ext>
    </p:extLst>
  </p:cSld>
  <p:clrMapOvr>
    <a:masterClrMapping/>
  </p:clrMapOvr>
  <p:transition spd="med">
    <p:push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AA0A9741-48EA-4DAE-9845-24298C524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646"/>
      </p:ext>
    </p:extLst>
  </p:cSld>
  <p:clrMapOvr>
    <a:masterClrMapping/>
  </p:clrMapOvr>
  <p:transition spd="med">
    <p:push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D5BD2903-09B0-472F-BE01-8F8DD1526D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94731"/>
      </p:ext>
    </p:extLst>
  </p:cSld>
  <p:clrMapOvr>
    <a:masterClrMapping/>
  </p:clrMapOvr>
  <p:transition spd="med">
    <p:push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5091001C-9144-4439-A856-0A73B69C6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86108"/>
      </p:ext>
    </p:extLst>
  </p:cSld>
  <p:clrMapOvr>
    <a:masterClrMapping/>
  </p:clrMapOvr>
  <p:transition spd="med">
    <p:push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4562FC7A-FFD4-4FC0-8093-16C9EBF29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9987"/>
      </p:ext>
    </p:extLst>
  </p:cSld>
  <p:clrMapOvr>
    <a:masterClrMapping/>
  </p:clrMapOvr>
  <p:transition spd="med">
    <p:push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49418B39-0D5F-4DDF-AC35-41258FF12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89449"/>
      </p:ext>
    </p:extLst>
  </p:cSld>
  <p:clrMapOvr>
    <a:masterClrMapping/>
  </p:clrMapOvr>
  <p:transition spd="med">
    <p:push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6FACC3A3-3A13-4AE1-95C0-333E7D7ACF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0484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9EFEA-6D0E-4D00-B437-CD2A2578C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848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F7AD1737-07C8-44BE-BBAB-42EA51C4B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36996"/>
      </p:ext>
    </p:extLst>
  </p:cSld>
  <p:clrMapOvr>
    <a:masterClrMapping/>
  </p:clrMapOvr>
  <p:transition spd="med">
    <p:push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EFE6F9F8-CA26-4E2F-8E72-34DD979E3F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87463"/>
      </p:ext>
    </p:extLst>
  </p:cSld>
  <p:clrMapOvr>
    <a:masterClrMapping/>
  </p:clrMapOvr>
  <p:transition spd="med">
    <p:push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35206A97-78C5-42E8-90B5-675CE9FE7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80914"/>
      </p:ext>
    </p:extLst>
  </p:cSld>
  <p:clrMapOvr>
    <a:masterClrMapping/>
  </p:clrMapOvr>
  <p:transition spd="med">
    <p:push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E4FC2730-5846-4182-A015-B1F0B2DDA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59279"/>
      </p:ext>
    </p:extLst>
  </p:cSld>
  <p:clrMapOvr>
    <a:masterClrMapping/>
  </p:clrMapOvr>
  <p:transition spd="med">
    <p:push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D3CA646F-B2B7-475C-A183-49D9C30CB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88019"/>
      </p:ext>
    </p:extLst>
  </p:cSld>
  <p:clrMapOvr>
    <a:masterClrMapping/>
  </p:clrMapOvr>
  <p:transition spd="med">
    <p:push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0BDB2173-4C03-42B5-A477-316E55424D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46140"/>
      </p:ext>
    </p:extLst>
  </p:cSld>
  <p:clrMapOvr>
    <a:masterClrMapping/>
  </p:clrMapOvr>
  <p:transition spd="med">
    <p:push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A70E2E5-CA9F-4364-9880-F015C0C3E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61720"/>
      </p:ext>
    </p:extLst>
  </p:cSld>
  <p:clrMapOvr>
    <a:masterClrMapping/>
  </p:clrMapOvr>
  <p:transition spd="med">
    <p:push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72F8324A-ED1E-4BA8-AB43-9956C67E7E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51570"/>
      </p:ext>
    </p:extLst>
  </p:cSld>
  <p:clrMapOvr>
    <a:masterClrMapping/>
  </p:clrMapOvr>
  <p:transition spd="med">
    <p:push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9955DBDA-C491-4247-8CC1-1FB7153B5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63757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68E8B-A5ED-4837-9ECF-9F72A2F291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3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ED347-3C6B-4C51-83EA-C95283A524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0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B0ADF-F54E-4BCC-970C-1B156D46F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1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C3976-43FE-4BF1-B75D-730AFA9A8A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4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D415A-DDF3-4292-9C8F-47D3FE3F5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2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77466-32D7-47E7-BC9A-5DDC454E6D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8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49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9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9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ahoma" charset="0"/>
              </a:defRPr>
            </a:lvl1pPr>
          </a:lstStyle>
          <a:p>
            <a:pPr>
              <a:defRPr/>
            </a:pPr>
            <a:fld id="{E994737F-9C29-494F-8ABA-6E0754B4C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7B43C63-C5E2-4042-935E-3ADC6B0DB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1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 spd="med">
    <p:push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63D9E55B-7DAD-4DD4-85ED-BB267748E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1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ransition spd="med">
    <p:push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z="180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7651" name="Rectangle 87"/>
          <p:cNvSpPr>
            <a:spLocks noChangeArrowheads="1"/>
          </p:cNvSpPr>
          <p:nvPr/>
        </p:nvSpPr>
        <p:spPr bwMode="auto">
          <a:xfrm>
            <a:off x="0" y="76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800" b="1" dirty="0" smtClean="0">
                <a:solidFill>
                  <a:srgbClr val="7030A0"/>
                </a:solidFill>
                <a:latin typeface="Comic Sans MS" pitchFamily="66" charset="0"/>
                <a:ea typeface="MS PGothic" pitchFamily="34" charset="-128"/>
              </a:rPr>
              <a:t>Previous Lecture: </a:t>
            </a:r>
            <a:r>
              <a:rPr lang="en-US" altLang="en-US" sz="2800" b="1" dirty="0" smtClean="0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rPr>
              <a:t>Analysis of Variance</a:t>
            </a:r>
            <a:endParaRPr lang="sv-SE" altLang="en-US" sz="2800" b="1" dirty="0" smtClean="0">
              <a:solidFill>
                <a:srgbClr val="000000"/>
              </a:solidFill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27652" name="Line 88"/>
          <p:cNvSpPr>
            <a:spLocks noChangeShapeType="1"/>
          </p:cNvSpPr>
          <p:nvPr/>
        </p:nvSpPr>
        <p:spPr bwMode="auto">
          <a:xfrm>
            <a:off x="609600" y="7620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7653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271588"/>
            <a:ext cx="4041775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810000"/>
            <a:ext cx="4398963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2125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Chi-Square Test Statistic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3581400"/>
            <a:ext cx="6934200" cy="2895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where: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O = observed frequency in a particular cell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E = expected frequency in a particular cell if H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 is true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>
                <a:sym typeface="Symbol" pitchFamily="18" charset="2"/>
              </a:rPr>
              <a:t>     </a:t>
            </a:r>
            <a:r>
              <a:rPr lang="en-US" altLang="en-US" sz="2000" smtClean="0">
                <a:solidFill>
                  <a:schemeClr val="folHlink"/>
                </a:solidFill>
                <a:sym typeface="Symbol" pitchFamily="18" charset="2"/>
              </a:rPr>
              <a:t></a:t>
            </a:r>
            <a:r>
              <a:rPr lang="en-US" altLang="en-US" sz="2000" baseline="30000" smtClean="0">
                <a:solidFill>
                  <a:schemeClr val="folHlink"/>
                </a:solidFill>
                <a:sym typeface="Symbol" pitchFamily="18" charset="2"/>
              </a:rPr>
              <a:t>2</a:t>
            </a:r>
            <a:r>
              <a:rPr lang="en-US" altLang="en-US" sz="2000" smtClean="0">
                <a:solidFill>
                  <a:schemeClr val="folHlink"/>
                </a:solidFill>
              </a:rPr>
              <a:t> for the  2 x 2  case has 1 degree of freedom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(Assumed:  each cell in the contingency table has expected frequency of at least 5)</a:t>
            </a:r>
          </a:p>
        </p:txBody>
      </p:sp>
      <p:graphicFrame>
        <p:nvGraphicFramePr>
          <p:cNvPr id="11268" name="Object 2"/>
          <p:cNvGraphicFramePr>
            <a:graphicFrameLocks noChangeAspect="1"/>
          </p:cNvGraphicFramePr>
          <p:nvPr/>
        </p:nvGraphicFramePr>
        <p:xfrm>
          <a:off x="2847975" y="2378075"/>
          <a:ext cx="31242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4" imgW="1256755" imgH="444307" progId="Equation.3">
                  <p:embed/>
                </p:oleObj>
              </mc:Choice>
              <mc:Fallback>
                <p:oleObj name="Equation" r:id="rId4" imgW="1256755" imgH="44430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2378075"/>
                        <a:ext cx="3124200" cy="1100138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752600" y="1752600"/>
            <a:ext cx="5051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>
                <a:latin typeface="Arial" charset="0"/>
              </a:rPr>
              <a:t>The Chi-square test statistic is: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078663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Computing the </a:t>
            </a:r>
            <a:br>
              <a:rPr lang="en-US" altLang="en-US" smtClean="0"/>
            </a:br>
            <a:r>
              <a:rPr lang="en-US" altLang="en-US" smtClean="0"/>
              <a:t>Average Proportion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6388" y="3233738"/>
            <a:ext cx="2859087" cy="484187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solidFill>
                  <a:schemeClr val="folHlink"/>
                </a:solidFill>
              </a:rPr>
              <a:t>Here:</a:t>
            </a:r>
            <a:r>
              <a:rPr lang="en-US" altLang="en-US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600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2800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81000" y="2743200"/>
            <a:ext cx="2895600" cy="28194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5342" tIns="42672" rIns="85342" bIns="42672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/>
              <a:t>120 Females, 12 were left handed</a:t>
            </a:r>
          </a:p>
          <a:p>
            <a:pPr eaLnBrk="1" hangingPunct="1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/>
              <a:t>180 Males, 24 were left handed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57200" y="5646738"/>
            <a:ext cx="769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folHlink"/>
                </a:solidFill>
                <a:latin typeface="Arial" charset="0"/>
              </a:rPr>
              <a:t>i.e., the proportion of left handers overall is 0.12, that is, 12%</a:t>
            </a: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3352800" y="3970338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2295" name="Object 2"/>
          <p:cNvGraphicFramePr>
            <a:graphicFrameLocks noChangeAspect="1"/>
          </p:cNvGraphicFramePr>
          <p:nvPr/>
        </p:nvGraphicFramePr>
        <p:xfrm>
          <a:off x="4332288" y="1738313"/>
          <a:ext cx="2690812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4" imgW="1167893" imgH="444307" progId="Equation.3">
                  <p:embed/>
                </p:oleObj>
              </mc:Choice>
              <mc:Fallback>
                <p:oleObj name="Equation" r:id="rId4" imgW="1167893" imgH="44430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288" y="1738313"/>
                        <a:ext cx="2690812" cy="1020762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3"/>
          <p:cNvGraphicFramePr>
            <a:graphicFrameLocks noChangeAspect="1"/>
          </p:cNvGraphicFramePr>
          <p:nvPr/>
        </p:nvGraphicFramePr>
        <p:xfrm>
          <a:off x="4011613" y="3741738"/>
          <a:ext cx="431958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6" imgW="1739900" imgH="393700" progId="Equation.3">
                  <p:embed/>
                </p:oleObj>
              </mc:Choice>
              <mc:Fallback>
                <p:oleObj name="Equation" r:id="rId6" imgW="17399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3" y="3741738"/>
                        <a:ext cx="4319587" cy="974725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7543800" y="3817938"/>
            <a:ext cx="914400" cy="7620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H="1">
            <a:off x="7696200" y="4537075"/>
            <a:ext cx="228600" cy="957263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7315200" y="5494338"/>
            <a:ext cx="665163" cy="677862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1371600" y="1600200"/>
            <a:ext cx="3048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/>
              <a:t>The average proportion is: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1600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800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0" y="2743200"/>
            <a:ext cx="8915400" cy="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7078663" cy="9906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Finding Expected Frequencies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077200" cy="2819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US" altLang="en-US" sz="2400" smtClean="0">
                <a:latin typeface="Arial" charset="0"/>
              </a:rPr>
              <a:t>To obtain the expected frequency for left handed females, multiply the average proportion left handed (p) by the total number of females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</a:pPr>
            <a:endParaRPr lang="en-US" altLang="en-US" sz="240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US" altLang="en-US" sz="2400" smtClean="0">
                <a:latin typeface="Arial" charset="0"/>
              </a:rPr>
              <a:t>To obtain the expected frequency for left handed males, multiply the average proportion left handed  (p) by the total number of males</a:t>
            </a:r>
          </a:p>
        </p:txBody>
      </p:sp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7010400" y="35814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533400" y="4419600"/>
            <a:ext cx="81534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folHlink"/>
                </a:solidFill>
                <a:latin typeface="Arial" charset="0"/>
              </a:rPr>
              <a:t>If the two proportions are equal, then</a:t>
            </a:r>
          </a:p>
          <a:p>
            <a:pPr eaLnBrk="1" hangingPunct="1"/>
            <a:endParaRPr lang="en-US" altLang="en-US" sz="1200">
              <a:latin typeface="Arial" charset="0"/>
            </a:endParaRPr>
          </a:p>
          <a:p>
            <a:pPr eaLnBrk="1" hangingPunct="1"/>
            <a:r>
              <a:rPr lang="en-US" altLang="en-US" sz="2000">
                <a:latin typeface="Arial" charset="0"/>
              </a:rPr>
              <a:t>      	P(Left Handed | Female) = P(Left Handed | Male) = .12</a:t>
            </a:r>
          </a:p>
          <a:p>
            <a:pPr eaLnBrk="1" hangingPunct="1"/>
            <a:endParaRPr lang="en-US" altLang="en-US" sz="2000">
              <a:latin typeface="Arial" charset="0"/>
            </a:endParaRPr>
          </a:p>
          <a:p>
            <a:pPr eaLnBrk="1" hangingPunct="1"/>
            <a:r>
              <a:rPr lang="en-US" altLang="en-US" sz="2000" b="1">
                <a:solidFill>
                  <a:schemeClr val="folHlink"/>
                </a:solidFill>
                <a:latin typeface="Arial" charset="0"/>
              </a:rPr>
              <a:t>i.e., we would expect 	(.12)(120) = 14.4 females to be left handed</a:t>
            </a:r>
          </a:p>
          <a:p>
            <a:pPr eaLnBrk="1" hangingPunct="1"/>
            <a:r>
              <a:rPr lang="en-US" altLang="en-US" sz="2000" b="1">
                <a:solidFill>
                  <a:schemeClr val="folHlink"/>
                </a:solidFill>
                <a:latin typeface="Arial" charset="0"/>
              </a:rPr>
              <a:t>			(.12)(180) = 21.6 males to be left handed</a:t>
            </a:r>
          </a:p>
        </p:txBody>
      </p:sp>
      <p:sp>
        <p:nvSpPr>
          <p:cNvPr id="13318" name="Line 7"/>
          <p:cNvSpPr>
            <a:spLocks noChangeShapeType="1"/>
          </p:cNvSpPr>
          <p:nvPr/>
        </p:nvSpPr>
        <p:spPr bwMode="auto">
          <a:xfrm>
            <a:off x="228600" y="4495800"/>
            <a:ext cx="8686800" cy="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362200" y="4800600"/>
            <a:ext cx="5181600" cy="457200"/>
          </a:xfrm>
          <a:prstGeom prst="rect">
            <a:avLst/>
          </a:prstGeom>
          <a:solidFill>
            <a:srgbClr val="FDE0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362200" y="3886200"/>
            <a:ext cx="5181600" cy="457200"/>
          </a:xfrm>
          <a:prstGeom prst="rect">
            <a:avLst/>
          </a:prstGeom>
          <a:solidFill>
            <a:srgbClr val="FDE0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362200" y="4343400"/>
            <a:ext cx="5181600" cy="457200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362200" y="3429000"/>
            <a:ext cx="5181600" cy="457200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Observed vs. Expected Frequencies</a:t>
            </a:r>
          </a:p>
        </p:txBody>
      </p:sp>
      <p:graphicFrame>
        <p:nvGraphicFramePr>
          <p:cNvPr id="96312" name="Group 56"/>
          <p:cNvGraphicFramePr>
            <a:graphicFrameLocks noGrp="1"/>
          </p:cNvGraphicFramePr>
          <p:nvPr/>
        </p:nvGraphicFramePr>
        <p:xfrm>
          <a:off x="685800" y="1828800"/>
          <a:ext cx="7924800" cy="4419600"/>
        </p:xfrm>
        <a:graphic>
          <a:graphicData uri="http://schemas.openxmlformats.org/drawingml/2006/table">
            <a:tbl>
              <a:tblPr/>
              <a:tblGrid>
                <a:gridCol w="1674813"/>
                <a:gridCol w="2551112"/>
                <a:gridCol w="2633663"/>
                <a:gridCol w="1065212"/>
              </a:tblGrid>
              <a:tr h="630238"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cs typeface="Arial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Gender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Hand Preference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cs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Left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Right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6662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Female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Observed = 12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charset="0"/>
                          <a:cs typeface="Arial" charset="0"/>
                        </a:rPr>
                        <a:t>Expected = 14.4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Observed = 108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charset="0"/>
                          <a:cs typeface="Arial" charset="0"/>
                        </a:rPr>
                        <a:t>Expected = 105.6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120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3812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Male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Observed = 24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charset="0"/>
                          <a:cs typeface="Arial" charset="0"/>
                        </a:rPr>
                        <a:t>Expected = 21.6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Observed = 156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charset="0"/>
                          <a:cs typeface="Arial" charset="0"/>
                        </a:rPr>
                        <a:t>Expected = 158.4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180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36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264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300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362200" y="3657600"/>
            <a:ext cx="5181600" cy="381000"/>
          </a:xfrm>
          <a:prstGeom prst="rect">
            <a:avLst/>
          </a:prstGeom>
          <a:solidFill>
            <a:srgbClr val="FDE0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362200" y="2819400"/>
            <a:ext cx="5181600" cy="457200"/>
          </a:xfrm>
          <a:prstGeom prst="rect">
            <a:avLst/>
          </a:prstGeom>
          <a:solidFill>
            <a:srgbClr val="FDE0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362200" y="3200400"/>
            <a:ext cx="5181600" cy="457200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62200" y="2362200"/>
            <a:ext cx="5181600" cy="457200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97332" name="Group 52"/>
          <p:cNvGraphicFramePr>
            <a:graphicFrameLocks noGrp="1"/>
          </p:cNvGraphicFramePr>
          <p:nvPr/>
        </p:nvGraphicFramePr>
        <p:xfrm>
          <a:off x="990600" y="1524000"/>
          <a:ext cx="7467600" cy="3254375"/>
        </p:xfrm>
        <a:graphic>
          <a:graphicData uri="http://schemas.openxmlformats.org/drawingml/2006/table">
            <a:tbl>
              <a:tblPr/>
              <a:tblGrid>
                <a:gridCol w="1371600"/>
                <a:gridCol w="2547938"/>
                <a:gridCol w="2633662"/>
                <a:gridCol w="914400"/>
              </a:tblGrid>
              <a:tr h="457209"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cs typeface="Arial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Gender</a:t>
                      </a:r>
                    </a:p>
                  </a:txBody>
                  <a:tcPr marT="45721" marB="4572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Hand Preference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cs typeface="Arial" charset="0"/>
                      </a:endParaRPr>
                    </a:p>
                  </a:txBody>
                  <a:tcPr marT="45721" marB="4572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Left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Right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96129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Female</a:t>
                      </a:r>
                    </a:p>
                  </a:txBody>
                  <a:tcPr marT="45721" marB="4572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Observed = 12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charset="0"/>
                          <a:cs typeface="Arial" charset="0"/>
                        </a:rPr>
                        <a:t>Expected = 14.4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Observed = 108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charset="0"/>
                          <a:cs typeface="Arial" charset="0"/>
                        </a:rPr>
                        <a:t>Expected = 105.6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120</a:t>
                      </a:r>
                    </a:p>
                  </a:txBody>
                  <a:tcPr marT="45721" marB="4572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129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Male</a:t>
                      </a:r>
                    </a:p>
                  </a:txBody>
                  <a:tcPr marT="45721" marB="4572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Observed = 24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charset="0"/>
                          <a:cs typeface="Arial" charset="0"/>
                        </a:rPr>
                        <a:t>Expected = 21.6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Observed = 156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charset="0"/>
                          <a:cs typeface="Arial" charset="0"/>
                        </a:rPr>
                        <a:t>Expected = 158.4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180</a:t>
                      </a:r>
                    </a:p>
                  </a:txBody>
                  <a:tcPr marT="45721" marB="4572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99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cs typeface="Arial" charset="0"/>
                      </a:endParaRPr>
                    </a:p>
                  </a:txBody>
                  <a:tcPr marT="45721" marB="45721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36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264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300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95" name="Object 2"/>
          <p:cNvGraphicFramePr>
            <a:graphicFrameLocks noChangeAspect="1"/>
          </p:cNvGraphicFramePr>
          <p:nvPr/>
        </p:nvGraphicFramePr>
        <p:xfrm>
          <a:off x="1065213" y="5106988"/>
          <a:ext cx="7350125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quation" r:id="rId4" imgW="4699000" imgH="863600" progId="Equation.3">
                  <p:embed/>
                </p:oleObj>
              </mc:Choice>
              <mc:Fallback>
                <p:oleObj name="Equation" r:id="rId4" imgW="4699000" imgH="86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5106988"/>
                        <a:ext cx="7350125" cy="134620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6" name="Rectangle 49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93038" cy="1462088"/>
          </a:xfrm>
          <a:noFill/>
        </p:spPr>
        <p:txBody>
          <a:bodyPr lIns="85342" tIns="42672" rIns="85342" bIns="42672"/>
          <a:lstStyle/>
          <a:p>
            <a:pPr eaLnBrk="1" hangingPunct="1"/>
            <a:r>
              <a:rPr lang="en-US" altLang="en-US" smtClean="0"/>
              <a:t>The Chi-Square Test Statistic</a:t>
            </a:r>
          </a:p>
        </p:txBody>
      </p:sp>
      <p:sp>
        <p:nvSpPr>
          <p:cNvPr id="15397" name="Text Box 50"/>
          <p:cNvSpPr txBox="1">
            <a:spLocks noChangeArrowheads="1"/>
          </p:cNvSpPr>
          <p:nvPr/>
        </p:nvSpPr>
        <p:spPr bwMode="auto">
          <a:xfrm>
            <a:off x="304800" y="4572000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chemeClr val="folHlink"/>
                </a:solidFill>
                <a:latin typeface="Arial" charset="0"/>
              </a:rPr>
              <a:t>The test statistic is:</a:t>
            </a:r>
          </a:p>
        </p:txBody>
      </p:sp>
      <p:sp>
        <p:nvSpPr>
          <p:cNvPr id="15398" name="Oval 51"/>
          <p:cNvSpPr>
            <a:spLocks noChangeArrowheads="1"/>
          </p:cNvSpPr>
          <p:nvPr/>
        </p:nvSpPr>
        <p:spPr bwMode="auto">
          <a:xfrm>
            <a:off x="7696200" y="5791200"/>
            <a:ext cx="914400" cy="7620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 Rule</a:t>
            </a:r>
            <a:endParaRPr lang="en-US" altLang="en-US" sz="2800" smtClean="0">
              <a:solidFill>
                <a:srgbClr val="000000"/>
              </a:solidFill>
            </a:endParaRP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6807200" y="4535488"/>
            <a:ext cx="0" cy="9525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6481763" y="4535488"/>
            <a:ext cx="0" cy="9525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6153150" y="4535488"/>
            <a:ext cx="0" cy="9525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267200" y="2498725"/>
            <a:ext cx="4572000" cy="1231900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Arial" charset="0"/>
              </a:rPr>
              <a:t>Decision Rule:</a:t>
            </a:r>
          </a:p>
          <a:p>
            <a:r>
              <a:rPr lang="en-US" altLang="en-US" sz="2400">
                <a:latin typeface="Arial" charset="0"/>
              </a:rPr>
              <a:t>If </a:t>
            </a:r>
            <a:r>
              <a:rPr lang="en-US" altLang="en-US" sz="2400">
                <a:latin typeface="Arial" charset="0"/>
                <a:sym typeface="Symbol" pitchFamily="18" charset="2"/>
              </a:rPr>
              <a:t></a:t>
            </a:r>
            <a:r>
              <a:rPr lang="en-US" altLang="en-US" sz="2400" baseline="30000">
                <a:latin typeface="Arial" charset="0"/>
                <a:sym typeface="Symbol" pitchFamily="18" charset="2"/>
              </a:rPr>
              <a:t>2</a:t>
            </a:r>
            <a:r>
              <a:rPr lang="en-US" altLang="en-US" sz="2400">
                <a:latin typeface="Arial" charset="0"/>
                <a:sym typeface="Symbol" pitchFamily="18" charset="2"/>
              </a:rPr>
              <a:t> &gt; 3.841, reject H</a:t>
            </a:r>
            <a:r>
              <a:rPr lang="en-US" altLang="en-US" sz="2400" baseline="-25000">
                <a:latin typeface="Arial" charset="0"/>
                <a:sym typeface="Symbol" pitchFamily="18" charset="2"/>
              </a:rPr>
              <a:t>0</a:t>
            </a:r>
            <a:r>
              <a:rPr lang="en-US" altLang="en-US" sz="2400">
                <a:latin typeface="Arial" charset="0"/>
                <a:sym typeface="Symbol" pitchFamily="18" charset="2"/>
              </a:rPr>
              <a:t>, otherwise, do not reject H</a:t>
            </a:r>
            <a:r>
              <a:rPr lang="en-US" altLang="en-US" sz="2400" baseline="-25000">
                <a:latin typeface="Arial" charset="0"/>
                <a:sym typeface="Symbol" pitchFamily="18" charset="2"/>
              </a:rPr>
              <a:t>0</a:t>
            </a:r>
            <a:endParaRPr lang="en-US" altLang="en-US" sz="2400">
              <a:latin typeface="Arial" charset="0"/>
            </a:endParaRPr>
          </a:p>
        </p:txBody>
      </p:sp>
      <p:graphicFrame>
        <p:nvGraphicFramePr>
          <p:cNvPr id="16391" name="Object 2"/>
          <p:cNvGraphicFramePr>
            <a:graphicFrameLocks noChangeAspect="1"/>
          </p:cNvGraphicFramePr>
          <p:nvPr/>
        </p:nvGraphicFramePr>
        <p:xfrm>
          <a:off x="292100" y="1828800"/>
          <a:ext cx="77993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4" imgW="3670300" imgH="241300" progId="Equation.3">
                  <p:embed/>
                </p:oleObj>
              </mc:Choice>
              <mc:Fallback>
                <p:oleObj name="Equation" r:id="rId4" imgW="36703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1828800"/>
                        <a:ext cx="7799388" cy="53340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257800" y="3848100"/>
            <a:ext cx="3733800" cy="272415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altLang="en-US" sz="2400">
                <a:latin typeface="Arial" charset="0"/>
              </a:rPr>
              <a:t>Here, </a:t>
            </a:r>
          </a:p>
          <a:p>
            <a:r>
              <a:rPr lang="en-US" altLang="en-US" sz="2400">
                <a:latin typeface="Arial" charset="0"/>
                <a:sym typeface="Symbol" pitchFamily="18" charset="2"/>
              </a:rPr>
              <a:t></a:t>
            </a:r>
            <a:r>
              <a:rPr lang="en-US" altLang="en-US" sz="2400" baseline="30000">
                <a:latin typeface="Arial" charset="0"/>
                <a:sym typeface="Symbol" pitchFamily="18" charset="2"/>
              </a:rPr>
              <a:t>2</a:t>
            </a:r>
            <a:r>
              <a:rPr lang="en-US" altLang="en-US" sz="2400">
                <a:latin typeface="Arial" charset="0"/>
                <a:sym typeface="Symbol" pitchFamily="18" charset="2"/>
              </a:rPr>
              <a:t> = 0.7576 &lt; </a:t>
            </a:r>
            <a:r>
              <a:rPr lang="en-US" altLang="en-US" sz="2400" baseline="30000">
                <a:latin typeface="Arial" charset="0"/>
                <a:sym typeface="Symbol" pitchFamily="18" charset="2"/>
              </a:rPr>
              <a:t>2</a:t>
            </a:r>
            <a:r>
              <a:rPr lang="en-US" altLang="en-US" sz="2400" baseline="-25000">
                <a:latin typeface="Arial" charset="0"/>
                <a:sym typeface="Symbol" pitchFamily="18" charset="2"/>
              </a:rPr>
              <a:t>U</a:t>
            </a:r>
            <a:r>
              <a:rPr lang="en-US" altLang="en-US" sz="2400">
                <a:latin typeface="Arial" charset="0"/>
                <a:sym typeface="Symbol" pitchFamily="18" charset="2"/>
              </a:rPr>
              <a:t> = 3.841, </a:t>
            </a:r>
          </a:p>
          <a:p>
            <a:r>
              <a:rPr lang="en-US" altLang="en-US" sz="2400">
                <a:latin typeface="Arial" charset="0"/>
                <a:sym typeface="Symbol" pitchFamily="18" charset="2"/>
              </a:rPr>
              <a:t>so we </a:t>
            </a:r>
            <a:r>
              <a:rPr lang="en-US" altLang="en-US" sz="2400">
                <a:solidFill>
                  <a:schemeClr val="folHlink"/>
                </a:solidFill>
                <a:latin typeface="Arial" charset="0"/>
                <a:sym typeface="Symbol" pitchFamily="18" charset="2"/>
              </a:rPr>
              <a:t>do not reject H</a:t>
            </a:r>
            <a:r>
              <a:rPr lang="en-US" altLang="en-US" sz="2400" baseline="-25000">
                <a:solidFill>
                  <a:schemeClr val="folHlink"/>
                </a:solidFill>
                <a:latin typeface="Arial" charset="0"/>
                <a:sym typeface="Symbol" pitchFamily="18" charset="2"/>
              </a:rPr>
              <a:t>0</a:t>
            </a:r>
            <a:r>
              <a:rPr lang="en-US" altLang="en-US" sz="2400">
                <a:latin typeface="Arial" charset="0"/>
                <a:sym typeface="Symbol" pitchFamily="18" charset="2"/>
              </a:rPr>
              <a:t> and conclude that there is not sufficient evidence that the two proportions are different at  = 0.05</a:t>
            </a: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>
            <a:off x="1447800" y="3048000"/>
            <a:ext cx="0" cy="2057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3657600" y="1905000"/>
            <a:ext cx="1066800" cy="3810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4267200" y="5181600"/>
            <a:ext cx="609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altLang="en-US" sz="2500" b="1">
                <a:latin typeface="Symbol" pitchFamily="18" charset="2"/>
                <a:sym typeface="Symbol" pitchFamily="18" charset="2"/>
              </a:rPr>
              <a:t></a:t>
            </a:r>
            <a:r>
              <a:rPr lang="en-US" altLang="en-US" sz="2500" b="1" baseline="30000">
                <a:latin typeface="Symbol" pitchFamily="18" charset="2"/>
                <a:sym typeface="Symbol" pitchFamily="18" charset="2"/>
              </a:rPr>
              <a:t>2</a:t>
            </a:r>
            <a:endParaRPr lang="en-US" altLang="en-US" sz="2500" b="1">
              <a:latin typeface="Symbol" pitchFamily="18" charset="2"/>
            </a:endParaRP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1981200" y="5638800"/>
            <a:ext cx="14478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altLang="en-US" sz="2200">
                <a:solidFill>
                  <a:schemeClr val="hlink"/>
                </a:solidFill>
                <a:latin typeface="Arial" charset="0"/>
                <a:sym typeface="Symbol" pitchFamily="18" charset="2"/>
              </a:rPr>
              <a:t></a:t>
            </a:r>
            <a:r>
              <a:rPr lang="en-US" altLang="en-US" sz="2200" baseline="30000">
                <a:solidFill>
                  <a:schemeClr val="hlink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altLang="en-US" sz="2200" baseline="-25000">
                <a:solidFill>
                  <a:schemeClr val="hlink"/>
                </a:solidFill>
                <a:latin typeface="Arial" charset="0"/>
                <a:sym typeface="Symbol" pitchFamily="18" charset="2"/>
              </a:rPr>
              <a:t>U</a:t>
            </a:r>
            <a:r>
              <a:rPr lang="en-US" altLang="en-US" sz="2200">
                <a:solidFill>
                  <a:schemeClr val="hlink"/>
                </a:solidFill>
                <a:latin typeface="Arial" charset="0"/>
                <a:sym typeface="Symbol" pitchFamily="18" charset="2"/>
              </a:rPr>
              <a:t>=3.841</a:t>
            </a:r>
            <a:endParaRPr lang="en-US" altLang="en-US" sz="2200" baseline="-2500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6397" name="Freeform 13"/>
          <p:cNvSpPr>
            <a:spLocks/>
          </p:cNvSpPr>
          <p:nvPr/>
        </p:nvSpPr>
        <p:spPr bwMode="auto">
          <a:xfrm>
            <a:off x="2584450" y="4686300"/>
            <a:ext cx="1582738" cy="414338"/>
          </a:xfrm>
          <a:custGeom>
            <a:avLst/>
            <a:gdLst>
              <a:gd name="T0" fmla="*/ 2147483647 w 997"/>
              <a:gd name="T1" fmla="*/ 2147483647 h 261"/>
              <a:gd name="T2" fmla="*/ 0 w 997"/>
              <a:gd name="T3" fmla="*/ 0 h 261"/>
              <a:gd name="T4" fmla="*/ 2147483647 w 997"/>
              <a:gd name="T5" fmla="*/ 2147483647 h 261"/>
              <a:gd name="T6" fmla="*/ 2147483647 w 997"/>
              <a:gd name="T7" fmla="*/ 2147483647 h 261"/>
              <a:gd name="T8" fmla="*/ 2147483647 w 997"/>
              <a:gd name="T9" fmla="*/ 2147483647 h 261"/>
              <a:gd name="T10" fmla="*/ 2147483647 w 997"/>
              <a:gd name="T11" fmla="*/ 2147483647 h 261"/>
              <a:gd name="T12" fmla="*/ 2147483647 w 997"/>
              <a:gd name="T13" fmla="*/ 2147483647 h 261"/>
              <a:gd name="T14" fmla="*/ 2147483647 w 997"/>
              <a:gd name="T15" fmla="*/ 2147483647 h 261"/>
              <a:gd name="T16" fmla="*/ 2147483647 w 997"/>
              <a:gd name="T17" fmla="*/ 2147483647 h 261"/>
              <a:gd name="T18" fmla="*/ 2147483647 w 997"/>
              <a:gd name="T19" fmla="*/ 2147483647 h 261"/>
              <a:gd name="T20" fmla="*/ 2147483647 w 997"/>
              <a:gd name="T21" fmla="*/ 2147483647 h 261"/>
              <a:gd name="T22" fmla="*/ 2147483647 w 997"/>
              <a:gd name="T23" fmla="*/ 2147483647 h 2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97"/>
              <a:gd name="T37" fmla="*/ 0 h 261"/>
              <a:gd name="T38" fmla="*/ 997 w 997"/>
              <a:gd name="T39" fmla="*/ 261 h 2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97" h="261">
                <a:moveTo>
                  <a:pt x="8" y="261"/>
                </a:moveTo>
                <a:lnTo>
                  <a:pt x="0" y="0"/>
                </a:lnTo>
                <a:lnTo>
                  <a:pt x="102" y="83"/>
                </a:lnTo>
                <a:lnTo>
                  <a:pt x="174" y="128"/>
                </a:lnTo>
                <a:lnTo>
                  <a:pt x="223" y="149"/>
                </a:lnTo>
                <a:lnTo>
                  <a:pt x="249" y="155"/>
                </a:lnTo>
                <a:lnTo>
                  <a:pt x="322" y="176"/>
                </a:lnTo>
                <a:lnTo>
                  <a:pt x="363" y="180"/>
                </a:lnTo>
                <a:lnTo>
                  <a:pt x="448" y="201"/>
                </a:lnTo>
                <a:lnTo>
                  <a:pt x="594" y="221"/>
                </a:lnTo>
                <a:lnTo>
                  <a:pt x="997" y="240"/>
                </a:lnTo>
                <a:lnTo>
                  <a:pt x="996" y="260"/>
                </a:ln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8" name="Freeform 14"/>
          <p:cNvSpPr>
            <a:spLocks/>
          </p:cNvSpPr>
          <p:nvPr/>
        </p:nvSpPr>
        <p:spPr bwMode="auto">
          <a:xfrm>
            <a:off x="754063" y="3352800"/>
            <a:ext cx="4122737" cy="1752600"/>
          </a:xfrm>
          <a:custGeom>
            <a:avLst/>
            <a:gdLst>
              <a:gd name="T0" fmla="*/ 0 w 3388"/>
              <a:gd name="T1" fmla="*/ 0 h 1023"/>
              <a:gd name="T2" fmla="*/ 0 w 3388"/>
              <a:gd name="T3" fmla="*/ 2147483647 h 1023"/>
              <a:gd name="T4" fmla="*/ 2147483647 w 3388"/>
              <a:gd name="T5" fmla="*/ 2147483647 h 1023"/>
              <a:gd name="T6" fmla="*/ 0 60000 65536"/>
              <a:gd name="T7" fmla="*/ 0 60000 65536"/>
              <a:gd name="T8" fmla="*/ 0 60000 65536"/>
              <a:gd name="T9" fmla="*/ 0 w 3388"/>
              <a:gd name="T10" fmla="*/ 0 h 1023"/>
              <a:gd name="T11" fmla="*/ 3388 w 3388"/>
              <a:gd name="T12" fmla="*/ 1023 h 10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8" h="1023">
                <a:moveTo>
                  <a:pt x="0" y="0"/>
                </a:moveTo>
                <a:lnTo>
                  <a:pt x="0" y="1022"/>
                </a:lnTo>
                <a:lnTo>
                  <a:pt x="3387" y="102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533400" y="4876800"/>
            <a:ext cx="4572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Arial" charset="0"/>
              </a:rPr>
              <a:t>0</a:t>
            </a:r>
            <a:r>
              <a:rPr lang="en-US" altLang="en-US" sz="3600" b="1">
                <a:latin typeface="Arial" charset="0"/>
              </a:rPr>
              <a:t> </a:t>
            </a: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896938" y="3810000"/>
            <a:ext cx="317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Freeform 17"/>
          <p:cNvSpPr>
            <a:spLocks/>
          </p:cNvSpPr>
          <p:nvPr/>
        </p:nvSpPr>
        <p:spPr bwMode="auto">
          <a:xfrm>
            <a:off x="762000" y="3733800"/>
            <a:ext cx="4343400" cy="1392238"/>
          </a:xfrm>
          <a:custGeom>
            <a:avLst/>
            <a:gdLst>
              <a:gd name="T0" fmla="*/ 0 w 3492"/>
              <a:gd name="T1" fmla="*/ 2147483647 h 1021"/>
              <a:gd name="T2" fmla="*/ 2147483647 w 3492"/>
              <a:gd name="T3" fmla="*/ 2147483647 h 1021"/>
              <a:gd name="T4" fmla="*/ 2147483647 w 3492"/>
              <a:gd name="T5" fmla="*/ 2147483647 h 1021"/>
              <a:gd name="T6" fmla="*/ 2147483647 w 3492"/>
              <a:gd name="T7" fmla="*/ 2147483647 h 1021"/>
              <a:gd name="T8" fmla="*/ 2147483647 w 3492"/>
              <a:gd name="T9" fmla="*/ 2147483647 h 10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92"/>
              <a:gd name="T16" fmla="*/ 0 h 1021"/>
              <a:gd name="T17" fmla="*/ 3492 w 3492"/>
              <a:gd name="T18" fmla="*/ 1021 h 10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92" h="1021">
                <a:moveTo>
                  <a:pt x="0" y="1011"/>
                </a:moveTo>
                <a:cubicBezTo>
                  <a:pt x="27" y="982"/>
                  <a:pt x="43" y="1005"/>
                  <a:pt x="162" y="837"/>
                </a:cubicBezTo>
                <a:cubicBezTo>
                  <a:pt x="281" y="669"/>
                  <a:pt x="453" y="0"/>
                  <a:pt x="714" y="3"/>
                </a:cubicBezTo>
                <a:cubicBezTo>
                  <a:pt x="975" y="6"/>
                  <a:pt x="1265" y="689"/>
                  <a:pt x="1728" y="855"/>
                </a:cubicBezTo>
                <a:cubicBezTo>
                  <a:pt x="2191" y="1021"/>
                  <a:pt x="3125" y="969"/>
                  <a:pt x="3492" y="999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2" name="Freeform 18"/>
          <p:cNvSpPr>
            <a:spLocks/>
          </p:cNvSpPr>
          <p:nvPr/>
        </p:nvSpPr>
        <p:spPr bwMode="auto">
          <a:xfrm>
            <a:off x="2586038" y="4699000"/>
            <a:ext cx="4762" cy="406400"/>
          </a:xfrm>
          <a:custGeom>
            <a:avLst/>
            <a:gdLst>
              <a:gd name="T0" fmla="*/ 0 w 3"/>
              <a:gd name="T1" fmla="*/ 0 h 256"/>
              <a:gd name="T2" fmla="*/ 2147483647 w 3"/>
              <a:gd name="T3" fmla="*/ 2147483647 h 256"/>
              <a:gd name="T4" fmla="*/ 0 60000 65536"/>
              <a:gd name="T5" fmla="*/ 0 60000 65536"/>
              <a:gd name="T6" fmla="*/ 0 w 3"/>
              <a:gd name="T7" fmla="*/ 0 h 256"/>
              <a:gd name="T8" fmla="*/ 3 w 3"/>
              <a:gd name="T9" fmla="*/ 256 h 25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56">
                <a:moveTo>
                  <a:pt x="0" y="0"/>
                </a:moveTo>
                <a:lnTo>
                  <a:pt x="3" y="256"/>
                </a:lnTo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 flipH="1">
            <a:off x="2743200" y="4648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2895600" y="4343400"/>
            <a:ext cx="3810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Arial" charset="0"/>
                <a:sym typeface="Symbol" pitchFamily="18" charset="2"/>
              </a:rPr>
              <a:t></a:t>
            </a:r>
            <a:endParaRPr lang="en-US" altLang="en-US" sz="2000" baseline="-25000">
              <a:latin typeface="Arial" charset="0"/>
              <a:sym typeface="Symbol" pitchFamily="18" charset="2"/>
            </a:endParaRPr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 flipV="1">
            <a:off x="2590800" y="51054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6" name="Freeform 22"/>
          <p:cNvSpPr>
            <a:spLocks/>
          </p:cNvSpPr>
          <p:nvPr/>
        </p:nvSpPr>
        <p:spPr bwMode="auto">
          <a:xfrm>
            <a:off x="838200" y="5334000"/>
            <a:ext cx="1731963" cy="1588"/>
          </a:xfrm>
          <a:custGeom>
            <a:avLst/>
            <a:gdLst>
              <a:gd name="T0" fmla="*/ 2147483647 w 1091"/>
              <a:gd name="T1" fmla="*/ 0 h 1"/>
              <a:gd name="T2" fmla="*/ 0 w 1091"/>
              <a:gd name="T3" fmla="*/ 2147483647 h 1"/>
              <a:gd name="T4" fmla="*/ 0 60000 65536"/>
              <a:gd name="T5" fmla="*/ 0 60000 65536"/>
              <a:gd name="T6" fmla="*/ 0 w 1091"/>
              <a:gd name="T7" fmla="*/ 0 h 1"/>
              <a:gd name="T8" fmla="*/ 1091 w 109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1" h="1">
                <a:moveTo>
                  <a:pt x="1091" y="0"/>
                </a:moveTo>
                <a:lnTo>
                  <a:pt x="0" y="1"/>
                </a:lnTo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7" name="Freeform 23"/>
          <p:cNvSpPr>
            <a:spLocks/>
          </p:cNvSpPr>
          <p:nvPr/>
        </p:nvSpPr>
        <p:spPr bwMode="auto">
          <a:xfrm>
            <a:off x="2613025" y="5334000"/>
            <a:ext cx="1349375" cy="1588"/>
          </a:xfrm>
          <a:custGeom>
            <a:avLst/>
            <a:gdLst>
              <a:gd name="T0" fmla="*/ 2147483647 w 850"/>
              <a:gd name="T1" fmla="*/ 0 h 1"/>
              <a:gd name="T2" fmla="*/ 0 w 850"/>
              <a:gd name="T3" fmla="*/ 0 h 1"/>
              <a:gd name="T4" fmla="*/ 0 60000 65536"/>
              <a:gd name="T5" fmla="*/ 0 60000 65536"/>
              <a:gd name="T6" fmla="*/ 0 w 850"/>
              <a:gd name="T7" fmla="*/ 0 h 1"/>
              <a:gd name="T8" fmla="*/ 850 w 85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50" h="1">
                <a:moveTo>
                  <a:pt x="850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2743200" y="5340350"/>
            <a:ext cx="9906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charset="0"/>
              </a:rPr>
              <a:t>Reject H</a:t>
            </a:r>
            <a:r>
              <a:rPr lang="en-US" altLang="en-US" sz="1400" baseline="-25000">
                <a:latin typeface="Arial" charset="0"/>
              </a:rPr>
              <a:t>0</a:t>
            </a: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1143000" y="5340350"/>
            <a:ext cx="9144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charset="0"/>
              </a:rPr>
              <a:t>Do not 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en-US" sz="1400">
                <a:latin typeface="Arial" charset="0"/>
              </a:rPr>
              <a:t>reject H</a:t>
            </a:r>
            <a:r>
              <a:rPr lang="en-US" altLang="en-US" sz="1400" baseline="-25000">
                <a:latin typeface="Arial" charset="0"/>
              </a:rPr>
              <a:t>0</a:t>
            </a:r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1447800" y="3048000"/>
            <a:ext cx="25146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 flipV="1">
            <a:off x="3962400" y="2286000"/>
            <a:ext cx="0" cy="7620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sym typeface="Symbol" pitchFamily="18" charset="2"/>
              </a:rPr>
              <a:t>Test for Association for RxC Contingency Tables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6938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Similar to the </a:t>
            </a:r>
            <a:r>
              <a:rPr lang="en-US" altLang="en-US" sz="2800" smtClean="0">
                <a:sym typeface="Symbol" pitchFamily="18" charset="2"/>
              </a:rPr>
              <a:t></a:t>
            </a:r>
            <a:r>
              <a:rPr lang="en-US" altLang="en-US" sz="2800" baseline="30000" smtClean="0">
                <a:sym typeface="Symbol" pitchFamily="18" charset="2"/>
              </a:rPr>
              <a:t>2</a:t>
            </a:r>
            <a:r>
              <a:rPr lang="en-US" altLang="en-US" sz="2800" smtClean="0">
                <a:sym typeface="Symbol" pitchFamily="18" charset="2"/>
              </a:rPr>
              <a:t> test for equality of more than two proportions, but extends the concept to contingency tables with </a:t>
            </a:r>
            <a:r>
              <a:rPr lang="en-US" altLang="en-US" sz="2800" smtClean="0">
                <a:solidFill>
                  <a:schemeClr val="folHlink"/>
                </a:solidFill>
                <a:sym typeface="Symbol" pitchFamily="18" charset="2"/>
              </a:rPr>
              <a:t>r rows</a:t>
            </a:r>
            <a:r>
              <a:rPr lang="en-US" altLang="en-US" sz="2800" smtClean="0">
                <a:sym typeface="Symbol" pitchFamily="18" charset="2"/>
              </a:rPr>
              <a:t> and </a:t>
            </a:r>
            <a:r>
              <a:rPr lang="en-US" altLang="en-US" sz="2800" smtClean="0">
                <a:solidFill>
                  <a:schemeClr val="folHlink"/>
                </a:solidFill>
                <a:sym typeface="Symbol" pitchFamily="18" charset="2"/>
              </a:rPr>
              <a:t>c columns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762000" y="4038600"/>
            <a:ext cx="8077200" cy="19812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5342" tIns="42672" rIns="85342" bIns="42672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400"/>
              <a:t>H</a:t>
            </a:r>
            <a:r>
              <a:rPr lang="en-US" altLang="en-US" sz="2400" baseline="-25000"/>
              <a:t>0</a:t>
            </a:r>
            <a:r>
              <a:rPr lang="en-US" altLang="en-US" sz="2400"/>
              <a:t>: The two categorical variables are independent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400"/>
              <a:t>		(i.e., there is no association between them)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400"/>
              <a:t>H</a:t>
            </a:r>
            <a:r>
              <a:rPr lang="en-US" altLang="en-US" sz="2400" baseline="-25000"/>
              <a:t>1</a:t>
            </a:r>
            <a:r>
              <a:rPr lang="en-US" altLang="en-US" sz="2400"/>
              <a:t>: The two categorical variables are dependent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400"/>
              <a:t>		(i.e., there is association between them)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ym typeface="Symbol" pitchFamily="18" charset="2"/>
              </a:rPr>
              <a:t></a:t>
            </a:r>
            <a:r>
              <a:rPr lang="en-US" altLang="en-US" baseline="30000" smtClean="0">
                <a:sym typeface="Symbol" pitchFamily="18" charset="2"/>
              </a:rPr>
              <a:t>2</a:t>
            </a:r>
            <a:r>
              <a:rPr lang="en-US" altLang="en-US" smtClean="0">
                <a:sym typeface="Symbol" pitchFamily="18" charset="2"/>
              </a:rPr>
              <a:t> Test of Independence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990600" y="3657600"/>
            <a:ext cx="7620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/>
          <a:lstStyle>
            <a:lvl1pPr marL="609600" indent="-609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/>
              <a:t>where: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/>
              <a:t>	O = observed frequency in a particular cell of the  r x c  table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/>
              <a:t>	E = expected frequency in a particular cell if H</a:t>
            </a:r>
            <a:r>
              <a:rPr lang="en-US" altLang="en-US" baseline="-25000"/>
              <a:t>0</a:t>
            </a:r>
            <a:r>
              <a:rPr lang="en-US" altLang="en-US"/>
              <a:t> is true</a:t>
            </a:r>
            <a:endParaRPr lang="en-US" altLang="en-US" baseline="-25000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>
                <a:sym typeface="Symbol" pitchFamily="18" charset="2"/>
              </a:rPr>
              <a:t>   </a:t>
            </a:r>
            <a:r>
              <a:rPr lang="en-US" altLang="en-US">
                <a:solidFill>
                  <a:schemeClr val="folHlink"/>
                </a:solidFill>
                <a:sym typeface="Symbol" pitchFamily="18" charset="2"/>
              </a:rPr>
              <a:t></a:t>
            </a:r>
            <a:r>
              <a:rPr lang="en-US" altLang="en-US" baseline="30000">
                <a:solidFill>
                  <a:schemeClr val="folHlink"/>
                </a:solidFill>
                <a:sym typeface="Symbol" pitchFamily="18" charset="2"/>
              </a:rPr>
              <a:t>2</a:t>
            </a:r>
            <a:r>
              <a:rPr lang="en-US" altLang="en-US">
                <a:solidFill>
                  <a:schemeClr val="folHlink"/>
                </a:solidFill>
              </a:rPr>
              <a:t> for the  r x c  case has (r-1)(c-1) degrees of freedom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Assumed: 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1. No cell has expected value &lt; 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2. No more than 1/5 of the cells have expected values &lt; 5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2847975" y="2378075"/>
          <a:ext cx="31242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4" imgW="1256755" imgH="444307" progId="Equation.3">
                  <p:embed/>
                </p:oleObj>
              </mc:Choice>
              <mc:Fallback>
                <p:oleObj name="Equation" r:id="rId4" imgW="1256755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2378075"/>
                        <a:ext cx="3124200" cy="1100138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752600" y="1828800"/>
            <a:ext cx="5051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>
                <a:latin typeface="Arial" charset="0"/>
              </a:rPr>
              <a:t>The Chi-square test statistic is: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Expected Cell Frequencies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4619625" cy="60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Expected cell frequencies: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219200" y="2590800"/>
          <a:ext cx="4975225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4" imgW="1790700" imgH="393700" progId="Equation.3">
                  <p:embed/>
                </p:oleObj>
              </mc:Choice>
              <mc:Fallback>
                <p:oleObj name="Equation" r:id="rId4" imgW="17907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90800"/>
                        <a:ext cx="4975225" cy="1090613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219200" y="4038600"/>
            <a:ext cx="7467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400"/>
              <a:t>Where: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400"/>
              <a:t>	</a:t>
            </a:r>
            <a:r>
              <a:rPr lang="en-US" altLang="en-US" sz="2000"/>
              <a:t>row total = sum of all frequencies in the row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000"/>
              <a:t>	column total = sum of all frequencies in the column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000"/>
              <a:t>	n = overall sample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 Rule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725487"/>
          </a:xfrm>
        </p:spPr>
        <p:txBody>
          <a:bodyPr/>
          <a:lstStyle/>
          <a:p>
            <a:pPr eaLnBrk="1" hangingPunct="1"/>
            <a:r>
              <a:rPr lang="en-US" altLang="en-US" smtClean="0"/>
              <a:t>The decision rule is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438400" y="2871788"/>
            <a:ext cx="3886200" cy="12477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400">
                <a:latin typeface="Arial" charset="0"/>
              </a:rPr>
              <a:t>If </a:t>
            </a:r>
            <a:r>
              <a:rPr lang="en-US" altLang="en-US" sz="2400">
                <a:latin typeface="Arial" charset="0"/>
                <a:sym typeface="Symbol" pitchFamily="18" charset="2"/>
              </a:rPr>
              <a:t></a:t>
            </a:r>
            <a:r>
              <a:rPr lang="en-US" altLang="en-US" sz="2400" baseline="30000">
                <a:latin typeface="Arial" charset="0"/>
                <a:sym typeface="Symbol" pitchFamily="18" charset="2"/>
              </a:rPr>
              <a:t>2</a:t>
            </a:r>
            <a:r>
              <a:rPr lang="en-US" altLang="en-US" sz="2400">
                <a:latin typeface="Arial" charset="0"/>
                <a:sym typeface="Symbol" pitchFamily="18" charset="2"/>
              </a:rPr>
              <a:t> &gt; </a:t>
            </a:r>
            <a:r>
              <a:rPr lang="en-US" altLang="en-US" sz="2400" baseline="30000">
                <a:latin typeface="Arial" charset="0"/>
                <a:sym typeface="Symbol" pitchFamily="18" charset="2"/>
              </a:rPr>
              <a:t>2</a:t>
            </a:r>
            <a:r>
              <a:rPr lang="en-US" altLang="en-US" sz="2400" baseline="-25000">
                <a:latin typeface="Arial" charset="0"/>
                <a:sym typeface="Symbol" pitchFamily="18" charset="2"/>
              </a:rPr>
              <a:t>U</a:t>
            </a:r>
            <a:r>
              <a:rPr lang="en-US" altLang="en-US" sz="2400">
                <a:latin typeface="Arial" charset="0"/>
                <a:sym typeface="Symbol" pitchFamily="18" charset="2"/>
              </a:rPr>
              <a:t>, reject H</a:t>
            </a:r>
            <a:r>
              <a:rPr lang="en-US" altLang="en-US" sz="2400" baseline="-25000">
                <a:latin typeface="Arial" charset="0"/>
                <a:sym typeface="Symbol" pitchFamily="18" charset="2"/>
              </a:rPr>
              <a:t>0</a:t>
            </a:r>
            <a:r>
              <a:rPr lang="en-US" altLang="en-US" sz="2400">
                <a:latin typeface="Arial" charset="0"/>
                <a:sym typeface="Symbol" pitchFamily="18" charset="2"/>
              </a:rPr>
              <a:t>, otherwise, do not reject H</a:t>
            </a:r>
            <a:r>
              <a:rPr lang="en-US" altLang="en-US" sz="2400" baseline="-25000">
                <a:latin typeface="Arial" charset="0"/>
                <a:sym typeface="Symbol" pitchFamily="18" charset="2"/>
              </a:rPr>
              <a:t>0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371600" y="4267200"/>
            <a:ext cx="6553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charset="0"/>
              </a:rPr>
              <a:t>Where </a:t>
            </a:r>
            <a:r>
              <a:rPr lang="en-US" altLang="en-US" sz="2400">
                <a:latin typeface="Arial" charset="0"/>
                <a:sym typeface="Symbol" pitchFamily="18" charset="2"/>
              </a:rPr>
              <a:t></a:t>
            </a:r>
            <a:r>
              <a:rPr lang="en-US" altLang="en-US" sz="2400" baseline="30000">
                <a:latin typeface="Arial" charset="0"/>
                <a:sym typeface="Symbol" pitchFamily="18" charset="2"/>
              </a:rPr>
              <a:t>2</a:t>
            </a:r>
            <a:r>
              <a:rPr lang="en-US" altLang="en-US" sz="2400" baseline="-25000">
                <a:latin typeface="Arial" charset="0"/>
                <a:sym typeface="Symbol" pitchFamily="18" charset="2"/>
              </a:rPr>
              <a:t>U</a:t>
            </a:r>
            <a:r>
              <a:rPr lang="en-US" altLang="en-US" sz="2400">
                <a:latin typeface="Arial" charset="0"/>
                <a:sym typeface="Symbol" pitchFamily="18" charset="2"/>
              </a:rPr>
              <a:t> is from the chi-square distribution with  (r – 1)(c – 1)  degrees of freedom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z="180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8675" name="Rectangle 87"/>
          <p:cNvSpPr>
            <a:spLocks noChangeArrowheads="1"/>
          </p:cNvSpPr>
          <p:nvPr/>
        </p:nvSpPr>
        <p:spPr bwMode="auto">
          <a:xfrm>
            <a:off x="0" y="1143000"/>
            <a:ext cx="914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800" b="1" dirty="0" smtClean="0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rPr>
              <a:t>Categorical Data Methods</a:t>
            </a:r>
            <a:endParaRPr lang="sv-SE" altLang="en-US" sz="2800" b="1" dirty="0" smtClean="0">
              <a:solidFill>
                <a:srgbClr val="000000"/>
              </a:solidFill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28676" name="Line 88"/>
          <p:cNvSpPr>
            <a:spLocks noChangeShapeType="1"/>
          </p:cNvSpPr>
          <p:nvPr/>
        </p:nvSpPr>
        <p:spPr bwMode="auto">
          <a:xfrm>
            <a:off x="762000" y="7620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3232150" y="152400"/>
            <a:ext cx="2700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200" b="1" i="1" smtClean="0">
                <a:solidFill>
                  <a:srgbClr val="7030A0"/>
                </a:solidFill>
                <a:latin typeface="Comic Sans MS" pitchFamily="66" charset="0"/>
                <a:ea typeface="MS PGothic" pitchFamily="34" charset="-128"/>
              </a:rPr>
              <a:t>This Lecture</a:t>
            </a:r>
            <a:endParaRPr lang="sv-SE" altLang="en-US" sz="3200" b="1" i="1" smtClean="0">
              <a:solidFill>
                <a:srgbClr val="7030A0"/>
              </a:solidFill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28678" name="Rectangle 1"/>
          <p:cNvSpPr>
            <a:spLocks noChangeArrowheads="1"/>
          </p:cNvSpPr>
          <p:nvPr/>
        </p:nvSpPr>
        <p:spPr bwMode="auto">
          <a:xfrm>
            <a:off x="3173413" y="3271838"/>
            <a:ext cx="2797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b="1" smtClean="0">
                <a:solidFill>
                  <a:srgbClr val="000000"/>
                </a:solidFill>
              </a:rPr>
              <a:t>Judy Zhong Ph.D.</a:t>
            </a:r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5083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229600" cy="4937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meal plan selected by 200 students is shown below:</a:t>
            </a:r>
          </a:p>
        </p:txBody>
      </p:sp>
      <p:graphicFrame>
        <p:nvGraphicFramePr>
          <p:cNvPr id="218116" name="Group 4"/>
          <p:cNvGraphicFramePr>
            <a:graphicFrameLocks noGrp="1"/>
          </p:cNvGraphicFramePr>
          <p:nvPr/>
        </p:nvGraphicFramePr>
        <p:xfrm>
          <a:off x="838200" y="2346325"/>
          <a:ext cx="7239000" cy="4054474"/>
        </p:xfrm>
        <a:graphic>
          <a:graphicData uri="http://schemas.openxmlformats.org/drawingml/2006/table">
            <a:tbl>
              <a:tblPr/>
              <a:tblGrid>
                <a:gridCol w="1463675"/>
                <a:gridCol w="1385888"/>
                <a:gridCol w="1463675"/>
                <a:gridCol w="1616075"/>
                <a:gridCol w="1309687"/>
              </a:tblGrid>
              <a:tr h="518241"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Class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Standing</a:t>
                      </a:r>
                    </a:p>
                  </a:txBody>
                  <a:tcPr marT="45727" marB="45727"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Number of meals per week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cs typeface="Arial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Total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50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20/week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10/week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none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8241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Fresh.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24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32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70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41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Soph.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22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26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60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41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Junior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30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41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Senior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14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40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41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Total  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70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88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42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200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626" name="Group 106"/>
          <p:cNvGraphicFramePr>
            <a:graphicFrameLocks noGrp="1"/>
          </p:cNvGraphicFramePr>
          <p:nvPr/>
        </p:nvGraphicFramePr>
        <p:xfrm>
          <a:off x="76200" y="1905000"/>
          <a:ext cx="4038600" cy="2694180"/>
        </p:xfrm>
        <a:graphic>
          <a:graphicData uri="http://schemas.openxmlformats.org/drawingml/2006/table">
            <a:tbl>
              <a:tblPr/>
              <a:tblGrid>
                <a:gridCol w="990600"/>
                <a:gridCol w="762000"/>
                <a:gridCol w="762000"/>
                <a:gridCol w="806450"/>
                <a:gridCol w="717550"/>
              </a:tblGrid>
              <a:tr h="530275"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Class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Standing</a:t>
                      </a:r>
                    </a:p>
                  </a:txBody>
                  <a:tcPr marT="45702" marB="45702"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Number of meals 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per week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cs typeface="Arial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Total</a:t>
                      </a:r>
                    </a:p>
                  </a:txBody>
                  <a:tcPr marT="45702" marB="45702"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20/wk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10/wk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none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698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Fresh.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24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32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70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8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Soph.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26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60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8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Junior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8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Senior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40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Total  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70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88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200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624" name="Group 104"/>
          <p:cNvGraphicFramePr>
            <a:graphicFrameLocks noGrp="1"/>
          </p:cNvGraphicFramePr>
          <p:nvPr/>
        </p:nvGraphicFramePr>
        <p:xfrm>
          <a:off x="4343400" y="3124200"/>
          <a:ext cx="4648200" cy="3187702"/>
        </p:xfrm>
        <a:graphic>
          <a:graphicData uri="http://schemas.openxmlformats.org/drawingml/2006/table">
            <a:tbl>
              <a:tblPr/>
              <a:tblGrid>
                <a:gridCol w="1143000"/>
                <a:gridCol w="838200"/>
                <a:gridCol w="838200"/>
                <a:gridCol w="838200"/>
                <a:gridCol w="990600"/>
              </a:tblGrid>
              <a:tr h="640143"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Class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Standing</a:t>
                      </a:r>
                    </a:p>
                  </a:txBody>
                  <a:tcPr marT="45725" marB="45725"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Number of meals 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per week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Total</a:t>
                      </a:r>
                    </a:p>
                  </a:txBody>
                  <a:tcPr marT="45725" marB="45725"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20/wk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10/wk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none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0256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Fresh.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24.5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30.8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14.7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70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56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Soph.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21.0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26.4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12.6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60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56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Junior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10.5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13.2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6.3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30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56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Senior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14.0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17.6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8.4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40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56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Total 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70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88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42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200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22" name="Text Box 94"/>
          <p:cNvSpPr txBox="1">
            <a:spLocks noChangeArrowheads="1"/>
          </p:cNvSpPr>
          <p:nvPr/>
        </p:nvSpPr>
        <p:spPr bwMode="auto">
          <a:xfrm>
            <a:off x="1219200" y="1447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charset="0"/>
              </a:rPr>
              <a:t>Observed:</a:t>
            </a:r>
          </a:p>
        </p:txBody>
      </p:sp>
      <p:sp>
        <p:nvSpPr>
          <p:cNvPr id="22623" name="Text Box 95"/>
          <p:cNvSpPr txBox="1">
            <a:spLocks noChangeArrowheads="1"/>
          </p:cNvSpPr>
          <p:nvPr/>
        </p:nvSpPr>
        <p:spPr bwMode="auto">
          <a:xfrm>
            <a:off x="5181600" y="2133600"/>
            <a:ext cx="3581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charset="0"/>
              </a:rPr>
              <a:t>Expected cell frequencies  if H</a:t>
            </a:r>
            <a:r>
              <a:rPr lang="en-US" altLang="en-US" sz="2400" baseline="-25000">
                <a:latin typeface="Arial" charset="0"/>
              </a:rPr>
              <a:t>0</a:t>
            </a:r>
            <a:r>
              <a:rPr lang="en-US" altLang="en-US" sz="2400">
                <a:latin typeface="Arial" charset="0"/>
              </a:rPr>
              <a:t> is true:</a:t>
            </a:r>
          </a:p>
        </p:txBody>
      </p:sp>
      <p:sp>
        <p:nvSpPr>
          <p:cNvPr id="22624" name="AutoShape 96"/>
          <p:cNvSpPr>
            <a:spLocks noChangeArrowheads="1"/>
          </p:cNvSpPr>
          <p:nvPr/>
        </p:nvSpPr>
        <p:spPr bwMode="auto">
          <a:xfrm rot="5400000">
            <a:off x="4210050" y="2114550"/>
            <a:ext cx="914400" cy="9525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625" name="Object 97"/>
          <p:cNvGraphicFramePr>
            <a:graphicFrameLocks noChangeAspect="1"/>
          </p:cNvGraphicFramePr>
          <p:nvPr/>
        </p:nvGraphicFramePr>
        <p:xfrm>
          <a:off x="596900" y="5092700"/>
          <a:ext cx="3076575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3" name="Equation" r:id="rId4" imgW="1803400" imgH="812800" progId="Equation.3">
                  <p:embed/>
                </p:oleObj>
              </mc:Choice>
              <mc:Fallback>
                <p:oleObj name="Equation" r:id="rId4" imgW="1803400" imgH="812800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5092700"/>
                        <a:ext cx="3076575" cy="138430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26" name="Oval 98"/>
          <p:cNvSpPr>
            <a:spLocks noChangeArrowheads="1"/>
          </p:cNvSpPr>
          <p:nvPr/>
        </p:nvSpPr>
        <p:spPr bwMode="auto">
          <a:xfrm>
            <a:off x="1981200" y="5867400"/>
            <a:ext cx="838200" cy="6096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627" name="Line 99"/>
          <p:cNvSpPr>
            <a:spLocks noChangeShapeType="1"/>
          </p:cNvSpPr>
          <p:nvPr/>
        </p:nvSpPr>
        <p:spPr bwMode="auto">
          <a:xfrm flipV="1">
            <a:off x="2819400" y="5334000"/>
            <a:ext cx="2819400" cy="685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28" name="Oval 100"/>
          <p:cNvSpPr>
            <a:spLocks noChangeArrowheads="1"/>
          </p:cNvSpPr>
          <p:nvPr/>
        </p:nvSpPr>
        <p:spPr bwMode="auto">
          <a:xfrm>
            <a:off x="5562600" y="4800600"/>
            <a:ext cx="665163" cy="677863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629" name="Text Box 101"/>
          <p:cNvSpPr txBox="1">
            <a:spLocks noChangeArrowheads="1"/>
          </p:cNvSpPr>
          <p:nvPr/>
        </p:nvSpPr>
        <p:spPr bwMode="auto">
          <a:xfrm>
            <a:off x="304800" y="45720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charset="0"/>
              </a:rPr>
              <a:t>Example for one cell:</a:t>
            </a:r>
          </a:p>
        </p:txBody>
      </p:sp>
      <p:sp>
        <p:nvSpPr>
          <p:cNvPr id="22630" name="Rectangle 10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  <a:noFill/>
        </p:spPr>
        <p:txBody>
          <a:bodyPr lIns="85342" tIns="42672" rIns="85342" bIns="42672"/>
          <a:lstStyle/>
          <a:p>
            <a:pPr eaLnBrk="1" hangingPunct="1">
              <a:lnSpc>
                <a:spcPct val="80000"/>
              </a:lnSpc>
            </a:pPr>
            <a:r>
              <a:rPr lang="en-US" altLang="en-US" sz="4000" smtClean="0"/>
              <a:t>Example: </a:t>
            </a:r>
            <a:br>
              <a:rPr lang="en-US" altLang="en-US" sz="4000" smtClean="0"/>
            </a:br>
            <a:r>
              <a:rPr lang="en-US" altLang="en-US" sz="4000" smtClean="0"/>
              <a:t>Expected Cell Frequencies</a:t>
            </a:r>
          </a:p>
        </p:txBody>
      </p:sp>
      <p:sp>
        <p:nvSpPr>
          <p:cNvPr id="22631" name="Text Box 103"/>
          <p:cNvSpPr txBox="1">
            <a:spLocks noChangeArrowheads="1"/>
          </p:cNvSpPr>
          <p:nvPr/>
        </p:nvSpPr>
        <p:spPr bwMode="auto">
          <a:xfrm>
            <a:off x="7620000" y="12192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1">
                <a:solidFill>
                  <a:schemeClr val="tx2"/>
                </a:solidFill>
                <a:latin typeface="Arial" charset="0"/>
              </a:rPr>
              <a:t>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The Test Statistic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1752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test statistic value is: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295400" y="2819400"/>
          <a:ext cx="6869113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4" imgW="3657600" imgH="863600" progId="Equation.3">
                  <p:embed/>
                </p:oleObj>
              </mc:Choice>
              <mc:Fallback>
                <p:oleObj name="Equation" r:id="rId4" imgW="3657600" imgH="863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19400"/>
                        <a:ext cx="6869113" cy="1617663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620000" y="12192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1">
                <a:solidFill>
                  <a:schemeClr val="tx2"/>
                </a:solidFill>
                <a:latin typeface="Arial" charset="0"/>
              </a:rPr>
              <a:t>(continued)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143000" y="4572000"/>
            <a:ext cx="6553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charset="0"/>
                <a:sym typeface="Symbol" pitchFamily="18" charset="2"/>
              </a:rPr>
              <a:t></a:t>
            </a:r>
            <a:r>
              <a:rPr lang="en-US" altLang="en-US" sz="2400" baseline="30000">
                <a:latin typeface="Arial" charset="0"/>
                <a:sym typeface="Symbol" pitchFamily="18" charset="2"/>
              </a:rPr>
              <a:t>2</a:t>
            </a:r>
            <a:r>
              <a:rPr lang="en-US" altLang="en-US" sz="2400" baseline="-25000">
                <a:latin typeface="Arial" charset="0"/>
                <a:sym typeface="Symbol" pitchFamily="18" charset="2"/>
              </a:rPr>
              <a:t>U</a:t>
            </a:r>
            <a:r>
              <a:rPr lang="en-US" altLang="en-US" sz="2400">
                <a:latin typeface="Arial" charset="0"/>
                <a:sym typeface="Symbol" pitchFamily="18" charset="2"/>
              </a:rPr>
              <a:t> = 12.592 for </a:t>
            </a:r>
            <a:r>
              <a:rPr lang="el-GR" altLang="en-US" sz="2400">
                <a:latin typeface="Arial" charset="0"/>
                <a:sym typeface="Symbol" pitchFamily="18" charset="2"/>
              </a:rPr>
              <a:t></a:t>
            </a:r>
            <a:r>
              <a:rPr lang="en-US" altLang="en-US" sz="2400">
                <a:latin typeface="Arial" charset="0"/>
                <a:sym typeface="Symbol" pitchFamily="18" charset="2"/>
              </a:rPr>
              <a:t> = 0.05 from the chi-square distribution with  (4 – 1)(3 – 1) = 6  degrees of freedom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Example: </a:t>
            </a:r>
            <a:br>
              <a:rPr lang="en-US" altLang="en-US" smtClean="0"/>
            </a:br>
            <a:r>
              <a:rPr lang="en-US" altLang="en-US" smtClean="0"/>
              <a:t>Decision and Interpretation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620000" y="12192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1">
                <a:solidFill>
                  <a:schemeClr val="tx2"/>
                </a:solidFill>
                <a:latin typeface="Arial" charset="0"/>
              </a:rPr>
              <a:t>(continued)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6807200" y="4535488"/>
            <a:ext cx="0" cy="9525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6481763" y="4535488"/>
            <a:ext cx="0" cy="9525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6153150" y="4535488"/>
            <a:ext cx="0" cy="9525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267200" y="2498725"/>
            <a:ext cx="4572000" cy="1231900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Arial" charset="0"/>
              </a:rPr>
              <a:t>Decision Rule:</a:t>
            </a:r>
          </a:p>
          <a:p>
            <a:r>
              <a:rPr lang="en-US" altLang="en-US" sz="2400">
                <a:latin typeface="Arial" charset="0"/>
              </a:rPr>
              <a:t>If </a:t>
            </a:r>
            <a:r>
              <a:rPr lang="en-US" altLang="en-US" sz="2400">
                <a:latin typeface="Arial" charset="0"/>
                <a:sym typeface="Symbol" pitchFamily="18" charset="2"/>
              </a:rPr>
              <a:t></a:t>
            </a:r>
            <a:r>
              <a:rPr lang="en-US" altLang="en-US" sz="2400" baseline="30000">
                <a:latin typeface="Arial" charset="0"/>
                <a:sym typeface="Symbol" pitchFamily="18" charset="2"/>
              </a:rPr>
              <a:t>2</a:t>
            </a:r>
            <a:r>
              <a:rPr lang="en-US" altLang="en-US" sz="2400">
                <a:latin typeface="Arial" charset="0"/>
                <a:sym typeface="Symbol" pitchFamily="18" charset="2"/>
              </a:rPr>
              <a:t> &gt; 12.592, reject H</a:t>
            </a:r>
            <a:r>
              <a:rPr lang="en-US" altLang="en-US" sz="2400" baseline="-25000">
                <a:latin typeface="Arial" charset="0"/>
                <a:sym typeface="Symbol" pitchFamily="18" charset="2"/>
              </a:rPr>
              <a:t>0</a:t>
            </a:r>
            <a:r>
              <a:rPr lang="en-US" altLang="en-US" sz="2400">
                <a:latin typeface="Arial" charset="0"/>
                <a:sym typeface="Symbol" pitchFamily="18" charset="2"/>
              </a:rPr>
              <a:t>, otherwise, do not reject H</a:t>
            </a:r>
            <a:r>
              <a:rPr lang="en-US" altLang="en-US" sz="2400" baseline="-25000">
                <a:latin typeface="Arial" charset="0"/>
                <a:sym typeface="Symbol" pitchFamily="18" charset="2"/>
              </a:rPr>
              <a:t>0</a:t>
            </a:r>
            <a:endParaRPr lang="en-US" altLang="en-US" sz="2400">
              <a:latin typeface="Arial" charset="0"/>
            </a:endParaRPr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265113" y="1828800"/>
          <a:ext cx="79613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Equation" r:id="rId4" imgW="3746500" imgH="241300" progId="Equation.3">
                  <p:embed/>
                </p:oleObj>
              </mc:Choice>
              <mc:Fallback>
                <p:oleObj name="Equation" r:id="rId4" imgW="37465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1828800"/>
                        <a:ext cx="7961312" cy="53340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5257800" y="4030663"/>
            <a:ext cx="3733800" cy="2538412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altLang="en-US" sz="2400">
                <a:latin typeface="Arial" charset="0"/>
              </a:rPr>
              <a:t>Here, </a:t>
            </a:r>
          </a:p>
          <a:p>
            <a:r>
              <a:rPr lang="en-US" altLang="en-US" sz="2400">
                <a:latin typeface="Arial" charset="0"/>
                <a:sym typeface="Symbol" pitchFamily="18" charset="2"/>
              </a:rPr>
              <a:t></a:t>
            </a:r>
            <a:r>
              <a:rPr lang="en-US" altLang="en-US" sz="2400" baseline="30000">
                <a:latin typeface="Arial" charset="0"/>
                <a:sym typeface="Symbol" pitchFamily="18" charset="2"/>
              </a:rPr>
              <a:t>2</a:t>
            </a:r>
            <a:r>
              <a:rPr lang="en-US" altLang="en-US" sz="2400">
                <a:latin typeface="Arial" charset="0"/>
                <a:sym typeface="Symbol" pitchFamily="18" charset="2"/>
              </a:rPr>
              <a:t> = 0.709 &lt; </a:t>
            </a:r>
            <a:r>
              <a:rPr lang="en-US" altLang="en-US" sz="2400" baseline="30000">
                <a:latin typeface="Arial" charset="0"/>
                <a:sym typeface="Symbol" pitchFamily="18" charset="2"/>
              </a:rPr>
              <a:t>2</a:t>
            </a:r>
            <a:r>
              <a:rPr lang="en-US" altLang="en-US" sz="2400" baseline="-25000">
                <a:latin typeface="Arial" charset="0"/>
                <a:sym typeface="Symbol" pitchFamily="18" charset="2"/>
              </a:rPr>
              <a:t>U</a:t>
            </a:r>
            <a:r>
              <a:rPr lang="en-US" altLang="en-US" sz="2400">
                <a:latin typeface="Arial" charset="0"/>
                <a:sym typeface="Symbol" pitchFamily="18" charset="2"/>
              </a:rPr>
              <a:t> = 12.592, </a:t>
            </a:r>
          </a:p>
          <a:p>
            <a:r>
              <a:rPr lang="en-US" altLang="en-US" sz="2400">
                <a:latin typeface="Arial" charset="0"/>
                <a:sym typeface="Symbol" pitchFamily="18" charset="2"/>
              </a:rPr>
              <a:t>so </a:t>
            </a:r>
            <a:r>
              <a:rPr lang="en-US" altLang="en-US" sz="2400">
                <a:solidFill>
                  <a:schemeClr val="folHlink"/>
                </a:solidFill>
                <a:latin typeface="Arial" charset="0"/>
                <a:sym typeface="Symbol" pitchFamily="18" charset="2"/>
              </a:rPr>
              <a:t>do not reject H</a:t>
            </a:r>
            <a:r>
              <a:rPr lang="en-US" altLang="en-US" sz="2400" baseline="-25000">
                <a:solidFill>
                  <a:schemeClr val="folHlink"/>
                </a:solidFill>
                <a:latin typeface="Arial" charset="0"/>
                <a:sym typeface="Symbol" pitchFamily="18" charset="2"/>
              </a:rPr>
              <a:t>0</a:t>
            </a:r>
            <a:r>
              <a:rPr lang="en-US" altLang="en-US" sz="2400">
                <a:latin typeface="Arial" charset="0"/>
                <a:sym typeface="Symbol" pitchFamily="18" charset="2"/>
              </a:rPr>
              <a:t> </a:t>
            </a:r>
          </a:p>
          <a:p>
            <a:r>
              <a:rPr lang="en-US" altLang="en-US" sz="2400">
                <a:solidFill>
                  <a:schemeClr val="hlink"/>
                </a:solidFill>
                <a:latin typeface="Arial" charset="0"/>
                <a:sym typeface="Symbol" pitchFamily="18" charset="2"/>
              </a:rPr>
              <a:t>Conclusion:</a:t>
            </a:r>
            <a:r>
              <a:rPr lang="en-US" altLang="en-US" sz="2000">
                <a:latin typeface="Arial" charset="0"/>
                <a:sym typeface="Symbol" pitchFamily="18" charset="2"/>
              </a:rPr>
              <a:t> there is not sufficient evidence that meal plan and class standing are related at  = 0.05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1295400" y="3048000"/>
            <a:ext cx="0" cy="2057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581400" y="1905000"/>
            <a:ext cx="914400" cy="3810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4267200" y="5181600"/>
            <a:ext cx="609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altLang="en-US" sz="2500" b="1">
                <a:latin typeface="Symbol" pitchFamily="18" charset="2"/>
                <a:sym typeface="Symbol" pitchFamily="18" charset="2"/>
              </a:rPr>
              <a:t></a:t>
            </a:r>
            <a:r>
              <a:rPr lang="en-US" altLang="en-US" sz="2500" b="1" baseline="30000">
                <a:latin typeface="Symbol" pitchFamily="18" charset="2"/>
                <a:sym typeface="Symbol" pitchFamily="18" charset="2"/>
              </a:rPr>
              <a:t>2</a:t>
            </a:r>
            <a:endParaRPr lang="en-US" altLang="en-US" sz="2500" b="1">
              <a:latin typeface="Symbol" pitchFamily="18" charset="2"/>
            </a:endParaRP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1981200" y="5638800"/>
            <a:ext cx="16002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altLang="en-US" sz="2200">
                <a:solidFill>
                  <a:schemeClr val="hlink"/>
                </a:solidFill>
                <a:latin typeface="Arial" charset="0"/>
                <a:sym typeface="Symbol" pitchFamily="18" charset="2"/>
              </a:rPr>
              <a:t></a:t>
            </a:r>
            <a:r>
              <a:rPr lang="en-US" altLang="en-US" sz="2200" baseline="30000">
                <a:solidFill>
                  <a:schemeClr val="hlink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altLang="en-US" sz="2200" baseline="-25000">
                <a:solidFill>
                  <a:schemeClr val="hlink"/>
                </a:solidFill>
                <a:latin typeface="Arial" charset="0"/>
                <a:sym typeface="Symbol" pitchFamily="18" charset="2"/>
              </a:rPr>
              <a:t>U</a:t>
            </a:r>
            <a:r>
              <a:rPr lang="en-US" altLang="en-US" sz="2200">
                <a:solidFill>
                  <a:schemeClr val="hlink"/>
                </a:solidFill>
                <a:latin typeface="Arial" charset="0"/>
                <a:sym typeface="Symbol" pitchFamily="18" charset="2"/>
              </a:rPr>
              <a:t>=12.592</a:t>
            </a:r>
            <a:endParaRPr lang="en-US" altLang="en-US" sz="2200" baseline="-2500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24590" name="Freeform 14"/>
          <p:cNvSpPr>
            <a:spLocks/>
          </p:cNvSpPr>
          <p:nvPr/>
        </p:nvSpPr>
        <p:spPr bwMode="auto">
          <a:xfrm>
            <a:off x="2584450" y="4686300"/>
            <a:ext cx="1582738" cy="414338"/>
          </a:xfrm>
          <a:custGeom>
            <a:avLst/>
            <a:gdLst>
              <a:gd name="T0" fmla="*/ 2147483647 w 997"/>
              <a:gd name="T1" fmla="*/ 2147483647 h 261"/>
              <a:gd name="T2" fmla="*/ 0 w 997"/>
              <a:gd name="T3" fmla="*/ 0 h 261"/>
              <a:gd name="T4" fmla="*/ 2147483647 w 997"/>
              <a:gd name="T5" fmla="*/ 2147483647 h 261"/>
              <a:gd name="T6" fmla="*/ 2147483647 w 997"/>
              <a:gd name="T7" fmla="*/ 2147483647 h 261"/>
              <a:gd name="T8" fmla="*/ 2147483647 w 997"/>
              <a:gd name="T9" fmla="*/ 2147483647 h 261"/>
              <a:gd name="T10" fmla="*/ 2147483647 w 997"/>
              <a:gd name="T11" fmla="*/ 2147483647 h 261"/>
              <a:gd name="T12" fmla="*/ 2147483647 w 997"/>
              <a:gd name="T13" fmla="*/ 2147483647 h 261"/>
              <a:gd name="T14" fmla="*/ 2147483647 w 997"/>
              <a:gd name="T15" fmla="*/ 2147483647 h 261"/>
              <a:gd name="T16" fmla="*/ 2147483647 w 997"/>
              <a:gd name="T17" fmla="*/ 2147483647 h 261"/>
              <a:gd name="T18" fmla="*/ 2147483647 w 997"/>
              <a:gd name="T19" fmla="*/ 2147483647 h 261"/>
              <a:gd name="T20" fmla="*/ 2147483647 w 997"/>
              <a:gd name="T21" fmla="*/ 2147483647 h 261"/>
              <a:gd name="T22" fmla="*/ 2147483647 w 997"/>
              <a:gd name="T23" fmla="*/ 2147483647 h 2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97"/>
              <a:gd name="T37" fmla="*/ 0 h 261"/>
              <a:gd name="T38" fmla="*/ 997 w 997"/>
              <a:gd name="T39" fmla="*/ 261 h 2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97" h="261">
                <a:moveTo>
                  <a:pt x="8" y="261"/>
                </a:moveTo>
                <a:lnTo>
                  <a:pt x="0" y="0"/>
                </a:lnTo>
                <a:lnTo>
                  <a:pt x="102" y="83"/>
                </a:lnTo>
                <a:lnTo>
                  <a:pt x="174" y="128"/>
                </a:lnTo>
                <a:lnTo>
                  <a:pt x="223" y="149"/>
                </a:lnTo>
                <a:lnTo>
                  <a:pt x="249" y="155"/>
                </a:lnTo>
                <a:lnTo>
                  <a:pt x="322" y="176"/>
                </a:lnTo>
                <a:lnTo>
                  <a:pt x="363" y="180"/>
                </a:lnTo>
                <a:lnTo>
                  <a:pt x="448" y="201"/>
                </a:lnTo>
                <a:lnTo>
                  <a:pt x="594" y="221"/>
                </a:lnTo>
                <a:lnTo>
                  <a:pt x="997" y="240"/>
                </a:lnTo>
                <a:lnTo>
                  <a:pt x="996" y="260"/>
                </a:ln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91" name="Freeform 15"/>
          <p:cNvSpPr>
            <a:spLocks/>
          </p:cNvSpPr>
          <p:nvPr/>
        </p:nvSpPr>
        <p:spPr bwMode="auto">
          <a:xfrm>
            <a:off x="754063" y="3352800"/>
            <a:ext cx="4122737" cy="1752600"/>
          </a:xfrm>
          <a:custGeom>
            <a:avLst/>
            <a:gdLst>
              <a:gd name="T0" fmla="*/ 0 w 3388"/>
              <a:gd name="T1" fmla="*/ 0 h 1023"/>
              <a:gd name="T2" fmla="*/ 0 w 3388"/>
              <a:gd name="T3" fmla="*/ 2147483647 h 1023"/>
              <a:gd name="T4" fmla="*/ 2147483647 w 3388"/>
              <a:gd name="T5" fmla="*/ 2147483647 h 1023"/>
              <a:gd name="T6" fmla="*/ 0 60000 65536"/>
              <a:gd name="T7" fmla="*/ 0 60000 65536"/>
              <a:gd name="T8" fmla="*/ 0 60000 65536"/>
              <a:gd name="T9" fmla="*/ 0 w 3388"/>
              <a:gd name="T10" fmla="*/ 0 h 1023"/>
              <a:gd name="T11" fmla="*/ 3388 w 3388"/>
              <a:gd name="T12" fmla="*/ 1023 h 10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8" h="1023">
                <a:moveTo>
                  <a:pt x="0" y="0"/>
                </a:moveTo>
                <a:lnTo>
                  <a:pt x="0" y="1022"/>
                </a:lnTo>
                <a:lnTo>
                  <a:pt x="3387" y="102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533400" y="4876800"/>
            <a:ext cx="4572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Arial" charset="0"/>
              </a:rPr>
              <a:t>0</a:t>
            </a:r>
            <a:r>
              <a:rPr lang="en-US" altLang="en-US" sz="3600" b="1">
                <a:latin typeface="Arial" charset="0"/>
              </a:rPr>
              <a:t> </a:t>
            </a:r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896938" y="3810000"/>
            <a:ext cx="317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Freeform 18"/>
          <p:cNvSpPr>
            <a:spLocks/>
          </p:cNvSpPr>
          <p:nvPr/>
        </p:nvSpPr>
        <p:spPr bwMode="auto">
          <a:xfrm>
            <a:off x="762000" y="3733800"/>
            <a:ext cx="4343400" cy="1392238"/>
          </a:xfrm>
          <a:custGeom>
            <a:avLst/>
            <a:gdLst>
              <a:gd name="T0" fmla="*/ 0 w 3492"/>
              <a:gd name="T1" fmla="*/ 2147483647 h 1021"/>
              <a:gd name="T2" fmla="*/ 2147483647 w 3492"/>
              <a:gd name="T3" fmla="*/ 2147483647 h 1021"/>
              <a:gd name="T4" fmla="*/ 2147483647 w 3492"/>
              <a:gd name="T5" fmla="*/ 2147483647 h 1021"/>
              <a:gd name="T6" fmla="*/ 2147483647 w 3492"/>
              <a:gd name="T7" fmla="*/ 2147483647 h 1021"/>
              <a:gd name="T8" fmla="*/ 2147483647 w 3492"/>
              <a:gd name="T9" fmla="*/ 2147483647 h 10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92"/>
              <a:gd name="T16" fmla="*/ 0 h 1021"/>
              <a:gd name="T17" fmla="*/ 3492 w 3492"/>
              <a:gd name="T18" fmla="*/ 1021 h 10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92" h="1021">
                <a:moveTo>
                  <a:pt x="0" y="1011"/>
                </a:moveTo>
                <a:cubicBezTo>
                  <a:pt x="27" y="982"/>
                  <a:pt x="43" y="1005"/>
                  <a:pt x="162" y="837"/>
                </a:cubicBezTo>
                <a:cubicBezTo>
                  <a:pt x="281" y="669"/>
                  <a:pt x="453" y="0"/>
                  <a:pt x="714" y="3"/>
                </a:cubicBezTo>
                <a:cubicBezTo>
                  <a:pt x="975" y="6"/>
                  <a:pt x="1265" y="689"/>
                  <a:pt x="1728" y="855"/>
                </a:cubicBezTo>
                <a:cubicBezTo>
                  <a:pt x="2191" y="1021"/>
                  <a:pt x="3125" y="969"/>
                  <a:pt x="3492" y="999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95" name="Freeform 19"/>
          <p:cNvSpPr>
            <a:spLocks/>
          </p:cNvSpPr>
          <p:nvPr/>
        </p:nvSpPr>
        <p:spPr bwMode="auto">
          <a:xfrm>
            <a:off x="2586038" y="4699000"/>
            <a:ext cx="4762" cy="406400"/>
          </a:xfrm>
          <a:custGeom>
            <a:avLst/>
            <a:gdLst>
              <a:gd name="T0" fmla="*/ 0 w 3"/>
              <a:gd name="T1" fmla="*/ 0 h 256"/>
              <a:gd name="T2" fmla="*/ 2147483647 w 3"/>
              <a:gd name="T3" fmla="*/ 2147483647 h 256"/>
              <a:gd name="T4" fmla="*/ 0 60000 65536"/>
              <a:gd name="T5" fmla="*/ 0 60000 65536"/>
              <a:gd name="T6" fmla="*/ 0 w 3"/>
              <a:gd name="T7" fmla="*/ 0 h 256"/>
              <a:gd name="T8" fmla="*/ 3 w 3"/>
              <a:gd name="T9" fmla="*/ 256 h 25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56">
                <a:moveTo>
                  <a:pt x="0" y="0"/>
                </a:moveTo>
                <a:lnTo>
                  <a:pt x="3" y="256"/>
                </a:lnTo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H="1">
            <a:off x="2743200" y="4648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2895600" y="4343400"/>
            <a:ext cx="3810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Arial" charset="0"/>
                <a:sym typeface="Symbol" pitchFamily="18" charset="2"/>
              </a:rPr>
              <a:t></a:t>
            </a:r>
            <a:endParaRPr lang="en-US" altLang="en-US" sz="2000" baseline="-25000">
              <a:latin typeface="Arial" charset="0"/>
              <a:sym typeface="Symbol" pitchFamily="18" charset="2"/>
            </a:endParaRPr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 flipV="1">
            <a:off x="2590800" y="51054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99" name="Freeform 23"/>
          <p:cNvSpPr>
            <a:spLocks/>
          </p:cNvSpPr>
          <p:nvPr/>
        </p:nvSpPr>
        <p:spPr bwMode="auto">
          <a:xfrm>
            <a:off x="838200" y="5334000"/>
            <a:ext cx="1731963" cy="1588"/>
          </a:xfrm>
          <a:custGeom>
            <a:avLst/>
            <a:gdLst>
              <a:gd name="T0" fmla="*/ 2147483647 w 1091"/>
              <a:gd name="T1" fmla="*/ 0 h 1"/>
              <a:gd name="T2" fmla="*/ 0 w 1091"/>
              <a:gd name="T3" fmla="*/ 2147483647 h 1"/>
              <a:gd name="T4" fmla="*/ 0 60000 65536"/>
              <a:gd name="T5" fmla="*/ 0 60000 65536"/>
              <a:gd name="T6" fmla="*/ 0 w 1091"/>
              <a:gd name="T7" fmla="*/ 0 h 1"/>
              <a:gd name="T8" fmla="*/ 1091 w 109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1" h="1">
                <a:moveTo>
                  <a:pt x="1091" y="0"/>
                </a:moveTo>
                <a:lnTo>
                  <a:pt x="0" y="1"/>
                </a:lnTo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00" name="Freeform 24"/>
          <p:cNvSpPr>
            <a:spLocks/>
          </p:cNvSpPr>
          <p:nvPr/>
        </p:nvSpPr>
        <p:spPr bwMode="auto">
          <a:xfrm>
            <a:off x="2613025" y="5334000"/>
            <a:ext cx="1349375" cy="1588"/>
          </a:xfrm>
          <a:custGeom>
            <a:avLst/>
            <a:gdLst>
              <a:gd name="T0" fmla="*/ 2147483647 w 850"/>
              <a:gd name="T1" fmla="*/ 0 h 1"/>
              <a:gd name="T2" fmla="*/ 0 w 850"/>
              <a:gd name="T3" fmla="*/ 0 h 1"/>
              <a:gd name="T4" fmla="*/ 0 60000 65536"/>
              <a:gd name="T5" fmla="*/ 0 60000 65536"/>
              <a:gd name="T6" fmla="*/ 0 w 850"/>
              <a:gd name="T7" fmla="*/ 0 h 1"/>
              <a:gd name="T8" fmla="*/ 850 w 85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50" h="1">
                <a:moveTo>
                  <a:pt x="850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2743200" y="5340350"/>
            <a:ext cx="9906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charset="0"/>
              </a:rPr>
              <a:t>Reject H</a:t>
            </a:r>
            <a:r>
              <a:rPr lang="en-US" altLang="en-US" sz="1400" baseline="-25000">
                <a:latin typeface="Arial" charset="0"/>
              </a:rPr>
              <a:t>0</a:t>
            </a:r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1143000" y="5340350"/>
            <a:ext cx="9144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charset="0"/>
              </a:rPr>
              <a:t>Do not 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en-US" sz="1400">
                <a:latin typeface="Arial" charset="0"/>
              </a:rPr>
              <a:t>reject H</a:t>
            </a:r>
            <a:r>
              <a:rPr lang="en-US" altLang="en-US" sz="1400" baseline="-25000">
                <a:latin typeface="Arial" charset="0"/>
              </a:rPr>
              <a:t>0</a:t>
            </a:r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1295400" y="3048000"/>
            <a:ext cx="26670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 flipV="1">
            <a:off x="3962400" y="2286000"/>
            <a:ext cx="0" cy="7620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Fisher’s exact test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600" smtClean="0"/>
              <a:t>An alternative test comparing two proportions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smtClean="0"/>
              <a:t>compute exact probability of the observed frequencies in the contingency table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smtClean="0"/>
              <a:t>Under H</a:t>
            </a:r>
            <a:r>
              <a:rPr lang="en-US" altLang="en-US" sz="2600" baseline="-25000" smtClean="0"/>
              <a:t>0</a:t>
            </a:r>
            <a:r>
              <a:rPr lang="en-US" altLang="en-US" sz="2600" smtClean="0"/>
              <a:t>, it is assumed that there is no association between the row and column classifications and that the marginal totals remain fixed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smtClean="0"/>
              <a:t>Valid for tables with small expected cell values where the usual </a:t>
            </a:r>
            <a:r>
              <a:rPr lang="en-US" altLang="en-US" sz="2600" smtClean="0">
                <a:sym typeface="Symbol" pitchFamily="18" charset="2"/>
              </a:rPr>
              <a:t></a:t>
            </a:r>
            <a:r>
              <a:rPr lang="en-US" altLang="en-US" sz="2600" baseline="30000" smtClean="0">
                <a:sym typeface="Symbol" pitchFamily="18" charset="2"/>
              </a:rPr>
              <a:t>2</a:t>
            </a:r>
            <a:r>
              <a:rPr lang="en-US" altLang="en-US" sz="2600" smtClean="0"/>
              <a:t> test is not applicable.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smtClean="0"/>
              <a:t>At least one cell&lt;5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smtClean="0"/>
              <a:t>The exact test and the </a:t>
            </a:r>
            <a:r>
              <a:rPr lang="en-US" altLang="en-US" sz="2600" smtClean="0">
                <a:sym typeface="Symbol" pitchFamily="18" charset="2"/>
              </a:rPr>
              <a:t></a:t>
            </a:r>
            <a:r>
              <a:rPr lang="en-US" altLang="en-US" sz="2600" baseline="30000" smtClean="0">
                <a:sym typeface="Symbol" pitchFamily="18" charset="2"/>
              </a:rPr>
              <a:t>2</a:t>
            </a:r>
            <a:r>
              <a:rPr lang="en-US" altLang="en-US" sz="2600" smtClean="0"/>
              <a:t> test will give similar results where the use of the </a:t>
            </a:r>
            <a:r>
              <a:rPr lang="en-US" altLang="en-US" sz="2600" smtClean="0">
                <a:sym typeface="Symbol" pitchFamily="18" charset="2"/>
              </a:rPr>
              <a:t></a:t>
            </a:r>
            <a:r>
              <a:rPr lang="en-US" altLang="en-US" sz="2600" baseline="30000" smtClean="0">
                <a:sym typeface="Symbol" pitchFamily="18" charset="2"/>
              </a:rPr>
              <a:t>2</a:t>
            </a:r>
            <a:r>
              <a:rPr lang="en-US" altLang="en-US" sz="2600" smtClean="0"/>
              <a:t> test is appropriate.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066800" y="3048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en-US" smtClean="0"/>
              <a:t>Fisher’s exact test</a:t>
            </a:r>
          </a:p>
        </p:txBody>
      </p:sp>
      <p:graphicFrame>
        <p:nvGraphicFramePr>
          <p:cNvPr id="187395" name="Group 3"/>
          <p:cNvGraphicFramePr>
            <a:graphicFrameLocks noGrp="1"/>
          </p:cNvGraphicFramePr>
          <p:nvPr>
            <p:ph sz="quarter" idx="1"/>
          </p:nvPr>
        </p:nvGraphicFramePr>
        <p:xfrm>
          <a:off x="990600" y="3429000"/>
          <a:ext cx="7239000" cy="2078038"/>
        </p:xfrm>
        <a:graphic>
          <a:graphicData uri="http://schemas.openxmlformats.org/drawingml/2006/table">
            <a:tbl>
              <a:tblPr/>
              <a:tblGrid>
                <a:gridCol w="2643188"/>
                <a:gridCol w="1504950"/>
                <a:gridCol w="1504950"/>
                <a:gridCol w="1585912"/>
              </a:tblGrid>
              <a:tr h="687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Cause of death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High salt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Low salt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Non-CVD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CVD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1127125" y="2241550"/>
            <a:ext cx="3590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Example 10.17 in Rosner (p. 402)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Fisher’s exact test in R</a:t>
            </a:r>
          </a:p>
        </p:txBody>
      </p:sp>
      <p:sp>
        <p:nvSpPr>
          <p:cNvPr id="27651" name="Content Placeholder 93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7275512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1400" smtClean="0"/>
              <a:t>&gt; table.CVD&lt;-matrix(c(2,23,5,30), nrow=2,byrow=T)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400" smtClean="0"/>
              <a:t>&gt; table.CVD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400" smtClean="0"/>
              <a:t>     [,1] [,2]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400" smtClean="0"/>
              <a:t>[1,]    2   23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400" smtClean="0"/>
              <a:t>[2,]    5   30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400" smtClean="0"/>
              <a:t>&gt;fisher.test(table.CVD)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400" smtClean="0"/>
              <a:t>        Fisher's Exact Test for Count Data</a:t>
            </a:r>
          </a:p>
          <a:p>
            <a:pPr eaLnBrk="1" hangingPunct="1"/>
            <a:endParaRPr lang="en-US" altLang="en-US" sz="14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1400" smtClean="0"/>
              <a:t>	data:  table.CVD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400" smtClean="0"/>
              <a:t>	</a:t>
            </a:r>
            <a:r>
              <a:rPr lang="en-US" altLang="en-US" sz="1400" smtClean="0">
                <a:solidFill>
                  <a:srgbClr val="FF0000"/>
                </a:solidFill>
              </a:rPr>
              <a:t>p-value = 0.6882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400" smtClean="0"/>
              <a:t>	alternative hypothesis: true odds ratio is not equal to 1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400" smtClean="0"/>
              <a:t>	95 percent confidence interval: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400" smtClean="0"/>
              <a:t>	 0.04625243 3.58478157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400" smtClean="0"/>
              <a:t>	sample estimates: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400" smtClean="0"/>
              <a:t>	odds ratio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400" smtClean="0"/>
              <a:t>	  0.527113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1430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Categorical data</a:t>
            </a:r>
          </a:p>
          <a:p>
            <a:pPr lvl="1" eaLnBrk="1" hangingPunct="1"/>
            <a:r>
              <a:rPr lang="en-US" altLang="en-US" sz="2400" smtClean="0"/>
              <a:t>Contingency table</a:t>
            </a:r>
          </a:p>
          <a:p>
            <a:pPr eaLnBrk="1" hangingPunct="1"/>
            <a:r>
              <a:rPr lang="en-US" altLang="en-US" sz="2400" smtClean="0"/>
              <a:t>Pearson’s </a:t>
            </a:r>
            <a:r>
              <a:rPr lang="en-US" altLang="en-US" sz="2400" smtClean="0">
                <a:sym typeface="Symbol" pitchFamily="18" charset="2"/>
              </a:rPr>
              <a:t></a:t>
            </a:r>
            <a:r>
              <a:rPr lang="en-US" altLang="en-US" sz="2400" baseline="30000" smtClean="0">
                <a:sym typeface="Symbol" pitchFamily="18" charset="2"/>
              </a:rPr>
              <a:t>2</a:t>
            </a:r>
            <a:r>
              <a:rPr lang="en-US" altLang="en-US" sz="2400" smtClean="0">
                <a:sym typeface="Symbol" pitchFamily="18" charset="2"/>
              </a:rPr>
              <a:t> test for goodness of fit</a:t>
            </a:r>
          </a:p>
          <a:p>
            <a:pPr lvl="1" eaLnBrk="1" hangingPunct="1"/>
            <a:r>
              <a:rPr lang="en-US" altLang="en-US" sz="2400" smtClean="0">
                <a:sym typeface="Symbol" pitchFamily="18" charset="2"/>
              </a:rPr>
              <a:t></a:t>
            </a:r>
            <a:r>
              <a:rPr lang="en-US" altLang="en-US" sz="2400" baseline="30000" smtClean="0">
                <a:sym typeface="Symbol" pitchFamily="18" charset="2"/>
              </a:rPr>
              <a:t>2 </a:t>
            </a:r>
            <a:r>
              <a:rPr lang="en-US" altLang="en-US" sz="2400" smtClean="0">
                <a:sym typeface="Symbol" pitchFamily="18" charset="2"/>
              </a:rPr>
              <a:t>test for two population proportions</a:t>
            </a:r>
          </a:p>
          <a:p>
            <a:pPr lvl="1" eaLnBrk="1" hangingPunct="1"/>
            <a:r>
              <a:rPr lang="en-US" altLang="en-US" sz="2400" smtClean="0">
                <a:sym typeface="Symbol" pitchFamily="18" charset="2"/>
              </a:rPr>
              <a:t></a:t>
            </a:r>
            <a:r>
              <a:rPr lang="en-US" altLang="en-US" sz="2400" baseline="30000" smtClean="0">
                <a:sym typeface="Symbol" pitchFamily="18" charset="2"/>
              </a:rPr>
              <a:t>2 </a:t>
            </a:r>
            <a:r>
              <a:rPr lang="en-US" altLang="en-US" sz="2400" smtClean="0">
                <a:sym typeface="Symbol" pitchFamily="18" charset="2"/>
              </a:rPr>
              <a:t>test of independence in a contingency table</a:t>
            </a:r>
          </a:p>
          <a:p>
            <a:pPr lvl="1" eaLnBrk="1" hangingPunct="1"/>
            <a:r>
              <a:rPr lang="en-US" altLang="en-US" sz="2400" smtClean="0">
                <a:sym typeface="Symbol" pitchFamily="18" charset="2"/>
              </a:rPr>
              <a:t>Fisher’s exact test –small sample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z="180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8371" name="Rectangle 87"/>
          <p:cNvSpPr>
            <a:spLocks noChangeArrowheads="1"/>
          </p:cNvSpPr>
          <p:nvPr/>
        </p:nvSpPr>
        <p:spPr bwMode="auto">
          <a:xfrm>
            <a:off x="0" y="76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800" b="1" dirty="0" smtClean="0">
                <a:solidFill>
                  <a:srgbClr val="7030A0"/>
                </a:solidFill>
                <a:latin typeface="Comic Sans MS" pitchFamily="66" charset="0"/>
                <a:ea typeface="MS PGothic" pitchFamily="34" charset="-128"/>
              </a:rPr>
              <a:t>Next Lecture: </a:t>
            </a:r>
            <a:r>
              <a:rPr lang="en-US" sz="2800" b="1" dirty="0" smtClean="0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rPr>
              <a:t>Nonparametric Methods</a:t>
            </a:r>
            <a:endParaRPr lang="sv-SE" altLang="en-US" sz="2800" b="1" dirty="0" smtClean="0">
              <a:solidFill>
                <a:srgbClr val="000000"/>
              </a:solidFill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58372" name="Line 88"/>
          <p:cNvSpPr>
            <a:spLocks noChangeShapeType="1"/>
          </p:cNvSpPr>
          <p:nvPr/>
        </p:nvSpPr>
        <p:spPr bwMode="auto">
          <a:xfrm>
            <a:off x="609600" y="7620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1676400"/>
            <a:ext cx="8515206" cy="387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44634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1430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Categorical data</a:t>
            </a:r>
          </a:p>
          <a:p>
            <a:pPr lvl="1" eaLnBrk="1" hangingPunct="1"/>
            <a:r>
              <a:rPr lang="en-US" altLang="en-US" sz="2400" smtClean="0"/>
              <a:t>Definition</a:t>
            </a:r>
          </a:p>
          <a:p>
            <a:pPr lvl="1" eaLnBrk="1" hangingPunct="1"/>
            <a:r>
              <a:rPr lang="en-US" altLang="en-US" sz="2400" smtClean="0"/>
              <a:t>Contingency table</a:t>
            </a:r>
          </a:p>
          <a:p>
            <a:pPr lvl="1" eaLnBrk="1" hangingPunct="1"/>
            <a:r>
              <a:rPr lang="en-US" altLang="en-US" sz="2400" smtClean="0"/>
              <a:t>Example</a:t>
            </a:r>
          </a:p>
          <a:p>
            <a:pPr eaLnBrk="1" hangingPunct="1"/>
            <a:r>
              <a:rPr lang="en-US" altLang="en-US" sz="2400" smtClean="0"/>
              <a:t>Pearson’s </a:t>
            </a:r>
            <a:r>
              <a:rPr lang="en-US" altLang="en-US" sz="2400" smtClean="0">
                <a:sym typeface="Symbol" pitchFamily="18" charset="2"/>
              </a:rPr>
              <a:t></a:t>
            </a:r>
            <a:r>
              <a:rPr lang="en-US" altLang="en-US" sz="2400" baseline="30000" smtClean="0">
                <a:sym typeface="Symbol" pitchFamily="18" charset="2"/>
              </a:rPr>
              <a:t>2</a:t>
            </a:r>
            <a:r>
              <a:rPr lang="en-US" altLang="en-US" sz="2400" smtClean="0">
                <a:sym typeface="Symbol" pitchFamily="18" charset="2"/>
              </a:rPr>
              <a:t> test for goodness of fit</a:t>
            </a:r>
          </a:p>
          <a:p>
            <a:pPr lvl="1" eaLnBrk="1" hangingPunct="1"/>
            <a:r>
              <a:rPr lang="en-US" altLang="en-US" sz="2400" smtClean="0">
                <a:sym typeface="Symbol" pitchFamily="18" charset="2"/>
              </a:rPr>
              <a:t></a:t>
            </a:r>
            <a:r>
              <a:rPr lang="en-US" altLang="en-US" sz="2400" baseline="30000" smtClean="0">
                <a:sym typeface="Symbol" pitchFamily="18" charset="2"/>
              </a:rPr>
              <a:t>2 </a:t>
            </a:r>
            <a:r>
              <a:rPr lang="en-US" altLang="en-US" sz="2400" smtClean="0">
                <a:sym typeface="Symbol" pitchFamily="18" charset="2"/>
              </a:rPr>
              <a:t>test for two population proportions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smtClean="0">
                <a:sym typeface="Symbol" pitchFamily="18" charset="2"/>
              </a:rPr>
              <a:t>	  (Z test to compare two proportions)</a:t>
            </a:r>
          </a:p>
          <a:p>
            <a:pPr lvl="1" eaLnBrk="1" hangingPunct="1"/>
            <a:r>
              <a:rPr lang="en-US" altLang="en-US" sz="2400" smtClean="0">
                <a:sym typeface="Symbol" pitchFamily="18" charset="2"/>
              </a:rPr>
              <a:t></a:t>
            </a:r>
            <a:r>
              <a:rPr lang="en-US" altLang="en-US" sz="2400" baseline="30000" smtClean="0">
                <a:sym typeface="Symbol" pitchFamily="18" charset="2"/>
              </a:rPr>
              <a:t>2 </a:t>
            </a:r>
            <a:r>
              <a:rPr lang="en-US" altLang="en-US" sz="2400" smtClean="0">
                <a:sym typeface="Symbol" pitchFamily="18" charset="2"/>
              </a:rPr>
              <a:t>test of independence in a contingency table</a:t>
            </a:r>
          </a:p>
          <a:p>
            <a:pPr eaLnBrk="1" hangingPunct="1"/>
            <a:r>
              <a:rPr lang="en-US" altLang="en-US" sz="2400" smtClean="0">
                <a:sym typeface="Symbol" pitchFamily="18" charset="2"/>
              </a:rPr>
              <a:t>Fisher’s exact test –small sample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385887"/>
          </a:xfrm>
        </p:spPr>
        <p:txBody>
          <a:bodyPr/>
          <a:lstStyle/>
          <a:p>
            <a:pPr eaLnBrk="1" hangingPunct="1"/>
            <a:r>
              <a:rPr lang="en-US" altLang="en-US" smtClean="0"/>
              <a:t>Categorical data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17713"/>
            <a:ext cx="8650288" cy="4114800"/>
          </a:xfrm>
        </p:spPr>
        <p:txBody>
          <a:bodyPr/>
          <a:lstStyle/>
          <a:p>
            <a:pPr eaLnBrk="1" hangingPunct="1"/>
            <a:r>
              <a:rPr lang="en-US" altLang="en-US" sz="2400" b="1" smtClean="0">
                <a:solidFill>
                  <a:srgbClr val="FF0000"/>
                </a:solidFill>
              </a:rPr>
              <a:t>Definition: </a:t>
            </a:r>
            <a:r>
              <a:rPr lang="en-US" altLang="en-US" sz="2400" smtClean="0"/>
              <a:t>refers to observations that are only classified into categories so that the data set consists of frequency counts for the categories.</a:t>
            </a:r>
          </a:p>
          <a:p>
            <a:pPr eaLnBrk="1" hangingPunct="1"/>
            <a:r>
              <a:rPr lang="en-US" altLang="en-US" sz="2400" b="1" smtClean="0">
                <a:solidFill>
                  <a:srgbClr val="FF0000"/>
                </a:solidFill>
              </a:rPr>
              <a:t>Example:</a:t>
            </a:r>
          </a:p>
          <a:p>
            <a:pPr lvl="1" eaLnBrk="1" hangingPunct="1"/>
            <a:r>
              <a:rPr lang="en-US" altLang="en-US" sz="2000" smtClean="0"/>
              <a:t>Blood type (O, A,B,AB)</a:t>
            </a:r>
          </a:p>
          <a:p>
            <a:pPr lvl="1" eaLnBrk="1" hangingPunct="1"/>
            <a:r>
              <a:rPr lang="en-US" altLang="en-US" sz="2000" smtClean="0"/>
              <a:t>A shipment of assorted nuts (walnuts, hazelnuts, and almonds) </a:t>
            </a:r>
          </a:p>
          <a:p>
            <a:pPr lvl="1" eaLnBrk="1" hangingPunct="1"/>
            <a:r>
              <a:rPr lang="en-US" altLang="en-US" sz="2000" smtClean="0"/>
              <a:t>Gender (male, female)</a:t>
            </a:r>
          </a:p>
          <a:p>
            <a:pPr eaLnBrk="1" hangingPunct="1"/>
            <a:endParaRPr lang="en-US" altLang="en-US" sz="28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1. Two population Proportions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2017713"/>
            <a:ext cx="8574088" cy="41148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2400" smtClean="0"/>
              <a:t>In a random sample, 120 Females, 12 were left handed; 180 Males, 24 were left handed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505200"/>
          <a:ext cx="6096000" cy="1857375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cs typeface="Arial" charset="0"/>
                        </a:rPr>
                        <a:t>Gender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cs typeface="Arial" charset="0"/>
                        </a:rPr>
                        <a:t>Hand Preference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Arial" charset="0"/>
                        </a:rPr>
                        <a:t>Left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Arial" charset="0"/>
                        </a:rPr>
                        <a:t>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Arial" charset="0"/>
                        </a:rPr>
                        <a:t>Female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Arial" charset="0"/>
                        </a:rPr>
                        <a:t>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Arial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Arial" charset="0"/>
                        </a:rPr>
                        <a:t>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Arial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Arial" charset="0"/>
                        </a:rPr>
                        <a:t>156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Arial" charset="0"/>
                        </a:rPr>
                        <a:t>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Arial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Arial" charset="0"/>
                        </a:rPr>
                        <a:t>264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Arial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Example 2:Independent Samples classified in Several categories: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meal plan selected by 200 students is shown below:</a:t>
            </a:r>
          </a:p>
          <a:p>
            <a:pPr eaLnBrk="1" hangingPunct="1"/>
            <a:endParaRPr lang="en-US" altLang="en-US" smtClean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1143000" y="3048000"/>
          <a:ext cx="7010400" cy="3560763"/>
        </p:xfrm>
        <a:graphic>
          <a:graphicData uri="http://schemas.openxmlformats.org/drawingml/2006/table">
            <a:tbl>
              <a:tblPr/>
              <a:tblGrid>
                <a:gridCol w="1417638"/>
                <a:gridCol w="1341437"/>
                <a:gridCol w="1417638"/>
                <a:gridCol w="1565275"/>
                <a:gridCol w="1268412"/>
              </a:tblGrid>
              <a:tr h="447675"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Class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Standing</a:t>
                      </a:r>
                    </a:p>
                  </a:txBody>
                  <a:tcPr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Number of meals per week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cs typeface="Arial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5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20/week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10/week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Fresh.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Soph.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Junior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Senior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Total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Contingency Tables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3656013"/>
          </a:xfrm>
          <a:noFill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solidFill>
                  <a:schemeClr val="folHlink"/>
                </a:solidFill>
              </a:rPr>
              <a:t>Contingency Tables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mtClean="0"/>
              <a:t>Useful in situations involving multiple population proportions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mtClean="0"/>
              <a:t>Used to classify sample observations according to two or more characteristics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mtClean="0"/>
              <a:t>Also called a cross-classification table.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763000" cy="1462088"/>
          </a:xfrm>
        </p:spPr>
        <p:txBody>
          <a:bodyPr/>
          <a:lstStyle/>
          <a:p>
            <a:pPr eaLnBrk="1" hangingPunct="1"/>
            <a:r>
              <a:rPr lang="en-US" altLang="en-US" smtClean="0"/>
              <a:t>Pearson’s </a:t>
            </a:r>
            <a:r>
              <a:rPr lang="en-US" altLang="en-US" smtClean="0">
                <a:sym typeface="Symbol" pitchFamily="18" charset="2"/>
              </a:rPr>
              <a:t></a:t>
            </a:r>
            <a:r>
              <a:rPr lang="en-US" altLang="en-US" baseline="30000" smtClean="0">
                <a:sym typeface="Symbol" pitchFamily="18" charset="2"/>
              </a:rPr>
              <a:t>2</a:t>
            </a:r>
            <a:r>
              <a:rPr lang="en-US" altLang="en-US" smtClean="0">
                <a:sym typeface="Symbol" pitchFamily="18" charset="2"/>
              </a:rPr>
              <a:t> test: for two population propotions(example 1)</a:t>
            </a:r>
            <a:endParaRPr lang="en-US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458200" cy="60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smtClean="0"/>
              <a:t>Sample results organized in a contingency table: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 smtClean="0"/>
          </a:p>
        </p:txBody>
      </p:sp>
      <p:graphicFrame>
        <p:nvGraphicFramePr>
          <p:cNvPr id="90159" name="Group 47"/>
          <p:cNvGraphicFramePr>
            <a:graphicFrameLocks noGrp="1"/>
          </p:cNvGraphicFramePr>
          <p:nvPr/>
        </p:nvGraphicFramePr>
        <p:xfrm>
          <a:off x="3505200" y="2667000"/>
          <a:ext cx="5105400" cy="3597279"/>
        </p:xfrm>
        <a:graphic>
          <a:graphicData uri="http://schemas.openxmlformats.org/drawingml/2006/table">
            <a:tbl>
              <a:tblPr/>
              <a:tblGrid>
                <a:gridCol w="1371600"/>
                <a:gridCol w="1349375"/>
                <a:gridCol w="1317625"/>
                <a:gridCol w="1066800"/>
              </a:tblGrid>
              <a:tr h="944865"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cs typeface="Arial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Gender</a:t>
                      </a:r>
                    </a:p>
                  </a:txBody>
                  <a:tcPr marT="45715" marB="45715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Hand Preference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cs typeface="Arial" charset="0"/>
                      </a:endParaRPr>
                    </a:p>
                  </a:txBody>
                  <a:tcPr marT="45715" marB="45715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Left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Right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778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Female</a:t>
                      </a:r>
                    </a:p>
                  </a:txBody>
                  <a:tcPr marT="45715" marB="45715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12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108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120</a:t>
                      </a:r>
                    </a:p>
                  </a:txBody>
                  <a:tcPr marT="45715" marB="45715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096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Male</a:t>
                      </a:r>
                    </a:p>
                  </a:txBody>
                  <a:tcPr marT="45715" marB="45715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24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156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180</a:t>
                      </a:r>
                    </a:p>
                  </a:txBody>
                  <a:tcPr marT="45715" marB="45715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879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cs typeface="Arial" charset="0"/>
                      </a:endParaRPr>
                    </a:p>
                  </a:txBody>
                  <a:tcPr marT="45715" marB="45715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36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264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Arial" charset="0"/>
                        </a:rPr>
                        <a:t>300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49" name="Rectangle 44"/>
          <p:cNvSpPr>
            <a:spLocks noChangeArrowheads="1"/>
          </p:cNvSpPr>
          <p:nvPr/>
        </p:nvSpPr>
        <p:spPr bwMode="auto">
          <a:xfrm>
            <a:off x="152400" y="3505200"/>
            <a:ext cx="2895600" cy="30480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5342" tIns="42672" rIns="85342" bIns="42672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/>
              <a:t>120 Females, 12 were left handed</a:t>
            </a:r>
          </a:p>
          <a:p>
            <a:pPr eaLnBrk="1" hangingPunct="1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/>
              <a:t>180 Males, 24 were left handed</a:t>
            </a:r>
          </a:p>
        </p:txBody>
      </p:sp>
      <p:sp>
        <p:nvSpPr>
          <p:cNvPr id="9250" name="AutoShape 45"/>
          <p:cNvSpPr>
            <a:spLocks noChangeArrowheads="1"/>
          </p:cNvSpPr>
          <p:nvPr/>
        </p:nvSpPr>
        <p:spPr bwMode="auto">
          <a:xfrm>
            <a:off x="3048000" y="43434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51" name="Rectangle 46"/>
          <p:cNvSpPr>
            <a:spLocks noChangeArrowheads="1"/>
          </p:cNvSpPr>
          <p:nvPr/>
        </p:nvSpPr>
        <p:spPr bwMode="auto">
          <a:xfrm>
            <a:off x="304800" y="2514600"/>
            <a:ext cx="327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/>
              <a:t>sample size = n = 300:</a:t>
            </a:r>
            <a:endParaRPr lang="en-US" altLang="en-US" sz="2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078663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>
                <a:sym typeface="Symbol" pitchFamily="18" charset="2"/>
              </a:rPr>
              <a:t></a:t>
            </a:r>
            <a:r>
              <a:rPr lang="en-US" altLang="en-US" baseline="30000" smtClean="0">
                <a:sym typeface="Symbol" pitchFamily="18" charset="2"/>
              </a:rPr>
              <a:t>2</a:t>
            </a:r>
            <a:r>
              <a:rPr lang="en-US" altLang="en-US" smtClean="0">
                <a:sym typeface="Symbol" pitchFamily="18" charset="2"/>
              </a:rPr>
              <a:t> Test for the Difference Between Two Proportions</a:t>
            </a:r>
            <a:endParaRPr lang="en-US" altLang="en-US" baseline="30000" smtClean="0">
              <a:sym typeface="Symbol" pitchFamily="18" charset="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343400"/>
            <a:ext cx="80772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altLang="en-US" sz="2000" smtClean="0"/>
              <a:t>If H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 is true, then the proportion of left-handed females should be the same as the proportion of left-handed males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altLang="en-US" sz="2000" smtClean="0"/>
              <a:t>The two proportions above should be the same as the proportion of left-handed people overall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295400" y="1600200"/>
            <a:ext cx="6934200" cy="25908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5342" tIns="42672" rIns="85342" bIns="42672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400"/>
              <a:t>H</a:t>
            </a:r>
            <a:r>
              <a:rPr lang="en-US" altLang="en-US" sz="2400" baseline="-25000"/>
              <a:t>0</a:t>
            </a:r>
            <a:r>
              <a:rPr lang="en-US" altLang="en-US" sz="2400"/>
              <a:t>: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400" baseline="-25000"/>
              <a:t>1</a:t>
            </a:r>
            <a:r>
              <a:rPr lang="en-US" altLang="en-US" sz="2400"/>
              <a:t> =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400" baseline="-25000"/>
              <a:t>2</a:t>
            </a:r>
            <a:r>
              <a:rPr lang="en-US" altLang="en-US" sz="2400"/>
              <a:t>  (Proportion of females who are left handed is equal to the proportion of males who are left handed)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400"/>
              <a:t>H</a:t>
            </a:r>
            <a:r>
              <a:rPr lang="en-US" altLang="en-US" sz="2400" baseline="-25000"/>
              <a:t>1</a:t>
            </a:r>
            <a:r>
              <a:rPr lang="en-US" altLang="en-US" sz="2400"/>
              <a:t>: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400" baseline="-25000"/>
              <a:t>1</a:t>
            </a:r>
            <a:r>
              <a:rPr lang="en-US" altLang="en-US" sz="2400"/>
              <a:t> ≠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400" baseline="-25000"/>
              <a:t>2</a:t>
            </a:r>
            <a:r>
              <a:rPr lang="en-US" altLang="en-US" sz="2400"/>
              <a:t>  (The two proportions are not the same – Hand preference is </a:t>
            </a:r>
            <a:r>
              <a:rPr lang="en-US" altLang="en-US" sz="2400">
                <a:solidFill>
                  <a:schemeClr val="folHlink"/>
                </a:solidFill>
              </a:rPr>
              <a:t>not</a:t>
            </a:r>
            <a:r>
              <a:rPr lang="en-US" altLang="en-US" sz="2400"/>
              <a:t> independent of gender)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SAVEMESSAGETIMESTAMP" val="RXP11/19/2013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/>
        </a:solidFill>
        <a:ln w="31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/>
        </a:solidFill>
        <a:ln w="31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2282</TotalTime>
  <Words>1226</Words>
  <Application>Microsoft Office PowerPoint</Application>
  <PresentationFormat>On-screen Show (4:3)</PresentationFormat>
  <Paragraphs>413</Paragraphs>
  <Slides>28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Blends</vt:lpstr>
      <vt:lpstr>1_Default Design</vt:lpstr>
      <vt:lpstr>3_Default Design</vt:lpstr>
      <vt:lpstr>Equation</vt:lpstr>
      <vt:lpstr>PowerPoint Presentation</vt:lpstr>
      <vt:lpstr>PowerPoint Presentation</vt:lpstr>
      <vt:lpstr>Outline</vt:lpstr>
      <vt:lpstr>Categorical data </vt:lpstr>
      <vt:lpstr>Example 1. Two population Proportions</vt:lpstr>
      <vt:lpstr>Example 2:Independent Samples classified in Several categories:</vt:lpstr>
      <vt:lpstr>Contingency Tables</vt:lpstr>
      <vt:lpstr>Pearson’s 2 test: for two population propotions(example 1)</vt:lpstr>
      <vt:lpstr>2 Test for the Difference Between Two Proportions</vt:lpstr>
      <vt:lpstr>The Chi-Square Test Statistic</vt:lpstr>
      <vt:lpstr>Computing the  Average Proportion</vt:lpstr>
      <vt:lpstr>Finding Expected Frequencies</vt:lpstr>
      <vt:lpstr>Observed vs. Expected Frequencies</vt:lpstr>
      <vt:lpstr>The Chi-Square Test Statistic</vt:lpstr>
      <vt:lpstr>Decision Rule</vt:lpstr>
      <vt:lpstr>Test for Association for RxC Contingency Tables</vt:lpstr>
      <vt:lpstr>2 Test of Independence</vt:lpstr>
      <vt:lpstr>Expected Cell Frequencies</vt:lpstr>
      <vt:lpstr>Decision Rule</vt:lpstr>
      <vt:lpstr>Example</vt:lpstr>
      <vt:lpstr>Example:  Expected Cell Frequencies</vt:lpstr>
      <vt:lpstr>Example: The Test Statistic</vt:lpstr>
      <vt:lpstr>Example:  Decision and Interpretation</vt:lpstr>
      <vt:lpstr>Fisher’s exact test</vt:lpstr>
      <vt:lpstr>Fisher’s exact test</vt:lpstr>
      <vt:lpstr>Fisher’s exact test in R</vt:lpstr>
      <vt:lpstr>Summary</vt:lpstr>
      <vt:lpstr>PowerPoint Presentation</vt:lpstr>
    </vt:vector>
  </TitlesOfParts>
  <Company>NYU School of Medicine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Biostatistics</dc:title>
  <dc:creator>Environmental Medicine</dc:creator>
  <cp:lastModifiedBy>fenyo</cp:lastModifiedBy>
  <cp:revision>52</cp:revision>
  <dcterms:created xsi:type="dcterms:W3CDTF">2005-11-19T20:18:42Z</dcterms:created>
  <dcterms:modified xsi:type="dcterms:W3CDTF">2014-10-30T18:07:44Z</dcterms:modified>
</cp:coreProperties>
</file>