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39" r:id="rId2"/>
    <p:sldMasterId id="2147483751" r:id="rId3"/>
  </p:sldMasterIdLst>
  <p:notesMasterIdLst>
    <p:notesMasterId r:id="rId25"/>
  </p:notesMasterIdLst>
  <p:handoutMasterIdLst>
    <p:handoutMasterId r:id="rId26"/>
  </p:handoutMasterIdLst>
  <p:sldIdLst>
    <p:sldId id="398" r:id="rId4"/>
    <p:sldId id="399" r:id="rId5"/>
    <p:sldId id="395" r:id="rId6"/>
    <p:sldId id="366" r:id="rId7"/>
    <p:sldId id="396" r:id="rId8"/>
    <p:sldId id="397" r:id="rId9"/>
    <p:sldId id="391" r:id="rId10"/>
    <p:sldId id="325" r:id="rId11"/>
    <p:sldId id="389" r:id="rId12"/>
    <p:sldId id="355" r:id="rId13"/>
    <p:sldId id="358" r:id="rId14"/>
    <p:sldId id="348" r:id="rId15"/>
    <p:sldId id="363" r:id="rId16"/>
    <p:sldId id="364" r:id="rId17"/>
    <p:sldId id="326" r:id="rId18"/>
    <p:sldId id="327" r:id="rId19"/>
    <p:sldId id="330" r:id="rId20"/>
    <p:sldId id="331" r:id="rId21"/>
    <p:sldId id="332" r:id="rId22"/>
    <p:sldId id="377" r:id="rId23"/>
    <p:sldId id="40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9" autoAdjust="0"/>
  </p:normalViewPr>
  <p:slideViewPr>
    <p:cSldViewPr>
      <p:cViewPr>
        <p:scale>
          <a:sx n="115" d="100"/>
          <a:sy n="115" d="100"/>
        </p:scale>
        <p:origin x="-72" y="4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38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8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38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9D8D4F1-54D1-4C1B-A18F-9ECD3D0DBD2A}" type="slidenum">
              <a:rPr lang="en-US"/>
              <a:pPr>
                <a:defRPr/>
              </a:pPr>
              <a:t>‹#›</a:t>
            </a:fld>
            <a:endParaRPr lang="en-US"/>
          </a:p>
        </p:txBody>
      </p:sp>
    </p:spTree>
    <p:extLst>
      <p:ext uri="{BB962C8B-B14F-4D97-AF65-F5344CB8AC3E}">
        <p14:creationId xmlns:p14="http://schemas.microsoft.com/office/powerpoint/2010/main" val="226389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01CBD3-23C7-4B1C-944E-0A7D0F1FD024}" type="slidenum">
              <a:rPr lang="en-US"/>
              <a:pPr>
                <a:defRPr/>
              </a:pPr>
              <a:t>‹#›</a:t>
            </a:fld>
            <a:endParaRPr lang="en-US"/>
          </a:p>
        </p:txBody>
      </p:sp>
    </p:spTree>
    <p:extLst>
      <p:ext uri="{BB962C8B-B14F-4D97-AF65-F5344CB8AC3E}">
        <p14:creationId xmlns:p14="http://schemas.microsoft.com/office/powerpoint/2010/main" val="1456035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eaLnBrk="0" hangingPunct="0">
              <a:spcBef>
                <a:spcPct val="30000"/>
              </a:spcBef>
              <a:defRPr sz="1200">
                <a:solidFill>
                  <a:schemeClr val="tx1"/>
                </a:solidFill>
                <a:latin typeface="Arial" charset="0"/>
                <a:cs typeface="Arial" charset="0"/>
              </a:defRPr>
            </a:lvl1pPr>
            <a:lvl2pPr marL="685800" indent="-263525" eaLnBrk="0" hangingPunct="0">
              <a:spcBef>
                <a:spcPct val="30000"/>
              </a:spcBef>
              <a:defRPr sz="1200">
                <a:solidFill>
                  <a:schemeClr val="tx1"/>
                </a:solidFill>
                <a:latin typeface="Arial" charset="0"/>
                <a:cs typeface="Arial" charset="0"/>
              </a:defRPr>
            </a:lvl2pPr>
            <a:lvl3pPr marL="1054100" indent="-209550" eaLnBrk="0" hangingPunct="0">
              <a:spcBef>
                <a:spcPct val="30000"/>
              </a:spcBef>
              <a:defRPr sz="1200">
                <a:solidFill>
                  <a:schemeClr val="tx1"/>
                </a:solidFill>
                <a:latin typeface="Arial" charset="0"/>
                <a:cs typeface="Arial" charset="0"/>
              </a:defRPr>
            </a:lvl3pPr>
            <a:lvl4pPr marL="1476375" indent="-209550" eaLnBrk="0" hangingPunct="0">
              <a:spcBef>
                <a:spcPct val="30000"/>
              </a:spcBef>
              <a:defRPr sz="1200">
                <a:solidFill>
                  <a:schemeClr val="tx1"/>
                </a:solidFill>
                <a:latin typeface="Arial" charset="0"/>
                <a:cs typeface="Arial" charset="0"/>
              </a:defRPr>
            </a:lvl4pPr>
            <a:lvl5pPr marL="1898650" indent="-209550" eaLnBrk="0" hangingPunct="0">
              <a:spcBef>
                <a:spcPct val="30000"/>
              </a:spcBef>
              <a:defRPr sz="1200">
                <a:solidFill>
                  <a:schemeClr val="tx1"/>
                </a:solidFill>
                <a:latin typeface="Arial" charset="0"/>
                <a:cs typeface="Arial" charset="0"/>
              </a:defRPr>
            </a:lvl5pPr>
            <a:lvl6pPr marL="2355850" indent="-209550" eaLnBrk="0" fontAlgn="base" hangingPunct="0">
              <a:spcBef>
                <a:spcPct val="30000"/>
              </a:spcBef>
              <a:spcAft>
                <a:spcPct val="0"/>
              </a:spcAft>
              <a:defRPr sz="1200">
                <a:solidFill>
                  <a:schemeClr val="tx1"/>
                </a:solidFill>
                <a:latin typeface="Arial" charset="0"/>
                <a:cs typeface="Arial" charset="0"/>
              </a:defRPr>
            </a:lvl6pPr>
            <a:lvl7pPr marL="2813050" indent="-209550" eaLnBrk="0" fontAlgn="base" hangingPunct="0">
              <a:spcBef>
                <a:spcPct val="30000"/>
              </a:spcBef>
              <a:spcAft>
                <a:spcPct val="0"/>
              </a:spcAft>
              <a:defRPr sz="1200">
                <a:solidFill>
                  <a:schemeClr val="tx1"/>
                </a:solidFill>
                <a:latin typeface="Arial" charset="0"/>
                <a:cs typeface="Arial" charset="0"/>
              </a:defRPr>
            </a:lvl7pPr>
            <a:lvl8pPr marL="3270250" indent="-209550" eaLnBrk="0" fontAlgn="base" hangingPunct="0">
              <a:spcBef>
                <a:spcPct val="30000"/>
              </a:spcBef>
              <a:spcAft>
                <a:spcPct val="0"/>
              </a:spcAft>
              <a:defRPr sz="1200">
                <a:solidFill>
                  <a:schemeClr val="tx1"/>
                </a:solidFill>
                <a:latin typeface="Arial" charset="0"/>
                <a:cs typeface="Arial" charset="0"/>
              </a:defRPr>
            </a:lvl8pPr>
            <a:lvl9pPr marL="3727450" indent="-20955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767954C-23D5-4BCF-B963-64B5C03FBB76}" type="slidenum">
              <a:rPr lang="en-US" altLang="en-US" sz="2200" smtClean="0">
                <a:solidFill>
                  <a:srgbClr val="000000"/>
                </a:solidFill>
              </a:rPr>
              <a:pPr eaLnBrk="1" hangingPunct="1">
                <a:spcBef>
                  <a:spcPct val="0"/>
                </a:spcBef>
              </a:pPr>
              <a:t>1</a:t>
            </a:fld>
            <a:endParaRPr lang="en-US" altLang="en-US" sz="2200" smtClean="0">
              <a:solidFill>
                <a:srgbClr val="000000"/>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94D5EC40-3F2B-476E-AF1E-BCBFE47EE80C}" type="slidenum">
              <a:rPr lang="en-US" altLang="en-US" smtClean="0">
                <a:latin typeface="Arial" charset="0"/>
              </a:rPr>
              <a:pPr eaLnBrk="1" hangingPunct="1"/>
              <a:t>10</a:t>
            </a:fld>
            <a:endParaRPr lang="en-US" altLang="en-US" smtClean="0">
              <a:latin typeface="Arial"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CB99F8F-E912-4D69-9B18-C88ED9E7CF75}" type="slidenum">
              <a:rPr lang="en-US" altLang="en-US" smtClean="0">
                <a:latin typeface="Arial" charset="0"/>
              </a:rPr>
              <a:pPr eaLnBrk="1" hangingPunct="1"/>
              <a:t>11</a:t>
            </a:fld>
            <a:endParaRPr lang="en-US" altLang="en-US" smtClean="0">
              <a:latin typeface="Arial"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93B62CDC-E4FD-4C4B-AC0D-C33956B60B5B}" type="slidenum">
              <a:rPr lang="en-US" altLang="en-US" smtClean="0">
                <a:latin typeface="Arial" charset="0"/>
              </a:rPr>
              <a:pPr eaLnBrk="1" hangingPunct="1"/>
              <a:t>12</a:t>
            </a:fld>
            <a:endParaRPr lang="en-US" altLang="en-US" smtClean="0">
              <a:latin typeface="Arial"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A41BF83-E65F-4A46-A094-2B54C09892E0}" type="slidenum">
              <a:rPr lang="en-US" altLang="en-US" smtClean="0">
                <a:latin typeface="Arial" charset="0"/>
              </a:rPr>
              <a:pPr eaLnBrk="1" hangingPunct="1"/>
              <a:t>13</a:t>
            </a:fld>
            <a:endParaRPr lang="en-US" altLang="en-US" smtClean="0">
              <a:latin typeface="Arial"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1493E4E-5B2D-4B5E-AD60-330D38BC078A}" type="slidenum">
              <a:rPr lang="en-US" altLang="en-US" smtClean="0">
                <a:latin typeface="Arial" charset="0"/>
              </a:rPr>
              <a:pPr eaLnBrk="1" hangingPunct="1"/>
              <a:t>14</a:t>
            </a:fld>
            <a:endParaRPr lang="en-US" altLang="en-US" smtClean="0">
              <a:latin typeface="Arial"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3E65F0A-C23D-4DFC-B60D-BF2297262352}" type="slidenum">
              <a:rPr lang="en-US" altLang="en-US" smtClean="0">
                <a:latin typeface="Arial" charset="0"/>
              </a:rPr>
              <a:pPr eaLnBrk="1" hangingPunct="1"/>
              <a:t>15</a:t>
            </a:fld>
            <a:endParaRPr lang="en-US" altLang="en-US" smtClean="0">
              <a:latin typeface="Arial"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F0EAA45-9FE0-4E21-9360-80FEAB4849C3}" type="slidenum">
              <a:rPr lang="en-US" altLang="en-US" smtClean="0">
                <a:latin typeface="Arial" charset="0"/>
              </a:rPr>
              <a:pPr eaLnBrk="1" hangingPunct="1"/>
              <a:t>16</a:t>
            </a:fld>
            <a:endParaRPr lang="en-US" altLang="en-US" smtClean="0">
              <a:latin typeface="Arial"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F236619-6D07-4E06-9E2B-E8C5E829CC4E}" type="slidenum">
              <a:rPr lang="en-US" altLang="en-US" smtClean="0">
                <a:latin typeface="Arial" charset="0"/>
              </a:rPr>
              <a:pPr eaLnBrk="1" hangingPunct="1"/>
              <a:t>17</a:t>
            </a:fld>
            <a:endParaRPr lang="en-US" altLang="en-US" smtClean="0">
              <a:latin typeface="Arial"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F60F36F-7653-47FE-B911-F2ABA41AC9C9}" type="slidenum">
              <a:rPr lang="en-US" altLang="en-US" smtClean="0">
                <a:latin typeface="Arial" charset="0"/>
              </a:rPr>
              <a:pPr eaLnBrk="1" hangingPunct="1"/>
              <a:t>18</a:t>
            </a:fld>
            <a:endParaRPr lang="en-US" altLang="en-US" smtClean="0">
              <a:latin typeface="Arial"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97D54FE-19E2-4C3F-AB0F-FAF51A611330}" type="slidenum">
              <a:rPr lang="en-US" altLang="en-US" smtClean="0">
                <a:latin typeface="Arial" charset="0"/>
              </a:rPr>
              <a:pPr eaLnBrk="1" hangingPunct="1"/>
              <a:t>19</a:t>
            </a:fld>
            <a:endParaRPr lang="en-US" altLang="en-US" smtClean="0">
              <a:latin typeface="Arial"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eaLnBrk="0" hangingPunct="0">
              <a:spcBef>
                <a:spcPct val="30000"/>
              </a:spcBef>
              <a:defRPr sz="1200">
                <a:solidFill>
                  <a:schemeClr val="tx1"/>
                </a:solidFill>
                <a:latin typeface="Arial" charset="0"/>
                <a:cs typeface="Arial" charset="0"/>
              </a:defRPr>
            </a:lvl1pPr>
            <a:lvl2pPr marL="685800" indent="-263525" eaLnBrk="0" hangingPunct="0">
              <a:spcBef>
                <a:spcPct val="30000"/>
              </a:spcBef>
              <a:defRPr sz="1200">
                <a:solidFill>
                  <a:schemeClr val="tx1"/>
                </a:solidFill>
                <a:latin typeface="Arial" charset="0"/>
                <a:cs typeface="Arial" charset="0"/>
              </a:defRPr>
            </a:lvl2pPr>
            <a:lvl3pPr marL="1054100" indent="-209550" eaLnBrk="0" hangingPunct="0">
              <a:spcBef>
                <a:spcPct val="30000"/>
              </a:spcBef>
              <a:defRPr sz="1200">
                <a:solidFill>
                  <a:schemeClr val="tx1"/>
                </a:solidFill>
                <a:latin typeface="Arial" charset="0"/>
                <a:cs typeface="Arial" charset="0"/>
              </a:defRPr>
            </a:lvl3pPr>
            <a:lvl4pPr marL="1476375" indent="-209550" eaLnBrk="0" hangingPunct="0">
              <a:spcBef>
                <a:spcPct val="30000"/>
              </a:spcBef>
              <a:defRPr sz="1200">
                <a:solidFill>
                  <a:schemeClr val="tx1"/>
                </a:solidFill>
                <a:latin typeface="Arial" charset="0"/>
                <a:cs typeface="Arial" charset="0"/>
              </a:defRPr>
            </a:lvl4pPr>
            <a:lvl5pPr marL="1898650" indent="-209550" eaLnBrk="0" hangingPunct="0">
              <a:spcBef>
                <a:spcPct val="30000"/>
              </a:spcBef>
              <a:defRPr sz="1200">
                <a:solidFill>
                  <a:schemeClr val="tx1"/>
                </a:solidFill>
                <a:latin typeface="Arial" charset="0"/>
                <a:cs typeface="Arial" charset="0"/>
              </a:defRPr>
            </a:lvl5pPr>
            <a:lvl6pPr marL="2355850" indent="-209550" eaLnBrk="0" fontAlgn="base" hangingPunct="0">
              <a:spcBef>
                <a:spcPct val="30000"/>
              </a:spcBef>
              <a:spcAft>
                <a:spcPct val="0"/>
              </a:spcAft>
              <a:defRPr sz="1200">
                <a:solidFill>
                  <a:schemeClr val="tx1"/>
                </a:solidFill>
                <a:latin typeface="Arial" charset="0"/>
                <a:cs typeface="Arial" charset="0"/>
              </a:defRPr>
            </a:lvl6pPr>
            <a:lvl7pPr marL="2813050" indent="-209550" eaLnBrk="0" fontAlgn="base" hangingPunct="0">
              <a:spcBef>
                <a:spcPct val="30000"/>
              </a:spcBef>
              <a:spcAft>
                <a:spcPct val="0"/>
              </a:spcAft>
              <a:defRPr sz="1200">
                <a:solidFill>
                  <a:schemeClr val="tx1"/>
                </a:solidFill>
                <a:latin typeface="Arial" charset="0"/>
                <a:cs typeface="Arial" charset="0"/>
              </a:defRPr>
            </a:lvl7pPr>
            <a:lvl8pPr marL="3270250" indent="-209550" eaLnBrk="0" fontAlgn="base" hangingPunct="0">
              <a:spcBef>
                <a:spcPct val="30000"/>
              </a:spcBef>
              <a:spcAft>
                <a:spcPct val="0"/>
              </a:spcAft>
              <a:defRPr sz="1200">
                <a:solidFill>
                  <a:schemeClr val="tx1"/>
                </a:solidFill>
                <a:latin typeface="Arial" charset="0"/>
                <a:cs typeface="Arial" charset="0"/>
              </a:defRPr>
            </a:lvl8pPr>
            <a:lvl9pPr marL="3727450" indent="-20955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674DAE75-5B39-499B-978E-622E280DE881}" type="slidenum">
              <a:rPr lang="en-US" altLang="en-US" sz="2200" smtClean="0">
                <a:solidFill>
                  <a:srgbClr val="000000"/>
                </a:solidFill>
              </a:rPr>
              <a:pPr eaLnBrk="1" hangingPunct="1">
                <a:spcBef>
                  <a:spcPct val="0"/>
                </a:spcBef>
              </a:pPr>
              <a:t>2</a:t>
            </a:fld>
            <a:endParaRPr lang="en-US" altLang="en-US" sz="2200"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DB91F6A7-093E-4233-B745-CE369C9495D1}" type="slidenum">
              <a:rPr lang="en-US" altLang="en-US" smtClean="0">
                <a:latin typeface="Arial" charset="0"/>
              </a:rPr>
              <a:pPr eaLnBrk="1" hangingPunct="1"/>
              <a:t>20</a:t>
            </a:fld>
            <a:endParaRPr lang="en-US" altLang="en-US" smtClean="0">
              <a:latin typeface="Arial"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eaLnBrk="0" hangingPunct="0">
              <a:spcBef>
                <a:spcPct val="30000"/>
              </a:spcBef>
              <a:defRPr sz="1200">
                <a:solidFill>
                  <a:schemeClr val="tx1"/>
                </a:solidFill>
                <a:latin typeface="Arial" charset="0"/>
                <a:cs typeface="Arial" charset="0"/>
              </a:defRPr>
            </a:lvl1pPr>
            <a:lvl2pPr marL="685800" indent="-263525" eaLnBrk="0" hangingPunct="0">
              <a:spcBef>
                <a:spcPct val="30000"/>
              </a:spcBef>
              <a:defRPr sz="1200">
                <a:solidFill>
                  <a:schemeClr val="tx1"/>
                </a:solidFill>
                <a:latin typeface="Arial" charset="0"/>
                <a:cs typeface="Arial" charset="0"/>
              </a:defRPr>
            </a:lvl2pPr>
            <a:lvl3pPr marL="1054100" indent="-209550" eaLnBrk="0" hangingPunct="0">
              <a:spcBef>
                <a:spcPct val="30000"/>
              </a:spcBef>
              <a:defRPr sz="1200">
                <a:solidFill>
                  <a:schemeClr val="tx1"/>
                </a:solidFill>
                <a:latin typeface="Arial" charset="0"/>
                <a:cs typeface="Arial" charset="0"/>
              </a:defRPr>
            </a:lvl3pPr>
            <a:lvl4pPr marL="1476375" indent="-209550" eaLnBrk="0" hangingPunct="0">
              <a:spcBef>
                <a:spcPct val="30000"/>
              </a:spcBef>
              <a:defRPr sz="1200">
                <a:solidFill>
                  <a:schemeClr val="tx1"/>
                </a:solidFill>
                <a:latin typeface="Arial" charset="0"/>
                <a:cs typeface="Arial" charset="0"/>
              </a:defRPr>
            </a:lvl4pPr>
            <a:lvl5pPr marL="1898650" indent="-209550" eaLnBrk="0" hangingPunct="0">
              <a:spcBef>
                <a:spcPct val="30000"/>
              </a:spcBef>
              <a:defRPr sz="1200">
                <a:solidFill>
                  <a:schemeClr val="tx1"/>
                </a:solidFill>
                <a:latin typeface="Arial" charset="0"/>
                <a:cs typeface="Arial" charset="0"/>
              </a:defRPr>
            </a:lvl5pPr>
            <a:lvl6pPr marL="2355850" indent="-209550" eaLnBrk="0" fontAlgn="base" hangingPunct="0">
              <a:spcBef>
                <a:spcPct val="30000"/>
              </a:spcBef>
              <a:spcAft>
                <a:spcPct val="0"/>
              </a:spcAft>
              <a:defRPr sz="1200">
                <a:solidFill>
                  <a:schemeClr val="tx1"/>
                </a:solidFill>
                <a:latin typeface="Arial" charset="0"/>
                <a:cs typeface="Arial" charset="0"/>
              </a:defRPr>
            </a:lvl6pPr>
            <a:lvl7pPr marL="2813050" indent="-209550" eaLnBrk="0" fontAlgn="base" hangingPunct="0">
              <a:spcBef>
                <a:spcPct val="30000"/>
              </a:spcBef>
              <a:spcAft>
                <a:spcPct val="0"/>
              </a:spcAft>
              <a:defRPr sz="1200">
                <a:solidFill>
                  <a:schemeClr val="tx1"/>
                </a:solidFill>
                <a:latin typeface="Arial" charset="0"/>
                <a:cs typeface="Arial" charset="0"/>
              </a:defRPr>
            </a:lvl7pPr>
            <a:lvl8pPr marL="3270250" indent="-209550" eaLnBrk="0" fontAlgn="base" hangingPunct="0">
              <a:spcBef>
                <a:spcPct val="30000"/>
              </a:spcBef>
              <a:spcAft>
                <a:spcPct val="0"/>
              </a:spcAft>
              <a:defRPr sz="1200">
                <a:solidFill>
                  <a:schemeClr val="tx1"/>
                </a:solidFill>
                <a:latin typeface="Arial" charset="0"/>
                <a:cs typeface="Arial" charset="0"/>
              </a:defRPr>
            </a:lvl8pPr>
            <a:lvl9pPr marL="3727450" indent="-20955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5E784A0-DBCF-4276-9514-8DAF376219D5}" type="slidenum">
              <a:rPr lang="en-US" altLang="en-US" sz="2200" smtClean="0">
                <a:solidFill>
                  <a:srgbClr val="000000"/>
                </a:solidFill>
              </a:rPr>
              <a:pPr eaLnBrk="1" hangingPunct="1">
                <a:spcBef>
                  <a:spcPct val="0"/>
                </a:spcBef>
              </a:pPr>
              <a:t>21</a:t>
            </a:fld>
            <a:endParaRPr lang="en-US" altLang="en-US" sz="2200" smtClean="0">
              <a:solidFill>
                <a:srgbClr val="000000"/>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xfrm>
            <a:off x="1651000" y="457200"/>
            <a:ext cx="3556000" cy="2667000"/>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BEBA6EDD-129D-4FF5-A0D9-B616A032A624}" type="slidenum">
              <a:rPr lang="en-US" altLang="en-US" smtClean="0">
                <a:latin typeface="Arial" charset="0"/>
              </a:rPr>
              <a:pPr eaLnBrk="1" hangingPunct="1"/>
              <a:t>4</a:t>
            </a:fld>
            <a:endParaRPr lang="en-US" altLang="en-US" smtClean="0">
              <a:latin typeface="Arial" charset="0"/>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xfrm>
            <a:off x="1651000" y="457200"/>
            <a:ext cx="3556000" cy="2667000"/>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cs typeface="Arial" charset="0"/>
              </a:rPr>
              <a:t>Obstetricians sometimes order tests for estriol levels from 24-hour urine specimens taken from pregnant women who ar near term, because level of estriol has been found to be related to infant birthweight. The test can provide indirect evidence of an abnormally small fetus.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a:xfrm>
            <a:off x="1651000" y="457200"/>
            <a:ext cx="3556000" cy="2667000"/>
          </a:xfrm>
          <a:solidFill>
            <a:srgbClr val="FFFFFF"/>
          </a:solidFill>
          <a:ln/>
        </p:spPr>
      </p:sp>
      <p:sp>
        <p:nvSpPr>
          <p:cNvPr id="26627" name="Rectangle 3"/>
          <p:cNvSpPr>
            <a:spLocks noChangeArrowheads="1"/>
          </p:cNvSpPr>
          <p:nvPr>
            <p:ph type="body" idx="1"/>
          </p:nvPr>
        </p:nvSpPr>
        <p:spPr>
          <a:xfrm>
            <a:off x="914400" y="3276600"/>
            <a:ext cx="5029200" cy="5181600"/>
          </a:xfrm>
          <a:solidFill>
            <a:srgbClr val="FFFFFF"/>
          </a:solidFill>
          <a:ln>
            <a:solidFill>
              <a:srgbClr val="000000"/>
            </a:solidFill>
          </a:ln>
        </p:spPr>
        <p:txBody>
          <a:bodyPr lIns="91435" tIns="45718" rIns="91435" bIns="45718"/>
          <a:lstStyle/>
          <a:p>
            <a:pPr eaLnBrk="1" hangingPunct="1"/>
            <a:r>
              <a:rPr lang="en-US" altLang="en-US" smtClean="0">
                <a:latin typeface="Arial" charset="0"/>
                <a:cs typeface="Arial" charset="0"/>
              </a:rPr>
              <a:t>Obstetricians sometimes order tests for estriol levels from 24-hour urine specimens taken from pregnant women who ar near term, because level of estriol has been found to be related to infant birthweight. The test can provide indirect evidence of an abnormally small fetus.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C31EFE01-F6F3-49DA-968F-8181DDF21A8D}" type="slidenum">
              <a:rPr lang="en-US" altLang="en-US" smtClean="0">
                <a:latin typeface="Arial" charset="0"/>
              </a:rPr>
              <a:pPr eaLnBrk="1" hangingPunct="1"/>
              <a:t>7</a:t>
            </a:fld>
            <a:endParaRPr lang="en-US" altLang="en-US" smtClean="0">
              <a:latin typeface="Arial" charset="0"/>
            </a:endParaRPr>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88E1852-2322-4D37-A34D-79DC4C85BCB8}" type="slidenum">
              <a:rPr lang="en-US" altLang="en-US" smtClean="0">
                <a:latin typeface="Arial" charset="0"/>
              </a:rPr>
              <a:pPr eaLnBrk="1" hangingPunct="1"/>
              <a:t>8</a:t>
            </a:fld>
            <a:endParaRPr lang="en-US" altLang="en-US" smtClean="0">
              <a:latin typeface="Arial"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152E6321-E866-4E3B-B3F5-41F3413F327A}" type="slidenum">
              <a:rPr lang="en-US" altLang="en-US" smtClean="0">
                <a:latin typeface="Arial" charset="0"/>
              </a:rPr>
              <a:pPr eaLnBrk="1" hangingPunct="1"/>
              <a:t>9</a:t>
            </a:fld>
            <a:endParaRPr lang="en-US" altLang="en-US" smtClean="0">
              <a:latin typeface="Arial"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sp>
        <p:nvSpPr>
          <p:cNvPr id="2151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1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2F202E6-4481-45A4-B657-E122EA110B15}" type="slidenum">
              <a:rPr lang="en-US"/>
              <a:pPr>
                <a:defRPr/>
              </a:pPr>
              <a:t>‹#›</a:t>
            </a:fld>
            <a:endParaRPr lang="en-US"/>
          </a:p>
        </p:txBody>
      </p:sp>
    </p:spTree>
    <p:extLst>
      <p:ext uri="{BB962C8B-B14F-4D97-AF65-F5344CB8AC3E}">
        <p14:creationId xmlns:p14="http://schemas.microsoft.com/office/powerpoint/2010/main" val="75025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628DD2-7A00-4173-B00B-798563932D25}" type="slidenum">
              <a:rPr lang="en-US"/>
              <a:pPr>
                <a:defRPr/>
              </a:pPr>
              <a:t>‹#›</a:t>
            </a:fld>
            <a:endParaRPr lang="en-US"/>
          </a:p>
        </p:txBody>
      </p:sp>
    </p:spTree>
    <p:extLst>
      <p:ext uri="{BB962C8B-B14F-4D97-AF65-F5344CB8AC3E}">
        <p14:creationId xmlns:p14="http://schemas.microsoft.com/office/powerpoint/2010/main" val="348787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261B5EE-1415-4C61-80EE-B82ABC849D70}" type="slidenum">
              <a:rPr lang="en-US"/>
              <a:pPr>
                <a:defRPr/>
              </a:pPr>
              <a:t>‹#›</a:t>
            </a:fld>
            <a:endParaRPr lang="en-US"/>
          </a:p>
        </p:txBody>
      </p:sp>
    </p:spTree>
    <p:extLst>
      <p:ext uri="{BB962C8B-B14F-4D97-AF65-F5344CB8AC3E}">
        <p14:creationId xmlns:p14="http://schemas.microsoft.com/office/powerpoint/2010/main" val="377082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9FDBDF5-B9A2-4873-AE6E-2B80A2836F68}" type="slidenum">
              <a:rPr lang="en-US"/>
              <a:pPr>
                <a:defRPr/>
              </a:pPr>
              <a:t>‹#›</a:t>
            </a:fld>
            <a:endParaRPr lang="en-US"/>
          </a:p>
        </p:txBody>
      </p:sp>
    </p:spTree>
    <p:extLst>
      <p:ext uri="{BB962C8B-B14F-4D97-AF65-F5344CB8AC3E}">
        <p14:creationId xmlns:p14="http://schemas.microsoft.com/office/powerpoint/2010/main" val="26676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678DBC9E-8327-4D00-9535-303795954463}" type="slidenum">
              <a:rPr lang="en-US"/>
              <a:pPr>
                <a:defRPr/>
              </a:pPr>
              <a:t>‹#›</a:t>
            </a:fld>
            <a:endParaRPr lang="en-US"/>
          </a:p>
        </p:txBody>
      </p:sp>
    </p:spTree>
    <p:extLst>
      <p:ext uri="{BB962C8B-B14F-4D97-AF65-F5344CB8AC3E}">
        <p14:creationId xmlns:p14="http://schemas.microsoft.com/office/powerpoint/2010/main" val="3724304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735D958-0E1D-44D8-99A7-7BD9318C6956}" type="slidenum">
              <a:rPr lang="en-US"/>
              <a:pPr>
                <a:defRPr/>
              </a:pPr>
              <a:t>‹#›</a:t>
            </a:fld>
            <a:endParaRPr lang="en-US"/>
          </a:p>
        </p:txBody>
      </p:sp>
    </p:spTree>
    <p:extLst>
      <p:ext uri="{BB962C8B-B14F-4D97-AF65-F5344CB8AC3E}">
        <p14:creationId xmlns:p14="http://schemas.microsoft.com/office/powerpoint/2010/main" val="2571043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1A070132-6C94-4492-B4E2-5B0693587B58}" type="slidenum">
              <a:rPr lang="en-US"/>
              <a:pPr>
                <a:defRPr/>
              </a:pPr>
              <a:t>‹#›</a:t>
            </a:fld>
            <a:endParaRPr lang="en-US"/>
          </a:p>
        </p:txBody>
      </p:sp>
    </p:spTree>
    <p:extLst>
      <p:ext uri="{BB962C8B-B14F-4D97-AF65-F5344CB8AC3E}">
        <p14:creationId xmlns:p14="http://schemas.microsoft.com/office/powerpoint/2010/main" val="3781781239"/>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BCC95275-1BE8-4184-AE81-14172646586B}" type="slidenum">
              <a:rPr lang="en-US"/>
              <a:pPr>
                <a:defRPr/>
              </a:pPr>
              <a:t>‹#›</a:t>
            </a:fld>
            <a:endParaRPr lang="en-US"/>
          </a:p>
        </p:txBody>
      </p:sp>
    </p:spTree>
    <p:extLst>
      <p:ext uri="{BB962C8B-B14F-4D97-AF65-F5344CB8AC3E}">
        <p14:creationId xmlns:p14="http://schemas.microsoft.com/office/powerpoint/2010/main" val="3819651577"/>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B9C601B3-9731-4ABB-ACDE-F25652FC1A99}" type="slidenum">
              <a:rPr lang="en-US"/>
              <a:pPr>
                <a:defRPr/>
              </a:pPr>
              <a:t>‹#›</a:t>
            </a:fld>
            <a:endParaRPr lang="en-US"/>
          </a:p>
        </p:txBody>
      </p:sp>
    </p:spTree>
    <p:extLst>
      <p:ext uri="{BB962C8B-B14F-4D97-AF65-F5344CB8AC3E}">
        <p14:creationId xmlns:p14="http://schemas.microsoft.com/office/powerpoint/2010/main" val="1515369824"/>
      </p:ext>
    </p:extLst>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9C8BE36B-67DF-4830-A1FC-A911ED40A465}" type="slidenum">
              <a:rPr lang="en-US"/>
              <a:pPr>
                <a:defRPr/>
              </a:pPr>
              <a:t>‹#›</a:t>
            </a:fld>
            <a:endParaRPr lang="en-US"/>
          </a:p>
        </p:txBody>
      </p:sp>
    </p:spTree>
    <p:extLst>
      <p:ext uri="{BB962C8B-B14F-4D97-AF65-F5344CB8AC3E}">
        <p14:creationId xmlns:p14="http://schemas.microsoft.com/office/powerpoint/2010/main" val="341242164"/>
      </p:ext>
    </p:extLst>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BD9CD855-6411-4AD8-982D-A19B4C4B3381}" type="slidenum">
              <a:rPr lang="en-US"/>
              <a:pPr>
                <a:defRPr/>
              </a:pPr>
              <a:t>‹#›</a:t>
            </a:fld>
            <a:endParaRPr lang="en-US"/>
          </a:p>
        </p:txBody>
      </p:sp>
    </p:spTree>
    <p:extLst>
      <p:ext uri="{BB962C8B-B14F-4D97-AF65-F5344CB8AC3E}">
        <p14:creationId xmlns:p14="http://schemas.microsoft.com/office/powerpoint/2010/main" val="1232375308"/>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523A8B8-DA7A-4822-8380-312310279309}" type="slidenum">
              <a:rPr lang="en-US"/>
              <a:pPr>
                <a:defRPr/>
              </a:pPr>
              <a:t>‹#›</a:t>
            </a:fld>
            <a:endParaRPr lang="en-US"/>
          </a:p>
        </p:txBody>
      </p:sp>
    </p:spTree>
    <p:extLst>
      <p:ext uri="{BB962C8B-B14F-4D97-AF65-F5344CB8AC3E}">
        <p14:creationId xmlns:p14="http://schemas.microsoft.com/office/powerpoint/2010/main" val="1319756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35C37771-6AE4-4752-878F-A12BF0F8B800}" type="slidenum">
              <a:rPr lang="en-US"/>
              <a:pPr>
                <a:defRPr/>
              </a:pPr>
              <a:t>‹#›</a:t>
            </a:fld>
            <a:endParaRPr lang="en-US"/>
          </a:p>
        </p:txBody>
      </p:sp>
    </p:spTree>
    <p:extLst>
      <p:ext uri="{BB962C8B-B14F-4D97-AF65-F5344CB8AC3E}">
        <p14:creationId xmlns:p14="http://schemas.microsoft.com/office/powerpoint/2010/main" val="4224366477"/>
      </p:ext>
    </p:extLst>
  </p:cSld>
  <p:clrMapOvr>
    <a:masterClrMapping/>
  </p:clrMapOvr>
  <p:transition spd="med">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E4D7E9A6-1E77-4780-82B3-2314425B4351}" type="slidenum">
              <a:rPr lang="en-US"/>
              <a:pPr>
                <a:defRPr/>
              </a:pPr>
              <a:t>‹#›</a:t>
            </a:fld>
            <a:endParaRPr lang="en-US"/>
          </a:p>
        </p:txBody>
      </p:sp>
    </p:spTree>
    <p:extLst>
      <p:ext uri="{BB962C8B-B14F-4D97-AF65-F5344CB8AC3E}">
        <p14:creationId xmlns:p14="http://schemas.microsoft.com/office/powerpoint/2010/main" val="3198207948"/>
      </p:ext>
    </p:extLst>
  </p:cSld>
  <p:clrMapOvr>
    <a:masterClrMapping/>
  </p:clrMapOvr>
  <p:transition spd="med">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AA0A9741-48EA-4DAE-9845-24298C524BB0}" type="slidenum">
              <a:rPr lang="en-US"/>
              <a:pPr>
                <a:defRPr/>
              </a:pPr>
              <a:t>‹#›</a:t>
            </a:fld>
            <a:endParaRPr lang="en-US"/>
          </a:p>
        </p:txBody>
      </p:sp>
    </p:spTree>
    <p:extLst>
      <p:ext uri="{BB962C8B-B14F-4D97-AF65-F5344CB8AC3E}">
        <p14:creationId xmlns:p14="http://schemas.microsoft.com/office/powerpoint/2010/main" val="1128912519"/>
      </p:ext>
    </p:extLst>
  </p:cSld>
  <p:clrMapOvr>
    <a:masterClrMapping/>
  </p:clrMapOvr>
  <p:transition spd="med">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D5BD2903-09B0-472F-BE01-8F8DD1526DB3}" type="slidenum">
              <a:rPr lang="en-US"/>
              <a:pPr>
                <a:defRPr/>
              </a:pPr>
              <a:t>‹#›</a:t>
            </a:fld>
            <a:endParaRPr lang="en-US"/>
          </a:p>
        </p:txBody>
      </p:sp>
    </p:spTree>
    <p:extLst>
      <p:ext uri="{BB962C8B-B14F-4D97-AF65-F5344CB8AC3E}">
        <p14:creationId xmlns:p14="http://schemas.microsoft.com/office/powerpoint/2010/main" val="397153714"/>
      </p:ext>
    </p:extLst>
  </p:cSld>
  <p:clrMapOvr>
    <a:masterClrMapping/>
  </p:clrMapOvr>
  <p:transition spd="med">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5091001C-9144-4439-A856-0A73B69C6D9E}" type="slidenum">
              <a:rPr lang="en-US"/>
              <a:pPr>
                <a:defRPr/>
              </a:pPr>
              <a:t>‹#›</a:t>
            </a:fld>
            <a:endParaRPr lang="en-US"/>
          </a:p>
        </p:txBody>
      </p:sp>
    </p:spTree>
    <p:extLst>
      <p:ext uri="{BB962C8B-B14F-4D97-AF65-F5344CB8AC3E}">
        <p14:creationId xmlns:p14="http://schemas.microsoft.com/office/powerpoint/2010/main" val="2492353329"/>
      </p:ext>
    </p:extLst>
  </p:cSld>
  <p:clrMapOvr>
    <a:masterClrMapping/>
  </p:clrMapOvr>
  <p:transition spd="med">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S PGothic" pitchFamily="34" charset="-128"/>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S PGothic" pitchFamily="34" charset="-128"/>
                <a:cs typeface="Arial" pitchFamily="34" charset="0"/>
              </a:defRPr>
            </a:lvl1pPr>
          </a:lstStyle>
          <a:p>
            <a:pPr>
              <a:defRPr/>
            </a:pPr>
            <a:fld id="{4562FC7A-FFD4-4FC0-8093-16C9EBF29C83}" type="slidenum">
              <a:rPr lang="en-US"/>
              <a:pPr>
                <a:defRPr/>
              </a:pPr>
              <a:t>‹#›</a:t>
            </a:fld>
            <a:endParaRPr lang="en-US"/>
          </a:p>
        </p:txBody>
      </p:sp>
    </p:spTree>
    <p:extLst>
      <p:ext uri="{BB962C8B-B14F-4D97-AF65-F5344CB8AC3E}">
        <p14:creationId xmlns:p14="http://schemas.microsoft.com/office/powerpoint/2010/main" val="2568754516"/>
      </p:ext>
    </p:extLst>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49418B39-0D5F-4DDF-AC35-41258FF12446}" type="slidenum">
              <a:rPr lang="en-US"/>
              <a:pPr>
                <a:defRPr/>
              </a:pPr>
              <a:t>‹#›</a:t>
            </a:fld>
            <a:endParaRPr lang="en-US"/>
          </a:p>
        </p:txBody>
      </p:sp>
    </p:spTree>
    <p:extLst>
      <p:ext uri="{BB962C8B-B14F-4D97-AF65-F5344CB8AC3E}">
        <p14:creationId xmlns:p14="http://schemas.microsoft.com/office/powerpoint/2010/main" val="2348599725"/>
      </p:ext>
    </p:extLst>
  </p:cSld>
  <p:clrMapOvr>
    <a:masterClrMapping/>
  </p:clrMapOvr>
  <p:transition spd="med">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6FACC3A3-3A13-4AE1-95C0-333E7D7ACF5A}" type="slidenum">
              <a:rPr lang="en-US"/>
              <a:pPr>
                <a:defRPr/>
              </a:pPr>
              <a:t>‹#›</a:t>
            </a:fld>
            <a:endParaRPr lang="en-US"/>
          </a:p>
        </p:txBody>
      </p:sp>
    </p:spTree>
    <p:extLst>
      <p:ext uri="{BB962C8B-B14F-4D97-AF65-F5344CB8AC3E}">
        <p14:creationId xmlns:p14="http://schemas.microsoft.com/office/powerpoint/2010/main" val="3086354621"/>
      </p:ext>
    </p:extLst>
  </p:cSld>
  <p:clrMapOvr>
    <a:masterClrMapping/>
  </p:clrMapOvr>
  <p:transition spd="med">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F7AD1737-07C8-44BE-BBAB-42EA51C4B594}" type="slidenum">
              <a:rPr lang="en-US"/>
              <a:pPr>
                <a:defRPr/>
              </a:pPr>
              <a:t>‹#›</a:t>
            </a:fld>
            <a:endParaRPr lang="en-US"/>
          </a:p>
        </p:txBody>
      </p:sp>
    </p:spTree>
    <p:extLst>
      <p:ext uri="{BB962C8B-B14F-4D97-AF65-F5344CB8AC3E}">
        <p14:creationId xmlns:p14="http://schemas.microsoft.com/office/powerpoint/2010/main" val="93653111"/>
      </p:ext>
    </p:extLst>
  </p:cSld>
  <p:clrMapOvr>
    <a:masterClrMapping/>
  </p:clrMapOvr>
  <p:transition spd="med">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EFE6F9F8-CA26-4E2F-8E72-34DD979E3FBD}" type="slidenum">
              <a:rPr lang="en-US"/>
              <a:pPr>
                <a:defRPr/>
              </a:pPr>
              <a:t>‹#›</a:t>
            </a:fld>
            <a:endParaRPr lang="en-US"/>
          </a:p>
        </p:txBody>
      </p:sp>
    </p:spTree>
    <p:extLst>
      <p:ext uri="{BB962C8B-B14F-4D97-AF65-F5344CB8AC3E}">
        <p14:creationId xmlns:p14="http://schemas.microsoft.com/office/powerpoint/2010/main" val="2142904764"/>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D8CAFE-4D1F-4A4A-B1F3-5FA8BF84CDF3}" type="slidenum">
              <a:rPr lang="en-US"/>
              <a:pPr>
                <a:defRPr/>
              </a:pPr>
              <a:t>‹#›</a:t>
            </a:fld>
            <a:endParaRPr lang="en-US"/>
          </a:p>
        </p:txBody>
      </p:sp>
    </p:spTree>
    <p:extLst>
      <p:ext uri="{BB962C8B-B14F-4D97-AF65-F5344CB8AC3E}">
        <p14:creationId xmlns:p14="http://schemas.microsoft.com/office/powerpoint/2010/main" val="42487360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8"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9"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35206A97-78C5-42E8-90B5-675CE9FE74C7}" type="slidenum">
              <a:rPr lang="en-US"/>
              <a:pPr>
                <a:defRPr/>
              </a:pPr>
              <a:t>‹#›</a:t>
            </a:fld>
            <a:endParaRPr lang="en-US"/>
          </a:p>
        </p:txBody>
      </p:sp>
    </p:spTree>
    <p:extLst>
      <p:ext uri="{BB962C8B-B14F-4D97-AF65-F5344CB8AC3E}">
        <p14:creationId xmlns:p14="http://schemas.microsoft.com/office/powerpoint/2010/main" val="2689092840"/>
      </p:ext>
    </p:extLst>
  </p:cSld>
  <p:clrMapOvr>
    <a:masterClrMapping/>
  </p:clrMapOvr>
  <p:transition spd="med">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E4FC2730-5846-4182-A015-B1F0B2DDA0F6}" type="slidenum">
              <a:rPr lang="en-US"/>
              <a:pPr>
                <a:defRPr/>
              </a:pPr>
              <a:t>‹#›</a:t>
            </a:fld>
            <a:endParaRPr lang="en-US"/>
          </a:p>
        </p:txBody>
      </p:sp>
    </p:spTree>
    <p:extLst>
      <p:ext uri="{BB962C8B-B14F-4D97-AF65-F5344CB8AC3E}">
        <p14:creationId xmlns:p14="http://schemas.microsoft.com/office/powerpoint/2010/main" val="3613874908"/>
      </p:ext>
    </p:extLst>
  </p:cSld>
  <p:clrMapOvr>
    <a:masterClrMapping/>
  </p:clrMapOvr>
  <p:transition spd="med">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D3CA646F-B2B7-475C-A183-49D9C30CBECD}" type="slidenum">
              <a:rPr lang="en-US"/>
              <a:pPr>
                <a:defRPr/>
              </a:pPr>
              <a:t>‹#›</a:t>
            </a:fld>
            <a:endParaRPr lang="en-US"/>
          </a:p>
        </p:txBody>
      </p:sp>
    </p:spTree>
    <p:extLst>
      <p:ext uri="{BB962C8B-B14F-4D97-AF65-F5344CB8AC3E}">
        <p14:creationId xmlns:p14="http://schemas.microsoft.com/office/powerpoint/2010/main" val="2752766578"/>
      </p:ext>
    </p:extLst>
  </p:cSld>
  <p:clrMapOvr>
    <a:masterClrMapping/>
  </p:clrMapOvr>
  <p:transition spd="med">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0BDB2173-4C03-42B5-A477-316E55424DAE}" type="slidenum">
              <a:rPr lang="en-US"/>
              <a:pPr>
                <a:defRPr/>
              </a:pPr>
              <a:t>‹#›</a:t>
            </a:fld>
            <a:endParaRPr lang="en-US"/>
          </a:p>
        </p:txBody>
      </p:sp>
    </p:spTree>
    <p:extLst>
      <p:ext uri="{BB962C8B-B14F-4D97-AF65-F5344CB8AC3E}">
        <p14:creationId xmlns:p14="http://schemas.microsoft.com/office/powerpoint/2010/main" val="1844038637"/>
      </p:ext>
    </p:extLst>
  </p:cSld>
  <p:clrMapOvr>
    <a:masterClrMapping/>
  </p:clrMapOvr>
  <p:transition spd="med">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5A70E2E5-CA9F-4364-9880-F015C0C3E73A}" type="slidenum">
              <a:rPr lang="en-US"/>
              <a:pPr>
                <a:defRPr/>
              </a:pPr>
              <a:t>‹#›</a:t>
            </a:fld>
            <a:endParaRPr lang="en-US"/>
          </a:p>
        </p:txBody>
      </p:sp>
    </p:spTree>
    <p:extLst>
      <p:ext uri="{BB962C8B-B14F-4D97-AF65-F5344CB8AC3E}">
        <p14:creationId xmlns:p14="http://schemas.microsoft.com/office/powerpoint/2010/main" val="1504251133"/>
      </p:ext>
    </p:extLst>
  </p:cSld>
  <p:clrMapOvr>
    <a:masterClrMapping/>
  </p:clrMapOvr>
  <p:transition spd="med">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72F8324A-ED1E-4BA8-AB43-9956C67E7E09}" type="slidenum">
              <a:rPr lang="en-US"/>
              <a:pPr>
                <a:defRPr/>
              </a:pPr>
              <a:t>‹#›</a:t>
            </a:fld>
            <a:endParaRPr lang="en-US"/>
          </a:p>
        </p:txBody>
      </p:sp>
    </p:spTree>
    <p:extLst>
      <p:ext uri="{BB962C8B-B14F-4D97-AF65-F5344CB8AC3E}">
        <p14:creationId xmlns:p14="http://schemas.microsoft.com/office/powerpoint/2010/main" val="1828732502"/>
      </p:ext>
    </p:extLst>
  </p:cSld>
  <p:clrMapOvr>
    <a:masterClrMapping/>
  </p:clrMapOvr>
  <p:transition spd="med">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ea typeface="+mn-ea"/>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ea typeface="+mn-ea"/>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ea typeface="+mn-ea"/>
              </a:defRPr>
            </a:lvl1pPr>
          </a:lstStyle>
          <a:p>
            <a:pPr>
              <a:defRPr/>
            </a:pPr>
            <a:fld id="{9955DBDA-C491-4247-8CC1-1FB7153B5B7F}" type="slidenum">
              <a:rPr lang="en-US"/>
              <a:pPr>
                <a:defRPr/>
              </a:pPr>
              <a:t>‹#›</a:t>
            </a:fld>
            <a:endParaRPr lang="en-US"/>
          </a:p>
        </p:txBody>
      </p:sp>
    </p:spTree>
    <p:extLst>
      <p:ext uri="{BB962C8B-B14F-4D97-AF65-F5344CB8AC3E}">
        <p14:creationId xmlns:p14="http://schemas.microsoft.com/office/powerpoint/2010/main" val="3230860027"/>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F0A3997-8AB1-4413-90E1-AF9454C2FB4C}" type="slidenum">
              <a:rPr lang="en-US"/>
              <a:pPr>
                <a:defRPr/>
              </a:pPr>
              <a:t>‹#›</a:t>
            </a:fld>
            <a:endParaRPr lang="en-US"/>
          </a:p>
        </p:txBody>
      </p:sp>
    </p:spTree>
    <p:extLst>
      <p:ext uri="{BB962C8B-B14F-4D97-AF65-F5344CB8AC3E}">
        <p14:creationId xmlns:p14="http://schemas.microsoft.com/office/powerpoint/2010/main" val="307607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841E1863-0B8C-42C4-9EFC-9E28624A6D6A}" type="slidenum">
              <a:rPr lang="en-US"/>
              <a:pPr>
                <a:defRPr/>
              </a:pPr>
              <a:t>‹#›</a:t>
            </a:fld>
            <a:endParaRPr lang="en-US"/>
          </a:p>
        </p:txBody>
      </p:sp>
    </p:spTree>
    <p:extLst>
      <p:ext uri="{BB962C8B-B14F-4D97-AF65-F5344CB8AC3E}">
        <p14:creationId xmlns:p14="http://schemas.microsoft.com/office/powerpoint/2010/main" val="290678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65EEADE-5BF8-4BF6-A1F2-E03BD5621714}" type="slidenum">
              <a:rPr lang="en-US"/>
              <a:pPr>
                <a:defRPr/>
              </a:pPr>
              <a:t>‹#›</a:t>
            </a:fld>
            <a:endParaRPr lang="en-US"/>
          </a:p>
        </p:txBody>
      </p:sp>
    </p:spTree>
    <p:extLst>
      <p:ext uri="{BB962C8B-B14F-4D97-AF65-F5344CB8AC3E}">
        <p14:creationId xmlns:p14="http://schemas.microsoft.com/office/powerpoint/2010/main" val="260017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455A6EF7-8104-47D2-969A-780FB7676183}" type="slidenum">
              <a:rPr lang="en-US"/>
              <a:pPr>
                <a:defRPr/>
              </a:pPr>
              <a:t>‹#›</a:t>
            </a:fld>
            <a:endParaRPr lang="en-US"/>
          </a:p>
        </p:txBody>
      </p:sp>
    </p:spTree>
    <p:extLst>
      <p:ext uri="{BB962C8B-B14F-4D97-AF65-F5344CB8AC3E}">
        <p14:creationId xmlns:p14="http://schemas.microsoft.com/office/powerpoint/2010/main" val="237330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61F98FD-2B57-4728-B771-6675F5B505BD}" type="slidenum">
              <a:rPr lang="en-US"/>
              <a:pPr>
                <a:defRPr/>
              </a:pPr>
              <a:t>‹#›</a:t>
            </a:fld>
            <a:endParaRPr lang="en-US"/>
          </a:p>
        </p:txBody>
      </p:sp>
    </p:spTree>
    <p:extLst>
      <p:ext uri="{BB962C8B-B14F-4D97-AF65-F5344CB8AC3E}">
        <p14:creationId xmlns:p14="http://schemas.microsoft.com/office/powerpoint/2010/main" val="39770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6630042-0F79-4007-8520-151405D39018}" type="slidenum">
              <a:rPr lang="en-US"/>
              <a:pPr>
                <a:defRPr/>
              </a:pPr>
              <a:t>‹#›</a:t>
            </a:fld>
            <a:endParaRPr lang="en-US"/>
          </a:p>
        </p:txBody>
      </p:sp>
    </p:spTree>
    <p:extLst>
      <p:ext uri="{BB962C8B-B14F-4D97-AF65-F5344CB8AC3E}">
        <p14:creationId xmlns:p14="http://schemas.microsoft.com/office/powerpoint/2010/main" val="44456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49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2049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2049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D9C91490-3F96-4E0B-942A-D33A3E9BE2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pitchFamily="34" charset="0"/>
        </a:defRPr>
      </a:lvl2pPr>
      <a:lvl3pPr algn="l" rtl="0" eaLnBrk="0" fontAlgn="base" hangingPunct="0">
        <a:spcBef>
          <a:spcPct val="0"/>
        </a:spcBef>
        <a:spcAft>
          <a:spcPct val="0"/>
        </a:spcAft>
        <a:defRPr sz="4400">
          <a:solidFill>
            <a:schemeClr val="tx2"/>
          </a:solidFill>
          <a:latin typeface="Tahoma" pitchFamily="34" charset="0"/>
          <a:cs typeface="Arial" pitchFamily="34" charset="0"/>
        </a:defRPr>
      </a:lvl3pPr>
      <a:lvl4pPr algn="l" rtl="0" eaLnBrk="0" fontAlgn="base" hangingPunct="0">
        <a:spcBef>
          <a:spcPct val="0"/>
        </a:spcBef>
        <a:spcAft>
          <a:spcPct val="0"/>
        </a:spcAft>
        <a:defRPr sz="4400">
          <a:solidFill>
            <a:schemeClr val="tx2"/>
          </a:solidFill>
          <a:latin typeface="Tahoma" pitchFamily="34" charset="0"/>
          <a:cs typeface="Arial" pitchFamily="34" charset="0"/>
        </a:defRPr>
      </a:lvl4pPr>
      <a:lvl5pPr algn="l" rtl="0" eaLnBrk="0" fontAlgn="base" hangingPunct="0">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ea typeface="+mn-ea"/>
                <a:cs typeface="+mn-cs"/>
              </a:defRPr>
            </a:lvl1pPr>
          </a:lstStyle>
          <a:p>
            <a:pPr>
              <a:defRPr/>
            </a:pPr>
            <a:fld id="{97B43C63-C5E2-4042-935E-3ADC6B0DB611}" type="slidenum">
              <a:rPr lang="en-US"/>
              <a:pPr>
                <a:defRPr/>
              </a:pPr>
              <a:t>‹#›</a:t>
            </a:fld>
            <a:endParaRPr lang="en-US"/>
          </a:p>
        </p:txBody>
      </p:sp>
    </p:spTree>
    <p:extLst>
      <p:ext uri="{BB962C8B-B14F-4D97-AF65-F5344CB8AC3E}">
        <p14:creationId xmlns:p14="http://schemas.microsoft.com/office/powerpoint/2010/main" val="32143867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ransition spd="med">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ea typeface="MS PGothic" pitchFamily="34" charset="-128"/>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MS PGothic" pitchFamily="34" charset="-128"/>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ea typeface="MS PGothic" pitchFamily="34" charset="-128"/>
                <a:cs typeface="Arial" pitchFamily="34" charset="0"/>
              </a:defRPr>
            </a:lvl1pPr>
          </a:lstStyle>
          <a:p>
            <a:pPr>
              <a:defRPr/>
            </a:pPr>
            <a:fld id="{63D9E55B-7DAD-4DD4-85ED-BB267748E6FB}" type="slidenum">
              <a:rPr lang="en-US"/>
              <a:pPr>
                <a:defRPr/>
              </a:pPr>
              <a:t>‹#›</a:t>
            </a:fld>
            <a:endParaRPr lang="en-US"/>
          </a:p>
        </p:txBody>
      </p:sp>
    </p:spTree>
    <p:extLst>
      <p:ext uri="{BB962C8B-B14F-4D97-AF65-F5344CB8AC3E}">
        <p14:creationId xmlns:p14="http://schemas.microsoft.com/office/powerpoint/2010/main" val="84184310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med">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z="1800" smtClean="0">
              <a:solidFill>
                <a:srgbClr val="000000"/>
              </a:solidFill>
              <a:ea typeface="MS PGothic" pitchFamily="34" charset="-128"/>
            </a:endParaRPr>
          </a:p>
        </p:txBody>
      </p:sp>
      <p:sp>
        <p:nvSpPr>
          <p:cNvPr id="27651" name="Rectangle 87"/>
          <p:cNvSpPr>
            <a:spLocks noChangeArrowheads="1"/>
          </p:cNvSpPr>
          <p:nvPr/>
        </p:nvSpPr>
        <p:spPr bwMode="auto">
          <a:xfrm>
            <a:off x="0" y="76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r>
              <a:rPr lang="en-US" altLang="en-US" sz="2800" b="1" dirty="0" smtClean="0">
                <a:solidFill>
                  <a:srgbClr val="7030A0"/>
                </a:solidFill>
                <a:latin typeface="Comic Sans MS" pitchFamily="66" charset="0"/>
                <a:ea typeface="MS PGothic" pitchFamily="34" charset="-128"/>
              </a:rPr>
              <a:t>Previous Lecture: </a:t>
            </a:r>
            <a:r>
              <a:rPr lang="en-US" altLang="en-US" sz="2800" b="1" dirty="0">
                <a:solidFill>
                  <a:srgbClr val="000000"/>
                </a:solidFill>
                <a:latin typeface="Comic Sans MS" pitchFamily="66" charset="0"/>
                <a:ea typeface="MS PGothic" pitchFamily="34" charset="-128"/>
              </a:rPr>
              <a:t>Categorical Data </a:t>
            </a:r>
            <a:r>
              <a:rPr lang="en-US" altLang="en-US" sz="2800" b="1" dirty="0" smtClean="0">
                <a:solidFill>
                  <a:srgbClr val="000000"/>
                </a:solidFill>
                <a:latin typeface="Comic Sans MS" pitchFamily="66" charset="0"/>
                <a:ea typeface="MS PGothic" pitchFamily="34" charset="-128"/>
              </a:rPr>
              <a:t>Methods</a:t>
            </a:r>
            <a:endParaRPr lang="sv-SE" altLang="en-US" sz="2800" b="1" dirty="0">
              <a:solidFill>
                <a:srgbClr val="000000"/>
              </a:solidFill>
              <a:latin typeface="Comic Sans MS" pitchFamily="66" charset="0"/>
              <a:ea typeface="MS PGothic" pitchFamily="34" charset="-128"/>
            </a:endParaRPr>
          </a:p>
        </p:txBody>
      </p:sp>
      <p:sp>
        <p:nvSpPr>
          <p:cNvPr id="27652" name="Line 88"/>
          <p:cNvSpPr>
            <a:spLocks noChangeShapeType="1"/>
          </p:cNvSpPr>
          <p:nvPr/>
        </p:nvSpPr>
        <p:spPr bwMode="auto">
          <a:xfrm>
            <a:off x="609600" y="762000"/>
            <a:ext cx="7924800" cy="0"/>
          </a:xfrm>
          <a:prstGeom prst="line">
            <a:avLst/>
          </a:prstGeom>
          <a:noFill/>
          <a:ln w="31750">
            <a:solidFill>
              <a:srgbClr val="CC3300"/>
            </a:solidFill>
            <a:round/>
            <a:headEnd/>
            <a:tailEnd/>
          </a:ln>
          <a:extLst>
            <a:ext uri="{909E8E84-426E-40DD-AFC4-6F175D3DCCD1}">
              <a14:hiddenFill xmlns:a14="http://schemas.microsoft.com/office/drawing/2010/main">
                <a:noFill/>
              </a14:hiddenFill>
            </a:ext>
          </a:extLst>
        </p:spPr>
        <p:txBody>
          <a:bodyPr/>
          <a:lstStyle/>
          <a:p>
            <a:pPr>
              <a:defRPr/>
            </a:pPr>
            <a:endParaRPr lang="en-US" sz="2400">
              <a:solidFill>
                <a:srgbClr val="000000"/>
              </a:solidFill>
              <a:latin typeface="Arial" charset="0"/>
            </a:endParaRPr>
          </a:p>
        </p:txBody>
      </p:sp>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66800" y="1676400"/>
            <a:ext cx="7501530" cy="3887654"/>
          </a:xfrm>
          <a:prstGeom prst="rect">
            <a:avLst/>
          </a:prstGeom>
          <a:noFill/>
          <a:ln w="9525">
            <a:noFill/>
            <a:miter lim="800000"/>
            <a:headEnd/>
            <a:tailEnd/>
          </a:ln>
        </p:spPr>
      </p:pic>
    </p:spTree>
    <p:extLst>
      <p:ext uri="{BB962C8B-B14F-4D97-AF65-F5344CB8AC3E}">
        <p14:creationId xmlns:p14="http://schemas.microsoft.com/office/powerpoint/2010/main" val="398382719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214313"/>
            <a:ext cx="7793037" cy="1309687"/>
          </a:xfrm>
        </p:spPr>
        <p:txBody>
          <a:bodyPr/>
          <a:lstStyle/>
          <a:p>
            <a:pPr eaLnBrk="1" hangingPunct="1"/>
            <a:r>
              <a:rPr lang="en-US" altLang="en-US" smtClean="0"/>
              <a:t>Wilcoxon Signed Rank Test</a:t>
            </a:r>
          </a:p>
        </p:txBody>
      </p:sp>
      <p:sp>
        <p:nvSpPr>
          <p:cNvPr id="11267" name="Rectangle 3"/>
          <p:cNvSpPr>
            <a:spLocks noGrp="1" noChangeArrowheads="1"/>
          </p:cNvSpPr>
          <p:nvPr>
            <p:ph type="body" idx="1"/>
          </p:nvPr>
        </p:nvSpPr>
        <p:spPr>
          <a:xfrm>
            <a:off x="533400" y="1981200"/>
            <a:ext cx="8305800" cy="4876800"/>
          </a:xfrm>
        </p:spPr>
        <p:txBody>
          <a:bodyPr/>
          <a:lstStyle/>
          <a:p>
            <a:pPr marL="533400" indent="-533400" defTabSz="852488" eaLnBrk="1" hangingPunct="1">
              <a:lnSpc>
                <a:spcPct val="80000"/>
              </a:lnSpc>
            </a:pPr>
            <a:r>
              <a:rPr lang="en-US" altLang="en-US" sz="2800" smtClean="0"/>
              <a:t>Paired sample example: wages of paired tall and short men</a:t>
            </a:r>
          </a:p>
          <a:p>
            <a:pPr marL="533400" indent="-533400" defTabSz="852488" eaLnBrk="1" hangingPunct="1">
              <a:lnSpc>
                <a:spcPct val="80000"/>
              </a:lnSpc>
              <a:spcBef>
                <a:spcPct val="40000"/>
              </a:spcBef>
            </a:pPr>
            <a:r>
              <a:rPr lang="en-US" altLang="en-US" sz="2400" smtClean="0"/>
              <a:t>Steps:</a:t>
            </a:r>
          </a:p>
          <a:p>
            <a:pPr marL="882650" lvl="1" indent="-457200" defTabSz="852488" eaLnBrk="1" hangingPunct="1">
              <a:lnSpc>
                <a:spcPct val="80000"/>
              </a:lnSpc>
              <a:buSzPct val="95000"/>
              <a:buFont typeface="Wingdings" pitchFamily="2" charset="2"/>
              <a:buAutoNum type="arabicPeriod"/>
            </a:pPr>
            <a:r>
              <a:rPr lang="en-US" altLang="en-US" sz="2400" smtClean="0"/>
              <a:t>For each of n sample items, compute the difference, D</a:t>
            </a:r>
            <a:r>
              <a:rPr lang="en-US" altLang="en-US" sz="2400" baseline="-25000" smtClean="0"/>
              <a:t>i</a:t>
            </a:r>
            <a:r>
              <a:rPr lang="en-US" altLang="en-US" sz="2400" smtClean="0"/>
              <a:t>, between two measurements</a:t>
            </a:r>
          </a:p>
          <a:p>
            <a:pPr marL="882650" lvl="1" indent="-457200" defTabSz="852488" eaLnBrk="1" hangingPunct="1">
              <a:lnSpc>
                <a:spcPct val="80000"/>
              </a:lnSpc>
              <a:buSzPct val="95000"/>
              <a:buFont typeface="Wingdings" pitchFamily="2" charset="2"/>
              <a:buAutoNum type="arabicPeriod"/>
            </a:pPr>
            <a:r>
              <a:rPr lang="en-US" altLang="en-US" sz="2400" smtClean="0"/>
              <a:t>Ignore + and – signs and find the absolute values, |D</a:t>
            </a:r>
            <a:r>
              <a:rPr lang="en-US" altLang="en-US" sz="2400" baseline="-25000" smtClean="0"/>
              <a:t>i</a:t>
            </a:r>
            <a:r>
              <a:rPr lang="en-US" altLang="en-US" sz="2400" smtClean="0"/>
              <a:t>|</a:t>
            </a:r>
          </a:p>
          <a:p>
            <a:pPr marL="882650" lvl="1" indent="-457200" defTabSz="852488" eaLnBrk="1" hangingPunct="1">
              <a:lnSpc>
                <a:spcPct val="80000"/>
              </a:lnSpc>
              <a:buSzPct val="95000"/>
              <a:buFont typeface="Wingdings" pitchFamily="2" charset="2"/>
              <a:buAutoNum type="arabicPeriod"/>
            </a:pPr>
            <a:r>
              <a:rPr lang="en-US" altLang="en-US" sz="2400" smtClean="0"/>
              <a:t>Omit zero differences, so sample size is n</a:t>
            </a:r>
            <a:r>
              <a:rPr lang="en-US" altLang="en-US" sz="2400" smtClean="0">
                <a:latin typeface="Courier New" pitchFamily="49" charset="0"/>
              </a:rPr>
              <a:t>’</a:t>
            </a:r>
            <a:endParaRPr lang="en-US" altLang="en-US" sz="2400" smtClean="0"/>
          </a:p>
          <a:p>
            <a:pPr marL="882650" lvl="1" indent="-457200" defTabSz="852488" eaLnBrk="1" hangingPunct="1">
              <a:lnSpc>
                <a:spcPct val="80000"/>
              </a:lnSpc>
              <a:buSzPct val="95000"/>
              <a:buFont typeface="Wingdings" pitchFamily="2" charset="2"/>
              <a:buAutoNum type="arabicPeriod"/>
            </a:pPr>
            <a:r>
              <a:rPr lang="en-US" altLang="en-US" sz="2400" smtClean="0"/>
              <a:t>Assign ranks R</a:t>
            </a:r>
            <a:r>
              <a:rPr lang="en-US" altLang="en-US" sz="2400" baseline="-25000" smtClean="0"/>
              <a:t>i</a:t>
            </a:r>
            <a:r>
              <a:rPr lang="en-US" altLang="en-US" sz="2400" smtClean="0"/>
              <a:t> from 1 to n</a:t>
            </a:r>
            <a:r>
              <a:rPr lang="en-US" altLang="en-US" sz="2400" smtClean="0">
                <a:latin typeface="Courier New" pitchFamily="49" charset="0"/>
              </a:rPr>
              <a:t>’</a:t>
            </a:r>
            <a:r>
              <a:rPr lang="en-US" altLang="en-US" sz="2400" smtClean="0"/>
              <a:t> (give average rank to ties)</a:t>
            </a:r>
          </a:p>
          <a:p>
            <a:pPr marL="882650" lvl="1" indent="-457200" defTabSz="852488" eaLnBrk="1" hangingPunct="1">
              <a:lnSpc>
                <a:spcPct val="80000"/>
              </a:lnSpc>
              <a:buSzPct val="95000"/>
              <a:buFont typeface="Wingdings" pitchFamily="2" charset="2"/>
              <a:buAutoNum type="arabicPeriod"/>
            </a:pPr>
            <a:r>
              <a:rPr lang="en-US" altLang="en-US" sz="2400" smtClean="0"/>
              <a:t>Reassign + and – signs to the ranks R</a:t>
            </a:r>
            <a:r>
              <a:rPr lang="en-US" altLang="en-US" sz="2400" baseline="-25000" smtClean="0"/>
              <a:t>i</a:t>
            </a:r>
            <a:r>
              <a:rPr lang="en-US" altLang="en-US" sz="2400" smtClean="0"/>
              <a:t> </a:t>
            </a:r>
          </a:p>
          <a:p>
            <a:pPr marL="882650" lvl="1" indent="-457200" defTabSz="852488" eaLnBrk="1" hangingPunct="1">
              <a:lnSpc>
                <a:spcPct val="80000"/>
              </a:lnSpc>
              <a:buSzPct val="95000"/>
              <a:buFont typeface="Wingdings" pitchFamily="2" charset="2"/>
              <a:buAutoNum type="arabicPeriod"/>
            </a:pPr>
            <a:r>
              <a:rPr lang="en-US" altLang="en-US" sz="2400" smtClean="0"/>
              <a:t>Compute the Wilcoxon test statistic W as the sum of the positive ranks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Wilcoxon Signed Rank Test</a:t>
            </a:r>
          </a:p>
        </p:txBody>
      </p:sp>
      <p:graphicFrame>
        <p:nvGraphicFramePr>
          <p:cNvPr id="209189" name="Group 293"/>
          <p:cNvGraphicFramePr>
            <a:graphicFrameLocks noGrp="1"/>
          </p:cNvGraphicFramePr>
          <p:nvPr>
            <p:ph sz="half" idx="2"/>
          </p:nvPr>
        </p:nvGraphicFramePr>
        <p:xfrm>
          <a:off x="457200" y="2209800"/>
          <a:ext cx="8229600" cy="3171827"/>
        </p:xfrm>
        <a:graphic>
          <a:graphicData uri="http://schemas.openxmlformats.org/drawingml/2006/table">
            <a:tbl>
              <a:tblPr/>
              <a:tblGrid>
                <a:gridCol w="1066800"/>
                <a:gridCol w="685800"/>
                <a:gridCol w="685800"/>
                <a:gridCol w="685800"/>
                <a:gridCol w="685800"/>
                <a:gridCol w="685800"/>
                <a:gridCol w="744538"/>
                <a:gridCol w="747712"/>
                <a:gridCol w="746125"/>
                <a:gridCol w="747713"/>
                <a:gridCol w="747712"/>
              </a:tblGrid>
              <a:tr h="49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Arial" charset="0"/>
                        </a:rPr>
                        <a:t>x</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25.4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27.7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30.1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30.6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32.3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33.3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34.7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38.8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40.3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55.5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25.7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26.4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24.5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31.6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25.0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28.0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37.4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43.8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35.8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Arial" charset="0"/>
                        </a:rPr>
                        <a:t>60.9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d = x-y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-0.3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7.3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4.5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0.3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7.3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4.5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Rank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8</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Signed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rank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cs typeface="Arial" charset="0"/>
                        </a:rPr>
                        <a:t>-8</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77" name="Text Box 292"/>
          <p:cNvSpPr txBox="1">
            <a:spLocks noChangeArrowheads="1"/>
          </p:cNvSpPr>
          <p:nvPr/>
        </p:nvSpPr>
        <p:spPr bwMode="auto">
          <a:xfrm>
            <a:off x="2117725" y="5822950"/>
            <a:ext cx="356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t>W1 = Sum of positive ranks: 34</a:t>
            </a:r>
          </a:p>
          <a:p>
            <a:pPr eaLnBrk="1" hangingPunct="1"/>
            <a:r>
              <a:rPr lang="en-US" altLang="en-US"/>
              <a:t>W2 = Sum of negative ranks: 21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4000" smtClean="0"/>
              <a:t>Wilcoxon Signed Ranks</a:t>
            </a:r>
            <a:br>
              <a:rPr lang="en-US" altLang="en-US" sz="4000" smtClean="0"/>
            </a:br>
            <a:r>
              <a:rPr lang="en-US" altLang="en-US" sz="4000" smtClean="0"/>
              <a:t>Test Statistic</a:t>
            </a:r>
          </a:p>
        </p:txBody>
      </p:sp>
      <p:sp>
        <p:nvSpPr>
          <p:cNvPr id="13315" name="Rectangle 3"/>
          <p:cNvSpPr>
            <a:spLocks noGrp="1" noChangeArrowheads="1"/>
          </p:cNvSpPr>
          <p:nvPr>
            <p:ph type="body" sz="half" idx="1"/>
          </p:nvPr>
        </p:nvSpPr>
        <p:spPr>
          <a:xfrm>
            <a:off x="1182688" y="2017713"/>
            <a:ext cx="7275512" cy="2554287"/>
          </a:xfrm>
        </p:spPr>
        <p:txBody>
          <a:bodyPr/>
          <a:lstStyle/>
          <a:p>
            <a:pPr eaLnBrk="1" hangingPunct="1"/>
            <a:r>
              <a:rPr lang="en-US" altLang="en-US" sz="2800" smtClean="0"/>
              <a:t>The Wilcoxon signed ranks test statistic is the sum of the positive (or negative) ranks:</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13316" name="Object 4"/>
          <p:cNvGraphicFramePr>
            <a:graphicFrameLocks noChangeAspect="1"/>
          </p:cNvGraphicFramePr>
          <p:nvPr/>
        </p:nvGraphicFramePr>
        <p:xfrm>
          <a:off x="1524000" y="4038600"/>
          <a:ext cx="2506663" cy="1254125"/>
        </p:xfrm>
        <a:graphic>
          <a:graphicData uri="http://schemas.openxmlformats.org/presentationml/2006/ole">
            <mc:AlternateContent xmlns:mc="http://schemas.openxmlformats.org/markup-compatibility/2006">
              <mc:Choice xmlns:v="urn:schemas-microsoft-com:vml" Requires="v">
                <p:oleObj spid="_x0000_s13318" name="Equation" r:id="rId4" imgW="863225" imgH="431613" progId="Equation.3">
                  <p:embed/>
                </p:oleObj>
              </mc:Choice>
              <mc:Fallback>
                <p:oleObj name="Equation" r:id="rId4" imgW="863225"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38600"/>
                        <a:ext cx="2506663" cy="1254125"/>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ph sz="half" idx="2"/>
          </p:nvPr>
        </p:nvGraphicFramePr>
        <p:xfrm>
          <a:off x="4953000" y="4046538"/>
          <a:ext cx="2438400" cy="1201737"/>
        </p:xfrm>
        <a:graphic>
          <a:graphicData uri="http://schemas.openxmlformats.org/presentationml/2006/ole">
            <mc:AlternateContent xmlns:mc="http://schemas.openxmlformats.org/markup-compatibility/2006">
              <mc:Choice xmlns:v="urn:schemas-microsoft-com:vml" Requires="v">
                <p:oleObj spid="_x0000_s13319" name="Equation" r:id="rId6" imgW="876300" imgH="431800" progId="Equation.3">
                  <p:embed/>
                </p:oleObj>
              </mc:Choice>
              <mc:Fallback>
                <p:oleObj name="Equation" r:id="rId6" imgW="8763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046538"/>
                        <a:ext cx="2438400" cy="1201737"/>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Wilcoxon Signed Rank Test: exact p-values</a:t>
            </a:r>
          </a:p>
        </p:txBody>
      </p:sp>
      <p:sp>
        <p:nvSpPr>
          <p:cNvPr id="14339" name="Rectangle 3"/>
          <p:cNvSpPr>
            <a:spLocks noGrp="1" noChangeArrowheads="1"/>
          </p:cNvSpPr>
          <p:nvPr>
            <p:ph type="body" idx="1"/>
          </p:nvPr>
        </p:nvSpPr>
        <p:spPr>
          <a:xfrm>
            <a:off x="762000" y="2057400"/>
            <a:ext cx="7772400" cy="2743200"/>
          </a:xfrm>
        </p:spPr>
        <p:txBody>
          <a:bodyPr/>
          <a:lstStyle/>
          <a:p>
            <a:pPr eaLnBrk="1" hangingPunct="1"/>
            <a:r>
              <a:rPr lang="en-US" altLang="en-US" smtClean="0"/>
              <a:t>For small n’, can compute exactly:</a:t>
            </a:r>
          </a:p>
          <a:p>
            <a:pPr lvl="1" eaLnBrk="1" hangingPunct="1"/>
            <a:r>
              <a:rPr lang="en-US" altLang="en-US" smtClean="0"/>
              <a:t>p-value = 2 * P(W1 ≥ W1</a:t>
            </a:r>
            <a:r>
              <a:rPr lang="en-US" altLang="en-US" baseline="-25000" smtClean="0"/>
              <a:t>obs</a:t>
            </a:r>
            <a:r>
              <a:rPr lang="en-US" altLang="en-US" smtClean="0"/>
              <a:t>) </a:t>
            </a:r>
          </a:p>
          <a:p>
            <a:pPr lvl="1" eaLnBrk="1" hangingPunct="1">
              <a:buFont typeface="Wingdings" pitchFamily="2" charset="2"/>
              <a:buNone/>
            </a:pPr>
            <a:r>
              <a:rPr lang="en-US" altLang="en-US" smtClean="0"/>
              <a:t>			= 2 * P(W2 ≤ W2</a:t>
            </a:r>
            <a:r>
              <a:rPr lang="en-US" altLang="en-US" baseline="-25000" smtClean="0"/>
              <a:t>obs</a:t>
            </a:r>
            <a:r>
              <a:rPr lang="en-US" altLang="en-US" smtClean="0"/>
              <a:t>)</a:t>
            </a:r>
          </a:p>
          <a:p>
            <a:pPr lvl="1" eaLnBrk="1" hangingPunct="1"/>
            <a:r>
              <a:rPr lang="en-US" altLang="en-US" smtClean="0"/>
              <a:t>Can use R</a:t>
            </a:r>
          </a:p>
          <a:p>
            <a:pPr lvl="1" eaLnBrk="1" hangingPunct="1"/>
            <a:r>
              <a:rPr lang="en-US" altLang="en-US" smtClean="0"/>
              <a:t>Can use Table 11 in the Appendix</a:t>
            </a:r>
          </a:p>
        </p:txBody>
      </p:sp>
      <p:sp>
        <p:nvSpPr>
          <p:cNvPr id="14340" name="Rectangle 1"/>
          <p:cNvSpPr>
            <a:spLocks noChangeArrowheads="1"/>
          </p:cNvSpPr>
          <p:nvPr/>
        </p:nvSpPr>
        <p:spPr bwMode="auto">
          <a:xfrm>
            <a:off x="1371600" y="4876800"/>
            <a:ext cx="6248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100">
                <a:solidFill>
                  <a:srgbClr val="FF0000"/>
                </a:solidFill>
                <a:latin typeface="Arial" charset="0"/>
              </a:rPr>
              <a:t>&gt; x&lt;-c(25.4,27.7,30.1,30.6,32.3,33.3,34.7,38.8,40.3,55.5)</a:t>
            </a:r>
          </a:p>
          <a:p>
            <a:pPr eaLnBrk="1" hangingPunct="1"/>
            <a:r>
              <a:rPr lang="en-US" altLang="en-US" sz="1100">
                <a:solidFill>
                  <a:srgbClr val="FF0000"/>
                </a:solidFill>
                <a:latin typeface="Arial" charset="0"/>
              </a:rPr>
              <a:t>&gt; y&lt;-c(25.7,26.4,24.5,31.6,25.0,28.0,37.4,43.8,35.8,60.9)</a:t>
            </a:r>
          </a:p>
          <a:p>
            <a:pPr eaLnBrk="1" hangingPunct="1"/>
            <a:r>
              <a:rPr lang="en-US" altLang="en-US" sz="1100">
                <a:solidFill>
                  <a:srgbClr val="FF0000"/>
                </a:solidFill>
                <a:latin typeface="Arial" charset="0"/>
              </a:rPr>
              <a:t>&gt; wilcox.test(x, y, paired=TRUE)</a:t>
            </a:r>
          </a:p>
          <a:p>
            <a:pPr eaLnBrk="1" hangingPunct="1"/>
            <a:endParaRPr lang="en-US" altLang="en-US" sz="1100">
              <a:latin typeface="Arial" charset="0"/>
            </a:endParaRPr>
          </a:p>
          <a:p>
            <a:pPr eaLnBrk="1" hangingPunct="1"/>
            <a:r>
              <a:rPr lang="en-US" altLang="en-US" sz="1100">
                <a:latin typeface="Arial" charset="0"/>
              </a:rPr>
              <a:t>        Wilcoxon signed rank test</a:t>
            </a:r>
          </a:p>
          <a:p>
            <a:pPr eaLnBrk="1" hangingPunct="1"/>
            <a:endParaRPr lang="en-US" altLang="en-US" sz="1100">
              <a:latin typeface="Arial" charset="0"/>
            </a:endParaRPr>
          </a:p>
          <a:p>
            <a:pPr eaLnBrk="1" hangingPunct="1"/>
            <a:r>
              <a:rPr lang="en-US" altLang="en-US" sz="1100">
                <a:latin typeface="Arial" charset="0"/>
              </a:rPr>
              <a:t>data:  x and y</a:t>
            </a:r>
          </a:p>
          <a:p>
            <a:pPr eaLnBrk="1" hangingPunct="1"/>
            <a:r>
              <a:rPr lang="en-US" altLang="en-US" sz="1100">
                <a:latin typeface="Arial" charset="0"/>
              </a:rPr>
              <a:t>V = 34, p-value = 0.5566</a:t>
            </a:r>
          </a:p>
          <a:p>
            <a:pPr eaLnBrk="1" hangingPunct="1"/>
            <a:r>
              <a:rPr lang="en-US" altLang="en-US" sz="1100">
                <a:latin typeface="Arial" charset="0"/>
              </a:rPr>
              <a:t>alternative hypothesis: true location shift is not equal to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447800" y="2667000"/>
            <a:ext cx="5903913" cy="1905000"/>
          </a:xfrm>
        </p:spPr>
        <p:txBody>
          <a:bodyPr/>
          <a:lstStyle/>
          <a:p>
            <a:pPr algn="ctr" eaLnBrk="1" hangingPunct="1">
              <a:lnSpc>
                <a:spcPct val="80000"/>
              </a:lnSpc>
              <a:buFont typeface="Wingdings" pitchFamily="2" charset="2"/>
              <a:buNone/>
            </a:pPr>
            <a:r>
              <a:rPr lang="en-US" altLang="en-US" sz="4000" smtClean="0">
                <a:solidFill>
                  <a:schemeClr val="tx2"/>
                </a:solidFill>
              </a:rPr>
              <a:t>Wilcoxon Rank Sum Test</a:t>
            </a:r>
            <a:r>
              <a:rPr lang="en-US" altLang="en-US" smtClean="0">
                <a:solidFill>
                  <a:schemeClr val="tx2"/>
                </a:solidFill>
              </a:rPr>
              <a:t> </a:t>
            </a:r>
          </a:p>
          <a:p>
            <a:pPr algn="ctr" eaLnBrk="1" hangingPunct="1">
              <a:lnSpc>
                <a:spcPct val="80000"/>
              </a:lnSpc>
              <a:buFont typeface="Wingdings" pitchFamily="2" charset="2"/>
              <a:buNone/>
            </a:pPr>
            <a:r>
              <a:rPr lang="en-US" altLang="en-US" smtClean="0">
                <a:solidFill>
                  <a:schemeClr val="tx2"/>
                </a:solidFill>
              </a:rPr>
              <a:t>for </a:t>
            </a:r>
          </a:p>
          <a:p>
            <a:pPr algn="ctr" eaLnBrk="1" hangingPunct="1">
              <a:lnSpc>
                <a:spcPct val="80000"/>
              </a:lnSpc>
              <a:buFont typeface="Wingdings" pitchFamily="2" charset="2"/>
              <a:buNone/>
            </a:pPr>
            <a:r>
              <a:rPr lang="en-US" altLang="en-US" smtClean="0">
                <a:solidFill>
                  <a:schemeClr val="tx2"/>
                </a:solidFill>
              </a:rPr>
              <a:t>Two independent samples</a:t>
            </a:r>
            <a:endParaRPr lang="en-US" altLang="en-US" sz="2800" smtClean="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533400"/>
            <a:ext cx="7078663" cy="990600"/>
          </a:xfrm>
        </p:spPr>
        <p:txBody>
          <a:bodyPr/>
          <a:lstStyle/>
          <a:p>
            <a:pPr eaLnBrk="1" hangingPunct="1">
              <a:lnSpc>
                <a:spcPct val="80000"/>
              </a:lnSpc>
            </a:pPr>
            <a:r>
              <a:rPr lang="en-US" altLang="en-US" sz="4000" smtClean="0"/>
              <a:t>Wilcoxon Rank-Sum Test for Differences in 2 Medians</a:t>
            </a:r>
          </a:p>
        </p:txBody>
      </p:sp>
      <p:sp>
        <p:nvSpPr>
          <p:cNvPr id="16387" name="Rectangle 3"/>
          <p:cNvSpPr>
            <a:spLocks noGrp="1" noChangeArrowheads="1"/>
          </p:cNvSpPr>
          <p:nvPr>
            <p:ph type="body" idx="1"/>
          </p:nvPr>
        </p:nvSpPr>
        <p:spPr>
          <a:xfrm>
            <a:off x="838200" y="2020888"/>
            <a:ext cx="8077200" cy="4532312"/>
          </a:xfrm>
        </p:spPr>
        <p:txBody>
          <a:bodyPr/>
          <a:lstStyle/>
          <a:p>
            <a:pPr eaLnBrk="1" hangingPunct="1">
              <a:lnSpc>
                <a:spcPct val="130000"/>
              </a:lnSpc>
            </a:pPr>
            <a:r>
              <a:rPr lang="en-US" altLang="en-US" sz="2800" smtClean="0"/>
              <a:t>Test two independent population medians</a:t>
            </a:r>
          </a:p>
          <a:p>
            <a:pPr eaLnBrk="1" hangingPunct="1">
              <a:lnSpc>
                <a:spcPct val="130000"/>
              </a:lnSpc>
            </a:pPr>
            <a:r>
              <a:rPr lang="en-US" altLang="en-US" sz="2800" smtClean="0"/>
              <a:t>Populations need not be normally distributed</a:t>
            </a:r>
          </a:p>
          <a:p>
            <a:pPr eaLnBrk="1" hangingPunct="1">
              <a:lnSpc>
                <a:spcPct val="130000"/>
              </a:lnSpc>
            </a:pPr>
            <a:r>
              <a:rPr lang="en-US" altLang="en-US" sz="2800" smtClean="0"/>
              <a:t>Distribution-free procedure</a:t>
            </a:r>
          </a:p>
          <a:p>
            <a:pPr eaLnBrk="1" hangingPunct="1">
              <a:lnSpc>
                <a:spcPct val="130000"/>
              </a:lnSpc>
            </a:pPr>
            <a:r>
              <a:rPr lang="en-US" altLang="en-US" sz="2800" smtClean="0"/>
              <a:t>Used for small samples, ordinal data, data with outliers, skewed data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609600"/>
            <a:ext cx="7078663" cy="990600"/>
          </a:xfrm>
        </p:spPr>
        <p:txBody>
          <a:bodyPr/>
          <a:lstStyle/>
          <a:p>
            <a:pPr eaLnBrk="1" hangingPunct="1">
              <a:lnSpc>
                <a:spcPct val="80000"/>
              </a:lnSpc>
            </a:pPr>
            <a:r>
              <a:rPr lang="en-US" altLang="en-US" sz="4000" smtClean="0"/>
              <a:t>Wilcoxon Rank-Sum Test: Small Samples</a:t>
            </a:r>
          </a:p>
        </p:txBody>
      </p:sp>
      <p:sp>
        <p:nvSpPr>
          <p:cNvPr id="17411" name="Rectangle 3"/>
          <p:cNvSpPr>
            <a:spLocks noGrp="1" noChangeArrowheads="1"/>
          </p:cNvSpPr>
          <p:nvPr>
            <p:ph type="body" idx="1"/>
          </p:nvPr>
        </p:nvSpPr>
        <p:spPr>
          <a:xfrm>
            <a:off x="685800" y="2057400"/>
            <a:ext cx="8077200" cy="4532313"/>
          </a:xfrm>
        </p:spPr>
        <p:txBody>
          <a:bodyPr/>
          <a:lstStyle/>
          <a:p>
            <a:pPr eaLnBrk="1" hangingPunct="1">
              <a:spcBef>
                <a:spcPct val="40000"/>
              </a:spcBef>
            </a:pPr>
            <a:r>
              <a:rPr lang="en-US" altLang="en-US" smtClean="0"/>
              <a:t>Assign ranks to the combined  n</a:t>
            </a:r>
            <a:r>
              <a:rPr lang="en-US" altLang="en-US" baseline="-25000" smtClean="0"/>
              <a:t>1</a:t>
            </a:r>
            <a:r>
              <a:rPr lang="en-US" altLang="en-US" smtClean="0"/>
              <a:t> + n</a:t>
            </a:r>
            <a:r>
              <a:rPr lang="en-US" altLang="en-US" baseline="-25000" smtClean="0"/>
              <a:t>2</a:t>
            </a:r>
            <a:r>
              <a:rPr lang="en-US" altLang="en-US" smtClean="0"/>
              <a:t> sample observations</a:t>
            </a:r>
          </a:p>
          <a:p>
            <a:pPr lvl="1" eaLnBrk="1" hangingPunct="1">
              <a:buSzPct val="65000"/>
            </a:pPr>
            <a:r>
              <a:rPr lang="en-US" altLang="en-US" smtClean="0"/>
              <a:t>Smallest value rank = 1, largest value rank = n</a:t>
            </a:r>
            <a:r>
              <a:rPr lang="en-US" altLang="en-US" baseline="-25000" smtClean="0"/>
              <a:t>1</a:t>
            </a:r>
            <a:r>
              <a:rPr lang="en-US" altLang="en-US" smtClean="0"/>
              <a:t> + n</a:t>
            </a:r>
            <a:r>
              <a:rPr lang="en-US" altLang="en-US" baseline="-25000" smtClean="0"/>
              <a:t>2</a:t>
            </a:r>
            <a:r>
              <a:rPr lang="en-US" altLang="en-US" smtClean="0"/>
              <a:t> </a:t>
            </a:r>
          </a:p>
          <a:p>
            <a:pPr lvl="1" eaLnBrk="1" hangingPunct="1">
              <a:buSzPct val="65000"/>
            </a:pPr>
            <a:r>
              <a:rPr lang="en-US" altLang="en-US" smtClean="0"/>
              <a:t>Assign average rank for ties</a:t>
            </a:r>
          </a:p>
          <a:p>
            <a:pPr eaLnBrk="1" hangingPunct="1">
              <a:spcBef>
                <a:spcPct val="40000"/>
              </a:spcBef>
            </a:pPr>
            <a:r>
              <a:rPr lang="en-US" altLang="en-US" smtClean="0"/>
              <a:t>Sum the ranks for each sample: R</a:t>
            </a:r>
            <a:r>
              <a:rPr lang="en-US" altLang="en-US" baseline="-25000" smtClean="0"/>
              <a:t>1 </a:t>
            </a:r>
            <a:r>
              <a:rPr lang="en-US" altLang="en-US" smtClean="0"/>
              <a:t>and R</a:t>
            </a:r>
            <a:r>
              <a:rPr lang="en-US" altLang="en-US" baseline="-25000" smtClean="0"/>
              <a:t>2</a:t>
            </a:r>
            <a:r>
              <a:rPr lang="en-US" alt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304800" y="1905000"/>
            <a:ext cx="6629400" cy="4648200"/>
          </a:xfrm>
          <a:solidFill>
            <a:srgbClr val="FDE0BD"/>
          </a:solidFill>
          <a:ln>
            <a:solidFill>
              <a:schemeClr val="tx1"/>
            </a:solidFill>
            <a:miter lim="800000"/>
            <a:headEnd/>
            <a:tailEnd/>
          </a:ln>
        </p:spPr>
        <p:txBody>
          <a:bodyPr lIns="90488" tIns="44450" rIns="90488" bIns="44450"/>
          <a:lstStyle/>
          <a:p>
            <a:pPr eaLnBrk="1" hangingPunct="1">
              <a:lnSpc>
                <a:spcPct val="105000"/>
              </a:lnSpc>
              <a:spcBef>
                <a:spcPct val="40000"/>
              </a:spcBef>
              <a:buFont typeface="Wingdings" pitchFamily="2" charset="2"/>
              <a:buNone/>
            </a:pPr>
            <a:r>
              <a:rPr lang="en-US" altLang="en-US" sz="2400" smtClean="0"/>
              <a:t>Sample data are collected on the capacity rates (% of capacity) for two factories. </a:t>
            </a:r>
          </a:p>
          <a:p>
            <a:pPr eaLnBrk="1" hangingPunct="1">
              <a:lnSpc>
                <a:spcPct val="105000"/>
              </a:lnSpc>
              <a:spcBef>
                <a:spcPct val="40000"/>
              </a:spcBef>
              <a:buFont typeface="Wingdings" pitchFamily="2" charset="2"/>
              <a:buNone/>
            </a:pPr>
            <a:r>
              <a:rPr lang="en-US" altLang="en-US" sz="2400" smtClean="0"/>
              <a:t>Are the median operating rates for two factories the same?  </a:t>
            </a:r>
          </a:p>
          <a:p>
            <a:pPr eaLnBrk="1" hangingPunct="1">
              <a:lnSpc>
                <a:spcPct val="105000"/>
              </a:lnSpc>
              <a:spcBef>
                <a:spcPct val="40000"/>
              </a:spcBef>
            </a:pPr>
            <a:r>
              <a:rPr lang="en-US" altLang="en-US" sz="2400" smtClean="0"/>
              <a:t>For </a:t>
            </a:r>
            <a:r>
              <a:rPr lang="en-US" altLang="en-US" sz="2400" smtClean="0">
                <a:solidFill>
                  <a:schemeClr val="folHlink"/>
                </a:solidFill>
              </a:rPr>
              <a:t>factory A</a:t>
            </a:r>
            <a:r>
              <a:rPr lang="en-US" altLang="en-US" sz="2400" smtClean="0"/>
              <a:t>, the rates are </a:t>
            </a:r>
          </a:p>
          <a:p>
            <a:pPr lvl="1" eaLnBrk="1" hangingPunct="1">
              <a:lnSpc>
                <a:spcPct val="105000"/>
              </a:lnSpc>
              <a:spcBef>
                <a:spcPct val="40000"/>
              </a:spcBef>
              <a:buFont typeface="Wingdings" pitchFamily="2" charset="2"/>
              <a:buNone/>
            </a:pPr>
            <a:r>
              <a:rPr lang="en-US" altLang="en-US" sz="2000" smtClean="0">
                <a:solidFill>
                  <a:schemeClr val="folHlink"/>
                </a:solidFill>
              </a:rPr>
              <a:t>71, 82, 77, 94, 88</a:t>
            </a:r>
            <a:r>
              <a:rPr lang="en-US" altLang="en-US" sz="2000" smtClean="0"/>
              <a:t>  </a:t>
            </a:r>
          </a:p>
          <a:p>
            <a:pPr eaLnBrk="1" hangingPunct="1">
              <a:lnSpc>
                <a:spcPct val="105000"/>
              </a:lnSpc>
              <a:spcBef>
                <a:spcPct val="40000"/>
              </a:spcBef>
            </a:pPr>
            <a:r>
              <a:rPr lang="en-US" altLang="en-US" sz="2400" smtClean="0"/>
              <a:t>For </a:t>
            </a:r>
            <a:r>
              <a:rPr lang="en-US" altLang="en-US" sz="2400" smtClean="0">
                <a:solidFill>
                  <a:schemeClr val="hlink"/>
                </a:solidFill>
              </a:rPr>
              <a:t>factory B</a:t>
            </a:r>
            <a:r>
              <a:rPr lang="en-US" altLang="en-US" sz="2400" smtClean="0"/>
              <a:t>, the rates are </a:t>
            </a:r>
          </a:p>
          <a:p>
            <a:pPr lvl="1" eaLnBrk="1" hangingPunct="1">
              <a:lnSpc>
                <a:spcPct val="105000"/>
              </a:lnSpc>
              <a:spcBef>
                <a:spcPct val="40000"/>
              </a:spcBef>
              <a:buFont typeface="Wingdings" pitchFamily="2" charset="2"/>
              <a:buNone/>
            </a:pPr>
            <a:r>
              <a:rPr lang="en-US" altLang="en-US" sz="2000" smtClean="0">
                <a:solidFill>
                  <a:schemeClr val="hlink"/>
                </a:solidFill>
              </a:rPr>
              <a:t>85, 82, 92, 97</a:t>
            </a:r>
          </a:p>
          <a:p>
            <a:pPr eaLnBrk="1" hangingPunct="1">
              <a:lnSpc>
                <a:spcPct val="105000"/>
              </a:lnSpc>
              <a:spcBef>
                <a:spcPct val="40000"/>
              </a:spcBef>
              <a:buFont typeface="Wingdings" pitchFamily="2" charset="2"/>
              <a:buNone/>
            </a:pPr>
            <a:r>
              <a:rPr lang="en-US" altLang="en-US" sz="2400" smtClean="0"/>
              <a:t>Test for equality of the population medians </a:t>
            </a:r>
            <a:br>
              <a:rPr lang="en-US" altLang="en-US" sz="2400" smtClean="0"/>
            </a:br>
            <a:r>
              <a:rPr lang="en-US" altLang="en-US" sz="2400" smtClean="0"/>
              <a:t>at the 0.05 significance level </a:t>
            </a:r>
          </a:p>
        </p:txBody>
      </p:sp>
      <p:sp>
        <p:nvSpPr>
          <p:cNvPr id="18435" name="Rectangle 3"/>
          <p:cNvSpPr>
            <a:spLocks noGrp="1" noChangeArrowheads="1"/>
          </p:cNvSpPr>
          <p:nvPr>
            <p:ph type="title"/>
          </p:nvPr>
        </p:nvSpPr>
        <p:spPr>
          <a:xfrm>
            <a:off x="1600200" y="381000"/>
            <a:ext cx="6781800" cy="990600"/>
          </a:xfrm>
        </p:spPr>
        <p:txBody>
          <a:bodyPr/>
          <a:lstStyle/>
          <a:p>
            <a:pPr eaLnBrk="1" hangingPunct="1">
              <a:lnSpc>
                <a:spcPct val="80000"/>
              </a:lnSpc>
              <a:spcBef>
                <a:spcPct val="40000"/>
              </a:spcBef>
            </a:pPr>
            <a:r>
              <a:rPr lang="en-US" altLang="en-US" smtClean="0"/>
              <a:t>Wilcoxon Rank-Sum Test: Small Sample Example</a:t>
            </a:r>
          </a:p>
        </p:txBody>
      </p:sp>
      <p:pic>
        <p:nvPicPr>
          <p:cNvPr id="18436" name="Picture 4" descr="j01834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4648200"/>
            <a:ext cx="182562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00200" y="381000"/>
            <a:ext cx="6781800" cy="990600"/>
          </a:xfrm>
        </p:spPr>
        <p:txBody>
          <a:bodyPr/>
          <a:lstStyle/>
          <a:p>
            <a:pPr eaLnBrk="1" hangingPunct="1">
              <a:lnSpc>
                <a:spcPct val="80000"/>
              </a:lnSpc>
              <a:spcBef>
                <a:spcPct val="40000"/>
              </a:spcBef>
            </a:pPr>
            <a:r>
              <a:rPr lang="en-US" altLang="en-US" smtClean="0"/>
              <a:t>Wilcoxon Rank-Sum Test: Small Sample Example</a:t>
            </a:r>
          </a:p>
        </p:txBody>
      </p:sp>
      <p:pic>
        <p:nvPicPr>
          <p:cNvPr id="19459" name="Picture 3" descr="j01834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495800"/>
            <a:ext cx="182562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8023" name="Group 87"/>
          <p:cNvGraphicFramePr>
            <a:graphicFrameLocks noGrp="1"/>
          </p:cNvGraphicFramePr>
          <p:nvPr/>
        </p:nvGraphicFramePr>
        <p:xfrm>
          <a:off x="2819400" y="1676400"/>
          <a:ext cx="5486400" cy="4883153"/>
        </p:xfrm>
        <a:graphic>
          <a:graphicData uri="http://schemas.openxmlformats.org/drawingml/2006/table">
            <a:tbl>
              <a:tblPr/>
              <a:tblGrid>
                <a:gridCol w="1371600"/>
                <a:gridCol w="1371600"/>
                <a:gridCol w="1371600"/>
                <a:gridCol w="1371600"/>
              </a:tblGrid>
              <a:tr h="457200">
                <a:tc grid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cs typeface="Arial" charset="0"/>
                        </a:rPr>
                        <a:t>Capacity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4D9FE"/>
                    </a:solidFill>
                  </a:tcPr>
                </a:tc>
                <a:tc hMerge="1">
                  <a:txBody>
                    <a:bodyPr/>
                    <a:lstStyle/>
                    <a:p>
                      <a:endParaRPr lang="en-US"/>
                    </a:p>
                  </a:txBody>
                  <a:tcPr/>
                </a:tc>
                <a:tc gridSpan="2">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cs typeface="Arial" charset="0"/>
                        </a:rPr>
                        <a:t>Rank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FF"/>
                    </a:solidFill>
                  </a:tcPr>
                </a:tc>
                <a:tc hMerge="1">
                  <a:txBody>
                    <a:bodyPr/>
                    <a:lstStyle/>
                    <a:p>
                      <a:endParaRPr lang="en-US"/>
                    </a:p>
                  </a:txBody>
                  <a:tcPr/>
                </a:tc>
              </a:tr>
              <a:tr h="4032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folHlink"/>
                          </a:solidFill>
                          <a:effectLst/>
                          <a:latin typeface="Tahoma" pitchFamily="34" charset="0"/>
                          <a:cs typeface="Arial" charset="0"/>
                        </a:rPr>
                        <a:t>Factory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Tahoma" pitchFamily="34" charset="0"/>
                          <a:cs typeface="Arial" charset="0"/>
                        </a:rPr>
                        <a:t>Factory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folHlink"/>
                          </a:solidFill>
                          <a:effectLst/>
                          <a:latin typeface="Tahoma" pitchFamily="34" charset="0"/>
                          <a:cs typeface="Arial" charset="0"/>
                        </a:rPr>
                        <a:t>Factory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Tahoma" pitchFamily="34" charset="0"/>
                          <a:cs typeface="Arial" charset="0"/>
                        </a:rPr>
                        <a:t>Factory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82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82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fo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94</a:t>
                      </a: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hlink"/>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1638">
                <a:tc gridSpan="2">
                  <a:txBody>
                    <a:bodyPr/>
                    <a:lstStyle/>
                    <a:p>
                      <a:pPr marL="0" marR="0" lvl="0" indent="0" algn="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cs typeface="Arial" charset="0"/>
                        </a:rPr>
                        <a:t>Rank Sums: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cs typeface="Arial" charset="0"/>
                        </a:rPr>
                        <a:t>20.5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hlink"/>
                          </a:solidFill>
                          <a:effectLst/>
                          <a:latin typeface="Tahoma" pitchFamily="34" charset="0"/>
                          <a:cs typeface="Arial"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24" name="Freeform 81"/>
          <p:cNvSpPr>
            <a:spLocks/>
          </p:cNvSpPr>
          <p:nvPr/>
        </p:nvSpPr>
        <p:spPr bwMode="auto">
          <a:xfrm>
            <a:off x="2590800" y="3352800"/>
            <a:ext cx="152400" cy="685800"/>
          </a:xfrm>
          <a:custGeom>
            <a:avLst/>
            <a:gdLst>
              <a:gd name="T0" fmla="*/ 2147483647 w 96"/>
              <a:gd name="T1" fmla="*/ 0 h 432"/>
              <a:gd name="T2" fmla="*/ 0 w 96"/>
              <a:gd name="T3" fmla="*/ 2147483647 h 432"/>
              <a:gd name="T4" fmla="*/ 2147483647 w 96"/>
              <a:gd name="T5" fmla="*/ 2147483647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96" y="0"/>
                </a:moveTo>
                <a:cubicBezTo>
                  <a:pt x="80" y="36"/>
                  <a:pt x="0" y="144"/>
                  <a:pt x="0" y="216"/>
                </a:cubicBezTo>
                <a:cubicBezTo>
                  <a:pt x="0" y="288"/>
                  <a:pt x="76" y="387"/>
                  <a:pt x="96" y="432"/>
                </a:cubicBezTo>
              </a:path>
            </a:pathLst>
          </a:custGeom>
          <a:noFill/>
          <a:ln w="38100" cap="flat" cmpd="sng">
            <a:solidFill>
              <a:srgbClr val="41AF53"/>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25" name="Text Box 82"/>
          <p:cNvSpPr txBox="1">
            <a:spLocks noChangeArrowheads="1"/>
          </p:cNvSpPr>
          <p:nvPr/>
        </p:nvSpPr>
        <p:spPr bwMode="auto">
          <a:xfrm>
            <a:off x="533400" y="3276600"/>
            <a:ext cx="19812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marL="320675" indent="-320675" defTabSz="852488" eaLnBrk="0" hangingPunct="0">
              <a:defRPr>
                <a:solidFill>
                  <a:schemeClr val="tx1"/>
                </a:solidFill>
                <a:latin typeface="Tahoma" pitchFamily="34" charset="0"/>
                <a:cs typeface="Arial" charset="0"/>
              </a:defRPr>
            </a:lvl1pPr>
            <a:lvl2pPr marL="742950" indent="-285750" defTabSz="852488" eaLnBrk="0" hangingPunct="0">
              <a:defRPr>
                <a:solidFill>
                  <a:schemeClr val="tx1"/>
                </a:solidFill>
                <a:latin typeface="Tahoma" pitchFamily="34" charset="0"/>
                <a:cs typeface="Arial" charset="0"/>
              </a:defRPr>
            </a:lvl2pPr>
            <a:lvl3pPr marL="1143000" indent="-228600" defTabSz="852488" eaLnBrk="0" hangingPunct="0">
              <a:defRPr>
                <a:solidFill>
                  <a:schemeClr val="tx1"/>
                </a:solidFill>
                <a:latin typeface="Tahoma" pitchFamily="34" charset="0"/>
                <a:cs typeface="Arial" charset="0"/>
              </a:defRPr>
            </a:lvl3pPr>
            <a:lvl4pPr marL="1600200" indent="-228600" defTabSz="852488" eaLnBrk="0" hangingPunct="0">
              <a:defRPr>
                <a:solidFill>
                  <a:schemeClr val="tx1"/>
                </a:solidFill>
                <a:latin typeface="Tahoma" pitchFamily="34" charset="0"/>
                <a:cs typeface="Arial" charset="0"/>
              </a:defRPr>
            </a:lvl4pPr>
            <a:lvl5pPr marL="2057400" indent="-228600" defTabSz="852488" eaLnBrk="0" hangingPunct="0">
              <a:defRPr>
                <a:solidFill>
                  <a:schemeClr val="tx1"/>
                </a:solidFill>
                <a:latin typeface="Tahoma" pitchFamily="34" charset="0"/>
                <a:cs typeface="Arial" charset="0"/>
              </a:defRPr>
            </a:lvl5pPr>
            <a:lvl6pPr marL="2514600" indent="-228600" defTabSz="852488" eaLnBrk="0" fontAlgn="base" hangingPunct="0">
              <a:spcBef>
                <a:spcPct val="0"/>
              </a:spcBef>
              <a:spcAft>
                <a:spcPct val="0"/>
              </a:spcAft>
              <a:defRPr>
                <a:solidFill>
                  <a:schemeClr val="tx1"/>
                </a:solidFill>
                <a:latin typeface="Tahoma" pitchFamily="34" charset="0"/>
                <a:cs typeface="Arial" charset="0"/>
              </a:defRPr>
            </a:lvl6pPr>
            <a:lvl7pPr marL="2971800" indent="-228600" defTabSz="852488" eaLnBrk="0" fontAlgn="base" hangingPunct="0">
              <a:spcBef>
                <a:spcPct val="0"/>
              </a:spcBef>
              <a:spcAft>
                <a:spcPct val="0"/>
              </a:spcAft>
              <a:defRPr>
                <a:solidFill>
                  <a:schemeClr val="tx1"/>
                </a:solidFill>
                <a:latin typeface="Tahoma" pitchFamily="34" charset="0"/>
                <a:cs typeface="Arial" charset="0"/>
              </a:defRPr>
            </a:lvl7pPr>
            <a:lvl8pPr marL="3429000" indent="-228600" defTabSz="852488" eaLnBrk="0" fontAlgn="base" hangingPunct="0">
              <a:spcBef>
                <a:spcPct val="0"/>
              </a:spcBef>
              <a:spcAft>
                <a:spcPct val="0"/>
              </a:spcAft>
              <a:defRPr>
                <a:solidFill>
                  <a:schemeClr val="tx1"/>
                </a:solidFill>
                <a:latin typeface="Tahoma" pitchFamily="34" charset="0"/>
                <a:cs typeface="Arial" charset="0"/>
              </a:defRPr>
            </a:lvl8pPr>
            <a:lvl9pPr marL="3886200" indent="-228600" defTabSz="852488"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lnSpc>
                <a:spcPct val="105000"/>
              </a:lnSpc>
              <a:spcBef>
                <a:spcPct val="50000"/>
              </a:spcBef>
              <a:buClr>
                <a:schemeClr val="folHlink"/>
              </a:buClr>
              <a:buSzPct val="60000"/>
              <a:buFont typeface="Wingdings" pitchFamily="2" charset="2"/>
              <a:buNone/>
            </a:pPr>
            <a:r>
              <a:rPr lang="en-US" altLang="en-US" sz="2400">
                <a:latin typeface="Arial" charset="0"/>
              </a:rPr>
              <a:t>Tie in 3</a:t>
            </a:r>
            <a:r>
              <a:rPr lang="en-US" altLang="en-US" sz="2400" baseline="30000">
                <a:latin typeface="Arial" charset="0"/>
              </a:rPr>
              <a:t>rd</a:t>
            </a:r>
            <a:r>
              <a:rPr lang="en-US" altLang="en-US" sz="2400">
                <a:latin typeface="Arial" charset="0"/>
              </a:rPr>
              <a:t> and 4</a:t>
            </a:r>
            <a:r>
              <a:rPr lang="en-US" altLang="en-US" sz="2400" baseline="30000">
                <a:latin typeface="Arial" charset="0"/>
              </a:rPr>
              <a:t>th</a:t>
            </a:r>
            <a:r>
              <a:rPr lang="en-US" altLang="en-US" sz="2400">
                <a:latin typeface="Arial" charset="0"/>
              </a:rPr>
              <a:t> places</a:t>
            </a:r>
          </a:p>
        </p:txBody>
      </p:sp>
      <p:sp>
        <p:nvSpPr>
          <p:cNvPr id="19526" name="Text Box 83"/>
          <p:cNvSpPr txBox="1">
            <a:spLocks noChangeArrowheads="1"/>
          </p:cNvSpPr>
          <p:nvPr/>
        </p:nvSpPr>
        <p:spPr bwMode="auto">
          <a:xfrm>
            <a:off x="990600" y="1676400"/>
            <a:ext cx="1600200" cy="1169988"/>
          </a:xfrm>
          <a:prstGeom prst="rect">
            <a:avLst/>
          </a:prstGeom>
          <a:solidFill>
            <a:srgbClr val="FDE0BD"/>
          </a:solidFill>
          <a:ln w="19050" algn="ctr">
            <a:solidFill>
              <a:schemeClr val="tx1"/>
            </a:solidFill>
            <a:miter lim="800000"/>
            <a:headEnd/>
            <a:tailEnd/>
          </a:ln>
        </p:spPr>
        <p:txBody>
          <a:bodyPr>
            <a:spAutoFit/>
          </a:bodyPr>
          <a:lstStyle>
            <a:lvl1pPr marL="320675" indent="-320675" defTabSz="852488" eaLnBrk="0" hangingPunct="0">
              <a:defRPr>
                <a:solidFill>
                  <a:schemeClr val="tx1"/>
                </a:solidFill>
                <a:latin typeface="Tahoma" pitchFamily="34" charset="0"/>
                <a:cs typeface="Arial" charset="0"/>
              </a:defRPr>
            </a:lvl1pPr>
            <a:lvl2pPr marL="742950" indent="-285750" defTabSz="852488" eaLnBrk="0" hangingPunct="0">
              <a:defRPr>
                <a:solidFill>
                  <a:schemeClr val="tx1"/>
                </a:solidFill>
                <a:latin typeface="Tahoma" pitchFamily="34" charset="0"/>
                <a:cs typeface="Arial" charset="0"/>
              </a:defRPr>
            </a:lvl2pPr>
            <a:lvl3pPr marL="1143000" indent="-228600" defTabSz="852488" eaLnBrk="0" hangingPunct="0">
              <a:defRPr>
                <a:solidFill>
                  <a:schemeClr val="tx1"/>
                </a:solidFill>
                <a:latin typeface="Tahoma" pitchFamily="34" charset="0"/>
                <a:cs typeface="Arial" charset="0"/>
              </a:defRPr>
            </a:lvl3pPr>
            <a:lvl4pPr marL="1600200" indent="-228600" defTabSz="852488" eaLnBrk="0" hangingPunct="0">
              <a:defRPr>
                <a:solidFill>
                  <a:schemeClr val="tx1"/>
                </a:solidFill>
                <a:latin typeface="Tahoma" pitchFamily="34" charset="0"/>
                <a:cs typeface="Arial" charset="0"/>
              </a:defRPr>
            </a:lvl4pPr>
            <a:lvl5pPr marL="2057400" indent="-228600" defTabSz="852488" eaLnBrk="0" hangingPunct="0">
              <a:defRPr>
                <a:solidFill>
                  <a:schemeClr val="tx1"/>
                </a:solidFill>
                <a:latin typeface="Tahoma" pitchFamily="34" charset="0"/>
                <a:cs typeface="Arial" charset="0"/>
              </a:defRPr>
            </a:lvl5pPr>
            <a:lvl6pPr marL="2514600" indent="-228600" defTabSz="852488" eaLnBrk="0" fontAlgn="base" hangingPunct="0">
              <a:spcBef>
                <a:spcPct val="0"/>
              </a:spcBef>
              <a:spcAft>
                <a:spcPct val="0"/>
              </a:spcAft>
              <a:defRPr>
                <a:solidFill>
                  <a:schemeClr val="tx1"/>
                </a:solidFill>
                <a:latin typeface="Tahoma" pitchFamily="34" charset="0"/>
                <a:cs typeface="Arial" charset="0"/>
              </a:defRPr>
            </a:lvl6pPr>
            <a:lvl7pPr marL="2971800" indent="-228600" defTabSz="852488" eaLnBrk="0" fontAlgn="base" hangingPunct="0">
              <a:spcBef>
                <a:spcPct val="0"/>
              </a:spcBef>
              <a:spcAft>
                <a:spcPct val="0"/>
              </a:spcAft>
              <a:defRPr>
                <a:solidFill>
                  <a:schemeClr val="tx1"/>
                </a:solidFill>
                <a:latin typeface="Tahoma" pitchFamily="34" charset="0"/>
                <a:cs typeface="Arial" charset="0"/>
              </a:defRPr>
            </a:lvl7pPr>
            <a:lvl8pPr marL="3429000" indent="-228600" defTabSz="852488" eaLnBrk="0" fontAlgn="base" hangingPunct="0">
              <a:spcBef>
                <a:spcPct val="0"/>
              </a:spcBef>
              <a:spcAft>
                <a:spcPct val="0"/>
              </a:spcAft>
              <a:defRPr>
                <a:solidFill>
                  <a:schemeClr val="tx1"/>
                </a:solidFill>
                <a:latin typeface="Tahoma" pitchFamily="34" charset="0"/>
                <a:cs typeface="Arial" charset="0"/>
              </a:defRPr>
            </a:lvl8pPr>
            <a:lvl9pPr marL="3886200" indent="-228600" defTabSz="852488"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lnSpc>
                <a:spcPct val="90000"/>
              </a:lnSpc>
              <a:spcBef>
                <a:spcPct val="10000"/>
              </a:spcBef>
              <a:buClr>
                <a:schemeClr val="folHlink"/>
              </a:buClr>
              <a:buSzPct val="60000"/>
              <a:buFont typeface="Wingdings" pitchFamily="2" charset="2"/>
              <a:buNone/>
            </a:pPr>
            <a:r>
              <a:rPr lang="en-US" altLang="en-US" sz="2400" b="1">
                <a:latin typeface="Arial" charset="0"/>
              </a:rPr>
              <a:t>Ranked</a:t>
            </a:r>
          </a:p>
          <a:p>
            <a:pPr algn="ctr" eaLnBrk="1" hangingPunct="1">
              <a:lnSpc>
                <a:spcPct val="90000"/>
              </a:lnSpc>
              <a:spcBef>
                <a:spcPct val="10000"/>
              </a:spcBef>
              <a:buClr>
                <a:schemeClr val="folHlink"/>
              </a:buClr>
              <a:buSzPct val="60000"/>
              <a:buFont typeface="Wingdings" pitchFamily="2" charset="2"/>
              <a:buNone/>
            </a:pPr>
            <a:r>
              <a:rPr lang="en-US" altLang="en-US" sz="2400" b="1">
                <a:latin typeface="Arial" charset="0"/>
              </a:rPr>
              <a:t>Capacity</a:t>
            </a:r>
          </a:p>
          <a:p>
            <a:pPr algn="ctr" eaLnBrk="1" hangingPunct="1">
              <a:lnSpc>
                <a:spcPct val="90000"/>
              </a:lnSpc>
              <a:spcBef>
                <a:spcPct val="10000"/>
              </a:spcBef>
              <a:buClr>
                <a:schemeClr val="folHlink"/>
              </a:buClr>
              <a:buSzPct val="60000"/>
              <a:buFont typeface="Wingdings" pitchFamily="2" charset="2"/>
              <a:buNone/>
            </a:pPr>
            <a:r>
              <a:rPr lang="en-US" altLang="en-US" sz="2400" b="1">
                <a:latin typeface="Arial" charset="0"/>
              </a:rPr>
              <a:t>values:</a:t>
            </a:r>
          </a:p>
        </p:txBody>
      </p:sp>
      <p:sp>
        <p:nvSpPr>
          <p:cNvPr id="19527" name="Freeform 84"/>
          <p:cNvSpPr>
            <a:spLocks/>
          </p:cNvSpPr>
          <p:nvPr/>
        </p:nvSpPr>
        <p:spPr bwMode="auto">
          <a:xfrm flipH="1">
            <a:off x="8382000" y="3352800"/>
            <a:ext cx="152400" cy="685800"/>
          </a:xfrm>
          <a:custGeom>
            <a:avLst/>
            <a:gdLst>
              <a:gd name="T0" fmla="*/ 2147483647 w 96"/>
              <a:gd name="T1" fmla="*/ 0 h 432"/>
              <a:gd name="T2" fmla="*/ 0 w 96"/>
              <a:gd name="T3" fmla="*/ 2147483647 h 432"/>
              <a:gd name="T4" fmla="*/ 2147483647 w 96"/>
              <a:gd name="T5" fmla="*/ 2147483647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96" y="0"/>
                </a:moveTo>
                <a:cubicBezTo>
                  <a:pt x="80" y="36"/>
                  <a:pt x="0" y="144"/>
                  <a:pt x="0" y="216"/>
                </a:cubicBezTo>
                <a:cubicBezTo>
                  <a:pt x="0" y="288"/>
                  <a:pt x="76" y="387"/>
                  <a:pt x="96" y="432"/>
                </a:cubicBezTo>
              </a:path>
            </a:pathLst>
          </a:custGeom>
          <a:noFill/>
          <a:ln w="38100" cap="flat" cmpd="sng">
            <a:solidFill>
              <a:srgbClr val="41AF53"/>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28" name="Text Box 85"/>
          <p:cNvSpPr txBox="1">
            <a:spLocks noChangeArrowheads="1"/>
          </p:cNvSpPr>
          <p:nvPr/>
        </p:nvSpPr>
        <p:spPr bwMode="auto">
          <a:xfrm>
            <a:off x="7620000" y="12192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sz="2000" i="1">
                <a:solidFill>
                  <a:schemeClr val="tx2"/>
                </a:solidFill>
                <a:latin typeface="Arial" charset="0"/>
              </a:rPr>
              <a:t>(continued)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371600" y="2057400"/>
            <a:ext cx="1905000" cy="476250"/>
          </a:xfrm>
          <a:prstGeom prst="rect">
            <a:avLst/>
          </a:prstGeom>
          <a:solidFill>
            <a:srgbClr val="FDE0BD"/>
          </a:solidFill>
          <a:ln w="19050" algn="ctr">
            <a:solidFill>
              <a:schemeClr val="tx1"/>
            </a:solidFill>
            <a:miter lim="800000"/>
            <a:headEnd/>
            <a:tailEnd/>
          </a:ln>
        </p:spPr>
        <p:txBody>
          <a:bodyPr anchor="ct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a:t>R</a:t>
            </a:r>
            <a:r>
              <a:rPr lang="en-US" altLang="en-US" sz="2400" baseline="-25000"/>
              <a:t>1</a:t>
            </a:r>
            <a:r>
              <a:rPr lang="en-US" altLang="en-US" sz="2400"/>
              <a:t> = 24.5</a:t>
            </a:r>
          </a:p>
        </p:txBody>
      </p:sp>
      <p:sp>
        <p:nvSpPr>
          <p:cNvPr id="20483" name="Rectangle 3"/>
          <p:cNvSpPr>
            <a:spLocks noGrp="1" noChangeArrowheads="1"/>
          </p:cNvSpPr>
          <p:nvPr>
            <p:ph type="title"/>
          </p:nvPr>
        </p:nvSpPr>
        <p:spPr>
          <a:xfrm>
            <a:off x="1600200" y="381000"/>
            <a:ext cx="6781800" cy="990600"/>
          </a:xfrm>
        </p:spPr>
        <p:txBody>
          <a:bodyPr/>
          <a:lstStyle/>
          <a:p>
            <a:pPr eaLnBrk="1" hangingPunct="1">
              <a:lnSpc>
                <a:spcPct val="80000"/>
              </a:lnSpc>
              <a:spcBef>
                <a:spcPct val="40000"/>
              </a:spcBef>
            </a:pPr>
            <a:r>
              <a:rPr lang="en-US" altLang="en-US" smtClean="0"/>
              <a:t>Wilcoxon Rank-Sum Test: Small Sample Example</a:t>
            </a:r>
          </a:p>
        </p:txBody>
      </p:sp>
      <p:pic>
        <p:nvPicPr>
          <p:cNvPr id="20484" name="Picture 4" descr="j01834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886200"/>
            <a:ext cx="182562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7620000" y="12192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sz="2000" i="1">
                <a:solidFill>
                  <a:schemeClr val="tx2"/>
                </a:solidFill>
                <a:latin typeface="Arial" charset="0"/>
              </a:rPr>
              <a:t>(continued)</a:t>
            </a:r>
          </a:p>
        </p:txBody>
      </p:sp>
      <p:sp>
        <p:nvSpPr>
          <p:cNvPr id="20486" name="Text Box 7"/>
          <p:cNvSpPr txBox="1">
            <a:spLocks noChangeArrowheads="1"/>
          </p:cNvSpPr>
          <p:nvPr/>
        </p:nvSpPr>
        <p:spPr bwMode="auto">
          <a:xfrm>
            <a:off x="533400" y="2743200"/>
            <a:ext cx="5029200"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marL="320675" indent="-320675" defTabSz="852488" eaLnBrk="0" hangingPunct="0">
              <a:defRPr>
                <a:solidFill>
                  <a:schemeClr val="tx1"/>
                </a:solidFill>
                <a:latin typeface="Tahoma" pitchFamily="34" charset="0"/>
                <a:cs typeface="Arial" charset="0"/>
              </a:defRPr>
            </a:lvl1pPr>
            <a:lvl2pPr marL="742950" indent="-285750" defTabSz="852488" eaLnBrk="0" hangingPunct="0">
              <a:defRPr>
                <a:solidFill>
                  <a:schemeClr val="tx1"/>
                </a:solidFill>
                <a:latin typeface="Tahoma" pitchFamily="34" charset="0"/>
                <a:cs typeface="Arial" charset="0"/>
              </a:defRPr>
            </a:lvl2pPr>
            <a:lvl3pPr marL="1143000" indent="-228600" defTabSz="852488" eaLnBrk="0" hangingPunct="0">
              <a:defRPr>
                <a:solidFill>
                  <a:schemeClr val="tx1"/>
                </a:solidFill>
                <a:latin typeface="Tahoma" pitchFamily="34" charset="0"/>
                <a:cs typeface="Arial" charset="0"/>
              </a:defRPr>
            </a:lvl3pPr>
            <a:lvl4pPr marL="1600200" indent="-228600" defTabSz="852488" eaLnBrk="0" hangingPunct="0">
              <a:defRPr>
                <a:solidFill>
                  <a:schemeClr val="tx1"/>
                </a:solidFill>
                <a:latin typeface="Tahoma" pitchFamily="34" charset="0"/>
                <a:cs typeface="Arial" charset="0"/>
              </a:defRPr>
            </a:lvl4pPr>
            <a:lvl5pPr marL="2057400" indent="-228600" defTabSz="852488" eaLnBrk="0" hangingPunct="0">
              <a:defRPr>
                <a:solidFill>
                  <a:schemeClr val="tx1"/>
                </a:solidFill>
                <a:latin typeface="Tahoma" pitchFamily="34" charset="0"/>
                <a:cs typeface="Arial" charset="0"/>
              </a:defRPr>
            </a:lvl5pPr>
            <a:lvl6pPr marL="2514600" indent="-228600" defTabSz="852488" eaLnBrk="0" fontAlgn="base" hangingPunct="0">
              <a:spcBef>
                <a:spcPct val="0"/>
              </a:spcBef>
              <a:spcAft>
                <a:spcPct val="0"/>
              </a:spcAft>
              <a:defRPr>
                <a:solidFill>
                  <a:schemeClr val="tx1"/>
                </a:solidFill>
                <a:latin typeface="Tahoma" pitchFamily="34" charset="0"/>
                <a:cs typeface="Arial" charset="0"/>
              </a:defRPr>
            </a:lvl6pPr>
            <a:lvl7pPr marL="2971800" indent="-228600" defTabSz="852488" eaLnBrk="0" fontAlgn="base" hangingPunct="0">
              <a:spcBef>
                <a:spcPct val="0"/>
              </a:spcBef>
              <a:spcAft>
                <a:spcPct val="0"/>
              </a:spcAft>
              <a:defRPr>
                <a:solidFill>
                  <a:schemeClr val="tx1"/>
                </a:solidFill>
                <a:latin typeface="Tahoma" pitchFamily="34" charset="0"/>
                <a:cs typeface="Arial" charset="0"/>
              </a:defRPr>
            </a:lvl7pPr>
            <a:lvl8pPr marL="3429000" indent="-228600" defTabSz="852488" eaLnBrk="0" fontAlgn="base" hangingPunct="0">
              <a:spcBef>
                <a:spcPct val="0"/>
              </a:spcBef>
              <a:spcAft>
                <a:spcPct val="0"/>
              </a:spcAft>
              <a:defRPr>
                <a:solidFill>
                  <a:schemeClr val="tx1"/>
                </a:solidFill>
                <a:latin typeface="Tahoma" pitchFamily="34" charset="0"/>
                <a:cs typeface="Arial" charset="0"/>
              </a:defRPr>
            </a:lvl8pPr>
            <a:lvl9pPr marL="3886200" indent="-228600" defTabSz="852488" eaLnBrk="0" fontAlgn="base" hangingPunct="0">
              <a:spcBef>
                <a:spcPct val="0"/>
              </a:spcBef>
              <a:spcAft>
                <a:spcPct val="0"/>
              </a:spcAft>
              <a:defRPr>
                <a:solidFill>
                  <a:schemeClr val="tx1"/>
                </a:solidFill>
                <a:latin typeface="Tahoma" pitchFamily="34" charset="0"/>
                <a:cs typeface="Arial" charset="0"/>
              </a:defRPr>
            </a:lvl9pPr>
          </a:lstStyle>
          <a:p>
            <a:pPr eaLnBrk="1" hangingPunct="1">
              <a:lnSpc>
                <a:spcPct val="105000"/>
              </a:lnSpc>
              <a:spcBef>
                <a:spcPct val="30000"/>
              </a:spcBef>
              <a:buClr>
                <a:schemeClr val="folHlink"/>
              </a:buClr>
              <a:buSzPct val="60000"/>
              <a:buFont typeface="Wingdings" pitchFamily="2" charset="2"/>
              <a:buNone/>
            </a:pPr>
            <a:r>
              <a:rPr lang="en-US" altLang="en-US" sz="2400">
                <a:latin typeface="Arial" charset="0"/>
              </a:rPr>
              <a:t>The sample sizes are: </a:t>
            </a:r>
          </a:p>
          <a:p>
            <a:pPr eaLnBrk="1" hangingPunct="1">
              <a:lnSpc>
                <a:spcPct val="105000"/>
              </a:lnSpc>
              <a:spcBef>
                <a:spcPct val="30000"/>
              </a:spcBef>
              <a:buClr>
                <a:schemeClr val="folHlink"/>
              </a:buClr>
              <a:buSzPct val="60000"/>
              <a:buFont typeface="Wingdings" pitchFamily="2" charset="2"/>
              <a:buNone/>
            </a:pPr>
            <a:r>
              <a:rPr lang="en-US" altLang="en-US" sz="2400">
                <a:latin typeface="Arial" charset="0"/>
              </a:rPr>
              <a:t>		</a:t>
            </a:r>
            <a:r>
              <a:rPr lang="en-US" altLang="en-US" sz="2400">
                <a:solidFill>
                  <a:schemeClr val="folHlink"/>
                </a:solidFill>
                <a:latin typeface="Arial" charset="0"/>
              </a:rPr>
              <a:t>n</a:t>
            </a:r>
            <a:r>
              <a:rPr lang="en-US" altLang="en-US" sz="2400" baseline="-25000">
                <a:solidFill>
                  <a:schemeClr val="folHlink"/>
                </a:solidFill>
                <a:latin typeface="Arial" charset="0"/>
              </a:rPr>
              <a:t>1</a:t>
            </a:r>
            <a:r>
              <a:rPr lang="en-US" altLang="en-US" sz="2400">
                <a:solidFill>
                  <a:schemeClr val="folHlink"/>
                </a:solidFill>
                <a:latin typeface="Arial" charset="0"/>
              </a:rPr>
              <a:t> = 4</a:t>
            </a:r>
            <a:r>
              <a:rPr lang="en-US" altLang="en-US" sz="2400">
                <a:latin typeface="Arial" charset="0"/>
              </a:rPr>
              <a:t> (factory B)</a:t>
            </a:r>
          </a:p>
          <a:p>
            <a:pPr eaLnBrk="1" hangingPunct="1">
              <a:lnSpc>
                <a:spcPct val="105000"/>
              </a:lnSpc>
              <a:spcBef>
                <a:spcPct val="30000"/>
              </a:spcBef>
              <a:buClr>
                <a:schemeClr val="folHlink"/>
              </a:buClr>
              <a:buSzPct val="60000"/>
              <a:buFont typeface="Wingdings" pitchFamily="2" charset="2"/>
              <a:buNone/>
            </a:pPr>
            <a:r>
              <a:rPr lang="en-US" altLang="en-US" sz="2400">
                <a:latin typeface="Arial" charset="0"/>
              </a:rPr>
              <a:t>		</a:t>
            </a:r>
            <a:r>
              <a:rPr lang="en-US" altLang="en-US" sz="2400">
                <a:solidFill>
                  <a:schemeClr val="folHlink"/>
                </a:solidFill>
                <a:latin typeface="Arial" charset="0"/>
              </a:rPr>
              <a:t>n</a:t>
            </a:r>
            <a:r>
              <a:rPr lang="en-US" altLang="en-US" sz="2400" baseline="-25000">
                <a:solidFill>
                  <a:schemeClr val="folHlink"/>
                </a:solidFill>
                <a:latin typeface="Arial" charset="0"/>
              </a:rPr>
              <a:t>2</a:t>
            </a:r>
            <a:r>
              <a:rPr lang="en-US" altLang="en-US" sz="2400">
                <a:solidFill>
                  <a:schemeClr val="folHlink"/>
                </a:solidFill>
                <a:latin typeface="Arial" charset="0"/>
              </a:rPr>
              <a:t> = 5</a:t>
            </a:r>
            <a:r>
              <a:rPr lang="en-US" altLang="en-US" sz="2400">
                <a:latin typeface="Arial" charset="0"/>
              </a:rPr>
              <a:t> (factory A)</a:t>
            </a:r>
          </a:p>
          <a:p>
            <a:pPr eaLnBrk="1" hangingPunct="1">
              <a:lnSpc>
                <a:spcPct val="105000"/>
              </a:lnSpc>
              <a:spcBef>
                <a:spcPct val="30000"/>
              </a:spcBef>
              <a:buClr>
                <a:schemeClr val="folHlink"/>
              </a:buClr>
              <a:buSzPct val="60000"/>
              <a:buFont typeface="Wingdings" pitchFamily="2" charset="2"/>
              <a:buNone/>
            </a:pPr>
            <a:r>
              <a:rPr lang="en-US" altLang="en-US" sz="2400">
                <a:latin typeface="Arial" charset="0"/>
              </a:rPr>
              <a:t>The level of significance is </a:t>
            </a:r>
            <a:r>
              <a:rPr lang="el-GR" altLang="en-US" sz="2400">
                <a:solidFill>
                  <a:schemeClr val="folHlink"/>
                </a:solidFill>
                <a:latin typeface="Arial" charset="0"/>
                <a:sym typeface="Symbol" pitchFamily="18" charset="2"/>
              </a:rPr>
              <a:t></a:t>
            </a:r>
            <a:r>
              <a:rPr lang="en-US" altLang="en-US" sz="2400">
                <a:solidFill>
                  <a:schemeClr val="folHlink"/>
                </a:solidFill>
                <a:latin typeface="Arial" charset="0"/>
              </a:rPr>
              <a:t> = .05</a:t>
            </a:r>
            <a:endParaRPr lang="el-GR" altLang="en-US" sz="2400">
              <a:solidFill>
                <a:schemeClr val="folHlink"/>
              </a:solidFill>
              <a:latin typeface="Arial" charset="0"/>
            </a:endParaRPr>
          </a:p>
        </p:txBody>
      </p:sp>
      <p:sp>
        <p:nvSpPr>
          <p:cNvPr id="20487" name="Rectangle 9"/>
          <p:cNvSpPr>
            <a:spLocks noChangeArrowheads="1"/>
          </p:cNvSpPr>
          <p:nvPr/>
        </p:nvSpPr>
        <p:spPr bwMode="auto">
          <a:xfrm>
            <a:off x="3886200" y="2057400"/>
            <a:ext cx="1909763" cy="476250"/>
          </a:xfrm>
          <a:prstGeom prst="rect">
            <a:avLst/>
          </a:prstGeom>
          <a:solidFill>
            <a:srgbClr val="FDE0BD"/>
          </a:solidFill>
          <a:ln w="19050" algn="ctr">
            <a:solidFill>
              <a:schemeClr val="tx1"/>
            </a:solidFill>
            <a:miter lim="800000"/>
            <a:headEnd/>
            <a:tailEnd/>
          </a:ln>
        </p:spPr>
        <p:txBody>
          <a:bodyPr anchor="ct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a:t>R</a:t>
            </a:r>
            <a:r>
              <a:rPr lang="en-US" altLang="en-US" sz="2400" baseline="-25000"/>
              <a:t>2</a:t>
            </a:r>
            <a:r>
              <a:rPr lang="en-US" altLang="en-US" sz="2400"/>
              <a:t> = 20.5</a:t>
            </a:r>
          </a:p>
        </p:txBody>
      </p:sp>
      <p:sp>
        <p:nvSpPr>
          <p:cNvPr id="20488" name="Text Box 12"/>
          <p:cNvSpPr txBox="1">
            <a:spLocks noChangeArrowheads="1"/>
          </p:cNvSpPr>
          <p:nvPr/>
        </p:nvSpPr>
        <p:spPr bwMode="auto">
          <a:xfrm>
            <a:off x="609600" y="4727575"/>
            <a:ext cx="4048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latin typeface="Arial" charset="0"/>
              </a:rPr>
              <a:t>Critical values from Table 12</a:t>
            </a:r>
          </a:p>
          <a:p>
            <a:pPr eaLnBrk="1" hangingPunct="1"/>
            <a:r>
              <a:rPr lang="en-US" altLang="en-US" sz="2400">
                <a:latin typeface="Arial" charset="0"/>
              </a:rPr>
              <a:t>Conclusion: NS</a:t>
            </a:r>
          </a:p>
        </p:txBody>
      </p:sp>
      <p:sp>
        <p:nvSpPr>
          <p:cNvPr id="20489" name="Rectangle 1"/>
          <p:cNvSpPr>
            <a:spLocks noChangeArrowheads="1"/>
          </p:cNvSpPr>
          <p:nvPr/>
        </p:nvSpPr>
        <p:spPr bwMode="auto">
          <a:xfrm>
            <a:off x="762000" y="5559425"/>
            <a:ext cx="64770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100">
                <a:solidFill>
                  <a:srgbClr val="FF0000"/>
                </a:solidFill>
                <a:latin typeface="Arial" charset="0"/>
              </a:rPr>
              <a:t>&gt; a&lt;-c(71,82,77,94,88)</a:t>
            </a:r>
          </a:p>
          <a:p>
            <a:pPr eaLnBrk="1" hangingPunct="1"/>
            <a:r>
              <a:rPr lang="en-US" altLang="en-US" sz="1100">
                <a:solidFill>
                  <a:srgbClr val="FF0000"/>
                </a:solidFill>
                <a:latin typeface="Arial" charset="0"/>
              </a:rPr>
              <a:t>&gt; b&lt;-c(85,82,92,97)</a:t>
            </a:r>
          </a:p>
          <a:p>
            <a:pPr eaLnBrk="1" hangingPunct="1"/>
            <a:r>
              <a:rPr lang="en-US" altLang="en-US" sz="1100">
                <a:solidFill>
                  <a:srgbClr val="FF0000"/>
                </a:solidFill>
                <a:latin typeface="Arial" charset="0"/>
              </a:rPr>
              <a:t>&gt; wilcox.test(a, b, paired=F)</a:t>
            </a:r>
          </a:p>
          <a:p>
            <a:pPr eaLnBrk="1" hangingPunct="1"/>
            <a:endParaRPr lang="en-US" altLang="en-US" sz="1100">
              <a:latin typeface="Arial" charset="0"/>
            </a:endParaRPr>
          </a:p>
          <a:p>
            <a:pPr eaLnBrk="1" hangingPunct="1"/>
            <a:r>
              <a:rPr lang="en-US" altLang="en-US" sz="1100">
                <a:latin typeface="Arial" charset="0"/>
              </a:rPr>
              <a:t>        Wilcoxon rank sum test with continuity correction</a:t>
            </a:r>
          </a:p>
          <a:p>
            <a:pPr eaLnBrk="1" hangingPunct="1"/>
            <a:r>
              <a:rPr lang="en-US" altLang="en-US" sz="1100">
                <a:latin typeface="Arial" charset="0"/>
              </a:rPr>
              <a:t>W = 5.5, p-value = 0.3252</a:t>
            </a:r>
          </a:p>
          <a:p>
            <a:pPr eaLnBrk="1" hangingPunct="1"/>
            <a:r>
              <a:rPr lang="en-US" altLang="en-US" sz="1100">
                <a:latin typeface="Arial" charset="0"/>
              </a:rPr>
              <a:t>alternative hypothesis: true location shift is not equal to 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z="1800" smtClean="0">
              <a:solidFill>
                <a:srgbClr val="000000"/>
              </a:solidFill>
              <a:ea typeface="MS PGothic" pitchFamily="34" charset="-128"/>
            </a:endParaRPr>
          </a:p>
        </p:txBody>
      </p:sp>
      <p:sp>
        <p:nvSpPr>
          <p:cNvPr id="28675" name="Rectangle 87"/>
          <p:cNvSpPr>
            <a:spLocks noChangeArrowheads="1"/>
          </p:cNvSpPr>
          <p:nvPr/>
        </p:nvSpPr>
        <p:spPr bwMode="auto">
          <a:xfrm>
            <a:off x="0" y="11430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r>
              <a:rPr lang="en-US" altLang="en-US" sz="2800" b="1" dirty="0" smtClean="0">
                <a:solidFill>
                  <a:srgbClr val="000000"/>
                </a:solidFill>
                <a:latin typeface="Comic Sans MS" pitchFamily="66" charset="0"/>
                <a:ea typeface="MS PGothic" pitchFamily="34" charset="-128"/>
              </a:rPr>
              <a:t>Nonparametric Methods</a:t>
            </a:r>
            <a:endParaRPr lang="sv-SE" altLang="en-US" sz="2800" b="1" dirty="0" smtClean="0">
              <a:solidFill>
                <a:srgbClr val="000000"/>
              </a:solidFill>
              <a:latin typeface="Comic Sans MS" pitchFamily="66" charset="0"/>
              <a:ea typeface="MS PGothic" pitchFamily="34" charset="-128"/>
            </a:endParaRPr>
          </a:p>
        </p:txBody>
      </p:sp>
      <p:sp>
        <p:nvSpPr>
          <p:cNvPr id="28676" name="Line 88"/>
          <p:cNvSpPr>
            <a:spLocks noChangeShapeType="1"/>
          </p:cNvSpPr>
          <p:nvPr/>
        </p:nvSpPr>
        <p:spPr bwMode="auto">
          <a:xfrm>
            <a:off x="762000" y="762000"/>
            <a:ext cx="7924800" cy="0"/>
          </a:xfrm>
          <a:prstGeom prst="line">
            <a:avLst/>
          </a:prstGeom>
          <a:noFill/>
          <a:ln w="31750">
            <a:solidFill>
              <a:srgbClr val="CC3300"/>
            </a:solidFill>
            <a:round/>
            <a:headEnd/>
            <a:tailEnd/>
          </a:ln>
          <a:extLst>
            <a:ext uri="{909E8E84-426E-40DD-AFC4-6F175D3DCCD1}">
              <a14:hiddenFill xmlns:a14="http://schemas.microsoft.com/office/drawing/2010/main">
                <a:noFill/>
              </a14:hiddenFill>
            </a:ext>
          </a:extLst>
        </p:spPr>
        <p:txBody>
          <a:bodyPr/>
          <a:lstStyle/>
          <a:p>
            <a:pPr>
              <a:defRPr/>
            </a:pPr>
            <a:endParaRPr lang="en-US" sz="2400">
              <a:solidFill>
                <a:srgbClr val="000000"/>
              </a:solidFill>
              <a:latin typeface="Arial" charset="0"/>
            </a:endParaRPr>
          </a:p>
        </p:txBody>
      </p:sp>
      <p:sp>
        <p:nvSpPr>
          <p:cNvPr id="28677" name="Rectangle 4"/>
          <p:cNvSpPr>
            <a:spLocks noChangeArrowheads="1"/>
          </p:cNvSpPr>
          <p:nvPr/>
        </p:nvSpPr>
        <p:spPr bwMode="auto">
          <a:xfrm>
            <a:off x="3232150" y="152400"/>
            <a:ext cx="2700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r>
              <a:rPr lang="en-US" altLang="en-US" sz="3200" b="1" i="1" smtClean="0">
                <a:solidFill>
                  <a:srgbClr val="7030A0"/>
                </a:solidFill>
                <a:latin typeface="Comic Sans MS" pitchFamily="66" charset="0"/>
                <a:ea typeface="MS PGothic" pitchFamily="34" charset="-128"/>
              </a:rPr>
              <a:t>This Lecture</a:t>
            </a:r>
            <a:endParaRPr lang="sv-SE" altLang="en-US" sz="3200" b="1" i="1" smtClean="0">
              <a:solidFill>
                <a:srgbClr val="7030A0"/>
              </a:solidFill>
              <a:latin typeface="Comic Sans MS" pitchFamily="66" charset="0"/>
              <a:ea typeface="MS PGothic" pitchFamily="34" charset="-128"/>
            </a:endParaRPr>
          </a:p>
        </p:txBody>
      </p:sp>
      <p:sp>
        <p:nvSpPr>
          <p:cNvPr id="28678" name="Rectangle 1"/>
          <p:cNvSpPr>
            <a:spLocks noChangeArrowheads="1"/>
          </p:cNvSpPr>
          <p:nvPr/>
        </p:nvSpPr>
        <p:spPr bwMode="auto">
          <a:xfrm>
            <a:off x="3173413" y="3271838"/>
            <a:ext cx="2797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r>
              <a:rPr lang="en-US" altLang="en-US" b="1" smtClean="0">
                <a:solidFill>
                  <a:srgbClr val="000000"/>
                </a:solidFill>
              </a:rPr>
              <a:t>Judy Zhong Ph.D.</a:t>
            </a:r>
            <a:endParaRPr lang="en-US" altLang="en-US" smtClean="0">
              <a:solidFill>
                <a:srgbClr val="000000"/>
              </a:solidFill>
            </a:endParaRPr>
          </a:p>
        </p:txBody>
      </p:sp>
    </p:spTree>
    <p:extLst>
      <p:ext uri="{BB962C8B-B14F-4D97-AF65-F5344CB8AC3E}">
        <p14:creationId xmlns:p14="http://schemas.microsoft.com/office/powerpoint/2010/main" val="342875346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smtClean="0"/>
              <a:t>Summary:</a:t>
            </a:r>
            <a:br>
              <a:rPr lang="en-US" altLang="en-US" sz="4000" smtClean="0"/>
            </a:br>
            <a:r>
              <a:rPr lang="en-US" altLang="en-US" sz="4000" smtClean="0"/>
              <a:t>Nonparametric Tests</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smtClean="0"/>
              <a:t>Do not require normality </a:t>
            </a:r>
          </a:p>
          <a:p>
            <a:pPr eaLnBrk="1" hangingPunct="1">
              <a:lnSpc>
                <a:spcPct val="90000"/>
              </a:lnSpc>
            </a:pPr>
            <a:r>
              <a:rPr lang="en-US" altLang="en-US" sz="2400" smtClean="0"/>
              <a:t>Use if sample sizes small, ordinal data and/or data with outliers</a:t>
            </a:r>
          </a:p>
          <a:p>
            <a:pPr eaLnBrk="1" hangingPunct="1">
              <a:lnSpc>
                <a:spcPct val="90000"/>
              </a:lnSpc>
            </a:pPr>
            <a:r>
              <a:rPr lang="en-US" altLang="en-US" sz="2400" smtClean="0"/>
              <a:t>Rank-based tests </a:t>
            </a:r>
          </a:p>
          <a:p>
            <a:pPr lvl="1" eaLnBrk="1" hangingPunct="1">
              <a:lnSpc>
                <a:spcPct val="90000"/>
              </a:lnSpc>
            </a:pPr>
            <a:r>
              <a:rPr lang="en-US" altLang="en-US" sz="2000" smtClean="0"/>
              <a:t>one sample, paired samples: </a:t>
            </a:r>
          </a:p>
          <a:p>
            <a:pPr lvl="2" eaLnBrk="1" hangingPunct="1">
              <a:lnSpc>
                <a:spcPct val="90000"/>
              </a:lnSpc>
            </a:pPr>
            <a:r>
              <a:rPr lang="en-US" altLang="en-US" sz="1800" smtClean="0"/>
              <a:t>Wilcoxon Signed Rank Test</a:t>
            </a:r>
          </a:p>
          <a:p>
            <a:pPr lvl="1" eaLnBrk="1" hangingPunct="1">
              <a:lnSpc>
                <a:spcPct val="90000"/>
              </a:lnSpc>
            </a:pPr>
            <a:r>
              <a:rPr lang="en-US" altLang="en-US" sz="2000" smtClean="0"/>
              <a:t>two independent samples: </a:t>
            </a:r>
          </a:p>
          <a:p>
            <a:pPr lvl="2" eaLnBrk="1" hangingPunct="1">
              <a:lnSpc>
                <a:spcPct val="90000"/>
              </a:lnSpc>
            </a:pPr>
            <a:r>
              <a:rPr lang="en-US" altLang="en-US" sz="1800" smtClean="0"/>
              <a:t>Wilcoxon Rank Sum Test</a:t>
            </a:r>
          </a:p>
          <a:p>
            <a:pPr lvl="1" eaLnBrk="1" hangingPunct="1">
              <a:lnSpc>
                <a:spcPct val="90000"/>
              </a:lnSpc>
            </a:pPr>
            <a:r>
              <a:rPr lang="en-US" altLang="en-US" sz="2000" smtClean="0"/>
              <a:t>based on ranks of observations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z="1800" smtClean="0">
              <a:solidFill>
                <a:srgbClr val="000000"/>
              </a:solidFill>
              <a:ea typeface="MS PGothic" pitchFamily="34" charset="-128"/>
            </a:endParaRPr>
          </a:p>
        </p:txBody>
      </p:sp>
      <p:sp>
        <p:nvSpPr>
          <p:cNvPr id="58371" name="Rectangle 87"/>
          <p:cNvSpPr>
            <a:spLocks noChangeArrowheads="1"/>
          </p:cNvSpPr>
          <p:nvPr/>
        </p:nvSpPr>
        <p:spPr bwMode="auto">
          <a:xfrm>
            <a:off x="0" y="76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r>
              <a:rPr lang="en-US" altLang="en-US" sz="2800" b="1" dirty="0" smtClean="0">
                <a:solidFill>
                  <a:srgbClr val="7030A0"/>
                </a:solidFill>
                <a:latin typeface="Comic Sans MS" pitchFamily="66" charset="0"/>
                <a:ea typeface="MS PGothic" pitchFamily="34" charset="-128"/>
              </a:rPr>
              <a:t>Next Lecture: </a:t>
            </a:r>
            <a:r>
              <a:rPr lang="en-US" sz="2800" b="1" dirty="0" smtClean="0">
                <a:solidFill>
                  <a:srgbClr val="000000"/>
                </a:solidFill>
                <a:latin typeface="Comic Sans MS" pitchFamily="66" charset="0"/>
                <a:ea typeface="MS PGothic" pitchFamily="34" charset="-128"/>
              </a:rPr>
              <a:t>Regression and Correlation</a:t>
            </a:r>
            <a:endParaRPr lang="sv-SE" altLang="en-US" sz="2800" b="1" dirty="0" smtClean="0">
              <a:solidFill>
                <a:srgbClr val="000000"/>
              </a:solidFill>
              <a:latin typeface="Comic Sans MS" pitchFamily="66" charset="0"/>
              <a:ea typeface="MS PGothic" pitchFamily="34" charset="-128"/>
            </a:endParaRPr>
          </a:p>
        </p:txBody>
      </p:sp>
      <p:sp>
        <p:nvSpPr>
          <p:cNvPr id="58372" name="Line 88"/>
          <p:cNvSpPr>
            <a:spLocks noChangeShapeType="1"/>
          </p:cNvSpPr>
          <p:nvPr/>
        </p:nvSpPr>
        <p:spPr bwMode="auto">
          <a:xfrm>
            <a:off x="609600" y="762000"/>
            <a:ext cx="7924800" cy="0"/>
          </a:xfrm>
          <a:prstGeom prst="line">
            <a:avLst/>
          </a:prstGeom>
          <a:noFill/>
          <a:ln w="31750">
            <a:solidFill>
              <a:srgbClr val="CC3300"/>
            </a:solidFill>
            <a:round/>
            <a:headEnd/>
            <a:tailEnd/>
          </a:ln>
          <a:extLst>
            <a:ext uri="{909E8E84-426E-40DD-AFC4-6F175D3DCCD1}">
              <a14:hiddenFill xmlns:a14="http://schemas.microsoft.com/office/drawing/2010/main">
                <a:noFill/>
              </a14:hiddenFill>
            </a:ext>
          </a:extLst>
        </p:spPr>
        <p:txBody>
          <a:bodyPr/>
          <a:lstStyle/>
          <a:p>
            <a:pPr>
              <a:defRPr/>
            </a:pPr>
            <a:endParaRPr lang="en-US" sz="2400">
              <a:solidFill>
                <a:srgbClr val="000000"/>
              </a:solidFill>
              <a:latin typeface="Arial" charset="0"/>
            </a:endParaRPr>
          </a:p>
        </p:txBody>
      </p:sp>
      <p:pic>
        <p:nvPicPr>
          <p:cNvPr id="55301"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459288"/>
            <a:ext cx="4030663"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877888"/>
            <a:ext cx="4038600"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19529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457200"/>
            <a:ext cx="7078663" cy="990600"/>
          </a:xfrm>
        </p:spPr>
        <p:txBody>
          <a:bodyPr/>
          <a:lstStyle/>
          <a:p>
            <a:pPr eaLnBrk="1" hangingPunct="1"/>
            <a:r>
              <a:rPr lang="en-US" altLang="en-US" smtClean="0"/>
              <a:t>Nonparametric statistical methods</a:t>
            </a:r>
          </a:p>
        </p:txBody>
      </p:sp>
      <p:sp>
        <p:nvSpPr>
          <p:cNvPr id="4099" name="Rectangle 3"/>
          <p:cNvSpPr>
            <a:spLocks noGrp="1" noChangeArrowheads="1"/>
          </p:cNvSpPr>
          <p:nvPr>
            <p:ph type="body" idx="1"/>
          </p:nvPr>
        </p:nvSpPr>
        <p:spPr>
          <a:xfrm>
            <a:off x="762000" y="2133600"/>
            <a:ext cx="7924800" cy="4598988"/>
          </a:xfrm>
          <a:noFill/>
        </p:spPr>
        <p:txBody>
          <a:bodyPr>
            <a:spAutoFit/>
          </a:bodyPr>
          <a:lstStyle/>
          <a:p>
            <a:pPr eaLnBrk="1" hangingPunct="1">
              <a:spcBef>
                <a:spcPct val="25000"/>
              </a:spcBef>
            </a:pPr>
            <a:r>
              <a:rPr lang="en-US" altLang="en-US" sz="2400" smtClean="0"/>
              <a:t>Previously, the data were assumed to come from some underlying distribution (e.g. normal distribution).</a:t>
            </a:r>
          </a:p>
          <a:p>
            <a:pPr eaLnBrk="1" hangingPunct="1">
              <a:spcBef>
                <a:spcPct val="25000"/>
              </a:spcBef>
            </a:pPr>
            <a:r>
              <a:rPr lang="en-US" altLang="en-US" sz="2400" smtClean="0"/>
              <a:t>We will consider methods for statistical inference which do not depend upon knowledge of the functional form of the underlying probability distributions.</a:t>
            </a:r>
          </a:p>
          <a:p>
            <a:pPr eaLnBrk="1" hangingPunct="1">
              <a:spcBef>
                <a:spcPct val="25000"/>
              </a:spcBef>
            </a:pPr>
            <a:r>
              <a:rPr lang="en-US" altLang="en-US" sz="2400" smtClean="0"/>
              <a:t>They are “distribution-free”, no assumptions about the sample populations.</a:t>
            </a:r>
          </a:p>
          <a:p>
            <a:pPr eaLnBrk="1" hangingPunct="1">
              <a:spcBef>
                <a:spcPct val="25000"/>
              </a:spcBef>
            </a:pPr>
            <a:r>
              <a:rPr lang="en-US" altLang="en-US" sz="2400" smtClean="0"/>
              <a:t>Methods based on such assumptions are called </a:t>
            </a:r>
            <a:r>
              <a:rPr lang="en-US" altLang="en-US" sz="2400" u="sng" smtClean="0"/>
              <a:t>parametric</a:t>
            </a:r>
            <a:r>
              <a:rPr lang="en-US" altLang="en-US" sz="2400" smtClean="0"/>
              <a:t> methods.</a:t>
            </a:r>
          </a:p>
          <a:p>
            <a:pPr eaLnBrk="1" hangingPunct="1">
              <a:spcBef>
                <a:spcPct val="25000"/>
              </a:spcBef>
              <a:buFont typeface="Wingdings" pitchFamily="2" charset="2"/>
              <a:buNone/>
            </a:pPr>
            <a:endParaRPr lang="en-US" altLang="en-US"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Nonparametric methods</a:t>
            </a:r>
          </a:p>
        </p:txBody>
      </p:sp>
      <p:sp>
        <p:nvSpPr>
          <p:cNvPr id="5123" name="Rectangle 3"/>
          <p:cNvSpPr>
            <a:spLocks noGrp="1" noChangeArrowheads="1"/>
          </p:cNvSpPr>
          <p:nvPr>
            <p:ph type="body" idx="1"/>
          </p:nvPr>
        </p:nvSpPr>
        <p:spPr/>
        <p:txBody>
          <a:bodyPr/>
          <a:lstStyle/>
          <a:p>
            <a:pPr marL="812800" indent="-812800" eaLnBrk="1" hangingPunct="1">
              <a:lnSpc>
                <a:spcPct val="90000"/>
              </a:lnSpc>
              <a:buFont typeface="Wingdings" pitchFamily="2" charset="2"/>
              <a:buNone/>
            </a:pPr>
            <a:endParaRPr lang="en-US" altLang="en-US" sz="2800" smtClean="0"/>
          </a:p>
          <a:p>
            <a:pPr marL="812800" indent="-812800" eaLnBrk="1" hangingPunct="1">
              <a:lnSpc>
                <a:spcPct val="90000"/>
              </a:lnSpc>
            </a:pPr>
            <a:r>
              <a:rPr lang="en-US" altLang="en-US" sz="2800" smtClean="0"/>
              <a:t>Do not require normality </a:t>
            </a:r>
          </a:p>
          <a:p>
            <a:pPr marL="812800" indent="-812800" eaLnBrk="1" hangingPunct="1">
              <a:lnSpc>
                <a:spcPct val="90000"/>
              </a:lnSpc>
            </a:pPr>
            <a:r>
              <a:rPr lang="en-US" altLang="en-US" sz="2800" smtClean="0"/>
              <a:t>Use if </a:t>
            </a:r>
          </a:p>
          <a:p>
            <a:pPr marL="1168400" lvl="1" indent="-711200" eaLnBrk="1" hangingPunct="1">
              <a:lnSpc>
                <a:spcPct val="90000"/>
              </a:lnSpc>
              <a:buSzPct val="125000"/>
              <a:buFont typeface="Wingdings" pitchFamily="2" charset="2"/>
              <a:buChar char="Ø"/>
            </a:pPr>
            <a:r>
              <a:rPr lang="en-US" altLang="en-US" sz="2400" smtClean="0"/>
              <a:t>Sample size small</a:t>
            </a:r>
          </a:p>
          <a:p>
            <a:pPr marL="1168400" lvl="1" indent="-711200" eaLnBrk="1" hangingPunct="1">
              <a:lnSpc>
                <a:spcPct val="90000"/>
              </a:lnSpc>
              <a:buSzPct val="125000"/>
              <a:buFont typeface="Wingdings" pitchFamily="2" charset="2"/>
              <a:buChar char="Ø"/>
            </a:pPr>
            <a:r>
              <a:rPr lang="en-US" altLang="en-US" sz="2400" smtClean="0"/>
              <a:t>Data with outliers (strong deviations from normality)</a:t>
            </a:r>
          </a:p>
          <a:p>
            <a:pPr marL="812800" indent="-812800" eaLnBrk="1" hangingPunct="1">
              <a:lnSpc>
                <a:spcPct val="90000"/>
              </a:lnSpc>
            </a:pPr>
            <a:r>
              <a:rPr lang="en-US" altLang="en-US" sz="2800" smtClean="0"/>
              <a:t>Two types of tests:</a:t>
            </a:r>
          </a:p>
          <a:p>
            <a:pPr marL="1168400" lvl="1" indent="-711200" eaLnBrk="1" hangingPunct="1">
              <a:lnSpc>
                <a:spcPct val="90000"/>
              </a:lnSpc>
              <a:buSzPct val="125000"/>
              <a:buFont typeface="Wingdings" pitchFamily="2" charset="2"/>
              <a:buChar char="Ø"/>
            </a:pPr>
            <a:r>
              <a:rPr lang="en-US" altLang="en-US" sz="2400" smtClean="0"/>
              <a:t>Permutation test</a:t>
            </a:r>
          </a:p>
          <a:p>
            <a:pPr marL="1168400" lvl="1" indent="-711200" eaLnBrk="1" hangingPunct="1">
              <a:lnSpc>
                <a:spcPct val="90000"/>
              </a:lnSpc>
              <a:buSzPct val="125000"/>
              <a:buFont typeface="Wingdings" pitchFamily="2" charset="2"/>
              <a:buChar char="Ø"/>
            </a:pPr>
            <a:r>
              <a:rPr lang="en-US" altLang="en-US" sz="2400" smtClean="0">
                <a:solidFill>
                  <a:srgbClr val="FF0000"/>
                </a:solidFill>
              </a:rPr>
              <a:t>Rank-based tests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Ranks </a:t>
            </a:r>
          </a:p>
        </p:txBody>
      </p:sp>
      <p:sp>
        <p:nvSpPr>
          <p:cNvPr id="6147" name="Rectangle 6"/>
          <p:cNvSpPr>
            <a:spLocks noChangeArrowheads="1"/>
          </p:cNvSpPr>
          <p:nvPr/>
        </p:nvSpPr>
        <p:spPr bwMode="auto">
          <a:xfrm>
            <a:off x="685800" y="2057400"/>
            <a:ext cx="79248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spAutoFit/>
          </a:bodyPr>
          <a:lstStyle>
            <a:lvl1pPr marL="320675" indent="-320675" defTabSz="852488" eaLnBrk="0" hangingPunct="0">
              <a:defRPr>
                <a:solidFill>
                  <a:schemeClr val="tx1"/>
                </a:solidFill>
                <a:latin typeface="Tahoma" pitchFamily="34" charset="0"/>
                <a:cs typeface="Arial" charset="0"/>
              </a:defRPr>
            </a:lvl1pPr>
            <a:lvl2pPr marL="742950" indent="-285750" defTabSz="852488" eaLnBrk="0" hangingPunct="0">
              <a:defRPr>
                <a:solidFill>
                  <a:schemeClr val="tx1"/>
                </a:solidFill>
                <a:latin typeface="Tahoma" pitchFamily="34" charset="0"/>
                <a:cs typeface="Arial" charset="0"/>
              </a:defRPr>
            </a:lvl2pPr>
            <a:lvl3pPr marL="1143000" indent="-228600" defTabSz="852488" eaLnBrk="0" hangingPunct="0">
              <a:defRPr>
                <a:solidFill>
                  <a:schemeClr val="tx1"/>
                </a:solidFill>
                <a:latin typeface="Tahoma" pitchFamily="34" charset="0"/>
                <a:cs typeface="Arial" charset="0"/>
              </a:defRPr>
            </a:lvl3pPr>
            <a:lvl4pPr marL="1600200" indent="-228600" defTabSz="852488" eaLnBrk="0" hangingPunct="0">
              <a:defRPr>
                <a:solidFill>
                  <a:schemeClr val="tx1"/>
                </a:solidFill>
                <a:latin typeface="Tahoma" pitchFamily="34" charset="0"/>
                <a:cs typeface="Arial" charset="0"/>
              </a:defRPr>
            </a:lvl4pPr>
            <a:lvl5pPr marL="2057400" indent="-228600" defTabSz="852488" eaLnBrk="0" hangingPunct="0">
              <a:defRPr>
                <a:solidFill>
                  <a:schemeClr val="tx1"/>
                </a:solidFill>
                <a:latin typeface="Tahoma" pitchFamily="34" charset="0"/>
                <a:cs typeface="Arial" charset="0"/>
              </a:defRPr>
            </a:lvl5pPr>
            <a:lvl6pPr marL="2514600" indent="-228600" defTabSz="852488" eaLnBrk="0" fontAlgn="base" hangingPunct="0">
              <a:spcBef>
                <a:spcPct val="0"/>
              </a:spcBef>
              <a:spcAft>
                <a:spcPct val="0"/>
              </a:spcAft>
              <a:defRPr>
                <a:solidFill>
                  <a:schemeClr val="tx1"/>
                </a:solidFill>
                <a:latin typeface="Tahoma" pitchFamily="34" charset="0"/>
                <a:cs typeface="Arial" charset="0"/>
              </a:defRPr>
            </a:lvl6pPr>
            <a:lvl7pPr marL="2971800" indent="-228600" defTabSz="852488" eaLnBrk="0" fontAlgn="base" hangingPunct="0">
              <a:spcBef>
                <a:spcPct val="0"/>
              </a:spcBef>
              <a:spcAft>
                <a:spcPct val="0"/>
              </a:spcAft>
              <a:defRPr>
                <a:solidFill>
                  <a:schemeClr val="tx1"/>
                </a:solidFill>
                <a:latin typeface="Tahoma" pitchFamily="34" charset="0"/>
                <a:cs typeface="Arial" charset="0"/>
              </a:defRPr>
            </a:lvl7pPr>
            <a:lvl8pPr marL="3429000" indent="-228600" defTabSz="852488" eaLnBrk="0" fontAlgn="base" hangingPunct="0">
              <a:spcBef>
                <a:spcPct val="0"/>
              </a:spcBef>
              <a:spcAft>
                <a:spcPct val="0"/>
              </a:spcAft>
              <a:defRPr>
                <a:solidFill>
                  <a:schemeClr val="tx1"/>
                </a:solidFill>
                <a:latin typeface="Tahoma" pitchFamily="34" charset="0"/>
                <a:cs typeface="Arial" charset="0"/>
              </a:defRPr>
            </a:lvl8pPr>
            <a:lvl9pPr marL="3886200" indent="-228600" defTabSz="852488"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folHlink"/>
              </a:buClr>
              <a:buFont typeface="Wingdings" pitchFamily="2" charset="2"/>
              <a:buChar char="§"/>
            </a:pPr>
            <a:r>
              <a:rPr lang="en-US" altLang="en-US" sz="2200">
                <a:latin typeface="Arial" charset="0"/>
              </a:rPr>
              <a:t>Sometimes we wish to test a null hypothesis about a population mean, but if the sample size is small and we have non-normally distributed variables, the t-test may not be appropriate.</a:t>
            </a:r>
          </a:p>
          <a:p>
            <a:pPr eaLnBrk="1" hangingPunct="1">
              <a:spcBef>
                <a:spcPct val="20000"/>
              </a:spcBef>
              <a:buClr>
                <a:schemeClr val="folHlink"/>
              </a:buClr>
              <a:buFont typeface="Wingdings" pitchFamily="2" charset="2"/>
              <a:buChar char="§"/>
            </a:pPr>
            <a:r>
              <a:rPr lang="en-US" altLang="en-US" sz="2200">
                <a:latin typeface="Arial" charset="0"/>
              </a:rPr>
              <a:t>A powerful distribution-free tool is the use of </a:t>
            </a:r>
            <a:r>
              <a:rPr lang="en-US" altLang="en-US" sz="2200">
                <a:solidFill>
                  <a:schemeClr val="hlink"/>
                </a:solidFill>
                <a:latin typeface="Arial" charset="0"/>
              </a:rPr>
              <a:t>ranks</a:t>
            </a:r>
            <a:r>
              <a:rPr lang="en-US" altLang="en-US" sz="2200">
                <a:latin typeface="Arial" charset="0"/>
              </a:rPr>
              <a:t>.</a:t>
            </a:r>
          </a:p>
          <a:p>
            <a:pPr eaLnBrk="1" hangingPunct="1">
              <a:spcBef>
                <a:spcPct val="20000"/>
              </a:spcBef>
              <a:buClr>
                <a:schemeClr val="folHlink"/>
              </a:buClr>
              <a:buFont typeface="Wingdings" pitchFamily="2" charset="2"/>
              <a:buChar char="§"/>
            </a:pPr>
            <a:r>
              <a:rPr lang="en-US" altLang="en-US" sz="2200">
                <a:latin typeface="Arial" charset="0"/>
              </a:rPr>
              <a:t>The ranks of an observations is the relative position of an observation’s magnitude compared to the rest of the sample.</a:t>
            </a:r>
          </a:p>
          <a:p>
            <a:pPr eaLnBrk="1" hangingPunct="1">
              <a:spcBef>
                <a:spcPct val="20000"/>
              </a:spcBef>
              <a:buClr>
                <a:schemeClr val="folHlink"/>
              </a:buClr>
              <a:buFont typeface="Wingdings" pitchFamily="2" charset="2"/>
              <a:buChar char="§"/>
            </a:pPr>
            <a:r>
              <a:rPr lang="en-US" altLang="en-US" sz="2200">
                <a:latin typeface="Arial" charset="0"/>
              </a:rPr>
              <a:t>When two or more observations have the same value (ties), the rank is assigned by computing the average of the ranks that would have been assigned to tied values and using this average as the common rank shared by each of the tied values</a:t>
            </a:r>
            <a:r>
              <a:rPr lang="en-US" altLang="en-US" sz="240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Example </a:t>
            </a:r>
          </a:p>
        </p:txBody>
      </p:sp>
      <p:sp>
        <p:nvSpPr>
          <p:cNvPr id="7171" name="Rectangle 3"/>
          <p:cNvSpPr>
            <a:spLocks noChangeArrowheads="1"/>
          </p:cNvSpPr>
          <p:nvPr/>
        </p:nvSpPr>
        <p:spPr bwMode="auto">
          <a:xfrm>
            <a:off x="838200" y="2362200"/>
            <a:ext cx="7924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spAutoFit/>
          </a:bodyPr>
          <a:lstStyle>
            <a:lvl1pPr marL="320675" indent="-320675" defTabSz="852488" eaLnBrk="0" hangingPunct="0">
              <a:defRPr>
                <a:solidFill>
                  <a:schemeClr val="tx1"/>
                </a:solidFill>
                <a:latin typeface="Tahoma" pitchFamily="34" charset="0"/>
                <a:cs typeface="Arial" charset="0"/>
              </a:defRPr>
            </a:lvl1pPr>
            <a:lvl2pPr marL="742950" indent="-285750" defTabSz="852488" eaLnBrk="0" hangingPunct="0">
              <a:defRPr>
                <a:solidFill>
                  <a:schemeClr val="tx1"/>
                </a:solidFill>
                <a:latin typeface="Tahoma" pitchFamily="34" charset="0"/>
                <a:cs typeface="Arial" charset="0"/>
              </a:defRPr>
            </a:lvl2pPr>
            <a:lvl3pPr marL="1143000" indent="-228600" defTabSz="852488" eaLnBrk="0" hangingPunct="0">
              <a:defRPr>
                <a:solidFill>
                  <a:schemeClr val="tx1"/>
                </a:solidFill>
                <a:latin typeface="Tahoma" pitchFamily="34" charset="0"/>
                <a:cs typeface="Arial" charset="0"/>
              </a:defRPr>
            </a:lvl3pPr>
            <a:lvl4pPr marL="1600200" indent="-228600" defTabSz="852488" eaLnBrk="0" hangingPunct="0">
              <a:defRPr>
                <a:solidFill>
                  <a:schemeClr val="tx1"/>
                </a:solidFill>
                <a:latin typeface="Tahoma" pitchFamily="34" charset="0"/>
                <a:cs typeface="Arial" charset="0"/>
              </a:defRPr>
            </a:lvl4pPr>
            <a:lvl5pPr marL="2057400" indent="-228600" defTabSz="852488" eaLnBrk="0" hangingPunct="0">
              <a:defRPr>
                <a:solidFill>
                  <a:schemeClr val="tx1"/>
                </a:solidFill>
                <a:latin typeface="Tahoma" pitchFamily="34" charset="0"/>
                <a:cs typeface="Arial" charset="0"/>
              </a:defRPr>
            </a:lvl5pPr>
            <a:lvl6pPr marL="2514600" indent="-228600" defTabSz="852488" eaLnBrk="0" fontAlgn="base" hangingPunct="0">
              <a:spcBef>
                <a:spcPct val="0"/>
              </a:spcBef>
              <a:spcAft>
                <a:spcPct val="0"/>
              </a:spcAft>
              <a:defRPr>
                <a:solidFill>
                  <a:schemeClr val="tx1"/>
                </a:solidFill>
                <a:latin typeface="Tahoma" pitchFamily="34" charset="0"/>
                <a:cs typeface="Arial" charset="0"/>
              </a:defRPr>
            </a:lvl6pPr>
            <a:lvl7pPr marL="2971800" indent="-228600" defTabSz="852488" eaLnBrk="0" fontAlgn="base" hangingPunct="0">
              <a:spcBef>
                <a:spcPct val="0"/>
              </a:spcBef>
              <a:spcAft>
                <a:spcPct val="0"/>
              </a:spcAft>
              <a:defRPr>
                <a:solidFill>
                  <a:schemeClr val="tx1"/>
                </a:solidFill>
                <a:latin typeface="Tahoma" pitchFamily="34" charset="0"/>
                <a:cs typeface="Arial" charset="0"/>
              </a:defRPr>
            </a:lvl7pPr>
            <a:lvl8pPr marL="3429000" indent="-228600" defTabSz="852488" eaLnBrk="0" fontAlgn="base" hangingPunct="0">
              <a:spcBef>
                <a:spcPct val="0"/>
              </a:spcBef>
              <a:spcAft>
                <a:spcPct val="0"/>
              </a:spcAft>
              <a:defRPr>
                <a:solidFill>
                  <a:schemeClr val="tx1"/>
                </a:solidFill>
                <a:latin typeface="Tahoma" pitchFamily="34" charset="0"/>
                <a:cs typeface="Arial" charset="0"/>
              </a:defRPr>
            </a:lvl8pPr>
            <a:lvl9pPr marL="3886200" indent="-228600" defTabSz="852488"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5000"/>
              </a:spcBef>
              <a:buClr>
                <a:schemeClr val="folHlink"/>
              </a:buClr>
              <a:buFont typeface="Wingdings" pitchFamily="2" charset="2"/>
              <a:buChar char="§"/>
            </a:pPr>
            <a:r>
              <a:rPr lang="en-US" altLang="en-US" sz="2000"/>
              <a:t>The ordered observations and ranks are as follows: </a:t>
            </a:r>
          </a:p>
          <a:p>
            <a:pPr eaLnBrk="1" hangingPunct="1">
              <a:spcBef>
                <a:spcPct val="25000"/>
              </a:spcBef>
              <a:buClr>
                <a:schemeClr val="folHlink"/>
              </a:buClr>
              <a:buFont typeface="Wingdings" pitchFamily="2" charset="2"/>
              <a:buChar char="§"/>
            </a:pPr>
            <a:endParaRPr lang="en-US" altLang="en-US" sz="2000"/>
          </a:p>
          <a:p>
            <a:pPr eaLnBrk="1" hangingPunct="1">
              <a:spcBef>
                <a:spcPct val="25000"/>
              </a:spcBef>
              <a:buClr>
                <a:schemeClr val="folHlink"/>
              </a:buClr>
              <a:buFont typeface="Wingdings" pitchFamily="2" charset="2"/>
              <a:buChar char="§"/>
            </a:pPr>
            <a:endParaRPr lang="en-US" altLang="en-US" sz="2000"/>
          </a:p>
          <a:p>
            <a:pPr eaLnBrk="1" hangingPunct="1">
              <a:spcBef>
                <a:spcPct val="25000"/>
              </a:spcBef>
              <a:buClr>
                <a:schemeClr val="folHlink"/>
              </a:buClr>
              <a:buFont typeface="Wingdings" pitchFamily="2" charset="2"/>
              <a:buChar char="§"/>
            </a:pPr>
            <a:endParaRPr lang="en-US" altLang="en-US" sz="2000"/>
          </a:p>
          <a:p>
            <a:pPr eaLnBrk="1" hangingPunct="1">
              <a:spcBef>
                <a:spcPct val="25000"/>
              </a:spcBef>
              <a:buClr>
                <a:schemeClr val="folHlink"/>
              </a:buClr>
              <a:buFont typeface="Wingdings" pitchFamily="2" charset="2"/>
              <a:buChar char="§"/>
            </a:pPr>
            <a:r>
              <a:rPr lang="en-US" altLang="en-US" sz="2000"/>
              <a:t>If we consider only continuous distributions (to avoid ties), the distribution of ranks does not depend on the particular continuous distribution of the sample.</a:t>
            </a:r>
          </a:p>
          <a:p>
            <a:pPr eaLnBrk="1" hangingPunct="1">
              <a:spcBef>
                <a:spcPct val="25000"/>
              </a:spcBef>
              <a:buClr>
                <a:schemeClr val="folHlink"/>
              </a:buClr>
              <a:buFont typeface="Wingdings" pitchFamily="2" charset="2"/>
              <a:buChar char="§"/>
            </a:pPr>
            <a:r>
              <a:rPr lang="en-US" altLang="en-US" sz="2000"/>
              <a:t>In other words, rank based procedures are distribution-free.</a:t>
            </a:r>
          </a:p>
        </p:txBody>
      </p:sp>
      <p:pic>
        <p:nvPicPr>
          <p:cNvPr id="7172" name="Picture 5"/>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2438400" y="1981200"/>
            <a:ext cx="3733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7173" name="Picture 6"/>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76400" y="2895600"/>
            <a:ext cx="5105400" cy="984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Rank-based Tests</a:t>
            </a:r>
          </a:p>
        </p:txBody>
      </p:sp>
      <p:sp>
        <p:nvSpPr>
          <p:cNvPr id="8195" name="Rectangle 3"/>
          <p:cNvSpPr>
            <a:spLocks noGrp="1" noChangeArrowheads="1"/>
          </p:cNvSpPr>
          <p:nvPr>
            <p:ph type="body" idx="1"/>
          </p:nvPr>
        </p:nvSpPr>
        <p:spPr>
          <a:xfrm>
            <a:off x="533400" y="2057400"/>
            <a:ext cx="7772400" cy="4495800"/>
          </a:xfrm>
        </p:spPr>
        <p:txBody>
          <a:bodyPr/>
          <a:lstStyle/>
          <a:p>
            <a:pPr eaLnBrk="1" hangingPunct="1">
              <a:lnSpc>
                <a:spcPct val="80000"/>
              </a:lnSpc>
            </a:pPr>
            <a:r>
              <a:rPr lang="en-US" altLang="en-US" sz="2800" smtClean="0">
                <a:solidFill>
                  <a:schemeClr val="tx2"/>
                </a:solidFill>
              </a:rPr>
              <a:t>Types</a:t>
            </a:r>
          </a:p>
          <a:p>
            <a:pPr lvl="1" eaLnBrk="1" hangingPunct="1">
              <a:lnSpc>
                <a:spcPct val="80000"/>
              </a:lnSpc>
            </a:pPr>
            <a:r>
              <a:rPr lang="en-US" altLang="en-US" sz="2400" smtClean="0"/>
              <a:t>Wilcoxon Signed Rank Test</a:t>
            </a:r>
          </a:p>
          <a:p>
            <a:pPr lvl="2" eaLnBrk="1" hangingPunct="1">
              <a:lnSpc>
                <a:spcPct val="80000"/>
              </a:lnSpc>
              <a:buFont typeface="Wingdings" pitchFamily="2" charset="2"/>
              <a:buChar char="Ø"/>
            </a:pPr>
            <a:r>
              <a:rPr lang="en-US" altLang="en-US" sz="2000" smtClean="0"/>
              <a:t>one-sample or paired samples</a:t>
            </a:r>
          </a:p>
          <a:p>
            <a:pPr lvl="1" eaLnBrk="1" hangingPunct="1">
              <a:lnSpc>
                <a:spcPct val="80000"/>
              </a:lnSpc>
            </a:pPr>
            <a:r>
              <a:rPr lang="en-US" altLang="en-US" sz="2400" smtClean="0"/>
              <a:t>Wilcoxon Rank Sum Test </a:t>
            </a:r>
          </a:p>
          <a:p>
            <a:pPr lvl="2" eaLnBrk="1" hangingPunct="1">
              <a:lnSpc>
                <a:spcPct val="80000"/>
              </a:lnSpc>
              <a:buFont typeface="Wingdings" pitchFamily="2" charset="2"/>
              <a:buChar char="Ø"/>
            </a:pPr>
            <a:r>
              <a:rPr lang="en-US" altLang="en-US" sz="2000" smtClean="0"/>
              <a:t>two independent samples</a:t>
            </a:r>
          </a:p>
          <a:p>
            <a:pPr eaLnBrk="1" hangingPunct="1">
              <a:lnSpc>
                <a:spcPct val="80000"/>
              </a:lnSpc>
            </a:pPr>
            <a:r>
              <a:rPr lang="en-US" altLang="en-US" sz="2800" smtClean="0">
                <a:solidFill>
                  <a:schemeClr val="tx2"/>
                </a:solidFill>
              </a:rPr>
              <a:t>Good for:</a:t>
            </a:r>
          </a:p>
          <a:p>
            <a:pPr lvl="1" eaLnBrk="1" hangingPunct="1">
              <a:lnSpc>
                <a:spcPct val="80000"/>
              </a:lnSpc>
            </a:pPr>
            <a:r>
              <a:rPr lang="en-US" altLang="en-US" sz="2400" smtClean="0"/>
              <a:t>Small n </a:t>
            </a:r>
          </a:p>
          <a:p>
            <a:pPr lvl="1" eaLnBrk="1" hangingPunct="1">
              <a:lnSpc>
                <a:spcPct val="80000"/>
              </a:lnSpc>
            </a:pPr>
            <a:r>
              <a:rPr lang="en-US" altLang="en-US" sz="2400" smtClean="0"/>
              <a:t>Ordinal data</a:t>
            </a:r>
          </a:p>
          <a:p>
            <a:pPr lvl="1" eaLnBrk="1" hangingPunct="1">
              <a:lnSpc>
                <a:spcPct val="80000"/>
              </a:lnSpc>
            </a:pPr>
            <a:r>
              <a:rPr lang="en-US" altLang="en-US" sz="2400" smtClean="0"/>
              <a:t>Data with outliers (strong deviations from normality)</a:t>
            </a:r>
          </a:p>
          <a:p>
            <a:pPr eaLnBrk="1" hangingPunct="1">
              <a:lnSpc>
                <a:spcPct val="80000"/>
              </a:lnSpc>
            </a:pPr>
            <a:endParaRPr lang="en-US" altLang="en-US" sz="1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Rank-based Tests</a:t>
            </a:r>
          </a:p>
        </p:txBody>
      </p:sp>
      <p:sp>
        <p:nvSpPr>
          <p:cNvPr id="9219" name="Rectangle 3"/>
          <p:cNvSpPr>
            <a:spLocks noGrp="1" noChangeArrowheads="1"/>
          </p:cNvSpPr>
          <p:nvPr>
            <p:ph type="body" idx="1"/>
          </p:nvPr>
        </p:nvSpPr>
        <p:spPr/>
        <p:txBody>
          <a:bodyPr/>
          <a:lstStyle/>
          <a:p>
            <a:pPr eaLnBrk="1" hangingPunct="1"/>
            <a:r>
              <a:rPr lang="en-US" altLang="en-US" sz="2800" smtClean="0"/>
              <a:t>Cardinal data: data are on a scale</a:t>
            </a:r>
          </a:p>
          <a:p>
            <a:pPr lvl="1" eaLnBrk="1" hangingPunct="1"/>
            <a:r>
              <a:rPr lang="en-US" altLang="en-US" sz="2400" smtClean="0"/>
              <a:t>e.g., weight, height, blood pressure, body temperature</a:t>
            </a:r>
          </a:p>
          <a:p>
            <a:pPr lvl="1" eaLnBrk="1" hangingPunct="1"/>
            <a:r>
              <a:rPr lang="en-US" altLang="en-US" sz="2400" smtClean="0"/>
              <a:t>Can compute means, variances, etc</a:t>
            </a:r>
          </a:p>
          <a:p>
            <a:pPr eaLnBrk="1" hangingPunct="1"/>
            <a:r>
              <a:rPr lang="en-US" altLang="en-US" sz="2800" smtClean="0"/>
              <a:t>Ordinal data: data can be ordered, but do not have specific values</a:t>
            </a:r>
          </a:p>
          <a:p>
            <a:pPr lvl="1" eaLnBrk="1" hangingPunct="1"/>
            <a:r>
              <a:rPr lang="en-US" altLang="en-US" sz="2400" smtClean="0"/>
              <a:t>e.g., high school, college, post graduate degree.</a:t>
            </a:r>
          </a:p>
          <a:p>
            <a:pPr lvl="1" eaLnBrk="1" hangingPunct="1"/>
            <a:r>
              <a:rPr lang="en-US" altLang="en-US" sz="2400" smtClean="0"/>
              <a:t>Convenient to use ranks instead of numerical statistics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066800" y="2209800"/>
            <a:ext cx="6934200" cy="4038600"/>
          </a:xfrm>
        </p:spPr>
        <p:txBody>
          <a:bodyPr/>
          <a:lstStyle/>
          <a:p>
            <a:pPr eaLnBrk="1" hangingPunct="1"/>
            <a:r>
              <a:rPr lang="en-US" altLang="en-US" sz="4400" smtClean="0">
                <a:solidFill>
                  <a:schemeClr val="tx2"/>
                </a:solidFill>
              </a:rPr>
              <a:t>Types:</a:t>
            </a:r>
          </a:p>
          <a:p>
            <a:pPr lvl="1" eaLnBrk="1" hangingPunct="1"/>
            <a:r>
              <a:rPr lang="en-US" altLang="en-US" sz="4000" smtClean="0">
                <a:solidFill>
                  <a:schemeClr val="tx2"/>
                </a:solidFill>
              </a:rPr>
              <a:t>One sample</a:t>
            </a:r>
          </a:p>
          <a:p>
            <a:pPr lvl="1" eaLnBrk="1" hangingPunct="1"/>
            <a:r>
              <a:rPr lang="en-US" altLang="en-US" sz="4000" smtClean="0">
                <a:solidFill>
                  <a:schemeClr val="tx2"/>
                </a:solidFill>
              </a:rPr>
              <a:t>Paired samples</a:t>
            </a:r>
          </a:p>
        </p:txBody>
      </p:sp>
      <p:sp>
        <p:nvSpPr>
          <p:cNvPr id="10243" name="Rectangle 3"/>
          <p:cNvSpPr>
            <a:spLocks noGrp="1" noChangeArrowheads="1"/>
          </p:cNvSpPr>
          <p:nvPr>
            <p:ph type="title"/>
          </p:nvPr>
        </p:nvSpPr>
        <p:spPr>
          <a:xfrm>
            <a:off x="1150938" y="214313"/>
            <a:ext cx="7793037" cy="1309687"/>
          </a:xfrm>
          <a:noFill/>
        </p:spPr>
        <p:txBody>
          <a:bodyPr/>
          <a:lstStyle/>
          <a:p>
            <a:pPr eaLnBrk="1" hangingPunct="1"/>
            <a:r>
              <a:rPr lang="en-US" altLang="en-US" smtClean="0"/>
              <a:t>Wilcoxon Signed Rank Test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2209</TotalTime>
  <Words>1100</Words>
  <Application>Microsoft Office PowerPoint</Application>
  <PresentationFormat>On-screen Show (4:3)</PresentationFormat>
  <Paragraphs>250</Paragraphs>
  <Slides>21</Slides>
  <Notes>21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0" baseType="lpstr">
      <vt:lpstr>Tahoma</vt:lpstr>
      <vt:lpstr>Arial</vt:lpstr>
      <vt:lpstr>Wingdings</vt:lpstr>
      <vt:lpstr>Courier New</vt:lpstr>
      <vt:lpstr>Symbol</vt:lpstr>
      <vt:lpstr>Blends</vt:lpstr>
      <vt:lpstr>1_Default Design</vt:lpstr>
      <vt:lpstr>3_Default Design</vt:lpstr>
      <vt:lpstr>Microsoft Equation 3.0</vt:lpstr>
      <vt:lpstr>PowerPoint Presentation</vt:lpstr>
      <vt:lpstr>PowerPoint Presentation</vt:lpstr>
      <vt:lpstr>Nonparametric statistical methods</vt:lpstr>
      <vt:lpstr>Nonparametric methods</vt:lpstr>
      <vt:lpstr>Ranks </vt:lpstr>
      <vt:lpstr>Example </vt:lpstr>
      <vt:lpstr>Rank-based Tests</vt:lpstr>
      <vt:lpstr>Rank-based Tests</vt:lpstr>
      <vt:lpstr>Wilcoxon Signed Rank Test</vt:lpstr>
      <vt:lpstr>Wilcoxon Signed Rank Test</vt:lpstr>
      <vt:lpstr>Wilcoxon Signed Rank Test</vt:lpstr>
      <vt:lpstr>Wilcoxon Signed Ranks Test Statistic</vt:lpstr>
      <vt:lpstr>Wilcoxon Signed Rank Test: exact p-values</vt:lpstr>
      <vt:lpstr>PowerPoint Presentation</vt:lpstr>
      <vt:lpstr>Wilcoxon Rank-Sum Test for Differences in 2 Medians</vt:lpstr>
      <vt:lpstr>Wilcoxon Rank-Sum Test: Small Samples</vt:lpstr>
      <vt:lpstr>Wilcoxon Rank-Sum Test: Small Sample Example</vt:lpstr>
      <vt:lpstr>Wilcoxon Rank-Sum Test: Small Sample Example</vt:lpstr>
      <vt:lpstr>Wilcoxon Rank-Sum Test: Small Sample Example</vt:lpstr>
      <vt:lpstr>Summary: Nonparametric Tests</vt:lpstr>
      <vt:lpstr>PowerPoint Presentation</vt:lpstr>
    </vt:vector>
  </TitlesOfParts>
  <Company>NYU School of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Biostatistics</dc:title>
  <dc:creator>Environmental Medicine</dc:creator>
  <cp:lastModifiedBy>fenyo</cp:lastModifiedBy>
  <cp:revision>79</cp:revision>
  <dcterms:created xsi:type="dcterms:W3CDTF">2005-11-19T20:18:42Z</dcterms:created>
  <dcterms:modified xsi:type="dcterms:W3CDTF">2014-10-30T18:05:01Z</dcterms:modified>
</cp:coreProperties>
</file>