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600" r:id="rId2"/>
    <p:sldId id="332" r:id="rId3"/>
    <p:sldId id="632" r:id="rId4"/>
    <p:sldId id="454" r:id="rId5"/>
    <p:sldId id="575" r:id="rId6"/>
    <p:sldId id="576" r:id="rId7"/>
    <p:sldId id="577" r:id="rId8"/>
    <p:sldId id="631" r:id="rId9"/>
    <p:sldId id="578" r:id="rId10"/>
    <p:sldId id="586" r:id="rId11"/>
    <p:sldId id="587" r:id="rId12"/>
    <p:sldId id="463" r:id="rId13"/>
    <p:sldId id="495" r:id="rId14"/>
    <p:sldId id="496" r:id="rId15"/>
    <p:sldId id="610" r:id="rId16"/>
    <p:sldId id="579" r:id="rId17"/>
    <p:sldId id="601" r:id="rId18"/>
    <p:sldId id="348" r:id="rId19"/>
    <p:sldId id="349" r:id="rId20"/>
    <p:sldId id="458" r:id="rId21"/>
    <p:sldId id="459" r:id="rId22"/>
    <p:sldId id="633" r:id="rId23"/>
    <p:sldId id="602" r:id="rId24"/>
    <p:sldId id="603" r:id="rId25"/>
    <p:sldId id="604" r:id="rId26"/>
    <p:sldId id="605" r:id="rId27"/>
    <p:sldId id="365" r:id="rId28"/>
    <p:sldId id="367" r:id="rId29"/>
    <p:sldId id="368" r:id="rId30"/>
    <p:sldId id="369" r:id="rId31"/>
    <p:sldId id="613" r:id="rId32"/>
    <p:sldId id="617" r:id="rId33"/>
    <p:sldId id="618" r:id="rId34"/>
    <p:sldId id="619" r:id="rId35"/>
    <p:sldId id="607" r:id="rId36"/>
    <p:sldId id="608" r:id="rId37"/>
    <p:sldId id="507" r:id="rId38"/>
    <p:sldId id="500" r:id="rId39"/>
    <p:sldId id="501" r:id="rId40"/>
    <p:sldId id="502" r:id="rId41"/>
    <p:sldId id="509" r:id="rId42"/>
    <p:sldId id="599" r:id="rId43"/>
    <p:sldId id="609" r:id="rId44"/>
    <p:sldId id="409" r:id="rId45"/>
    <p:sldId id="410" r:id="rId46"/>
    <p:sldId id="414" r:id="rId47"/>
    <p:sldId id="451" r:id="rId48"/>
    <p:sldId id="553" r:id="rId49"/>
    <p:sldId id="563" r:id="rId50"/>
    <p:sldId id="411" r:id="rId51"/>
    <p:sldId id="552" r:id="rId52"/>
    <p:sldId id="555" r:id="rId53"/>
    <p:sldId id="554" r:id="rId54"/>
    <p:sldId id="446" r:id="rId55"/>
    <p:sldId id="572" r:id="rId56"/>
    <p:sldId id="573" r:id="rId57"/>
    <p:sldId id="543" r:id="rId58"/>
  </p:sldIdLst>
  <p:sldSz cx="9144000" cy="6858000" type="screen4x3"/>
  <p:notesSz cx="6858000" cy="9144000"/>
  <p:embeddedFontLst>
    <p:embeddedFont>
      <p:font typeface="Tahoma" panose="020B0604030504040204" pitchFamily="34" charset="0"/>
      <p:regular r:id="rId61"/>
      <p:bold r:id="rId62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0BD"/>
    <a:srgbClr val="F983C1"/>
    <a:srgbClr val="99FF33"/>
    <a:srgbClr val="CCCCFF"/>
    <a:srgbClr val="FF9900"/>
    <a:srgbClr val="008000"/>
    <a:srgbClr val="FFCCCC"/>
    <a:srgbClr val="C4E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8" autoAdjust="0"/>
    <p:restoredTop sz="89784" autoAdjust="0"/>
  </p:normalViewPr>
  <p:slideViewPr>
    <p:cSldViewPr>
      <p:cViewPr varScale="1">
        <p:scale>
          <a:sx n="102" d="100"/>
          <a:sy n="102" d="100"/>
        </p:scale>
        <p:origin x="-4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6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763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200" b="0"/>
              <a:t>	Chapter 13		 13-</a:t>
            </a:r>
            <a:fld id="{F0553BFD-8F58-46CF-B5DA-7D6EADEAADE8}" type="slidenum">
              <a:rPr lang="en-US" altLang="en-US" sz="1200" b="0"/>
              <a:pPr algn="l"/>
              <a:t>‹#›</a:t>
            </a:fld>
            <a:endParaRPr lang="en-US" altLang="en-US" sz="1200" b="0"/>
          </a:p>
        </p:txBody>
      </p:sp>
      <p:sp>
        <p:nvSpPr>
          <p:cNvPr id="117765" name="Rectangle 10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000" b="0"/>
              <a:t>Basic Business Statistics, 10/e	© 2006 Prentice Hall, Inc.</a:t>
            </a:r>
          </a:p>
        </p:txBody>
      </p:sp>
    </p:spTree>
    <p:extLst>
      <p:ext uri="{BB962C8B-B14F-4D97-AF65-F5344CB8AC3E}">
        <p14:creationId xmlns:p14="http://schemas.microsoft.com/office/powerpoint/2010/main" val="224315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3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371600" y="457200"/>
            <a:ext cx="41148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200" b="0"/>
              <a:t>	Chapter 13		13-</a:t>
            </a:r>
            <a:fld id="{4F35C5D6-2356-40A2-B7F6-518B0F28B7F7}" type="slidenum">
              <a:rPr lang="en-US" altLang="en-US" sz="1200" b="0"/>
              <a:pPr algn="l"/>
              <a:t>‹#›</a:t>
            </a:fld>
            <a:endParaRPr lang="en-US" altLang="en-US" sz="1200" b="0"/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71438" y="8818563"/>
            <a:ext cx="671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000" b="0"/>
              <a:t>Basic Business Statistics, 10/e	© 2006 Prentice Hall, Inc.</a:t>
            </a:r>
          </a:p>
          <a:p>
            <a:pPr algn="l"/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1548530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charset="0"/>
              </a:rPr>
              <a:t>The relationship between y and x is described by the stright line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600" i="1" smtClean="0">
                <a:latin typeface="Arial" charset="0"/>
              </a:rPr>
              <a:t>r</a:t>
            </a:r>
            <a:r>
              <a:rPr lang="en-US" altLang="en-US" sz="1600" smtClean="0">
                <a:latin typeface="Arial" charset="0"/>
              </a:rPr>
              <a:t> measures the extent of linear association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600" smtClean="0">
                <a:latin typeface="Arial" charset="0"/>
              </a:rPr>
              <a:t> </a:t>
            </a:r>
            <a:r>
              <a:rPr lang="en-US" altLang="en-US" sz="1600" i="1" smtClean="0">
                <a:latin typeface="Arial" charset="0"/>
              </a:rPr>
              <a:t>r</a:t>
            </a:r>
            <a:r>
              <a:rPr lang="en-US" altLang="en-US" sz="1600" smtClean="0">
                <a:latin typeface="Arial" charset="0"/>
              </a:rPr>
              <a:t> tends to be close to zero if there is no linear association between </a:t>
            </a:r>
            <a:r>
              <a:rPr lang="en-US" altLang="en-US" sz="1600" i="1" smtClean="0">
                <a:latin typeface="Arial" charset="0"/>
              </a:rPr>
              <a:t>x</a:t>
            </a:r>
            <a:r>
              <a:rPr lang="en-US" altLang="en-US" sz="1600" smtClean="0">
                <a:latin typeface="Arial" charset="0"/>
              </a:rPr>
              <a:t> and </a:t>
            </a:r>
            <a:r>
              <a:rPr lang="en-US" altLang="en-US" sz="1600" i="1" smtClean="0">
                <a:latin typeface="Arial" charset="0"/>
              </a:rPr>
              <a:t>y</a:t>
            </a:r>
            <a:endParaRPr lang="en-US" altLang="en-US" sz="1600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029200" cy="40386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  <p:sp>
        <p:nvSpPr>
          <p:cNvPr id="1065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 smtClean="0">
                <a:latin typeface="Arial" charset="0"/>
              </a:rPr>
              <a:t>Y is increasing with X</a:t>
            </a:r>
          </a:p>
          <a:p>
            <a:r>
              <a:rPr lang="en-US" altLang="en-US" sz="2000" smtClean="0">
                <a:latin typeface="Arial" charset="0"/>
              </a:rPr>
              <a:t>To describe this relationship, define</a:t>
            </a:r>
            <a:endParaRPr lang="en-US" altLang="en-US" sz="1600" smtClean="0">
              <a:latin typeface="Arial" charset="0"/>
            </a:endParaRPr>
          </a:p>
          <a:p>
            <a:r>
              <a:rPr lang="en-US" altLang="en-US" sz="1600" smtClean="0">
                <a:latin typeface="Arial" charset="0"/>
              </a:rPr>
              <a:t>Note even if  the population regression line accurately describes the relationship between the two variables, individual measurements of these variables will not necessarily fall on that line.</a:t>
            </a:r>
          </a:p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651000" y="457200"/>
            <a:ext cx="3556000" cy="2667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600" smtClean="0">
                <a:latin typeface="Arial" charset="0"/>
              </a:rPr>
              <a:t>Note even if  the population regression line accurately describes the relationship between the two variables, individual measurements of these variables will not necessarily fall on that line.</a:t>
            </a:r>
          </a:p>
          <a:p>
            <a:r>
              <a:rPr lang="en-US" altLang="en-US" smtClean="0">
                <a:latin typeface="Arial" charset="0"/>
              </a:rPr>
              <a:t>Y is the sum of two parts: a linear part and the random noise part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18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7"/>
              <a:chOff x="720" y="336"/>
              <a:chExt cx="624" cy="432"/>
            </a:xfrm>
          </p:grpSpPr>
          <p:sp>
            <p:nvSpPr>
              <p:cNvPr id="12" name="Rectangle 19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22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23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24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26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7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7"/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37325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15" name="Rectangle 2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37325"/>
            <a:ext cx="2133600" cy="3206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Chap 13-</a:t>
            </a:r>
            <a:fld id="{356F0BA4-EAD0-43BA-B0AA-154754806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3F681522-1275-47F1-BA86-A0E5512D2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63C03122-6E4B-44E8-9869-59FC8DDE0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8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4E8C5C95-EA6A-46FC-91F3-F8CD35789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9AE30066-C3A1-4AE1-BAF2-890896278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568B8BD6-63C7-4AC6-88A9-05B8FBD60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0B1F6E1F-F5A9-4119-AAB2-DB6FBC1FE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3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868488"/>
            <a:ext cx="8077200" cy="45323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B128B7E4-C97F-40CE-A59D-7C9C6B249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7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28600"/>
            <a:ext cx="70786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868488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4210050"/>
            <a:ext cx="39624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209FDDCC-D738-4A8A-BB31-64D8F06E3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FF1A60B0-BEAC-401A-B77E-DE745F703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8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F9C593FB-EA61-49B9-8CE9-6C958C4E9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B025BBC8-0367-4B17-B532-F03C8DDF2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D2627980-A7A4-4869-8ED4-25A2EBB3A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B4D7E3BC-EE06-4044-8686-B78CE5E58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E58D25CB-C936-4176-9580-F6129D796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2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9AEB73AB-039A-426C-9C5F-10ED78185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13-</a:t>
            </a:r>
            <a:fld id="{F77CAEA1-99E8-462E-B40F-9B658A376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0786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68488"/>
            <a:ext cx="807720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14"/>
          <p:cNvGrpSpPr>
            <a:grpSpLocks/>
          </p:cNvGrpSpPr>
          <p:nvPr userDrawn="1"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1031" name="Group 15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1038" name="Rectangle 1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9" name="Rectangle 1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32" name="Rectangle 1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3" name="Rectangle 1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4" name="Rectangle 2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5" name="Rectangle 2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Rectangle 2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7" name="Rectangle 2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815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64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pPr>
              <a:defRPr/>
            </a:pPr>
            <a:r>
              <a:rPr lang="en-US"/>
              <a:t>Basic Business Statistics, 10e © 2006 Prentice-Hall, Inc.</a:t>
            </a:r>
          </a:p>
        </p:txBody>
      </p:sp>
      <p:sp>
        <p:nvSpPr>
          <p:cNvPr id="481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 b="0" smtClean="0"/>
            </a:lvl1pPr>
          </a:lstStyle>
          <a:p>
            <a:pPr>
              <a:defRPr/>
            </a:pPr>
            <a:r>
              <a:rPr lang="en-US"/>
              <a:t>Chap 13-</a:t>
            </a:r>
            <a:fld id="{15293250-CEBA-4FCE-94FF-9E3467CC0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5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9812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Regression and Correlation Methods</a:t>
            </a:r>
          </a:p>
          <a:p>
            <a:pPr eaLnBrk="1" hangingPunct="1"/>
            <a:endParaRPr lang="en-US" altLang="en-US" sz="2400" b="1" smtClean="0"/>
          </a:p>
          <a:p>
            <a:pPr eaLnBrk="1" hangingPunct="1"/>
            <a:r>
              <a:rPr lang="en-US" altLang="en-US" sz="2400" b="1" smtClean="0"/>
              <a:t>Judy Zhong Ph.D.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304800"/>
            <a:ext cx="3390900" cy="3429000"/>
          </a:xfrm>
          <a:noFill/>
        </p:spPr>
      </p:pic>
      <p:sp>
        <p:nvSpPr>
          <p:cNvPr id="12291" name="Text Box 40"/>
          <p:cNvSpPr txBox="1">
            <a:spLocks noChangeArrowheads="1"/>
          </p:cNvSpPr>
          <p:nvPr/>
        </p:nvSpPr>
        <p:spPr bwMode="auto">
          <a:xfrm>
            <a:off x="304800" y="4191000"/>
            <a:ext cx="84740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sz="1600" b="0"/>
              <a:t>This line is the population regression line. </a:t>
            </a:r>
          </a:p>
          <a:p>
            <a:pPr algn="l">
              <a:spcBef>
                <a:spcPct val="30000"/>
              </a:spcBef>
            </a:pPr>
            <a:r>
              <a:rPr lang="en-US" altLang="en-US" sz="1600" b="0"/>
              <a:t>      is the y-intercept of the line                            is the slope of the line.</a:t>
            </a:r>
          </a:p>
          <a:p>
            <a:pPr algn="l">
              <a:spcBef>
                <a:spcPct val="30000"/>
              </a:spcBef>
            </a:pPr>
            <a:r>
              <a:rPr lang="en-US" altLang="en-US" sz="1600" b="0"/>
              <a:t>It gives the change in the mean value of Y that corresponds to a one unit increase in X.</a:t>
            </a:r>
          </a:p>
          <a:p>
            <a:pPr algn="l">
              <a:spcBef>
                <a:spcPct val="30000"/>
              </a:spcBef>
            </a:pPr>
            <a:r>
              <a:rPr lang="en-US" altLang="en-US" sz="1600" b="0"/>
              <a:t>If       &gt;0  , the mean increases as X increases; if      &lt;0, the mean decreases as X increases.</a:t>
            </a:r>
          </a:p>
        </p:txBody>
      </p:sp>
      <p:pic>
        <p:nvPicPr>
          <p:cNvPr id="12292" name="Picture 48"/>
          <p:cNvPicPr>
            <a:picLocks noChangeAspect="1" noChangeArrowheads="1"/>
          </p:cNvPicPr>
          <p:nvPr/>
        </p:nvPicPr>
        <p:blipFill>
          <a:blip r:embed="rId5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33900"/>
            <a:ext cx="12192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3" name="Object 51"/>
          <p:cNvGraphicFramePr>
            <a:graphicFrameLocks noChangeAspect="1"/>
          </p:cNvGraphicFramePr>
          <p:nvPr/>
        </p:nvGraphicFramePr>
        <p:xfrm>
          <a:off x="3451225" y="3733800"/>
          <a:ext cx="2647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6" imgW="1676400" imgH="241300" progId="Equation.3">
                  <p:embed/>
                </p:oleObj>
              </mc:Choice>
              <mc:Fallback>
                <p:oleObj name="Equation" r:id="rId6" imgW="1676400" imgH="2413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733800"/>
                        <a:ext cx="26479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/>
          <p:cNvGraphicFramePr>
            <a:graphicFrameLocks noChangeAspect="1"/>
          </p:cNvGraphicFramePr>
          <p:nvPr/>
        </p:nvGraphicFramePr>
        <p:xfrm>
          <a:off x="381000" y="4495800"/>
          <a:ext cx="304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8" imgW="190500" imgH="228600" progId="Equation.3">
                  <p:embed/>
                </p:oleObj>
              </mc:Choice>
              <mc:Fallback>
                <p:oleObj name="Equation" r:id="rId8" imgW="190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304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2"/>
          <p:cNvGraphicFramePr>
            <a:graphicFrameLocks noChangeAspect="1"/>
          </p:cNvGraphicFramePr>
          <p:nvPr/>
        </p:nvGraphicFramePr>
        <p:xfrm>
          <a:off x="4495800" y="4572000"/>
          <a:ext cx="2286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0" imgW="177569" imgH="215619" progId="Equation.3">
                  <p:embed/>
                </p:oleObj>
              </mc:Choice>
              <mc:Fallback>
                <p:oleObj name="Equation" r:id="rId10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2286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/>
        </p:nvGraphicFramePr>
        <p:xfrm>
          <a:off x="609600" y="5181600"/>
          <a:ext cx="2286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12" imgW="177569" imgH="215619" progId="Equation.3">
                  <p:embed/>
                </p:oleObj>
              </mc:Choice>
              <mc:Fallback>
                <p:oleObj name="Equation" r:id="rId12" imgW="177569" imgH="215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2286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4"/>
          <p:cNvGraphicFramePr>
            <a:graphicFrameLocks noChangeAspect="1"/>
          </p:cNvGraphicFramePr>
          <p:nvPr/>
        </p:nvGraphicFramePr>
        <p:xfrm>
          <a:off x="4800600" y="5181600"/>
          <a:ext cx="2286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3" imgW="177569" imgH="215619" progId="Equation.3">
                  <p:embed/>
                </p:oleObj>
              </mc:Choice>
              <mc:Fallback>
                <p:oleObj name="Equation" r:id="rId13" imgW="177569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286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8" name="Straight Connector 11"/>
          <p:cNvCxnSpPr>
            <a:cxnSpLocks noChangeShapeType="1"/>
          </p:cNvCxnSpPr>
          <p:nvPr/>
        </p:nvCxnSpPr>
        <p:spPr bwMode="auto">
          <a:xfrm flipV="1">
            <a:off x="3352800" y="838200"/>
            <a:ext cx="2438400" cy="220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The Full Linear Regression Model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24238" y="3733800"/>
            <a:ext cx="180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600" b="0"/>
              <a:t>Linear component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052638" y="1981200"/>
            <a:ext cx="1524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0"/>
              <a:t>Population </a:t>
            </a:r>
            <a:br>
              <a:rPr lang="en-US" altLang="en-US" sz="1600" b="0"/>
            </a:br>
            <a:r>
              <a:rPr lang="en-US" altLang="en-US" sz="1600" b="0"/>
              <a:t>Y  intercept 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424238" y="1905000"/>
            <a:ext cx="1981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0"/>
              <a:t>Population Slope</a:t>
            </a:r>
            <a:br>
              <a:rPr lang="en-US" altLang="en-US" sz="1600" b="0"/>
            </a:br>
            <a:r>
              <a:rPr lang="en-US" altLang="en-US" sz="1600" b="0"/>
              <a:t>Coefficient 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396038" y="2743200"/>
            <a:ext cx="11477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0"/>
              <a:t>Random Error term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519238" y="2895600"/>
            <a:ext cx="1838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0"/>
              <a:t>Dependent Variable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043238" y="25908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738438" y="3124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5176838" y="25146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rot="-659185" flipH="1" flipV="1">
            <a:off x="5975350" y="3111500"/>
            <a:ext cx="381000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5253038" y="1905000"/>
            <a:ext cx="16049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0"/>
              <a:t>Independent Variable</a:t>
            </a:r>
          </a:p>
        </p:txBody>
      </p:sp>
      <p:sp>
        <p:nvSpPr>
          <p:cNvPr id="13325" name="AutoShape 14"/>
          <p:cNvSpPr>
            <a:spLocks/>
          </p:cNvSpPr>
          <p:nvPr/>
        </p:nvSpPr>
        <p:spPr bwMode="auto">
          <a:xfrm rot="16200000" flipV="1">
            <a:off x="4529138" y="29337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rot="-659185">
            <a:off x="4175125" y="2398713"/>
            <a:ext cx="608013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16"/>
          <p:cNvSpPr>
            <a:spLocks/>
          </p:cNvSpPr>
          <p:nvPr/>
        </p:nvSpPr>
        <p:spPr bwMode="auto">
          <a:xfrm rot="16200000" flipV="1">
            <a:off x="5672138" y="33147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5253038" y="3733800"/>
            <a:ext cx="1460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600" b="0"/>
              <a:t>Random Error</a:t>
            </a:r>
          </a:p>
          <a:p>
            <a:pPr algn="l"/>
            <a:r>
              <a:rPr lang="en-US" altLang="en-US" sz="1600" b="0"/>
              <a:t> component</a:t>
            </a: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457200" y="4572000"/>
            <a:ext cx="8077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Given a data set (x</a:t>
            </a:r>
            <a:r>
              <a:rPr lang="en-US" altLang="en-US" sz="2000" b="0" baseline="-25000"/>
              <a:t>i</a:t>
            </a:r>
            <a:r>
              <a:rPr lang="en-US" altLang="en-US" sz="2000" b="0"/>
              <a:t>, y</a:t>
            </a:r>
            <a:r>
              <a:rPr lang="en-US" altLang="en-US" sz="2000" b="0" baseline="-25000"/>
              <a:t>i</a:t>
            </a:r>
            <a:r>
              <a:rPr lang="en-US" altLang="en-US" sz="2000" b="0"/>
              <a:t>), i = 1, …, 31</a:t>
            </a:r>
          </a:p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 </a:t>
            </a:r>
          </a:p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How do we get estimates of </a:t>
            </a:r>
            <a:r>
              <a:rPr lang="en-US" altLang="en-US" sz="2000" b="0">
                <a:sym typeface="Symbol" pitchFamily="18" charset="2"/>
              </a:rPr>
              <a:t> </a:t>
            </a:r>
            <a:r>
              <a:rPr lang="el-GR" altLang="en-US" sz="2000" b="0">
                <a:sym typeface="Symbol" pitchFamily="18" charset="2"/>
              </a:rPr>
              <a:t>β</a:t>
            </a:r>
            <a:r>
              <a:rPr lang="en-US" altLang="en-US" sz="2000" b="0" baseline="-25000">
                <a:sym typeface="Symbol" pitchFamily="18" charset="2"/>
              </a:rPr>
              <a:t>0</a:t>
            </a:r>
            <a:r>
              <a:rPr lang="en-US" altLang="en-US" sz="2000" b="0">
                <a:cs typeface="Arial" charset="0"/>
              </a:rPr>
              <a:t> and</a:t>
            </a:r>
            <a:r>
              <a:rPr lang="en-US" altLang="en-US" sz="2000" b="0"/>
              <a:t> </a:t>
            </a:r>
            <a:r>
              <a:rPr lang="en-US" altLang="en-US" sz="2000" b="0">
                <a:sym typeface="Symbol" pitchFamily="18" charset="2"/>
              </a:rPr>
              <a:t></a:t>
            </a:r>
            <a:r>
              <a:rPr lang="en-US" altLang="en-US" sz="2000" b="0" baseline="-25000">
                <a:sym typeface="Symbol" pitchFamily="18" charset="2"/>
              </a:rPr>
              <a:t>1</a:t>
            </a:r>
            <a:r>
              <a:rPr lang="en-US" altLang="en-US" sz="2000" b="0"/>
              <a:t>?</a:t>
            </a:r>
          </a:p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We would like the line to be as close to the data as possible.</a:t>
            </a:r>
          </a:p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None/>
            </a:pPr>
            <a:endParaRPr lang="en-US" altLang="en-US" sz="2000" b="0">
              <a:cs typeface="Arial" charset="0"/>
            </a:endParaRPr>
          </a:p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endParaRPr lang="en-US" altLang="en-US" sz="2000" b="0">
              <a:cs typeface="Arial" charset="0"/>
            </a:endParaRPr>
          </a:p>
        </p:txBody>
      </p:sp>
      <p:graphicFrame>
        <p:nvGraphicFramePr>
          <p:cNvPr id="13330" name="Object 21"/>
          <p:cNvGraphicFramePr>
            <a:graphicFrameLocks noChangeAspect="1"/>
          </p:cNvGraphicFramePr>
          <p:nvPr/>
        </p:nvGraphicFramePr>
        <p:xfrm>
          <a:off x="3352800" y="2895600"/>
          <a:ext cx="251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" imgW="1130300" imgH="228600" progId="Equation.3">
                  <p:embed/>
                </p:oleObj>
              </mc:Choice>
              <mc:Fallback>
                <p:oleObj name="Equation" r:id="rId4" imgW="11303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2514600" cy="5095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066800" y="4876800"/>
          <a:ext cx="1343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6" imgW="850531" imgH="241195" progId="Equation.3">
                  <p:embed/>
                </p:oleObj>
              </mc:Choice>
              <mc:Fallback>
                <p:oleObj name="Equation" r:id="rId6" imgW="850531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1343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078663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 of assumptions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53231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000" smtClean="0"/>
              <a:t>The outcomes of Y are normally distributed (independent) random variables with mean            and variance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000" smtClean="0"/>
              <a:t>Homoscedasticity:        is the same for all x.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000" smtClean="0"/>
              <a:t>Errors (</a:t>
            </a:r>
            <a:r>
              <a:rPr lang="en-US" altLang="en-US" sz="2000" smtClean="0">
                <a:sym typeface="Symbol" pitchFamily="18" charset="2"/>
              </a:rPr>
              <a:t></a:t>
            </a:r>
            <a:r>
              <a:rPr lang="en-US" altLang="en-US" sz="2000" smtClean="0"/>
              <a:t>) have mean 0 and are independent, I.e., errors are random Normal (0, </a:t>
            </a:r>
            <a:r>
              <a:rPr lang="el-GR" altLang="en-US" sz="2000" smtClean="0">
                <a:cs typeface="Arial" charset="0"/>
                <a:sym typeface="Symbol" pitchFamily="18" charset="2"/>
              </a:rPr>
              <a:t></a:t>
            </a:r>
            <a:r>
              <a:rPr lang="en-US" altLang="en-US" sz="2000" baseline="30000" smtClean="0">
                <a:cs typeface="Arial" charset="0"/>
              </a:rPr>
              <a:t>2</a:t>
            </a:r>
            <a:r>
              <a:rPr lang="en-US" altLang="en-US" sz="2000" smtClean="0"/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000" smtClean="0"/>
              <a:t>The underlying relationship between the x and the y variable is linear.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3429000" y="2133600"/>
          <a:ext cx="76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596900" imgH="228600" progId="Equation.3">
                  <p:embed/>
                </p:oleObj>
              </mc:Choice>
              <mc:Fallback>
                <p:oleObj name="Equation" r:id="rId4" imgW="596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762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5791200" y="2057400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6" imgW="203024" imgH="203024" progId="Equation.3">
                  <p:embed/>
                </p:oleObj>
              </mc:Choice>
              <mc:Fallback>
                <p:oleObj name="Equation" r:id="rId6" imgW="203024" imgH="2030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57400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3352800" y="2514600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8" imgW="203024" imgH="203024" progId="Equation.3">
                  <p:embed/>
                </p:oleObj>
              </mc:Choice>
              <mc:Fallback>
                <p:oleObj name="Equation" r:id="rId8" imgW="203024" imgH="2030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0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 Plot Examples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altLang="en-US" sz="2800" b="0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2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3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8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9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1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2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3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5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15429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30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31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1295400" cy="4365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Small </a:t>
            </a:r>
            <a:r>
              <a:rPr lang="el-GR" altLang="en-US" sz="2000" b="0">
                <a:cs typeface="Arial" charset="0"/>
                <a:sym typeface="Symbol" pitchFamily="18" charset="2"/>
              </a:rPr>
              <a:t></a:t>
            </a:r>
            <a:r>
              <a:rPr lang="en-US" altLang="en-US" sz="2000" baseline="30000">
                <a:cs typeface="Arial" charset="0"/>
              </a:rPr>
              <a:t>2</a:t>
            </a:r>
            <a:endParaRPr lang="el-GR" altLang="en-US" sz="2000" baseline="30000">
              <a:cs typeface="Arial" charset="0"/>
            </a:endParaRPr>
          </a:p>
        </p:txBody>
      </p: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990600" cy="4365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Big </a:t>
            </a:r>
            <a:r>
              <a:rPr lang="el-GR" altLang="en-US" sz="2000" b="0">
                <a:cs typeface="Arial" charset="0"/>
                <a:sym typeface="Symbol" pitchFamily="18" charset="2"/>
              </a:rPr>
              <a:t></a:t>
            </a:r>
            <a:r>
              <a:rPr lang="en-US" altLang="en-US" baseline="30000"/>
              <a:t>2</a:t>
            </a:r>
            <a:r>
              <a:rPr lang="en-US" altLang="en-US" sz="2000"/>
              <a:t> </a:t>
            </a:r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0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 b="0" i="1">
                <a:solidFill>
                  <a:schemeClr val="tx2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15441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2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3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4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5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6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7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8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49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0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1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2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3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4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5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56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 Plot Examples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0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altLang="en-US" sz="2800" b="0"/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4038600" y="1600200"/>
            <a:ext cx="762000" cy="4365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l-GR" altLang="en-US" sz="2000" b="0">
                <a:cs typeface="Arial" charset="0"/>
                <a:sym typeface="Symbol" pitchFamily="18" charset="2"/>
              </a:rPr>
              <a:t></a:t>
            </a:r>
            <a:r>
              <a:rPr lang="en-US" altLang="en-US" sz="2000" baseline="-25000">
                <a:cs typeface="Arial" charset="0"/>
              </a:rPr>
              <a:t>1</a:t>
            </a:r>
            <a:r>
              <a:rPr lang="en-US" altLang="en-US" sz="2000">
                <a:cs typeface="Arial" charset="0"/>
              </a:rPr>
              <a:t>=0</a:t>
            </a:r>
            <a:endParaRPr lang="el-GR" altLang="en-US" sz="2000">
              <a:cs typeface="Arial" charset="0"/>
            </a:endParaRP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 b="0" i="1">
                <a:solidFill>
                  <a:schemeClr val="tx2"/>
                </a:solidFill>
                <a:latin typeface="Tahoma" pitchFamily="34" charset="0"/>
              </a:rPr>
              <a:t>(continued)</a:t>
            </a:r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7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35052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3429000" y="51054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b="0"/>
              <a:t>Random Error for this x</a:t>
            </a:r>
            <a:r>
              <a:rPr lang="en-US" altLang="en-US" b="0" baseline="-25000"/>
              <a:t>i</a:t>
            </a:r>
            <a:r>
              <a:rPr lang="en-US" altLang="en-US" b="0"/>
              <a:t> value</a:t>
            </a:r>
            <a:endParaRPr lang="en-US" altLang="en-US" b="0" baseline="-25000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3200" b="0"/>
              <a:t>Y</a:t>
            </a: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3200" b="0"/>
              <a:t>X</a:t>
            </a:r>
          </a:p>
        </p:txBody>
      </p:sp>
      <p:sp>
        <p:nvSpPr>
          <p:cNvPr id="17419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2147483647 h 287"/>
              <a:gd name="T2" fmla="*/ 2147483647 w 287"/>
              <a:gd name="T3" fmla="*/ 2147483647 h 287"/>
              <a:gd name="T4" fmla="*/ 2147483647 w 287"/>
              <a:gd name="T5" fmla="*/ 2147483647 h 287"/>
              <a:gd name="T6" fmla="*/ 2147483647 w 287"/>
              <a:gd name="T7" fmla="*/ 2147483647 h 287"/>
              <a:gd name="T8" fmla="*/ 2147483647 w 287"/>
              <a:gd name="T9" fmla="*/ 2147483647 h 287"/>
              <a:gd name="T10" fmla="*/ 2147483647 w 287"/>
              <a:gd name="T11" fmla="*/ 0 h 287"/>
              <a:gd name="T12" fmla="*/ 2147483647 w 287"/>
              <a:gd name="T13" fmla="*/ 2147483647 h 287"/>
              <a:gd name="T14" fmla="*/ 2147483647 w 287"/>
              <a:gd name="T15" fmla="*/ 2147483647 h 287"/>
              <a:gd name="T16" fmla="*/ 2147483647 w 287"/>
              <a:gd name="T17" fmla="*/ 2147483647 h 287"/>
              <a:gd name="T18" fmla="*/ 2147483647 w 287"/>
              <a:gd name="T19" fmla="*/ 2147483647 h 287"/>
              <a:gd name="T20" fmla="*/ 2147483647 w 287"/>
              <a:gd name="T21" fmla="*/ 2147483647 h 287"/>
              <a:gd name="T22" fmla="*/ 2147483647 w 287"/>
              <a:gd name="T23" fmla="*/ 2147483647 h 287"/>
              <a:gd name="T24" fmla="*/ 2147483647 w 287"/>
              <a:gd name="T25" fmla="*/ 2147483647 h 287"/>
              <a:gd name="T26" fmla="*/ 2147483647 w 287"/>
              <a:gd name="T27" fmla="*/ 2147483647 h 287"/>
              <a:gd name="T28" fmla="*/ 2147483647 w 287"/>
              <a:gd name="T29" fmla="*/ 2147483647 h 287"/>
              <a:gd name="T30" fmla="*/ 2147483647 w 287"/>
              <a:gd name="T31" fmla="*/ 2147483647 h 287"/>
              <a:gd name="T32" fmla="*/ 2147483647 w 287"/>
              <a:gd name="T33" fmla="*/ 2147483647 h 287"/>
              <a:gd name="T34" fmla="*/ 2147483647 w 287"/>
              <a:gd name="T35" fmla="*/ 2147483647 h 287"/>
              <a:gd name="T36" fmla="*/ 2147483647 w 287"/>
              <a:gd name="T37" fmla="*/ 2147483647 h 287"/>
              <a:gd name="T38" fmla="*/ 2147483647 w 287"/>
              <a:gd name="T39" fmla="*/ 2147483647 h 287"/>
              <a:gd name="T40" fmla="*/ 0 w 287"/>
              <a:gd name="T41" fmla="*/ 2147483647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2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8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2147483647 w 3983"/>
              <a:gd name="T1" fmla="*/ 0 h 2175"/>
              <a:gd name="T2" fmla="*/ 0 w 3983"/>
              <a:gd name="T3" fmla="*/ 2147483647 h 2175"/>
              <a:gd name="T4" fmla="*/ 2147483647 w 3983"/>
              <a:gd name="T5" fmla="*/ 2147483647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0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1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/>
              <a:t>Observed Value of Y for X</a:t>
            </a:r>
            <a:r>
              <a:rPr lang="en-US" altLang="en-US" sz="2000" b="0" baseline="-25000"/>
              <a:t>i</a:t>
            </a:r>
            <a:endParaRPr lang="en-US" altLang="en-US" baseline="-25000"/>
          </a:p>
        </p:txBody>
      </p:sp>
      <p:sp>
        <p:nvSpPr>
          <p:cNvPr id="17442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3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6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2147483647 h 286"/>
              <a:gd name="T2" fmla="*/ 2147483647 w 286"/>
              <a:gd name="T3" fmla="*/ 2147483647 h 286"/>
              <a:gd name="T4" fmla="*/ 2147483647 w 286"/>
              <a:gd name="T5" fmla="*/ 2147483647 h 286"/>
              <a:gd name="T6" fmla="*/ 2147483647 w 286"/>
              <a:gd name="T7" fmla="*/ 2147483647 h 286"/>
              <a:gd name="T8" fmla="*/ 2147483647 w 286"/>
              <a:gd name="T9" fmla="*/ 2147483647 h 286"/>
              <a:gd name="T10" fmla="*/ 2147483647 w 286"/>
              <a:gd name="T11" fmla="*/ 0 h 286"/>
              <a:gd name="T12" fmla="*/ 2147483647 w 286"/>
              <a:gd name="T13" fmla="*/ 2147483647 h 286"/>
              <a:gd name="T14" fmla="*/ 2147483647 w 286"/>
              <a:gd name="T15" fmla="*/ 2147483647 h 286"/>
              <a:gd name="T16" fmla="*/ 2147483647 w 286"/>
              <a:gd name="T17" fmla="*/ 2147483647 h 286"/>
              <a:gd name="T18" fmla="*/ 2147483647 w 286"/>
              <a:gd name="T19" fmla="*/ 2147483647 h 286"/>
              <a:gd name="T20" fmla="*/ 2147483647 w 286"/>
              <a:gd name="T21" fmla="*/ 2147483647 h 286"/>
              <a:gd name="T22" fmla="*/ 2147483647 w 286"/>
              <a:gd name="T23" fmla="*/ 2147483647 h 286"/>
              <a:gd name="T24" fmla="*/ 2147483647 w 286"/>
              <a:gd name="T25" fmla="*/ 2147483647 h 286"/>
              <a:gd name="T26" fmla="*/ 2147483647 w 286"/>
              <a:gd name="T27" fmla="*/ 2147483647 h 286"/>
              <a:gd name="T28" fmla="*/ 2147483647 w 286"/>
              <a:gd name="T29" fmla="*/ 2147483647 h 286"/>
              <a:gd name="T30" fmla="*/ 2147483647 w 286"/>
              <a:gd name="T31" fmla="*/ 2147483647 h 286"/>
              <a:gd name="T32" fmla="*/ 2147483647 w 286"/>
              <a:gd name="T33" fmla="*/ 2147483647 h 286"/>
              <a:gd name="T34" fmla="*/ 2147483647 w 286"/>
              <a:gd name="T35" fmla="*/ 2147483647 h 286"/>
              <a:gd name="T36" fmla="*/ 2147483647 w 286"/>
              <a:gd name="T37" fmla="*/ 2147483647 h 286"/>
              <a:gd name="T38" fmla="*/ 2147483647 w 286"/>
              <a:gd name="T39" fmla="*/ 2147483647 h 286"/>
              <a:gd name="T40" fmla="*/ 0 w 286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/>
              <a:t>Predicted Value of Y for X</a:t>
            </a:r>
            <a:r>
              <a:rPr lang="en-US" altLang="en-US" sz="2000" b="0" baseline="-25000"/>
              <a:t>i</a:t>
            </a:r>
            <a:r>
              <a:rPr lang="en-US" altLang="en-US" sz="2000" b="0"/>
              <a:t> </a:t>
            </a:r>
          </a:p>
        </p:txBody>
      </p:sp>
      <p:sp>
        <p:nvSpPr>
          <p:cNvPr id="17448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b="0"/>
              <a:t>X</a:t>
            </a:r>
            <a:r>
              <a:rPr lang="en-US" altLang="en-US" b="0" baseline="-25000"/>
              <a:t>i</a:t>
            </a:r>
          </a:p>
        </p:txBody>
      </p:sp>
      <p:sp>
        <p:nvSpPr>
          <p:cNvPr id="17449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2147483647 h 286"/>
              <a:gd name="T2" fmla="*/ 2147483647 w 287"/>
              <a:gd name="T3" fmla="*/ 2147483647 h 286"/>
              <a:gd name="T4" fmla="*/ 2147483647 w 287"/>
              <a:gd name="T5" fmla="*/ 2147483647 h 286"/>
              <a:gd name="T6" fmla="*/ 2147483647 w 287"/>
              <a:gd name="T7" fmla="*/ 2147483647 h 286"/>
              <a:gd name="T8" fmla="*/ 2147483647 w 287"/>
              <a:gd name="T9" fmla="*/ 2147483647 h 286"/>
              <a:gd name="T10" fmla="*/ 2147483647 w 287"/>
              <a:gd name="T11" fmla="*/ 0 h 286"/>
              <a:gd name="T12" fmla="*/ 2147483647 w 287"/>
              <a:gd name="T13" fmla="*/ 2147483647 h 286"/>
              <a:gd name="T14" fmla="*/ 2147483647 w 287"/>
              <a:gd name="T15" fmla="*/ 2147483647 h 286"/>
              <a:gd name="T16" fmla="*/ 2147483647 w 287"/>
              <a:gd name="T17" fmla="*/ 2147483647 h 286"/>
              <a:gd name="T18" fmla="*/ 2147483647 w 287"/>
              <a:gd name="T19" fmla="*/ 2147483647 h 286"/>
              <a:gd name="T20" fmla="*/ 2147483647 w 287"/>
              <a:gd name="T21" fmla="*/ 2147483647 h 286"/>
              <a:gd name="T22" fmla="*/ 2147483647 w 287"/>
              <a:gd name="T23" fmla="*/ 2147483647 h 286"/>
              <a:gd name="T24" fmla="*/ 2147483647 w 287"/>
              <a:gd name="T25" fmla="*/ 2147483647 h 286"/>
              <a:gd name="T26" fmla="*/ 2147483647 w 287"/>
              <a:gd name="T27" fmla="*/ 2147483647 h 286"/>
              <a:gd name="T28" fmla="*/ 2147483647 w 287"/>
              <a:gd name="T29" fmla="*/ 2147483647 h 286"/>
              <a:gd name="T30" fmla="*/ 2147483647 w 287"/>
              <a:gd name="T31" fmla="*/ 2147483647 h 286"/>
              <a:gd name="T32" fmla="*/ 2147483647 w 287"/>
              <a:gd name="T33" fmla="*/ 2147483647 h 286"/>
              <a:gd name="T34" fmla="*/ 2147483647 w 287"/>
              <a:gd name="T35" fmla="*/ 2147483647 h 286"/>
              <a:gd name="T36" fmla="*/ 2147483647 w 287"/>
              <a:gd name="T37" fmla="*/ 2147483647 h 286"/>
              <a:gd name="T38" fmla="*/ 2147483647 w 287"/>
              <a:gd name="T39" fmla="*/ 2147483647 h 286"/>
              <a:gd name="T40" fmla="*/ 0 w 287"/>
              <a:gd name="T41" fmla="*/ 2147483647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1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b="0"/>
              <a:t>Slope = </a:t>
            </a:r>
            <a:r>
              <a:rPr lang="el-GR" altLang="en-US" sz="2000" b="0">
                <a:cs typeface="Arial" charset="0"/>
                <a:sym typeface="Symbol" pitchFamily="18" charset="2"/>
              </a:rPr>
              <a:t></a:t>
            </a:r>
            <a:r>
              <a:rPr lang="en-US" altLang="en-US" sz="2000" b="0" baseline="-25000">
                <a:cs typeface="Arial" charset="0"/>
                <a:sym typeface="Symbol" pitchFamily="18" charset="2"/>
              </a:rPr>
              <a:t>1</a:t>
            </a:r>
            <a:endParaRPr lang="el-GR" altLang="en-US" b="0" baseline="-25000">
              <a:cs typeface="Arial" charset="0"/>
            </a:endParaRPr>
          </a:p>
        </p:txBody>
      </p:sp>
      <p:sp>
        <p:nvSpPr>
          <p:cNvPr id="17453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/>
              <a:t>Intercept = </a:t>
            </a:r>
            <a:r>
              <a:rPr lang="en-US" altLang="en-US" sz="2000" b="0">
                <a:sym typeface="Symbol" pitchFamily="18" charset="2"/>
              </a:rPr>
              <a:t>β</a:t>
            </a:r>
            <a:r>
              <a:rPr lang="en-US" altLang="en-US" sz="2000" b="0" baseline="-25000">
                <a:sym typeface="Symbol" pitchFamily="18" charset="2"/>
              </a:rPr>
              <a:t>0</a:t>
            </a:r>
          </a:p>
        </p:txBody>
      </p:sp>
      <p:sp>
        <p:nvSpPr>
          <p:cNvPr id="17454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n-US" sz="2000" b="0">
                <a:cs typeface="Arial" charset="0"/>
                <a:sym typeface="Symbol" pitchFamily="18" charset="2"/>
              </a:rPr>
              <a:t></a:t>
            </a:r>
            <a:r>
              <a:rPr lang="en-US" altLang="en-US" sz="3200" b="0" baseline="-25000">
                <a:cs typeface="Arial" charset="0"/>
              </a:rPr>
              <a:t>i</a:t>
            </a:r>
            <a:endParaRPr lang="el-GR" altLang="en-US" sz="3200" b="0" baseline="-25000">
              <a:cs typeface="Arial" charset="0"/>
            </a:endParaRPr>
          </a:p>
        </p:txBody>
      </p:sp>
      <p:sp>
        <p:nvSpPr>
          <p:cNvPr id="17455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Simple Linear Regression Model</a:t>
            </a:r>
          </a:p>
        </p:txBody>
      </p:sp>
      <p:graphicFrame>
        <p:nvGraphicFramePr>
          <p:cNvPr id="17456" name="Object 52"/>
          <p:cNvGraphicFramePr>
            <a:graphicFrameLocks noChangeAspect="1"/>
          </p:cNvGraphicFramePr>
          <p:nvPr/>
        </p:nvGraphicFramePr>
        <p:xfrm>
          <a:off x="3505200" y="1600200"/>
          <a:ext cx="426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4" imgW="1130300" imgH="228600" progId="Equation.3">
                  <p:embed/>
                </p:oleObj>
              </mc:Choice>
              <mc:Fallback>
                <p:oleObj name="Equation" r:id="rId4" imgW="11303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4267200" cy="8636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Regression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smtClean="0"/>
              <a:t>Regression Analysis </a:t>
            </a:r>
            <a:r>
              <a:rPr lang="en-US" altLang="en-US" sz="2400" smtClean="0"/>
              <a:t>is used to </a:t>
            </a:r>
          </a:p>
          <a:p>
            <a:pPr lvl="1" eaLnBrk="1" hangingPunct="1"/>
            <a:r>
              <a:rPr lang="en-US" altLang="en-US" sz="2000" smtClean="0"/>
              <a:t>describe the relationship between dependent variables (response variables) and independent variables (regressors, explanatory variable). </a:t>
            </a:r>
          </a:p>
          <a:p>
            <a:pPr lvl="1" eaLnBrk="1" hangingPunct="1"/>
            <a:r>
              <a:rPr lang="en-US" altLang="en-US" sz="2000" smtClean="0"/>
              <a:t>make predictions (i.e. predict the value of a dependent variable based on the value(s) of one or more independent variable(s))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smtClean="0"/>
              <a:t>explain the impact of changes in an independent variable on the dependent variable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smtClean="0"/>
              <a:t>estimate and test the unknown parameters of the model based on data, make inference about the model in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68488"/>
            <a:ext cx="7543800" cy="453231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4000" smtClean="0">
                <a:solidFill>
                  <a:schemeClr val="tx2"/>
                </a:solidFill>
              </a:rPr>
              <a:t>Estimating the population regression line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981200" y="3657600"/>
          <a:ext cx="533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4" imgW="1130300" imgH="228600" progId="Equation.3">
                  <p:embed/>
                </p:oleObj>
              </mc:Choice>
              <mc:Fallback>
                <p:oleObj name="Equation" r:id="rId4" imgW="1130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5334000" cy="10795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9"/>
          <p:cNvGraphicFramePr>
            <a:graphicFrameLocks noChangeAspect="1"/>
          </p:cNvGraphicFramePr>
          <p:nvPr/>
        </p:nvGraphicFramePr>
        <p:xfrm>
          <a:off x="3429000" y="5257800"/>
          <a:ext cx="2686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6" imgW="850531" imgH="241195" progId="Equation.3">
                  <p:embed/>
                </p:oleObj>
              </mc:Choice>
              <mc:Fallback>
                <p:oleObj name="Equation" r:id="rId6" imgW="850531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7800"/>
                        <a:ext cx="26860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667000" y="4267200"/>
          <a:ext cx="3200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876300" imgH="266700" progId="Equation.DSMT4">
                  <p:embed/>
                </p:oleObj>
              </mc:Choice>
              <mc:Fallback>
                <p:oleObj name="Equation" r:id="rId4" imgW="876300" imgH="26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67200"/>
                        <a:ext cx="3200400" cy="9826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b="0"/>
              <a:t>The simple linear regression equation provides an </a:t>
            </a:r>
            <a:r>
              <a:rPr lang="en-US" altLang="en-US" b="0">
                <a:solidFill>
                  <a:schemeClr val="folHlink"/>
                </a:solidFill>
              </a:rPr>
              <a:t>estimate</a:t>
            </a:r>
            <a:r>
              <a:rPr lang="en-US" altLang="en-US" b="0"/>
              <a:t> of the population regression line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Prediction Line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Estimate of the regression </a:t>
            </a:r>
            <a:br>
              <a:rPr lang="en-US" altLang="en-US" sz="2000" b="0"/>
            </a:br>
            <a:r>
              <a:rPr lang="en-US" altLang="en-US" sz="2000" b="0"/>
              <a:t>intercept</a:t>
            </a:r>
            <a:endParaRPr lang="en-US" altLang="en-US" sz="2000" b="0" baseline="-2500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Estimate of the regression slope</a:t>
            </a:r>
            <a:br>
              <a:rPr lang="en-US" altLang="en-US" sz="2000" b="0"/>
            </a:br>
            <a:endParaRPr lang="en-US" altLang="en-US" sz="2000" b="0" baseline="-250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Estimated  (or predicted) Y value for observation i</a:t>
            </a:r>
            <a:endParaRPr lang="en-US" altLang="en-US" sz="2000" b="0" baseline="-25000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Value of X for observation i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493" name="Object 14"/>
          <p:cNvGraphicFramePr>
            <a:graphicFrameLocks noChangeAspect="1"/>
          </p:cNvGraphicFramePr>
          <p:nvPr/>
        </p:nvGraphicFramePr>
        <p:xfrm>
          <a:off x="2411413" y="4267200"/>
          <a:ext cx="38496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6" imgW="888614" imgH="253890" progId="Equation.3">
                  <p:embed/>
                </p:oleObj>
              </mc:Choice>
              <mc:Fallback>
                <p:oleObj name="Equation" r:id="rId6" imgW="888614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67200"/>
                        <a:ext cx="3849687" cy="11033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Least Squares Method</a:t>
            </a:r>
          </a:p>
        </p:txBody>
      </p:sp>
      <p:sp>
        <p:nvSpPr>
          <p:cNvPr id="21507" name="Rectangle 11"/>
          <p:cNvSpPr>
            <a:spLocks noChangeArrowheads="1"/>
          </p:cNvSpPr>
          <p:nvPr/>
        </p:nvSpPr>
        <p:spPr bwMode="auto">
          <a:xfrm>
            <a:off x="914400" y="1676400"/>
            <a:ext cx="770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We would like the line to be as close to the data as possible.</a:t>
            </a:r>
          </a:p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Consider measuring the distance from the data point to the line</a:t>
            </a:r>
            <a:endParaRPr lang="en-US" altLang="en-US" sz="2000" b="0">
              <a:cs typeface="Arial" charset="0"/>
            </a:endParaRPr>
          </a:p>
        </p:txBody>
      </p:sp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838200" y="3124200"/>
            <a:ext cx="77057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Find </a:t>
            </a:r>
            <a:r>
              <a:rPr lang="el-GR" altLang="en-US" sz="2000" b="0">
                <a:cs typeface="Arial" charset="0"/>
                <a:sym typeface="Symbol" pitchFamily="18" charset="2"/>
              </a:rPr>
              <a:t></a:t>
            </a:r>
            <a:r>
              <a:rPr lang="en-US" altLang="en-US" sz="2000" b="0" baseline="-25000">
                <a:cs typeface="Arial" charset="0"/>
              </a:rPr>
              <a:t>0</a:t>
            </a:r>
            <a:r>
              <a:rPr lang="en-US" altLang="en-US" sz="2000" b="0"/>
              <a:t>  and </a:t>
            </a:r>
            <a:r>
              <a:rPr lang="el-GR" altLang="en-US" sz="2000" b="0">
                <a:cs typeface="Arial" charset="0"/>
                <a:sym typeface="Symbol" pitchFamily="18" charset="2"/>
              </a:rPr>
              <a:t></a:t>
            </a:r>
            <a:r>
              <a:rPr lang="en-US" altLang="en-US" sz="2000" b="0" baseline="-25000">
                <a:cs typeface="Arial" charset="0"/>
              </a:rPr>
              <a:t>1 </a:t>
            </a:r>
            <a:r>
              <a:rPr lang="en-US" altLang="en-US" sz="2000" b="0"/>
              <a:t>that </a:t>
            </a:r>
            <a:r>
              <a:rPr lang="en-US" altLang="en-US" sz="2000" b="0">
                <a:solidFill>
                  <a:schemeClr val="folHlink"/>
                </a:solidFill>
              </a:rPr>
              <a:t>minimize the sum of the squared differences</a:t>
            </a:r>
            <a:r>
              <a:rPr lang="en-US" altLang="en-US" sz="2000" b="0" baseline="-25000">
                <a:cs typeface="Arial" charset="0"/>
              </a:rPr>
              <a:t> </a:t>
            </a:r>
          </a:p>
          <a:p>
            <a:pPr algn="l" eaLnBrk="1" hangingPunct="1">
              <a:buClr>
                <a:schemeClr val="folHlink"/>
              </a:buClr>
              <a:buSzPct val="110000"/>
              <a:buFont typeface="Wingdings" pitchFamily="2" charset="2"/>
              <a:buChar char="§"/>
            </a:pPr>
            <a:r>
              <a:rPr lang="en-US" altLang="en-US" sz="2000" b="0"/>
              <a:t>To find them, we solve the linear equations:</a:t>
            </a:r>
          </a:p>
        </p:txBody>
      </p:sp>
      <p:graphicFrame>
        <p:nvGraphicFramePr>
          <p:cNvPr id="21509" name="Object 15"/>
          <p:cNvGraphicFramePr>
            <a:graphicFrameLocks noChangeAspect="1"/>
          </p:cNvGraphicFramePr>
          <p:nvPr/>
        </p:nvGraphicFramePr>
        <p:xfrm>
          <a:off x="884238" y="2438400"/>
          <a:ext cx="72247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4" imgW="2946400" imgH="266700" progId="Equation.3">
                  <p:embed/>
                </p:oleObj>
              </mc:Choice>
              <mc:Fallback>
                <p:oleObj name="Equation" r:id="rId4" imgW="2946400" imgH="26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438400"/>
                        <a:ext cx="7224712" cy="6508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6"/>
          <p:cNvGraphicFramePr>
            <a:graphicFrameLocks noChangeAspect="1"/>
          </p:cNvGraphicFramePr>
          <p:nvPr/>
        </p:nvGraphicFramePr>
        <p:xfrm>
          <a:off x="2438400" y="4419600"/>
          <a:ext cx="3082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6" imgW="1256755" imgH="444307" progId="Equation.3">
                  <p:embed/>
                </p:oleObj>
              </mc:Choice>
              <mc:Fallback>
                <p:oleObj name="Equation" r:id="rId6" imgW="1256755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3082925" cy="10842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78663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764088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/>
              <a:t>In this chapter, you learn:</a:t>
            </a:r>
            <a:r>
              <a:rPr lang="en-US" altLang="en-US" sz="2400" smtClean="0"/>
              <a:t>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smtClean="0"/>
              <a:t>Introduction to linear regression models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000" smtClean="0"/>
              <a:t>How to use regression analysis to predict the value of a dependent variable based on an independent variable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000" smtClean="0"/>
              <a:t>The meaning of the regression coefficients </a:t>
            </a:r>
            <a:r>
              <a:rPr lang="el-GR" altLang="en-US" sz="2000" smtClean="0"/>
              <a:t>β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 and </a:t>
            </a:r>
            <a:r>
              <a:rPr lang="el-GR" altLang="en-US" sz="2000" smtClean="0"/>
              <a:t>β</a:t>
            </a:r>
            <a:r>
              <a:rPr lang="en-US" altLang="en-US" sz="2000" baseline="-25000" smtClean="0"/>
              <a:t>1</a:t>
            </a:r>
            <a:endParaRPr lang="en-US" altLang="en-US" sz="2000" smtClean="0"/>
          </a:p>
          <a:p>
            <a:pPr eaLnBrk="1" hangingPunct="1">
              <a:spcBef>
                <a:spcPct val="25000"/>
              </a:spcBef>
            </a:pPr>
            <a:r>
              <a:rPr lang="en-US" altLang="en-US" sz="2400" smtClean="0"/>
              <a:t>Inferences of linear regression models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000" smtClean="0"/>
              <a:t>To estimate and make inferences about the slope and correlation coefficient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smtClean="0"/>
              <a:t>Assessing assumptions of linear regression models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 sz="2000" smtClean="0"/>
              <a:t>How to evaluate the assumptions of regression analysis and know what to do if the assumptions are violated</a:t>
            </a:r>
          </a:p>
          <a:p>
            <a:pPr eaLnBrk="1" hangingPunct="1">
              <a:spcBef>
                <a:spcPct val="25000"/>
              </a:spcBef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Least Squares Equation</a:t>
            </a:r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2144713" y="4678363"/>
            <a:ext cx="468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/>
              <a:t>:called estimated regression coefficients</a:t>
            </a:r>
          </a:p>
        </p:txBody>
      </p:sp>
      <p:graphicFrame>
        <p:nvGraphicFramePr>
          <p:cNvPr id="22532" name="Object 12"/>
          <p:cNvGraphicFramePr>
            <a:graphicFrameLocks noChangeAspect="1"/>
          </p:cNvGraphicFramePr>
          <p:nvPr/>
        </p:nvGraphicFramePr>
        <p:xfrm>
          <a:off x="1066800" y="1600200"/>
          <a:ext cx="67087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2921000" imgH="838200" progId="Equation.3">
                  <p:embed/>
                </p:oleObj>
              </mc:Choice>
              <mc:Fallback>
                <p:oleObj name="Equation" r:id="rId4" imgW="29210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6708775" cy="1917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"/>
          <p:cNvGraphicFramePr>
            <a:graphicFrameLocks noChangeAspect="1"/>
          </p:cNvGraphicFramePr>
          <p:nvPr/>
        </p:nvGraphicFramePr>
        <p:xfrm>
          <a:off x="3352800" y="3810000"/>
          <a:ext cx="2082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6" imgW="774364" imgH="253890" progId="Equation.3">
                  <p:embed/>
                </p:oleObj>
              </mc:Choice>
              <mc:Fallback>
                <p:oleObj name="Equation" r:id="rId6" imgW="774364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0"/>
                        <a:ext cx="2082800" cy="682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5608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altLang="en-US" sz="2000" smtClean="0"/>
              <a:t>     is the estimated average value of y when the value of x is zero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altLang="en-US" sz="2000" smtClean="0"/>
              <a:t>     is the estimated change in the average value of y as a result of a one-unit change in x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altLang="en-US" sz="2000" smtClean="0"/>
              <a:t>Once estimates      and      have been computed, the predicted value of </a:t>
            </a:r>
            <a:r>
              <a:rPr lang="en-US" altLang="en-US" sz="2000" i="1" smtClean="0"/>
              <a:t>y</a:t>
            </a:r>
            <a:r>
              <a:rPr lang="en-US" altLang="en-US" sz="1000" i="1" smtClean="0"/>
              <a:t>i</a:t>
            </a:r>
            <a:r>
              <a:rPr lang="en-US" altLang="en-US" sz="2000" smtClean="0"/>
              <a:t> given </a:t>
            </a:r>
            <a:r>
              <a:rPr lang="en-US" altLang="en-US" sz="2000" i="1" smtClean="0"/>
              <a:t>x</a:t>
            </a:r>
            <a:r>
              <a:rPr lang="en-US" altLang="en-US" sz="1000" i="1" smtClean="0"/>
              <a:t>i</a:t>
            </a:r>
            <a:r>
              <a:rPr lang="en-US" altLang="en-US" sz="2000" smtClean="0"/>
              <a:t> is obtained from the estimated regression line,                                       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endParaRPr lang="en-US" altLang="en-US" sz="2000" smtClean="0"/>
          </a:p>
          <a:p>
            <a:pPr eaLnBrk="1" hangingPunct="1">
              <a:lnSpc>
                <a:spcPct val="11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2000" smtClean="0"/>
              <a:t>      where      is the prediction of the true value </a:t>
            </a:r>
            <a:r>
              <a:rPr lang="en-US" altLang="en-US" sz="2000" i="1" smtClean="0"/>
              <a:t>y</a:t>
            </a:r>
            <a:r>
              <a:rPr lang="en-US" altLang="en-US" sz="1000" i="1" smtClean="0"/>
              <a:t>i</a:t>
            </a:r>
            <a:r>
              <a:rPr lang="en-US" altLang="en-US" sz="2000" smtClean="0"/>
              <a:t> for observation</a:t>
            </a:r>
            <a:r>
              <a:rPr lang="en-US" altLang="en-US" sz="2000" i="1" smtClean="0"/>
              <a:t> i</a:t>
            </a:r>
            <a:r>
              <a:rPr lang="en-US" altLang="en-US" sz="2000" smtClean="0"/>
              <a:t>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93038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Interpretation of the </a:t>
            </a:r>
            <a:br>
              <a:rPr lang="en-US" altLang="en-US" smtClean="0"/>
            </a:br>
            <a:r>
              <a:rPr lang="en-US" altLang="en-US" smtClean="0"/>
              <a:t>Slope and the Intercept</a:t>
            </a:r>
          </a:p>
        </p:txBody>
      </p:sp>
      <p:graphicFrame>
        <p:nvGraphicFramePr>
          <p:cNvPr id="23556" name="Object 11"/>
          <p:cNvGraphicFramePr>
            <a:graphicFrameLocks noChangeAspect="1"/>
          </p:cNvGraphicFramePr>
          <p:nvPr/>
        </p:nvGraphicFramePr>
        <p:xfrm>
          <a:off x="1295400" y="1447800"/>
          <a:ext cx="4175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177569" imgH="253670" progId="Equation.3">
                  <p:embed/>
                </p:oleObj>
              </mc:Choice>
              <mc:Fallback>
                <p:oleObj name="Equation" r:id="rId4" imgW="177569" imgH="25367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4175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3"/>
          <p:cNvGraphicFramePr>
            <a:graphicFrameLocks noChangeAspect="1"/>
          </p:cNvGraphicFramePr>
          <p:nvPr/>
        </p:nvGraphicFramePr>
        <p:xfrm>
          <a:off x="1371600" y="2209800"/>
          <a:ext cx="387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6" imgW="164957" imgH="241091" progId="Equation.3">
                  <p:embed/>
                </p:oleObj>
              </mc:Choice>
              <mc:Fallback>
                <p:oleObj name="Equation" r:id="rId6" imgW="164957" imgH="2410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3873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3124200" y="3048000"/>
          <a:ext cx="3571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8" imgW="177569" imgH="253670" progId="Equation.3">
                  <p:embed/>
                </p:oleObj>
              </mc:Choice>
              <mc:Fallback>
                <p:oleObj name="Equation" r:id="rId8" imgW="177569" imgH="25367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48000"/>
                        <a:ext cx="3571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5"/>
          <p:cNvGraphicFramePr>
            <a:graphicFrameLocks noChangeAspect="1"/>
          </p:cNvGraphicFramePr>
          <p:nvPr/>
        </p:nvGraphicFramePr>
        <p:xfrm>
          <a:off x="4114800" y="2971800"/>
          <a:ext cx="328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10" imgW="164957" imgH="241091" progId="Equation.3">
                  <p:embed/>
                </p:oleObj>
              </mc:Choice>
              <mc:Fallback>
                <p:oleObj name="Equation" r:id="rId10" imgW="164957" imgH="2410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71800"/>
                        <a:ext cx="3286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6"/>
          <p:cNvGraphicFramePr>
            <a:graphicFrameLocks noChangeAspect="1"/>
          </p:cNvGraphicFramePr>
          <p:nvPr/>
        </p:nvGraphicFramePr>
        <p:xfrm>
          <a:off x="3962400" y="3886200"/>
          <a:ext cx="24669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12" imgW="888614" imgH="253890" progId="Equation.3">
                  <p:embed/>
                </p:oleObj>
              </mc:Choice>
              <mc:Fallback>
                <p:oleObj name="Equation" r:id="rId12" imgW="888614" imgH="2538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86200"/>
                        <a:ext cx="2466975" cy="7064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7"/>
          <p:cNvGraphicFramePr>
            <a:graphicFrameLocks noChangeAspect="1"/>
          </p:cNvGraphicFramePr>
          <p:nvPr/>
        </p:nvGraphicFramePr>
        <p:xfrm>
          <a:off x="2209800" y="4648200"/>
          <a:ext cx="317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14" imgW="177646" imgH="241091" progId="Equation.3">
                  <p:embed/>
                </p:oleObj>
              </mc:Choice>
              <mc:Fallback>
                <p:oleObj name="Equation" r:id="rId14" imgW="177646" imgH="2410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3175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Inferences of linear regression models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25688"/>
            <a:ext cx="8077200" cy="453231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Correlation -- measuring the strength of the association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Inference about the slope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l-GR" sz="16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Decomposition of Total 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68488"/>
            <a:ext cx="7848600" cy="4379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		Total SS = Regression SS + Residual SS</a:t>
            </a: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143000" y="2819400"/>
          <a:ext cx="6629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4" imgW="2476500" imgH="431800" progId="Equation.3">
                  <p:embed/>
                </p:oleObj>
              </mc:Choice>
              <mc:Fallback>
                <p:oleObj name="Equation" r:id="rId4" imgW="24765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66294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1676400" y="4572000"/>
          <a:ext cx="42672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1689100" imgH="609600" progId="Equation.3">
                  <p:embed/>
                </p:oleObj>
              </mc:Choice>
              <mc:Fallback>
                <p:oleObj name="Equation" r:id="rId6" imgW="16891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42672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Measures of Variation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68488"/>
            <a:ext cx="7010400" cy="671512"/>
          </a:xfrm>
        </p:spPr>
        <p:txBody>
          <a:bodyPr/>
          <a:lstStyle/>
          <a:p>
            <a:pPr eaLnBrk="1" hangingPunct="1"/>
            <a:r>
              <a:rPr lang="en-US" altLang="en-US" smtClean="0"/>
              <a:t>Total variation is made up of two parts: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609600" y="2362200"/>
          <a:ext cx="7924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4" imgW="2044700" imgH="203200" progId="Equation.3">
                  <p:embed/>
                </p:oleObj>
              </mc:Choice>
              <mc:Fallback>
                <p:oleObj name="Equation" r:id="rId4" imgW="20447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7924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en-US" sz="1900"/>
              <a:t>Total Sum of Squares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en-US" sz="1900"/>
              <a:t>Regression Sum of Squares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en-US" sz="1900"/>
              <a:t>Error Sum of Squares</a:t>
            </a:r>
          </a:p>
        </p:txBody>
      </p:sp>
      <p:graphicFrame>
        <p:nvGraphicFramePr>
          <p:cNvPr id="26632" name="Object 3"/>
          <p:cNvGraphicFramePr>
            <a:graphicFrameLocks noChangeAspect="1"/>
          </p:cNvGraphicFramePr>
          <p:nvPr/>
        </p:nvGraphicFramePr>
        <p:xfrm>
          <a:off x="0" y="4419600"/>
          <a:ext cx="31210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6" imgW="1371600" imgH="266700" progId="Equation.3">
                  <p:embed/>
                </p:oleObj>
              </mc:Choice>
              <mc:Fallback>
                <p:oleObj name="Equation" r:id="rId6" imgW="13716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3121025" cy="6032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4"/>
          <p:cNvGraphicFramePr>
            <a:graphicFrameLocks noChangeAspect="1"/>
          </p:cNvGraphicFramePr>
          <p:nvPr/>
        </p:nvGraphicFramePr>
        <p:xfrm>
          <a:off x="6100763" y="4419600"/>
          <a:ext cx="30051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8" imgW="1320227" imgH="266584" progId="Equation.3">
                  <p:embed/>
                </p:oleObj>
              </mc:Choice>
              <mc:Fallback>
                <p:oleObj name="Equation" r:id="rId8" imgW="1320227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419600"/>
                        <a:ext cx="3005137" cy="604838"/>
                      </a:xfrm>
                      <a:prstGeom prst="rect">
                        <a:avLst/>
                      </a:prstGeom>
                      <a:solidFill>
                        <a:srgbClr val="FFE9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5"/>
          <p:cNvGraphicFramePr>
            <a:graphicFrameLocks noChangeAspect="1"/>
          </p:cNvGraphicFramePr>
          <p:nvPr/>
        </p:nvGraphicFramePr>
        <p:xfrm>
          <a:off x="3130550" y="4419600"/>
          <a:ext cx="29019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10" imgW="1320227" imgH="266584" progId="Equation.3">
                  <p:embed/>
                </p:oleObj>
              </mc:Choice>
              <mc:Fallback>
                <p:oleObj name="Equation" r:id="rId10" imgW="1320227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419600"/>
                        <a:ext cx="2901950" cy="582613"/>
                      </a:xfrm>
                      <a:prstGeom prst="rect">
                        <a:avLst/>
                      </a:prstGeom>
                      <a:solidFill>
                        <a:srgbClr val="C4E6C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1800"/>
              <a:t>where: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en-US" sz="1800"/>
              <a:t>	</a:t>
            </a:r>
            <a:r>
              <a:rPr lang="en-US" altLang="en-US" sz="1800" i="1"/>
              <a:t>  </a:t>
            </a:r>
            <a:r>
              <a:rPr lang="en-US" altLang="en-US" sz="1800"/>
              <a:t>  = Average value of the dependent variable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en-US" sz="1800"/>
              <a:t>	</a:t>
            </a:r>
            <a:r>
              <a:rPr lang="en-US" altLang="en-US" sz="2000"/>
              <a:t>Y</a:t>
            </a:r>
            <a:r>
              <a:rPr lang="en-US" altLang="en-US" sz="2000" baseline="-25000"/>
              <a:t>i</a:t>
            </a:r>
            <a:r>
              <a:rPr lang="en-US" altLang="en-US" sz="1800"/>
              <a:t> = Observed values of the dependent variable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en-US" sz="1800"/>
              <a:t>	  </a:t>
            </a:r>
            <a:r>
              <a:rPr lang="en-US" altLang="en-US" sz="1800" baseline="-25000"/>
              <a:t>i</a:t>
            </a:r>
            <a:r>
              <a:rPr lang="en-US" altLang="en-US" sz="1800"/>
              <a:t>  = Predicted value of Y for the given X</a:t>
            </a:r>
            <a:r>
              <a:rPr lang="en-US" altLang="en-US" sz="1800" baseline="-25000"/>
              <a:t>i</a:t>
            </a:r>
            <a:r>
              <a:rPr lang="en-US" altLang="en-US" sz="1800"/>
              <a:t> value</a:t>
            </a:r>
          </a:p>
        </p:txBody>
      </p:sp>
      <p:graphicFrame>
        <p:nvGraphicFramePr>
          <p:cNvPr id="26636" name="Object 6"/>
          <p:cNvGraphicFramePr>
            <a:graphicFrameLocks noChangeAspect="1"/>
          </p:cNvGraphicFramePr>
          <p:nvPr/>
        </p:nvGraphicFramePr>
        <p:xfrm>
          <a:off x="2863850" y="61722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12" imgW="152268" imgH="203024" progId="Equation.3">
                  <p:embed/>
                </p:oleObj>
              </mc:Choice>
              <mc:Fallback>
                <p:oleObj name="Equation" r:id="rId12" imgW="152268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61722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7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14" imgW="152268" imgH="203024" progId="Equation.3">
                  <p:embed/>
                </p:oleObj>
              </mc:Choice>
              <mc:Fallback>
                <p:oleObj name="Equation" r:id="rId14" imgW="152268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5410200"/>
                        <a:ext cx="2889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143000" y="4572000"/>
            <a:ext cx="3962400" cy="457200"/>
          </a:xfrm>
          <a:prstGeom prst="rect">
            <a:avLst/>
          </a:prstGeom>
          <a:solidFill>
            <a:srgbClr val="FFE9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143000" y="3276600"/>
            <a:ext cx="4724400" cy="457200"/>
          </a:xfrm>
          <a:prstGeom prst="rect">
            <a:avLst/>
          </a:prstGeom>
          <a:solidFill>
            <a:srgbClr val="C4E6C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43000" y="1828800"/>
            <a:ext cx="38862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Total SS = total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Measures the variation of the Y</a:t>
            </a:r>
            <a:r>
              <a:rPr lang="en-US" altLang="en-US" baseline="-25000" smtClean="0"/>
              <a:t>i</a:t>
            </a:r>
            <a:r>
              <a:rPr lang="en-US" altLang="en-US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Reg SS = regression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Explained 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smtClean="0"/>
              <a:t>Res SS = Residual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Variation attributable to factors other than the relationship between X and Y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765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Measures of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57200" y="3124200"/>
            <a:ext cx="12192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  <a:r>
              <a:rPr lang="en-US" altLang="en-US" baseline="-25000"/>
              <a:t>i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/>
              <a:t>X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/>
              <a:t>Y</a:t>
            </a:r>
            <a:r>
              <a:rPr lang="en-US" altLang="en-US" sz="2800" baseline="-25000"/>
              <a:t>i</a:t>
            </a:r>
          </a:p>
        </p:txBody>
      </p:sp>
      <p:sp>
        <p:nvSpPr>
          <p:cNvPr id="28690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2147483647 w 337"/>
              <a:gd name="T1" fmla="*/ 0 h 1587"/>
              <a:gd name="T2" fmla="*/ 2147483647 w 337"/>
              <a:gd name="T3" fmla="*/ 2147483647 h 1587"/>
              <a:gd name="T4" fmla="*/ 2147483647 w 337"/>
              <a:gd name="T5" fmla="*/ 2147483647 h 1587"/>
              <a:gd name="T6" fmla="*/ 2147483647 w 337"/>
              <a:gd name="T7" fmla="*/ 2147483647 h 1587"/>
              <a:gd name="T8" fmla="*/ 2147483647 w 337"/>
              <a:gd name="T9" fmla="*/ 2147483647 h 1587"/>
              <a:gd name="T10" fmla="*/ 2147483647 w 337"/>
              <a:gd name="T11" fmla="*/ 2147483647 h 1587"/>
              <a:gd name="T12" fmla="*/ 2147483647 w 337"/>
              <a:gd name="T13" fmla="*/ 2147483647 h 1587"/>
              <a:gd name="T14" fmla="*/ 2147483647 w 337"/>
              <a:gd name="T15" fmla="*/ 2147483647 h 1587"/>
              <a:gd name="T16" fmla="*/ 2147483647 w 337"/>
              <a:gd name="T17" fmla="*/ 2147483647 h 1587"/>
              <a:gd name="T18" fmla="*/ 2147483647 w 337"/>
              <a:gd name="T19" fmla="*/ 2147483647 h 1587"/>
              <a:gd name="T20" fmla="*/ 2147483647 w 337"/>
              <a:gd name="T21" fmla="*/ 2147483647 h 1587"/>
              <a:gd name="T22" fmla="*/ 2147483647 w 337"/>
              <a:gd name="T23" fmla="*/ 2147483647 h 1587"/>
              <a:gd name="T24" fmla="*/ 2147483647 w 337"/>
              <a:gd name="T25" fmla="*/ 2147483647 h 1587"/>
              <a:gd name="T26" fmla="*/ 2147483647 w 337"/>
              <a:gd name="T27" fmla="*/ 2147483647 h 1587"/>
              <a:gd name="T28" fmla="*/ 2147483647 w 337"/>
              <a:gd name="T29" fmla="*/ 2147483647 h 1587"/>
              <a:gd name="T30" fmla="*/ 2147483647 w 337"/>
              <a:gd name="T31" fmla="*/ 2147483647 h 1587"/>
              <a:gd name="T32" fmla="*/ 2147483647 w 337"/>
              <a:gd name="T33" fmla="*/ 2147483647 h 1587"/>
              <a:gd name="T34" fmla="*/ 0 w 337"/>
              <a:gd name="T35" fmla="*/ 2147483647 h 1587"/>
              <a:gd name="T36" fmla="*/ 2147483647 w 337"/>
              <a:gd name="T37" fmla="*/ 2147483647 h 1587"/>
              <a:gd name="T38" fmla="*/ 2147483647 w 337"/>
              <a:gd name="T39" fmla="*/ 2147483647 h 1587"/>
              <a:gd name="T40" fmla="*/ 2147483647 w 337"/>
              <a:gd name="T41" fmla="*/ 2147483647 h 1587"/>
              <a:gd name="T42" fmla="*/ 2147483647 w 337"/>
              <a:gd name="T43" fmla="*/ 2147483647 h 1587"/>
              <a:gd name="T44" fmla="*/ 2147483647 w 337"/>
              <a:gd name="T45" fmla="*/ 2147483647 h 1587"/>
              <a:gd name="T46" fmla="*/ 2147483647 w 337"/>
              <a:gd name="T47" fmla="*/ 2147483647 h 1587"/>
              <a:gd name="T48" fmla="*/ 2147483647 w 337"/>
              <a:gd name="T49" fmla="*/ 2147483647 h 1587"/>
              <a:gd name="T50" fmla="*/ 2147483647 w 337"/>
              <a:gd name="T51" fmla="*/ 2147483647 h 1587"/>
              <a:gd name="T52" fmla="*/ 2147483647 w 337"/>
              <a:gd name="T53" fmla="*/ 2147483647 h 1587"/>
              <a:gd name="T54" fmla="*/ 2147483647 w 337"/>
              <a:gd name="T55" fmla="*/ 2147483647 h 1587"/>
              <a:gd name="T56" fmla="*/ 2147483647 w 337"/>
              <a:gd name="T57" fmla="*/ 2147483647 h 1587"/>
              <a:gd name="T58" fmla="*/ 2147483647 w 337"/>
              <a:gd name="T59" fmla="*/ 2147483647 h 1587"/>
              <a:gd name="T60" fmla="*/ 2147483647 w 337"/>
              <a:gd name="T61" fmla="*/ 2147483647 h 1587"/>
              <a:gd name="T62" fmla="*/ 2147483647 w 337"/>
              <a:gd name="T63" fmla="*/ 2147483647 h 1587"/>
              <a:gd name="T64" fmla="*/ 2147483647 w 337"/>
              <a:gd name="T65" fmla="*/ 2147483647 h 1587"/>
              <a:gd name="T66" fmla="*/ 2147483647 w 337"/>
              <a:gd name="T67" fmla="*/ 2147483647 h 1587"/>
              <a:gd name="T68" fmla="*/ 2147483647 w 337"/>
              <a:gd name="T69" fmla="*/ 2147483647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381000" y="3124200"/>
            <a:ext cx="2970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Total SS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/>
              <a:t>=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>
                <a:latin typeface="Symbol" pitchFamily="18" charset="2"/>
              </a:rPr>
              <a:t></a:t>
            </a:r>
            <a:r>
              <a:rPr lang="en-US" altLang="en-US"/>
              <a:t>(Y</a:t>
            </a:r>
            <a:r>
              <a:rPr lang="en-US" altLang="en-US" baseline="-25000"/>
              <a:t>i</a:t>
            </a:r>
            <a:r>
              <a:rPr lang="en-US" altLang="en-US" baseline="-25000">
                <a:solidFill>
                  <a:schemeClr val="tx2"/>
                </a:solidFill>
              </a:rPr>
              <a:t> </a:t>
            </a:r>
            <a:r>
              <a:rPr lang="en-US" altLang="en-US"/>
              <a:t>-</a:t>
            </a:r>
            <a:r>
              <a:rPr lang="en-US" altLang="en-US">
                <a:solidFill>
                  <a:schemeClr val="hlink"/>
                </a:solidFill>
              </a:rPr>
              <a:t>Y</a:t>
            </a:r>
            <a:r>
              <a:rPr lang="en-US" altLang="en-US"/>
              <a:t>)</a:t>
            </a:r>
            <a:r>
              <a:rPr lang="en-US" altLang="en-US" baseline="30000"/>
              <a:t>2</a:t>
            </a:r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2147483647 w 196"/>
              <a:gd name="T3" fmla="*/ 2147483647 h 1012"/>
              <a:gd name="T4" fmla="*/ 2147483647 w 196"/>
              <a:gd name="T5" fmla="*/ 2147483647 h 1012"/>
              <a:gd name="T6" fmla="*/ 2147483647 w 196"/>
              <a:gd name="T7" fmla="*/ 2147483647 h 1012"/>
              <a:gd name="T8" fmla="*/ 2147483647 w 196"/>
              <a:gd name="T9" fmla="*/ 2147483647 h 1012"/>
              <a:gd name="T10" fmla="*/ 2147483647 w 196"/>
              <a:gd name="T11" fmla="*/ 2147483647 h 1012"/>
              <a:gd name="T12" fmla="*/ 2147483647 w 196"/>
              <a:gd name="T13" fmla="*/ 2147483647 h 1012"/>
              <a:gd name="T14" fmla="*/ 2147483647 w 196"/>
              <a:gd name="T15" fmla="*/ 2147483647 h 1012"/>
              <a:gd name="T16" fmla="*/ 2147483647 w 196"/>
              <a:gd name="T17" fmla="*/ 2147483647 h 1012"/>
              <a:gd name="T18" fmla="*/ 2147483647 w 196"/>
              <a:gd name="T19" fmla="*/ 2147483647 h 1012"/>
              <a:gd name="T20" fmla="*/ 2147483647 w 196"/>
              <a:gd name="T21" fmla="*/ 2147483647 h 1012"/>
              <a:gd name="T22" fmla="*/ 2147483647 w 196"/>
              <a:gd name="T23" fmla="*/ 2147483647 h 1012"/>
              <a:gd name="T24" fmla="*/ 2147483647 w 196"/>
              <a:gd name="T25" fmla="*/ 2147483647 h 1012"/>
              <a:gd name="T26" fmla="*/ 2147483647 w 196"/>
              <a:gd name="T27" fmla="*/ 2147483647 h 1012"/>
              <a:gd name="T28" fmla="*/ 2147483647 w 196"/>
              <a:gd name="T29" fmla="*/ 2147483647 h 1012"/>
              <a:gd name="T30" fmla="*/ 2147483647 w 196"/>
              <a:gd name="T31" fmla="*/ 2147483647 h 1012"/>
              <a:gd name="T32" fmla="*/ 2147483647 w 196"/>
              <a:gd name="T33" fmla="*/ 2147483647 h 1012"/>
              <a:gd name="T34" fmla="*/ 2147483647 w 196"/>
              <a:gd name="T35" fmla="*/ 2147483647 h 1012"/>
              <a:gd name="T36" fmla="*/ 2147483647 w 196"/>
              <a:gd name="T37" fmla="*/ 2147483647 h 1012"/>
              <a:gd name="T38" fmla="*/ 2147483647 w 196"/>
              <a:gd name="T39" fmla="*/ 2147483647 h 1012"/>
              <a:gd name="T40" fmla="*/ 0 w 196"/>
              <a:gd name="T41" fmla="*/ 2147483647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572000" y="2286000"/>
            <a:ext cx="31988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Res SS</a:t>
            </a:r>
            <a:r>
              <a:rPr lang="en-US" altLang="en-US">
                <a:solidFill>
                  <a:srgbClr val="FF9900"/>
                </a:solidFill>
              </a:rPr>
              <a:t> </a:t>
            </a:r>
            <a:r>
              <a:rPr lang="en-US" altLang="en-US"/>
              <a:t>= </a:t>
            </a:r>
            <a:r>
              <a:rPr lang="en-US" altLang="en-US">
                <a:latin typeface="Symbol" pitchFamily="18" charset="2"/>
              </a:rPr>
              <a:t></a:t>
            </a:r>
            <a:r>
              <a:rPr lang="en-US" altLang="en-US"/>
              <a:t>(Y</a:t>
            </a:r>
            <a:r>
              <a:rPr lang="en-US" altLang="en-US" baseline="-25000"/>
              <a:t>i</a:t>
            </a:r>
            <a:r>
              <a:rPr lang="en-US" altLang="en-US" baseline="-25000">
                <a:solidFill>
                  <a:schemeClr val="tx2"/>
                </a:solidFill>
              </a:rPr>
              <a:t> </a:t>
            </a:r>
            <a:r>
              <a:rPr lang="en-US" altLang="en-US"/>
              <a:t>-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folHlink"/>
                </a:solidFill>
              </a:rPr>
              <a:t>Y</a:t>
            </a:r>
            <a:r>
              <a:rPr lang="en-US" altLang="en-US" baseline="-25000">
                <a:solidFill>
                  <a:schemeClr val="folHlink"/>
                </a:solidFill>
              </a:rPr>
              <a:t>i </a:t>
            </a:r>
            <a:r>
              <a:rPr lang="en-US" altLang="en-US"/>
              <a:t>)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781800" y="2057400"/>
            <a:ext cx="1076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147483647 w 144"/>
              <a:gd name="T3" fmla="*/ 2147483647 h 577"/>
              <a:gd name="T4" fmla="*/ 2147483647 w 144"/>
              <a:gd name="T5" fmla="*/ 2147483647 h 577"/>
              <a:gd name="T6" fmla="*/ 2147483647 w 144"/>
              <a:gd name="T7" fmla="*/ 2147483647 h 577"/>
              <a:gd name="T8" fmla="*/ 2147483647 w 144"/>
              <a:gd name="T9" fmla="*/ 2147483647 h 577"/>
              <a:gd name="T10" fmla="*/ 2147483647 w 144"/>
              <a:gd name="T11" fmla="*/ 2147483647 h 577"/>
              <a:gd name="T12" fmla="*/ 2147483647 w 144"/>
              <a:gd name="T13" fmla="*/ 2147483647 h 577"/>
              <a:gd name="T14" fmla="*/ 2147483647 w 144"/>
              <a:gd name="T15" fmla="*/ 2147483647 h 577"/>
              <a:gd name="T16" fmla="*/ 2147483647 w 144"/>
              <a:gd name="T17" fmla="*/ 2147483647 h 577"/>
              <a:gd name="T18" fmla="*/ 2147483647 w 144"/>
              <a:gd name="T19" fmla="*/ 2147483647 h 577"/>
              <a:gd name="T20" fmla="*/ 2147483647 w 144"/>
              <a:gd name="T21" fmla="*/ 2147483647 h 577"/>
              <a:gd name="T22" fmla="*/ 2147483647 w 144"/>
              <a:gd name="T23" fmla="*/ 2147483647 h 577"/>
              <a:gd name="T24" fmla="*/ 2147483647 w 144"/>
              <a:gd name="T25" fmla="*/ 2147483647 h 577"/>
              <a:gd name="T26" fmla="*/ 2147483647 w 144"/>
              <a:gd name="T27" fmla="*/ 2147483647 h 577"/>
              <a:gd name="T28" fmla="*/ 2147483647 w 144"/>
              <a:gd name="T29" fmla="*/ 2147483647 h 577"/>
              <a:gd name="T30" fmla="*/ 2147483647 w 144"/>
              <a:gd name="T31" fmla="*/ 2147483647 h 577"/>
              <a:gd name="T32" fmla="*/ 2147483647 w 144"/>
              <a:gd name="T33" fmla="*/ 2147483647 h 577"/>
              <a:gd name="T34" fmla="*/ 2147483647 w 144"/>
              <a:gd name="T35" fmla="*/ 2147483647 h 577"/>
              <a:gd name="T36" fmla="*/ 0 w 144"/>
              <a:gd name="T37" fmla="*/ 2147483647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Reg SS = </a:t>
            </a:r>
            <a:r>
              <a:rPr lang="en-US" altLang="en-US">
                <a:latin typeface="Symbol" pitchFamily="18" charset="2"/>
              </a:rPr>
              <a:t></a:t>
            </a:r>
            <a:r>
              <a:rPr lang="en-US" altLang="en-US"/>
              <a:t>(</a:t>
            </a:r>
            <a:r>
              <a:rPr lang="en-US" altLang="en-US">
                <a:solidFill>
                  <a:schemeClr val="folHlink"/>
                </a:solidFill>
              </a:rPr>
              <a:t>Y</a:t>
            </a:r>
            <a:r>
              <a:rPr lang="en-US" altLang="en-US" baseline="-25000">
                <a:solidFill>
                  <a:schemeClr val="folHlink"/>
                </a:solidFill>
              </a:rPr>
              <a:t>i</a:t>
            </a:r>
            <a:r>
              <a:rPr lang="en-US" altLang="en-US" baseline="-25000">
                <a:solidFill>
                  <a:schemeClr val="hlink"/>
                </a:solidFill>
              </a:rPr>
              <a:t> </a:t>
            </a:r>
            <a:r>
              <a:rPr lang="en-US" altLang="en-US"/>
              <a:t>-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Y</a:t>
            </a:r>
            <a:r>
              <a:rPr lang="en-US" altLang="en-US"/>
              <a:t>)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</a:p>
          <a:p>
            <a:pPr algn="l"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6248400" y="3733800"/>
            <a:ext cx="1076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6705600" y="3657600"/>
            <a:ext cx="606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2667000" y="2743200"/>
            <a:ext cx="4540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8702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8703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8704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/>
              <a:t>Y</a:t>
            </a:r>
          </a:p>
        </p:txBody>
      </p:sp>
      <p:sp>
        <p:nvSpPr>
          <p:cNvPr id="28705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8707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200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8708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8709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8710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Measures of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96200" cy="762000"/>
          </a:xfrm>
          <a:noFill/>
        </p:spPr>
        <p:txBody>
          <a:bodyPr/>
          <a:lstStyle/>
          <a:p>
            <a:pPr defTabSz="914400" eaLnBrk="1" hangingPunct="1"/>
            <a:r>
              <a:rPr lang="en-US" altLang="en-US" smtClean="0"/>
              <a:t>Correlation Coefficient: r</a:t>
            </a:r>
            <a:r>
              <a:rPr lang="en-US" altLang="en-US" baseline="30000" smtClean="0"/>
              <a:t>2</a:t>
            </a:r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990600" y="1639888"/>
            <a:ext cx="762000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800" b="0"/>
              <a:t>The </a:t>
            </a:r>
            <a:r>
              <a:rPr lang="en-US" altLang="en-US" b="0"/>
              <a:t>r</a:t>
            </a:r>
            <a:r>
              <a:rPr lang="en-US" altLang="en-US" b="0" baseline="30000"/>
              <a:t>2</a:t>
            </a:r>
            <a:r>
              <a:rPr lang="en-US" altLang="en-US" sz="2800" b="0"/>
              <a:t> is the portion of the total variation in the dependent variable that is explained by variation in the independent variable</a:t>
            </a:r>
            <a:endParaRPr lang="en-US" altLang="en-US" sz="1400" b="0"/>
          </a:p>
        </p:txBody>
      </p:sp>
      <p:graphicFrame>
        <p:nvGraphicFramePr>
          <p:cNvPr id="29700" name="Object 8"/>
          <p:cNvGraphicFramePr>
            <a:graphicFrameLocks noChangeAspect="1"/>
          </p:cNvGraphicFramePr>
          <p:nvPr/>
        </p:nvGraphicFramePr>
        <p:xfrm>
          <a:off x="1917700" y="3276600"/>
          <a:ext cx="5765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4" imgW="2654300" imgH="419100" progId="Equation.3">
                  <p:embed/>
                </p:oleObj>
              </mc:Choice>
              <mc:Fallback>
                <p:oleObj name="Equation" r:id="rId4" imgW="26543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276600"/>
                        <a:ext cx="5765800" cy="9064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0"/>
          <p:cNvGraphicFramePr>
            <a:graphicFrameLocks noChangeAspect="1"/>
          </p:cNvGraphicFramePr>
          <p:nvPr/>
        </p:nvGraphicFramePr>
        <p:xfrm>
          <a:off x="3810000" y="4876800"/>
          <a:ext cx="1831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6" imgW="622030" imgH="203112" progId="Equation.3">
                  <p:embed/>
                </p:oleObj>
              </mc:Choice>
              <mc:Fallback>
                <p:oleObj name="Equation" r:id="rId6" imgW="622030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1831975" cy="595313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=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Examples of Approximate </a:t>
            </a:r>
            <a:br>
              <a:rPr lang="en-US" altLang="en-US" smtClean="0"/>
            </a:br>
            <a:r>
              <a:rPr lang="en-US" altLang="en-US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 Values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= 1</a:t>
            </a:r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7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8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= 1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Perfect linear relationship between X and Y:  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Examples of Approximate </a:t>
            </a:r>
            <a:br>
              <a:rPr lang="en-US" altLang="en-US" smtClean="0"/>
            </a:br>
            <a:r>
              <a:rPr lang="en-US" altLang="en-US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 Values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4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6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8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31780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787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90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91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92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0 &lt; r</a:t>
            </a:r>
            <a:r>
              <a:rPr lang="en-US" altLang="en-US" baseline="30000"/>
              <a:t>2</a:t>
            </a:r>
            <a:r>
              <a:rPr lang="en-US" altLang="en-US"/>
              <a:t> &lt; 1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Weaker linear relationships between X and Y:  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Some but not all of the variation in Y is explained by variation in X</a:t>
            </a:r>
          </a:p>
        </p:txBody>
      </p:sp>
      <p:sp>
        <p:nvSpPr>
          <p:cNvPr id="31795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Introduction to linear regression models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25688"/>
            <a:ext cx="8077200" cy="4532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When to use a simple linear regression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 to determine a simple linear regression - estimate b0 and b1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 to interpret a simple linear regression - interpret b0 and b1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Examples of Approximate </a:t>
            </a:r>
            <a:br>
              <a:rPr lang="en-US" altLang="en-US" smtClean="0"/>
            </a:br>
            <a:r>
              <a:rPr lang="en-US" altLang="en-US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= 0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No linear relationship between X and Y:  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The value of Y does not depend on X.  (None of the variation in Y is explained by variation in X)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Pearson correlation coefficient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>
            <p:ph idx="1"/>
          </p:nvPr>
        </p:nvGraphicFramePr>
        <p:xfrm>
          <a:off x="1676400" y="3886200"/>
          <a:ext cx="6324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4" imgW="2400300" imgH="1041400" progId="Equation.3">
                  <p:embed/>
                </p:oleObj>
              </mc:Choice>
              <mc:Fallback>
                <p:oleObj name="Equation" r:id="rId4" imgW="2400300" imgH="104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6324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295400" y="1600200"/>
            <a:ext cx="7239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0675" indent="-320675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b="0"/>
              <a:t>r is the squared root of </a:t>
            </a:r>
            <a:r>
              <a:rPr lang="en-US" altLang="en-US"/>
              <a:t>r</a:t>
            </a:r>
            <a:r>
              <a:rPr lang="en-US" altLang="en-US" baseline="30000"/>
              <a:t>2 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b="0"/>
              <a:t>A measure of the correlation between the two variables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b="0"/>
              <a:t>Linear regression allows for prediction, correlation coefficient quantifies the association strength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endParaRPr lang="en-US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04800" y="533400"/>
          <a:ext cx="7661275" cy="602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Chart" r:id="rId4" imgW="4505554" imgH="3543605" progId="Excel.Chart.8">
                  <p:embed/>
                </p:oleObj>
              </mc:Choice>
              <mc:Fallback>
                <p:oleObj name="Chart" r:id="rId4" imgW="4505554" imgH="354360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7661275" cy="602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33600" y="32766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CA" altLang="en-US" sz="3200" b="0">
                <a:latin typeface="Times New Roman" pitchFamily="18" charset="0"/>
              </a:rPr>
              <a:t>r = 0.7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57200" y="457200"/>
          <a:ext cx="7661275" cy="602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Chart" r:id="rId4" imgW="4505554" imgH="3543605" progId="Excel.Chart.8">
                  <p:embed/>
                </p:oleObj>
              </mc:Choice>
              <mc:Fallback>
                <p:oleObj name="Chart" r:id="rId4" imgW="4505554" imgH="354360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7661275" cy="602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00200" y="28956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CA" altLang="en-US" sz="3200" b="0">
                <a:latin typeface="Times New Roman" pitchFamily="18" charset="0"/>
              </a:rPr>
              <a:t>r = 0.4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81000" y="381000"/>
          <a:ext cx="7661275" cy="602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Chart" r:id="rId4" imgW="4505554" imgH="3543605" progId="Excel.Chart.8">
                  <p:embed/>
                </p:oleObj>
              </mc:Choice>
              <mc:Fallback>
                <p:oleObj name="Chart" r:id="rId4" imgW="4505554" imgH="354360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7661275" cy="602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133600" y="32766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CA" altLang="en-US" sz="3200" b="0">
                <a:latin typeface="Times New Roman" pitchFamily="18" charset="0"/>
              </a:rPr>
              <a:t>r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Estimating </a:t>
            </a:r>
            <a:r>
              <a:rPr lang="el-GR" altLang="en-US" smtClean="0">
                <a:cs typeface="Arial" charset="0"/>
              </a:rPr>
              <a:t>σ</a:t>
            </a:r>
          </a:p>
        </p:txBody>
      </p:sp>
      <p:pic>
        <p:nvPicPr>
          <p:cNvPr id="37891" name="Picture 23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0"/>
            <a:ext cx="7543800" cy="4953000"/>
          </a:xfrm>
          <a:noFill/>
        </p:spPr>
      </p:pic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953000" y="3733800"/>
          <a:ext cx="2133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5" imgW="875920" imgH="253890" progId="Equation.3">
                  <p:embed/>
                </p:oleObj>
              </mc:Choice>
              <mc:Fallback>
                <p:oleObj name="Equation" r:id="rId5" imgW="87592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133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6"/>
          <p:cNvGraphicFramePr>
            <a:graphicFrameLocks noChangeAspect="1"/>
          </p:cNvGraphicFramePr>
          <p:nvPr/>
        </p:nvGraphicFramePr>
        <p:xfrm>
          <a:off x="4876800" y="3733800"/>
          <a:ext cx="24669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7" imgW="888614" imgH="253890" progId="Equation.3">
                  <p:embed/>
                </p:oleObj>
              </mc:Choice>
              <mc:Fallback>
                <p:oleObj name="Equation" r:id="rId7" imgW="888614" imgH="2538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2466975" cy="7064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Estimating </a:t>
            </a:r>
            <a:r>
              <a:rPr lang="el-GR" altLang="en-US" smtClean="0">
                <a:cs typeface="Arial" charset="0"/>
              </a:rPr>
              <a:t>σ</a:t>
            </a:r>
            <a:endParaRPr lang="en-US" altLang="en-US" smtClean="0"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standard deviation (</a:t>
            </a:r>
            <a:r>
              <a:rPr lang="el-GR" altLang="en-US" smtClean="0">
                <a:cs typeface="Arial" charset="0"/>
              </a:rPr>
              <a:t>σ</a:t>
            </a:r>
            <a:r>
              <a:rPr lang="en-US" altLang="en-US" smtClean="0">
                <a:cs typeface="Arial" charset="0"/>
              </a:rPr>
              <a:t>) </a:t>
            </a:r>
            <a:r>
              <a:rPr lang="en-US" altLang="en-US" smtClean="0"/>
              <a:t>of observations around the regression line is estimated by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938213" y="3151188"/>
          <a:ext cx="741045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6" imgW="2705100" imgH="660400" progId="Equation.3">
                  <p:embed/>
                </p:oleObj>
              </mc:Choice>
              <mc:Fallback>
                <p:oleObj name="Equation" r:id="rId6" imgW="27051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151188"/>
                        <a:ext cx="7410450" cy="180181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447800" y="5089525"/>
            <a:ext cx="7086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00"/>
                </a:solidFill>
              </a:rPr>
              <a:t>Where</a:t>
            </a:r>
          </a:p>
          <a:p>
            <a:pPr algn="l"/>
            <a:r>
              <a:rPr lang="en-US" altLang="en-US" sz="2000">
                <a:solidFill>
                  <a:srgbClr val="000000"/>
                </a:solidFill>
              </a:rPr>
              <a:t>	Res SS  = Residual sum of squares</a:t>
            </a:r>
          </a:p>
          <a:p>
            <a:pPr algn="l"/>
            <a:r>
              <a:rPr lang="en-US" altLang="en-US" sz="2000">
                <a:solidFill>
                  <a:srgbClr val="000000"/>
                </a:solidFill>
              </a:rPr>
              <a:t>	      n = sample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Standard Errors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H="1">
            <a:off x="539750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5413375" y="29733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 rot="-7282380">
            <a:off x="5626100" y="3887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 rot="-7282380">
            <a:off x="562610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 rot="-7282380">
            <a:off x="7378700" y="2592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 rot="-7282380">
            <a:off x="7531100" y="2973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 rot="-7282380">
            <a:off x="6083300" y="3811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 rot="-7282380">
            <a:off x="737870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 rot="-7282380">
            <a:off x="6921500" y="3811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 rot="-7282380">
            <a:off x="6997700" y="2592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 rot="-7282380">
            <a:off x="6464300" y="2744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 rot="-7282380">
            <a:off x="554990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 rot="-7282380">
            <a:off x="5778500" y="2820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 rot="-7282380">
            <a:off x="6159500" y="338931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 rot="-7282380">
            <a:off x="6997700" y="3354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 rot="-7282380">
            <a:off x="6616700" y="3506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 rot="-7282380">
            <a:off x="6464300" y="3963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068888" y="2514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539750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 rot="-7282380">
            <a:off x="7759700" y="3430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 rot="-7282380">
            <a:off x="692150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 rot="-7282380">
            <a:off x="6769100" y="2744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 rot="-7282380">
            <a:off x="623570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 rot="-7282380">
            <a:off x="7461250" y="3590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136525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1381125" y="29733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 rot="-7282380">
            <a:off x="1517650" y="3811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 rot="-7282380">
            <a:off x="159385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 rot="-7282380">
            <a:off x="3727450" y="2820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 rot="-7282380">
            <a:off x="3498850" y="2973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 rot="-7282380">
            <a:off x="197485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 rot="-7282380">
            <a:off x="334645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 rot="-7282380">
            <a:off x="3117850" y="2973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 rot="-7282380">
            <a:off x="1822450" y="3430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 rot="-7282380">
            <a:off x="220345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 rot="-7282380">
            <a:off x="2965450" y="3354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 rot="-7282380">
            <a:off x="2584450" y="3506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 rot="-7282380">
            <a:off x="227965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1036638" y="2514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136525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Oval 43"/>
          <p:cNvSpPr>
            <a:spLocks noChangeArrowheads="1"/>
          </p:cNvSpPr>
          <p:nvPr/>
        </p:nvSpPr>
        <p:spPr bwMode="auto">
          <a:xfrm rot="-7282380">
            <a:off x="2660650" y="32781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80" name="Oval 44"/>
          <p:cNvSpPr>
            <a:spLocks noChangeArrowheads="1"/>
          </p:cNvSpPr>
          <p:nvPr/>
        </p:nvSpPr>
        <p:spPr bwMode="auto">
          <a:xfrm rot="-7282380">
            <a:off x="288925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81" name="Oval 45"/>
          <p:cNvSpPr>
            <a:spLocks noChangeArrowheads="1"/>
          </p:cNvSpPr>
          <p:nvPr/>
        </p:nvSpPr>
        <p:spPr bwMode="auto">
          <a:xfrm rot="-7282380">
            <a:off x="243205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82" name="Oval 46"/>
          <p:cNvSpPr>
            <a:spLocks noChangeArrowheads="1"/>
          </p:cNvSpPr>
          <p:nvPr/>
        </p:nvSpPr>
        <p:spPr bwMode="auto">
          <a:xfrm rot="-7282380">
            <a:off x="372745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357505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7613650" y="41989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graphicFrame>
        <p:nvGraphicFramePr>
          <p:cNvPr id="39985" name="Object 49"/>
          <p:cNvGraphicFramePr>
            <a:graphicFrameLocks noChangeAspect="1"/>
          </p:cNvGraphicFramePr>
          <p:nvPr/>
        </p:nvGraphicFramePr>
        <p:xfrm>
          <a:off x="1870075" y="4368800"/>
          <a:ext cx="1160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4" imgW="634449" imgH="215713" progId="Equation.3">
                  <p:embed/>
                </p:oleObj>
              </mc:Choice>
              <mc:Fallback>
                <p:oleObj name="Equation" r:id="rId4" imgW="634449" imgH="2157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368800"/>
                        <a:ext cx="1160463" cy="39687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6" name="Object 50"/>
          <p:cNvGraphicFramePr>
            <a:graphicFrameLocks noChangeAspect="1"/>
          </p:cNvGraphicFramePr>
          <p:nvPr/>
        </p:nvGraphicFramePr>
        <p:xfrm>
          <a:off x="5981700" y="4370388"/>
          <a:ext cx="1136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6" imgW="622030" imgH="215806" progId="Equation.3">
                  <p:embed/>
                </p:oleObj>
              </mc:Choice>
              <mc:Fallback>
                <p:oleObj name="Equation" r:id="rId6" imgW="622030" imgH="21580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370388"/>
                        <a:ext cx="1136650" cy="395287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1371600" y="1524000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0"/>
              <a:t>S</a:t>
            </a:r>
            <a:r>
              <a:rPr lang="en-US" altLang="en-US" b="0" baseline="-25000"/>
              <a:t>YX</a:t>
            </a:r>
            <a:r>
              <a:rPr lang="en-US" altLang="en-US" b="0"/>
              <a:t> is a measure of the variation of observed Y values from the regression line</a:t>
            </a:r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1066800" y="50292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The magnitude of S</a:t>
            </a:r>
            <a:r>
              <a:rPr lang="en-US" altLang="en-US" sz="2000" b="0" baseline="-25000"/>
              <a:t>YX</a:t>
            </a:r>
            <a:r>
              <a:rPr lang="en-US" altLang="en-US" sz="2000" b="0"/>
              <a:t> should always be judged relative to the size of the Y values in the sample data</a:t>
            </a:r>
          </a:p>
        </p:txBody>
      </p:sp>
      <p:sp>
        <p:nvSpPr>
          <p:cNvPr id="39989" name="Text Box 53"/>
          <p:cNvSpPr txBox="1">
            <a:spLocks noChangeArrowheads="1"/>
          </p:cNvSpPr>
          <p:nvPr/>
        </p:nvSpPr>
        <p:spPr bwMode="auto">
          <a:xfrm>
            <a:off x="1066800" y="5791200"/>
            <a:ext cx="7467600" cy="720725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i.e., S</a:t>
            </a:r>
            <a:r>
              <a:rPr lang="en-US" altLang="en-US" sz="2000" b="0" baseline="-25000"/>
              <a:t>YX</a:t>
            </a:r>
            <a:r>
              <a:rPr lang="en-US" altLang="en-US" sz="2000" b="0"/>
              <a:t> = $41.33K is</a:t>
            </a:r>
            <a:r>
              <a:rPr lang="en-US" altLang="en-US" sz="2000" b="0" baseline="-25000"/>
              <a:t> </a:t>
            </a:r>
            <a:r>
              <a:rPr lang="en-US" altLang="en-US" sz="2000" b="0"/>
              <a:t>moderately small relative to house prices in the $200 - $300K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smtClean="0"/>
              <a:t>Inferences About the Slope and Intercept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68488"/>
            <a:ext cx="7010400" cy="1103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standard errors of the regression slope coefficient (</a:t>
            </a:r>
            <a:r>
              <a:rPr lang="el-GR" altLang="en-US" sz="2400" smtClean="0"/>
              <a:t>β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) and intercept (</a:t>
            </a:r>
            <a:r>
              <a:rPr lang="el-GR" altLang="en-US" sz="2400" smtClean="0"/>
              <a:t>β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 ) are estimated by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85800" y="4648200"/>
            <a:ext cx="8153400" cy="927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en-US" sz="2000" b="0">
                <a:solidFill>
                  <a:srgbClr val="000000"/>
                </a:solidFill>
              </a:rPr>
              <a:t>where:</a:t>
            </a:r>
          </a:p>
          <a:p>
            <a:pPr algn="l" eaLnBrk="0" hangingPunct="0">
              <a:lnSpc>
                <a:spcPct val="160000"/>
              </a:lnSpc>
              <a:defRPr/>
            </a:pPr>
            <a:r>
              <a:rPr lang="en-US" sz="2000" b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z="2000" b="0">
                <a:solidFill>
                  <a:srgbClr val="000000"/>
                </a:solidFill>
              </a:rPr>
              <a:t>		= estimate of </a:t>
            </a:r>
            <a:r>
              <a:rPr lang="el-GR" sz="2000" b="0">
                <a:cs typeface="Arial" charset="0"/>
                <a:sym typeface="Symbol" pitchFamily="18" charset="2"/>
              </a:rPr>
              <a:t></a:t>
            </a:r>
            <a:endParaRPr lang="el-GR" b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40965" name="Object 7"/>
          <p:cNvGraphicFramePr>
            <a:graphicFrameLocks noChangeAspect="1"/>
          </p:cNvGraphicFramePr>
          <p:nvPr/>
        </p:nvGraphicFramePr>
        <p:xfrm>
          <a:off x="1752600" y="4953000"/>
          <a:ext cx="17605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4" imgW="1079500" imgH="469900" progId="Equation.DSMT4">
                  <p:embed/>
                </p:oleObj>
              </mc:Choice>
              <mc:Fallback>
                <p:oleObj name="Equation" r:id="rId4" imgW="10795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17605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10"/>
          <p:cNvGraphicFramePr>
            <a:graphicFrameLocks noChangeAspect="1"/>
          </p:cNvGraphicFramePr>
          <p:nvPr/>
        </p:nvGraphicFramePr>
        <p:xfrm>
          <a:off x="381000" y="3124200"/>
          <a:ext cx="37957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6" imgW="1777229" imgH="495085" progId="Equation.3">
                  <p:embed/>
                </p:oleObj>
              </mc:Choice>
              <mc:Fallback>
                <p:oleObj name="Equation" r:id="rId6" imgW="1777229" imgH="4950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3795713" cy="11922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1"/>
          <p:cNvGraphicFramePr>
            <a:graphicFrameLocks noChangeAspect="1"/>
          </p:cNvGraphicFramePr>
          <p:nvPr/>
        </p:nvGraphicFramePr>
        <p:xfrm>
          <a:off x="4786313" y="2987675"/>
          <a:ext cx="3443287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8" imgW="1270000" imgH="508000" progId="Equation.3">
                  <p:embed/>
                </p:oleObj>
              </mc:Choice>
              <mc:Fallback>
                <p:oleObj name="Equation" r:id="rId8" imgW="12700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987675"/>
                        <a:ext cx="3443287" cy="13779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Comparing Standard Errors of the Slope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H="1">
            <a:off x="1524000" y="31257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1539875" y="32781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195388" y="2819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524000" y="45735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733800" y="4495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1600200" y="3354388"/>
            <a:ext cx="2590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1600200" y="3125788"/>
            <a:ext cx="2362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>
            <a:off x="5480050" y="3140075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5784850" y="3063875"/>
            <a:ext cx="2057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51438" y="28336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480050" y="45878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689850" y="4510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5708650" y="3673475"/>
            <a:ext cx="2362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V="1">
            <a:off x="5556250" y="3368675"/>
            <a:ext cx="2438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2092325" y="4625975"/>
          <a:ext cx="1020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4" imgW="558558" imgH="266584" progId="Equation.3">
                  <p:embed/>
                </p:oleObj>
              </mc:Choice>
              <mc:Fallback>
                <p:oleObj name="Equation" r:id="rId4" imgW="558558" imgH="26658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625975"/>
                        <a:ext cx="1020763" cy="48895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6135688" y="4640263"/>
          <a:ext cx="974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6" imgW="532937" imgH="266469" progId="Equation.3">
                  <p:embed/>
                </p:oleObj>
              </mc:Choice>
              <mc:Fallback>
                <p:oleObj name="Equation" r:id="rId6" imgW="532937" imgH="2664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4640263"/>
                        <a:ext cx="974725" cy="48895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990600" y="18288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0"/>
              <a:t>       is a measure of the variation in the slope of regression lines from different possible samples</a:t>
            </a:r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1152525" y="1766888"/>
          <a:ext cx="4778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8" imgW="203024" imgH="266469" progId="Equation.3">
                  <p:embed/>
                </p:oleObj>
              </mc:Choice>
              <mc:Fallback>
                <p:oleObj name="Equation" r:id="rId8" imgW="203024" imgH="2664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766888"/>
                        <a:ext cx="4778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Kalama Children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534400" cy="4760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How do children grow?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Measure the heights Y (in centimeters) of 161 children in Kamala, an Egyptian village, each month from 18 to 29 months of age (X):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1800" smtClean="0"/>
              <a:t>Age X	Height Y	Age X		Height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18     	76.1 		24     		79.9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19		77.0 		25     		81.1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20		78.1  		26    		81.2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21    		78.2  		27     		81.8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22     	78.8 		28     		82.8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/>
              <a:t>	23    		79.7 		29     		83.5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Consider the relationship between the two variables X and Y, is it linear?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371600" y="2743200"/>
            <a:ext cx="5105400" cy="838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Inference about the Slope: </a:t>
            </a:r>
            <a:br>
              <a:rPr lang="en-US" altLang="en-US" smtClean="0"/>
            </a:br>
            <a:r>
              <a:rPr lang="en-US" altLang="en-US" smtClean="0"/>
              <a:t>t Test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913313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 test for a population slope</a:t>
            </a:r>
          </a:p>
          <a:p>
            <a:pPr lvl="1" eaLnBrk="1" hangingPunct="1"/>
            <a:r>
              <a:rPr lang="en-US" altLang="en-US" sz="2000" smtClean="0"/>
              <a:t>Is there a linear relationship between X and Y?</a:t>
            </a:r>
          </a:p>
          <a:p>
            <a:pPr eaLnBrk="1" hangingPunct="1"/>
            <a:r>
              <a:rPr lang="en-US" altLang="en-US" sz="2000" smtClean="0"/>
              <a:t>Null and alternative hypotheses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  H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: </a:t>
            </a:r>
            <a:r>
              <a:rPr lang="el-GR" altLang="en-US" sz="2000" smtClean="0">
                <a:cs typeface="Arial" charset="0"/>
                <a:sym typeface="Symbol" pitchFamily="18" charset="2"/>
              </a:rPr>
              <a:t></a:t>
            </a:r>
            <a:r>
              <a:rPr lang="en-US" altLang="en-US" sz="2000" baseline="-2500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2000" smtClean="0"/>
              <a:t> = 0	(no linear relationship)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  H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: </a:t>
            </a:r>
            <a:r>
              <a:rPr lang="el-GR" altLang="en-US" sz="2000" smtClean="0">
                <a:cs typeface="Arial" charset="0"/>
                <a:sym typeface="Symbol" pitchFamily="18" charset="2"/>
              </a:rPr>
              <a:t></a:t>
            </a:r>
            <a:r>
              <a:rPr lang="en-US" altLang="en-US" sz="2000" baseline="-2500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2000" smtClean="0"/>
              <a:t> </a:t>
            </a:r>
            <a:r>
              <a:rPr lang="en-US" altLang="en-US" sz="2000" smtClean="0">
                <a:latin typeface="Symbol" pitchFamily="18" charset="2"/>
              </a:rPr>
              <a:t> </a:t>
            </a:r>
            <a:r>
              <a:rPr lang="en-US" altLang="en-US" sz="2000" smtClean="0"/>
              <a:t>0	(linear relationship does exist)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Test statistic</a:t>
            </a:r>
          </a:p>
          <a:p>
            <a:pPr eaLnBrk="1" hangingPunct="1"/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 </a:t>
            </a:r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  </a:t>
            </a: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3124200" y="5486400"/>
          <a:ext cx="1219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4" imgW="710891" imgH="177723" progId="Equation.DSMT4">
                  <p:embed/>
                </p:oleObj>
              </mc:Choice>
              <mc:Fallback>
                <p:oleObj name="Equation" r:id="rId4" imgW="710891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1219200" cy="3048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5486400" y="4343400"/>
            <a:ext cx="35052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 b="0">
                <a:solidFill>
                  <a:srgbClr val="000000"/>
                </a:solidFill>
              </a:rPr>
              <a:t>where:</a:t>
            </a:r>
          </a:p>
          <a:p>
            <a:pPr algn="l">
              <a:spcBef>
                <a:spcPct val="50000"/>
              </a:spcBef>
            </a:pPr>
            <a:r>
              <a:rPr lang="en-US" altLang="en-US" sz="1800" b="0">
                <a:solidFill>
                  <a:srgbClr val="000000"/>
                </a:solidFill>
              </a:rPr>
              <a:t>      </a:t>
            </a:r>
            <a:r>
              <a:rPr lang="en-US" altLang="en-US" sz="1800" b="0" baseline="-25000">
                <a:solidFill>
                  <a:srgbClr val="000000"/>
                </a:solidFill>
              </a:rPr>
              <a:t> </a:t>
            </a:r>
            <a:r>
              <a:rPr lang="en-US" altLang="en-US" sz="1800" b="0">
                <a:solidFill>
                  <a:srgbClr val="000000"/>
                </a:solidFill>
              </a:rPr>
              <a:t>= regression slope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en-US" sz="1800" b="0">
                <a:solidFill>
                  <a:srgbClr val="000000"/>
                </a:solidFill>
              </a:rPr>
              <a:t>         coefficient</a:t>
            </a:r>
          </a:p>
          <a:p>
            <a:pPr algn="l">
              <a:spcBef>
                <a:spcPct val="50000"/>
              </a:spcBef>
            </a:pPr>
            <a:r>
              <a:rPr lang="en-US" altLang="en-US" sz="1800" b="0">
                <a:solidFill>
                  <a:srgbClr val="000000"/>
                </a:solidFill>
              </a:rPr>
              <a:t> </a:t>
            </a:r>
            <a:r>
              <a:rPr lang="el-GR" altLang="en-US" sz="1800" b="0">
                <a:solidFill>
                  <a:srgbClr val="000000"/>
                </a:solidFill>
              </a:rPr>
              <a:t>β</a:t>
            </a:r>
            <a:r>
              <a:rPr lang="en-US" altLang="en-US" sz="1800" b="0" baseline="-25000">
                <a:solidFill>
                  <a:srgbClr val="000000"/>
                </a:solidFill>
              </a:rPr>
              <a:t>10 </a:t>
            </a:r>
            <a:r>
              <a:rPr lang="en-US" altLang="en-US" sz="1800" b="0">
                <a:solidFill>
                  <a:srgbClr val="000000"/>
                </a:solidFill>
              </a:rPr>
              <a:t>= hypothesized slope</a:t>
            </a:r>
          </a:p>
          <a:p>
            <a:pPr algn="l">
              <a:spcBef>
                <a:spcPct val="50000"/>
              </a:spcBef>
            </a:pPr>
            <a:r>
              <a:rPr lang="en-US" altLang="en-US" sz="1800" b="0">
                <a:solidFill>
                  <a:srgbClr val="000000"/>
                </a:solidFill>
              </a:rPr>
              <a:t>       = standard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en-US" sz="1800" b="0">
                <a:solidFill>
                  <a:srgbClr val="000000"/>
                </a:solidFill>
              </a:rPr>
              <a:t>          error of the slope</a:t>
            </a:r>
          </a:p>
        </p:txBody>
      </p:sp>
      <p:graphicFrame>
        <p:nvGraphicFramePr>
          <p:cNvPr id="43015" name="Object 8"/>
          <p:cNvGraphicFramePr>
            <a:graphicFrameLocks noChangeAspect="1"/>
          </p:cNvGraphicFramePr>
          <p:nvPr/>
        </p:nvGraphicFramePr>
        <p:xfrm>
          <a:off x="3000375" y="4286250"/>
          <a:ext cx="16367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6" imgW="711200" imgH="508000" progId="Equation.3">
                  <p:embed/>
                </p:oleObj>
              </mc:Choice>
              <mc:Fallback>
                <p:oleObj name="Equation" r:id="rId6" imgW="7112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286250"/>
                        <a:ext cx="16367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9"/>
          <p:cNvGraphicFramePr>
            <a:graphicFrameLocks noChangeAspect="1"/>
          </p:cNvGraphicFramePr>
          <p:nvPr/>
        </p:nvGraphicFramePr>
        <p:xfrm>
          <a:off x="5572125" y="5770563"/>
          <a:ext cx="3603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8" imgW="215619" imgH="266353" progId="Equation.3">
                  <p:embed/>
                </p:oleObj>
              </mc:Choice>
              <mc:Fallback>
                <p:oleObj name="Equation" r:id="rId8" imgW="215619" imgH="26635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770563"/>
                        <a:ext cx="3603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0"/>
          <p:cNvGraphicFramePr>
            <a:graphicFrameLocks noChangeAspect="1"/>
          </p:cNvGraphicFramePr>
          <p:nvPr/>
        </p:nvGraphicFramePr>
        <p:xfrm>
          <a:off x="5715000" y="4800600"/>
          <a:ext cx="228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10" imgW="164957" imgH="241091" progId="Equation.3">
                  <p:embed/>
                </p:oleObj>
              </mc:Choice>
              <mc:Fallback>
                <p:oleObj name="Equation" r:id="rId10" imgW="164957" imgH="2410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00600"/>
                        <a:ext cx="228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 2: Kalama Children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581400" y="2971800"/>
            <a:ext cx="4419600" cy="6096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800" b="0"/>
              <a:t>Test Statistic:  </a:t>
            </a:r>
            <a:r>
              <a:rPr lang="en-US" altLang="en-US" sz="2800">
                <a:solidFill>
                  <a:schemeClr val="hlink"/>
                </a:solidFill>
              </a:rPr>
              <a:t>t = 127.71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572000" y="5262563"/>
            <a:ext cx="45720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0">
                <a:solidFill>
                  <a:schemeClr val="hlink"/>
                </a:solidFill>
              </a:rPr>
              <a:t>There is sufficient evidence that Children grow over time </a:t>
            </a:r>
            <a:r>
              <a:rPr lang="en-US" altLang="en-US" sz="2800" b="0">
                <a:solidFill>
                  <a:schemeClr val="hlink"/>
                </a:solidFill>
                <a:sym typeface="Wingdings" pitchFamily="2" charset="2"/>
              </a:rPr>
              <a:t></a:t>
            </a:r>
            <a:endParaRPr lang="en-US" altLang="en-US" sz="2800" b="0">
              <a:solidFill>
                <a:schemeClr val="hlink"/>
              </a:solidFill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4800600" y="4343400"/>
            <a:ext cx="3971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0"/>
              <a:t>Reject H</a:t>
            </a:r>
            <a:r>
              <a:rPr lang="en-US" altLang="en-US" sz="2800" b="0" baseline="-25000"/>
              <a:t>0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4114800" y="3962400"/>
            <a:ext cx="4572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/>
              <a:t>Decision: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en-US" sz="2800"/>
              <a:t>Conclusion: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2362200" y="6096000"/>
            <a:ext cx="914400" cy="2286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762000" y="6096000"/>
            <a:ext cx="1066800" cy="2286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3048000" y="5562600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/>
              <a:t>Reject H</a:t>
            </a:r>
            <a:r>
              <a:rPr lang="en-US" altLang="en-US" sz="1400" b="0" baseline="-25000"/>
              <a:t>0</a:t>
            </a:r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304800" y="5562600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/>
              <a:t>Reject H</a:t>
            </a:r>
            <a:r>
              <a:rPr lang="en-US" altLang="en-US" sz="1400" b="0" baseline="-25000"/>
              <a:t>0</a:t>
            </a:r>
          </a:p>
        </p:txBody>
      </p:sp>
      <p:sp>
        <p:nvSpPr>
          <p:cNvPr id="44043" name="Freeform 12"/>
          <p:cNvSpPr>
            <a:spLocks/>
          </p:cNvSpPr>
          <p:nvPr/>
        </p:nvSpPr>
        <p:spPr bwMode="auto">
          <a:xfrm>
            <a:off x="2814638" y="4775200"/>
            <a:ext cx="850900" cy="561975"/>
          </a:xfrm>
          <a:custGeom>
            <a:avLst/>
            <a:gdLst>
              <a:gd name="T0" fmla="*/ 2147483647 w 536"/>
              <a:gd name="T1" fmla="*/ 2147483647 h 354"/>
              <a:gd name="T2" fmla="*/ 2147483647 w 536"/>
              <a:gd name="T3" fmla="*/ 2147483647 h 354"/>
              <a:gd name="T4" fmla="*/ 2147483647 w 536"/>
              <a:gd name="T5" fmla="*/ 2147483647 h 354"/>
              <a:gd name="T6" fmla="*/ 2147483647 w 536"/>
              <a:gd name="T7" fmla="*/ 2147483647 h 354"/>
              <a:gd name="T8" fmla="*/ 2147483647 w 536"/>
              <a:gd name="T9" fmla="*/ 2147483647 h 354"/>
              <a:gd name="T10" fmla="*/ 2147483647 w 536"/>
              <a:gd name="T11" fmla="*/ 0 h 354"/>
              <a:gd name="T12" fmla="*/ 0 w 536"/>
              <a:gd name="T13" fmla="*/ 2147483647 h 354"/>
              <a:gd name="T14" fmla="*/ 2147483647 w 536"/>
              <a:gd name="T15" fmla="*/ 2147483647 h 354"/>
              <a:gd name="T16" fmla="*/ 2147483647 w 536"/>
              <a:gd name="T17" fmla="*/ 2147483647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354"/>
              <a:gd name="T29" fmla="*/ 536 w 536"/>
              <a:gd name="T30" fmla="*/ 354 h 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Freeform 13"/>
          <p:cNvSpPr>
            <a:spLocks/>
          </p:cNvSpPr>
          <p:nvPr/>
        </p:nvSpPr>
        <p:spPr bwMode="auto">
          <a:xfrm>
            <a:off x="517525" y="4841875"/>
            <a:ext cx="854075" cy="495300"/>
          </a:xfrm>
          <a:custGeom>
            <a:avLst/>
            <a:gdLst>
              <a:gd name="T0" fmla="*/ 0 w 538"/>
              <a:gd name="T1" fmla="*/ 2147483647 h 312"/>
              <a:gd name="T2" fmla="*/ 0 w 538"/>
              <a:gd name="T3" fmla="*/ 2147483647 h 312"/>
              <a:gd name="T4" fmla="*/ 2147483647 w 538"/>
              <a:gd name="T5" fmla="*/ 2147483647 h 312"/>
              <a:gd name="T6" fmla="*/ 2147483647 w 538"/>
              <a:gd name="T7" fmla="*/ 2147483647 h 312"/>
              <a:gd name="T8" fmla="*/ 2147483647 w 538"/>
              <a:gd name="T9" fmla="*/ 2147483647 h 312"/>
              <a:gd name="T10" fmla="*/ 2147483647 w 538"/>
              <a:gd name="T11" fmla="*/ 0 h 312"/>
              <a:gd name="T12" fmla="*/ 2147483647 w 538"/>
              <a:gd name="T13" fmla="*/ 2147483647 h 312"/>
              <a:gd name="T14" fmla="*/ 2147483647 w 538"/>
              <a:gd name="T15" fmla="*/ 2147483647 h 312"/>
              <a:gd name="T16" fmla="*/ 2147483647 w 538"/>
              <a:gd name="T17" fmla="*/ 2147483647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8"/>
              <a:gd name="T28" fmla="*/ 0 h 312"/>
              <a:gd name="T29" fmla="*/ 538 w 53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Freeform 14"/>
          <p:cNvSpPr>
            <a:spLocks/>
          </p:cNvSpPr>
          <p:nvPr/>
        </p:nvSpPr>
        <p:spPr bwMode="auto">
          <a:xfrm>
            <a:off x="533400" y="3962400"/>
            <a:ext cx="1600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Freeform 15"/>
          <p:cNvSpPr>
            <a:spLocks/>
          </p:cNvSpPr>
          <p:nvPr/>
        </p:nvSpPr>
        <p:spPr bwMode="auto">
          <a:xfrm>
            <a:off x="2133600" y="3962400"/>
            <a:ext cx="15240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457200" y="53340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990600" y="4800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 flipH="1">
            <a:off x="381000" y="4495800"/>
            <a:ext cx="1066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0">
                <a:latin typeface="Symbol" pitchFamily="18" charset="2"/>
              </a:rPr>
              <a:t>a</a:t>
            </a:r>
            <a:r>
              <a:rPr lang="en-US" altLang="en-US" sz="1600" b="0"/>
              <a:t>/2=.025</a:t>
            </a:r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>
            <a:off x="2133600" y="3962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>
            <a:off x="13716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1"/>
          <p:cNvSpPr txBox="1">
            <a:spLocks noChangeArrowheads="1"/>
          </p:cNvSpPr>
          <p:nvPr/>
        </p:nvSpPr>
        <p:spPr bwMode="auto">
          <a:xfrm>
            <a:off x="990600" y="5638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/>
              <a:t>-t</a:t>
            </a:r>
            <a:r>
              <a:rPr lang="el-GR" altLang="en-US" sz="2000" b="0" baseline="-25000">
                <a:cs typeface="Arial" charset="0"/>
              </a:rPr>
              <a:t>α</a:t>
            </a:r>
            <a:r>
              <a:rPr lang="en-US" altLang="en-US" sz="2000" b="0" baseline="-25000">
                <a:cs typeface="Arial" charset="0"/>
              </a:rPr>
              <a:t>/2</a:t>
            </a:r>
            <a:endParaRPr lang="el-GR" altLang="en-US" sz="2000" b="0" baseline="-25000">
              <a:cs typeface="Arial" charset="0"/>
            </a:endParaRPr>
          </a:p>
        </p:txBody>
      </p:sp>
      <p:sp>
        <p:nvSpPr>
          <p:cNvPr id="44053" name="Line 22"/>
          <p:cNvSpPr>
            <a:spLocks noChangeShapeType="1"/>
          </p:cNvSpPr>
          <p:nvPr/>
        </p:nvSpPr>
        <p:spPr bwMode="auto">
          <a:xfrm>
            <a:off x="1371600" y="5562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1295400" y="5562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/>
              <a:t>Do not reject H</a:t>
            </a:r>
            <a:r>
              <a:rPr lang="en-US" altLang="en-US" sz="1400" b="0" baseline="-25000"/>
              <a:t>0</a:t>
            </a:r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>
            <a:off x="228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1905000" y="5791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0"/>
              <a:t>0</a:t>
            </a:r>
            <a:endParaRPr lang="el-GR" altLang="en-US" sz="1800" b="0" baseline="-25000">
              <a:cs typeface="Arial" charset="0"/>
            </a:endParaRPr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2590800" y="5638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/>
              <a:t>t</a:t>
            </a:r>
            <a:r>
              <a:rPr lang="el-GR" altLang="en-US" sz="2000" b="0" baseline="-25000">
                <a:cs typeface="Arial" charset="0"/>
              </a:rPr>
              <a:t>α</a:t>
            </a:r>
            <a:r>
              <a:rPr lang="en-US" altLang="en-US" sz="2000" b="0" baseline="-25000">
                <a:cs typeface="Arial" charset="0"/>
              </a:rPr>
              <a:t>/2</a:t>
            </a:r>
            <a:endParaRPr lang="el-GR" altLang="en-US" sz="2000" b="0" baseline="-25000">
              <a:cs typeface="Arial" charset="0"/>
            </a:endParaRPr>
          </a:p>
        </p:txBody>
      </p:sp>
      <p:sp>
        <p:nvSpPr>
          <p:cNvPr id="44058" name="Line 27"/>
          <p:cNvSpPr>
            <a:spLocks noChangeShapeType="1"/>
          </p:cNvSpPr>
          <p:nvPr/>
        </p:nvSpPr>
        <p:spPr bwMode="auto">
          <a:xfrm>
            <a:off x="28194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Freeform 28"/>
          <p:cNvSpPr>
            <a:spLocks/>
          </p:cNvSpPr>
          <p:nvPr/>
        </p:nvSpPr>
        <p:spPr bwMode="auto">
          <a:xfrm>
            <a:off x="2971800" y="4770438"/>
            <a:ext cx="204788" cy="411162"/>
          </a:xfrm>
          <a:custGeom>
            <a:avLst/>
            <a:gdLst>
              <a:gd name="T0" fmla="*/ 2147483647 w 48"/>
              <a:gd name="T1" fmla="*/ 0 h 249"/>
              <a:gd name="T2" fmla="*/ 0 w 48"/>
              <a:gd name="T3" fmla="*/ 2147483647 h 249"/>
              <a:gd name="T4" fmla="*/ 0 60000 65536"/>
              <a:gd name="T5" fmla="*/ 0 60000 65536"/>
              <a:gd name="T6" fmla="*/ 0 w 48"/>
              <a:gd name="T7" fmla="*/ 0 h 249"/>
              <a:gd name="T8" fmla="*/ 48 w 48"/>
              <a:gd name="T9" fmla="*/ 249 h 2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 flipH="1">
            <a:off x="2895600" y="4495800"/>
            <a:ext cx="1219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0">
                <a:latin typeface="Symbol" pitchFamily="18" charset="2"/>
              </a:rPr>
              <a:t>a</a:t>
            </a:r>
            <a:r>
              <a:rPr lang="en-US" altLang="en-US" sz="1600" b="0"/>
              <a:t>/2=.025</a:t>
            </a:r>
          </a:p>
        </p:txBody>
      </p:sp>
      <p:sp>
        <p:nvSpPr>
          <p:cNvPr id="44061" name="Rectangle 30"/>
          <p:cNvSpPr>
            <a:spLocks noChangeArrowheads="1"/>
          </p:cNvSpPr>
          <p:nvPr/>
        </p:nvSpPr>
        <p:spPr bwMode="auto">
          <a:xfrm flipH="1">
            <a:off x="762000" y="6019800"/>
            <a:ext cx="1219200" cy="3937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-2.228</a:t>
            </a:r>
          </a:p>
        </p:txBody>
      </p:sp>
      <p:sp>
        <p:nvSpPr>
          <p:cNvPr id="44062" name="Rectangle 31"/>
          <p:cNvSpPr>
            <a:spLocks noChangeArrowheads="1"/>
          </p:cNvSpPr>
          <p:nvPr/>
        </p:nvSpPr>
        <p:spPr bwMode="auto">
          <a:xfrm flipH="1">
            <a:off x="2362200" y="6019800"/>
            <a:ext cx="990600" cy="3937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2.228</a:t>
            </a:r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 flipH="1">
            <a:off x="3352800" y="6019800"/>
            <a:ext cx="1066800" cy="412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chemeClr val="hlink"/>
                </a:solidFill>
              </a:rPr>
              <a:t>127.71</a:t>
            </a:r>
          </a:p>
        </p:txBody>
      </p:sp>
      <p:sp>
        <p:nvSpPr>
          <p:cNvPr id="44064" name="Rectangle 33"/>
          <p:cNvSpPr>
            <a:spLocks noChangeArrowheads="1"/>
          </p:cNvSpPr>
          <p:nvPr/>
        </p:nvSpPr>
        <p:spPr bwMode="auto">
          <a:xfrm flipH="1">
            <a:off x="152400" y="3810000"/>
            <a:ext cx="1828800" cy="3333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/>
              <a:t>d.f. = 12-2 = 10</a:t>
            </a:r>
          </a:p>
        </p:txBody>
      </p:sp>
      <p:sp>
        <p:nvSpPr>
          <p:cNvPr id="44065" name="Line 34"/>
          <p:cNvSpPr>
            <a:spLocks noChangeShapeType="1"/>
          </p:cNvSpPr>
          <p:nvPr/>
        </p:nvSpPr>
        <p:spPr bwMode="auto">
          <a:xfrm>
            <a:off x="2819400" y="5562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66" name="Line 35"/>
          <p:cNvSpPr>
            <a:spLocks noChangeShapeType="1"/>
          </p:cNvSpPr>
          <p:nvPr/>
        </p:nvSpPr>
        <p:spPr bwMode="auto">
          <a:xfrm flipV="1">
            <a:off x="3962400" y="5334000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Text Box 36"/>
          <p:cNvSpPr txBox="1">
            <a:spLocks noChangeArrowheads="1"/>
          </p:cNvSpPr>
          <p:nvPr/>
        </p:nvSpPr>
        <p:spPr bwMode="auto">
          <a:xfrm>
            <a:off x="74676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 b="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4068" name="Rectangle 37"/>
          <p:cNvSpPr>
            <a:spLocks noChangeArrowheads="1"/>
          </p:cNvSpPr>
          <p:nvPr/>
        </p:nvSpPr>
        <p:spPr bwMode="auto">
          <a:xfrm>
            <a:off x="4114800" y="3962400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69" name="Rectangle 39"/>
          <p:cNvSpPr>
            <a:spLocks noChangeArrowheads="1"/>
          </p:cNvSpPr>
          <p:nvPr/>
        </p:nvSpPr>
        <p:spPr bwMode="auto">
          <a:xfrm>
            <a:off x="762000" y="1752600"/>
            <a:ext cx="1447800" cy="9906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20675" indent="-320675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en-US" b="0"/>
              <a:t>H</a:t>
            </a:r>
            <a:r>
              <a:rPr lang="en-US" altLang="en-US" b="0" baseline="-25000"/>
              <a:t>0</a:t>
            </a:r>
            <a:r>
              <a:rPr lang="en-US" altLang="en-US" b="0"/>
              <a:t>: </a:t>
            </a:r>
            <a:r>
              <a:rPr lang="el-GR" altLang="en-US" b="0">
                <a:cs typeface="Arial" charset="0"/>
                <a:sym typeface="Symbol" pitchFamily="18" charset="2"/>
              </a:rPr>
              <a:t></a:t>
            </a:r>
            <a:r>
              <a:rPr lang="en-US" altLang="en-US" b="0"/>
              <a:t> = 0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en-US" b="0"/>
              <a:t>H</a:t>
            </a:r>
            <a:r>
              <a:rPr lang="en-US" altLang="en-US" b="0" baseline="-25000"/>
              <a:t>1</a:t>
            </a:r>
            <a:r>
              <a:rPr lang="en-US" altLang="en-US" b="0"/>
              <a:t>: </a:t>
            </a:r>
            <a:r>
              <a:rPr lang="el-GR" altLang="en-US" b="0">
                <a:cs typeface="Arial" charset="0"/>
                <a:sym typeface="Symbol" pitchFamily="18" charset="2"/>
              </a:rPr>
              <a:t></a:t>
            </a:r>
            <a:r>
              <a:rPr lang="en-US" altLang="en-US" b="0"/>
              <a:t> </a:t>
            </a:r>
            <a:r>
              <a:rPr lang="en-US" altLang="en-US" b="0">
                <a:latin typeface="Symbol" pitchFamily="18" charset="2"/>
              </a:rPr>
              <a:t></a:t>
            </a:r>
            <a:r>
              <a:rPr lang="en-US" altLang="en-US" b="0"/>
              <a:t> 0</a:t>
            </a:r>
          </a:p>
        </p:txBody>
      </p:sp>
      <p:graphicFrame>
        <p:nvGraphicFramePr>
          <p:cNvPr id="44070" name="Object 41"/>
          <p:cNvGraphicFramePr>
            <a:graphicFrameLocks noChangeAspect="1"/>
          </p:cNvGraphicFramePr>
          <p:nvPr>
            <p:ph sz="half" idx="2"/>
          </p:nvPr>
        </p:nvGraphicFramePr>
        <p:xfrm>
          <a:off x="3497263" y="1676400"/>
          <a:ext cx="38544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4" imgW="1930400" imgH="508000" progId="Equation.3">
                  <p:embed/>
                </p:oleObj>
              </mc:Choice>
              <mc:Fallback>
                <p:oleObj name="Equation" r:id="rId4" imgW="1930400" imgH="508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1676400"/>
                        <a:ext cx="3854450" cy="1014413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1828800" cy="990600"/>
          </a:xfr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H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: </a:t>
            </a:r>
            <a:r>
              <a:rPr lang="el-GR" altLang="en-US" sz="2400" smtClean="0">
                <a:cs typeface="Arial" charset="0"/>
                <a:sym typeface="Symbol" pitchFamily="18" charset="2"/>
              </a:rPr>
              <a:t></a:t>
            </a:r>
            <a:r>
              <a:rPr lang="en-US" altLang="en-US" sz="2400" baseline="-2500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2400" smtClean="0"/>
              <a:t>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H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: </a:t>
            </a:r>
            <a:r>
              <a:rPr lang="el-GR" altLang="en-US" sz="2400" smtClean="0">
                <a:cs typeface="Arial" charset="0"/>
                <a:sym typeface="Symbol" pitchFamily="18" charset="2"/>
              </a:rPr>
              <a:t></a:t>
            </a:r>
            <a:r>
              <a:rPr lang="en-US" altLang="en-US" sz="2400" baseline="-2500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2400" smtClean="0">
                <a:latin typeface="Symbol" pitchFamily="18" charset="2"/>
              </a:rPr>
              <a:t></a:t>
            </a:r>
            <a:r>
              <a:rPr lang="en-US" altLang="en-US" sz="2400" smtClean="0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8077200" cy="346551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4000" smtClean="0">
                <a:solidFill>
                  <a:schemeClr val="tx2"/>
                </a:solidFill>
              </a:rPr>
              <a:t>Assessing the Goodness of Fit of Regression Lines</a:t>
            </a:r>
            <a:endParaRPr lang="en-US" altLang="en-US" sz="3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Assumptions of Regression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chemeClr val="folHlink"/>
                </a:solidFill>
              </a:rPr>
              <a:t>Use the acronym LINE: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b="1" smtClean="0">
                <a:solidFill>
                  <a:schemeClr val="folHlink"/>
                </a:solidFill>
              </a:rPr>
              <a:t>L</a:t>
            </a:r>
            <a:r>
              <a:rPr lang="en-US" altLang="en-US" sz="2400" smtClean="0">
                <a:solidFill>
                  <a:schemeClr val="folHlink"/>
                </a:solidFill>
              </a:rPr>
              <a:t>inearity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The underlying relationship between X and Y is linear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smtClean="0">
                <a:solidFill>
                  <a:schemeClr val="folHlink"/>
                </a:solidFill>
              </a:rPr>
              <a:t>I</a:t>
            </a:r>
            <a:r>
              <a:rPr lang="en-US" altLang="en-US" sz="2400" smtClean="0">
                <a:solidFill>
                  <a:schemeClr val="folHlink"/>
                </a:solidFill>
              </a:rPr>
              <a:t>ndependence of Errors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Error values are statistically independent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smtClean="0">
                <a:solidFill>
                  <a:schemeClr val="folHlink"/>
                </a:solidFill>
              </a:rPr>
              <a:t>N</a:t>
            </a:r>
            <a:r>
              <a:rPr lang="en-US" altLang="en-US" sz="2400" smtClean="0">
                <a:solidFill>
                  <a:schemeClr val="folHlink"/>
                </a:solidFill>
              </a:rPr>
              <a:t>ormality of Error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Error values (</a:t>
            </a:r>
            <a:r>
              <a:rPr lang="el-GR" altLang="en-US" sz="2000" smtClean="0"/>
              <a:t>ε</a:t>
            </a:r>
            <a:r>
              <a:rPr lang="en-US" altLang="en-US" sz="2000" smtClean="0"/>
              <a:t>) are normally distributed for any given value of  X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smtClean="0">
                <a:solidFill>
                  <a:schemeClr val="folHlink"/>
                </a:solidFill>
              </a:rPr>
              <a:t>E</a:t>
            </a:r>
            <a:r>
              <a:rPr lang="en-US" altLang="en-US" sz="2400" smtClean="0">
                <a:solidFill>
                  <a:schemeClr val="folHlink"/>
                </a:solidFill>
              </a:rPr>
              <a:t>qual Variance (Homoscedasticity)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smtClean="0"/>
              <a:t>The probability distribution of the errors has constant variance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Residual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001000" cy="4557713"/>
          </a:xfrm>
          <a:noFill/>
        </p:spPr>
        <p:txBody>
          <a:bodyPr>
            <a:spAutoFit/>
          </a:bodyPr>
          <a:lstStyle/>
          <a:p>
            <a:pPr eaLnBrk="1" hangingPunct="1">
              <a:spcAft>
                <a:spcPct val="10000"/>
              </a:spcAft>
            </a:pPr>
            <a:r>
              <a:rPr lang="en-US" altLang="en-US" sz="2400" smtClean="0"/>
              <a:t>The residual for observation i, e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, is the difference between its observed and predicted value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en-US" sz="2400" smtClean="0"/>
              <a:t>Check the assumptions of regression by examining the residuals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Examine for linearity assumption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Evaluate independence assumption 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Evaluate normal distribution assumption 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Examine for constant variance for all levels of X (homoscedasticity)  </a:t>
            </a:r>
          </a:p>
          <a:p>
            <a:pPr eaLnBrk="1" hangingPunct="1">
              <a:lnSpc>
                <a:spcPct val="130000"/>
              </a:lnSpc>
              <a:spcAft>
                <a:spcPct val="10000"/>
              </a:spcAft>
            </a:pPr>
            <a:r>
              <a:rPr lang="en-US" altLang="en-US" sz="2400" smtClean="0"/>
              <a:t>Graphical Analysis of Residuals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en-US" sz="2000" smtClean="0"/>
              <a:t>Can plot residuals vs. X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581400" y="1524000"/>
          <a:ext cx="19478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4" imgW="710891" imgH="241195" progId="Equation.3">
                  <p:embed/>
                </p:oleObj>
              </mc:Choice>
              <mc:Fallback>
                <p:oleObj name="Equation" r:id="rId4" imgW="710891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1947863" cy="6588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228600"/>
            <a:ext cx="7078662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1. Residual Analysis for Linearity</a:t>
            </a:r>
          </a:p>
        </p:txBody>
      </p:sp>
      <p:graphicFrame>
        <p:nvGraphicFramePr>
          <p:cNvPr id="4813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5" name="Clip" r:id="rId4" imgW="1044349" imgH="1001561" progId="MS_ClipArt_Gallery.5">
                  <p:embed/>
                </p:oleObj>
              </mc:Choice>
              <mc:Fallback>
                <p:oleObj name="Clip" r:id="rId4" imgW="1044349" imgH="1001561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943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662113" y="5946775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Not Linear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234113" y="6022975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Linear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167313" y="5867400"/>
            <a:ext cx="13049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5400" b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rc 9"/>
          <p:cNvSpPr>
            <a:spLocks/>
          </p:cNvSpPr>
          <p:nvPr/>
        </p:nvSpPr>
        <p:spPr bwMode="auto">
          <a:xfrm rot="-9205252">
            <a:off x="1117600" y="4222750"/>
            <a:ext cx="3024188" cy="1798638"/>
          </a:xfrm>
          <a:custGeom>
            <a:avLst/>
            <a:gdLst>
              <a:gd name="T0" fmla="*/ 2147483647 w 25178"/>
              <a:gd name="T1" fmla="*/ 2147483647 h 21600"/>
              <a:gd name="T2" fmla="*/ 0 w 25178"/>
              <a:gd name="T3" fmla="*/ 2147483647 h 21600"/>
              <a:gd name="T4" fmla="*/ 2147483647 w 25178"/>
              <a:gd name="T5" fmla="*/ 0 h 21600"/>
              <a:gd name="T6" fmla="*/ 0 60000 65536"/>
              <a:gd name="T7" fmla="*/ 0 60000 65536"/>
              <a:gd name="T8" fmla="*/ 0 60000 65536"/>
              <a:gd name="T9" fmla="*/ 0 w 25178"/>
              <a:gd name="T10" fmla="*/ 0 h 21600"/>
              <a:gd name="T11" fmla="*/ 25178 w 251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lnTo>
                  <a:pt x="25177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Arc 10"/>
          <p:cNvSpPr>
            <a:spLocks/>
          </p:cNvSpPr>
          <p:nvPr/>
        </p:nvSpPr>
        <p:spPr bwMode="auto">
          <a:xfrm rot="-9205226">
            <a:off x="1295400" y="5059363"/>
            <a:ext cx="2835275" cy="1798637"/>
          </a:xfrm>
          <a:custGeom>
            <a:avLst/>
            <a:gdLst>
              <a:gd name="T0" fmla="*/ 2147483647 w 23609"/>
              <a:gd name="T1" fmla="*/ 2147483647 h 21600"/>
              <a:gd name="T2" fmla="*/ 0 w 23609"/>
              <a:gd name="T3" fmla="*/ 2147483647 h 21600"/>
              <a:gd name="T4" fmla="*/ 2147483647 w 23609"/>
              <a:gd name="T5" fmla="*/ 0 h 21600"/>
              <a:gd name="T6" fmla="*/ 0 60000 65536"/>
              <a:gd name="T7" fmla="*/ 0 60000 65536"/>
              <a:gd name="T8" fmla="*/ 0 60000 65536"/>
              <a:gd name="T9" fmla="*/ 0 w 23609"/>
              <a:gd name="T10" fmla="*/ 0 h 21600"/>
              <a:gd name="T11" fmla="*/ 23609 w 2360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lnTo>
                  <a:pt x="23608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7" name="Oval 29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 rot="-5400000">
            <a:off x="-150813" y="4824413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residuals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68" name="Oval 40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1" name="Oval 43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2" name="Oval 44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3" name="Oval 45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4" name="Oval 46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5" name="Oval 47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6" name="Oval 48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7" name="Oval 49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8" name="Oval 50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79" name="Oval 51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0" name="Oval 52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1" name="Oval 53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2" name="Oval 54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3" name="Oval 55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4" name="Oval 56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5" name="Oval 57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6" name="Oval 58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7" name="Oval 59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8" name="Oval 60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89" name="Oval 61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1" name="Line 63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Oval 65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94" name="Oval 66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95" name="Oval 67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96" name="Oval 68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97" name="Oval 69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98" name="Oval 70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99" name="Oval 71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0" name="Oval 72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1" name="Oval 73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2" name="Oval 74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3" name="Oval 75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4" name="Oval 76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5" name="Oval 77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6" name="Oval 78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7" name="Oval 79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8" name="Oval 80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09" name="Oval 81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10" name="Oval 82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11" name="Oval 83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12" name="Oval 84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13" name="Oval 85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14" name="Text Box 86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48215" name="Rectangle 87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8216" name="Line 88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7" name="Line 89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8" name="Oval 90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19" name="Oval 91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0" name="Oval 92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1" name="Oval 93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2" name="Oval 94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3" name="Oval 95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4" name="Oval 96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5" name="Oval 97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6" name="Oval 98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7" name="Oval 99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8" name="Oval 100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29" name="Oval 101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0" name="Oval 102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1" name="Oval 103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2" name="Oval 104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3" name="Oval 105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48234" name="Oval 106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5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6" name="Oval 108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7" name="Oval 109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8" name="Oval 110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39" name="Text Box 111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48240" name="Rectangle 112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8241" name="Line 113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42" name="Oval 114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243" name="Rectangle 115"/>
          <p:cNvSpPr>
            <a:spLocks noChangeArrowheads="1"/>
          </p:cNvSpPr>
          <p:nvPr/>
        </p:nvSpPr>
        <p:spPr bwMode="auto">
          <a:xfrm rot="-5400000">
            <a:off x="4268787" y="4875213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residuals</a:t>
            </a:r>
          </a:p>
        </p:txBody>
      </p:sp>
      <p:sp>
        <p:nvSpPr>
          <p:cNvPr id="48244" name="Line 116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95400" y="2124075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altLang="en-US" b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715000" y="2514600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altLang="en-US" b="0"/>
          </a:p>
        </p:txBody>
      </p:sp>
      <p:graphicFrame>
        <p:nvGraphicFramePr>
          <p:cNvPr id="491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1752600"/>
          <a:ext cx="104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Clip" r:id="rId4" imgW="781050" imgH="752475" progId="MS_ClipArt_Gallery.2">
                  <p:embed/>
                </p:oleObj>
              </mc:Choice>
              <mc:Fallback>
                <p:oleObj name="Clip" r:id="rId4" imgW="781050" imgH="752475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104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143000" y="307975"/>
            <a:ext cx="69691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b="0">
                <a:solidFill>
                  <a:schemeClr val="tx2"/>
                </a:solidFill>
              </a:rPr>
              <a:t>2. Residual Analysis for Independence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277938" y="2116138"/>
            <a:ext cx="33115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Not Independent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867400" y="2497138"/>
            <a:ext cx="28368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Independent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6" name="Oval 24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8" name="Oval 26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0" name="Oval 3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1" name="Oval 39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2" name="Oval 40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3" name="Oval 41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4" name="Oval 42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6" name="Oval 44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7" name="Oval 45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8" name="Oval 46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99" name="Oval 47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00" name="Oval 48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01" name="Oval 49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 rot="-5400000">
            <a:off x="77787" y="3421063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residuals</a:t>
            </a:r>
          </a:p>
        </p:txBody>
      </p:sp>
      <p:sp>
        <p:nvSpPr>
          <p:cNvPr id="49203" name="Rectangle 51"/>
          <p:cNvSpPr>
            <a:spLocks noChangeArrowheads="1"/>
          </p:cNvSpPr>
          <p:nvPr/>
        </p:nvSpPr>
        <p:spPr bwMode="auto">
          <a:xfrm rot="-5400000">
            <a:off x="4344987" y="4037013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residuals</a:t>
            </a:r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49207" name="Oval 55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08" name="Oval 56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09" name="Oval 57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0" name="Oval 58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1" name="Oval 59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2" name="Oval 60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3" name="Oval 61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4" name="Oval 62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5" name="Oval 63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6" name="Oval 64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7" name="Oval 65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8" name="Oval 66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19" name="Oval 67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220" name="Rectangle 68"/>
          <p:cNvSpPr>
            <a:spLocks noChangeArrowheads="1"/>
          </p:cNvSpPr>
          <p:nvPr/>
        </p:nvSpPr>
        <p:spPr bwMode="auto">
          <a:xfrm rot="-5400000">
            <a:off x="77787" y="5332413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residuals</a:t>
            </a:r>
          </a:p>
        </p:txBody>
      </p:sp>
      <p:sp>
        <p:nvSpPr>
          <p:cNvPr id="49221" name="Freeform 69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2147483647 w 2081"/>
              <a:gd name="T1" fmla="*/ 2147483647 h 414"/>
              <a:gd name="T2" fmla="*/ 2147483647 w 2081"/>
              <a:gd name="T3" fmla="*/ 2147483647 h 414"/>
              <a:gd name="T4" fmla="*/ 2147483647 w 2081"/>
              <a:gd name="T5" fmla="*/ 2147483647 h 414"/>
              <a:gd name="T6" fmla="*/ 2147483647 w 2081"/>
              <a:gd name="T7" fmla="*/ 2147483647 h 414"/>
              <a:gd name="T8" fmla="*/ 2147483647 w 2081"/>
              <a:gd name="T9" fmla="*/ 2147483647 h 414"/>
              <a:gd name="T10" fmla="*/ 2147483647 w 2081"/>
              <a:gd name="T11" fmla="*/ 2147483647 h 414"/>
              <a:gd name="T12" fmla="*/ 2147483647 w 2081"/>
              <a:gd name="T13" fmla="*/ 2147483647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81"/>
              <a:gd name="T22" fmla="*/ 0 h 414"/>
              <a:gd name="T23" fmla="*/ 2081 w 2081"/>
              <a:gd name="T24" fmla="*/ 414 h 4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222" name="Freeform 70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2147483647 w 2141"/>
              <a:gd name="T1" fmla="*/ 2147483647 h 421"/>
              <a:gd name="T2" fmla="*/ 2147483647 w 2141"/>
              <a:gd name="T3" fmla="*/ 2147483647 h 421"/>
              <a:gd name="T4" fmla="*/ 2147483647 w 2141"/>
              <a:gd name="T5" fmla="*/ 2147483647 h 421"/>
              <a:gd name="T6" fmla="*/ 2147483647 w 2141"/>
              <a:gd name="T7" fmla="*/ 2147483647 h 421"/>
              <a:gd name="T8" fmla="*/ 2147483647 w 2141"/>
              <a:gd name="T9" fmla="*/ 2147483647 h 421"/>
              <a:gd name="T10" fmla="*/ 2147483647 w 2141"/>
              <a:gd name="T11" fmla="*/ 2147483647 h 421"/>
              <a:gd name="T12" fmla="*/ 2147483647 w 2141"/>
              <a:gd name="T13" fmla="*/ 2147483647 h 4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41"/>
              <a:gd name="T22" fmla="*/ 0 h 421"/>
              <a:gd name="T23" fmla="*/ 2141 w 2141"/>
              <a:gd name="T24" fmla="*/ 421 h 4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223" name="Line 71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224" name="Rectangle 72"/>
          <p:cNvSpPr>
            <a:spLocks noChangeArrowheads="1"/>
          </p:cNvSpPr>
          <p:nvPr/>
        </p:nvSpPr>
        <p:spPr bwMode="auto">
          <a:xfrm>
            <a:off x="5105400" y="2286000"/>
            <a:ext cx="9144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5400" b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228600"/>
            <a:ext cx="7231062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3. Residual Analysis for Normality</a:t>
            </a:r>
          </a:p>
        </p:txBody>
      </p:sp>
      <p:sp>
        <p:nvSpPr>
          <p:cNvPr id="50179" name="Line 88"/>
          <p:cNvSpPr>
            <a:spLocks noChangeShapeType="1"/>
          </p:cNvSpPr>
          <p:nvPr/>
        </p:nvSpPr>
        <p:spPr bwMode="auto">
          <a:xfrm flipH="1">
            <a:off x="2743200" y="3279775"/>
            <a:ext cx="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89"/>
          <p:cNvSpPr>
            <a:spLocks noChangeShapeType="1"/>
          </p:cNvSpPr>
          <p:nvPr/>
        </p:nvSpPr>
        <p:spPr bwMode="auto">
          <a:xfrm flipV="1">
            <a:off x="2819400" y="3584575"/>
            <a:ext cx="3581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91"/>
          <p:cNvSpPr>
            <a:spLocks noChangeArrowheads="1"/>
          </p:cNvSpPr>
          <p:nvPr/>
        </p:nvSpPr>
        <p:spPr bwMode="auto">
          <a:xfrm rot="-7282380">
            <a:off x="3200400" y="4651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Oval 93"/>
          <p:cNvSpPr>
            <a:spLocks noChangeArrowheads="1"/>
          </p:cNvSpPr>
          <p:nvPr/>
        </p:nvSpPr>
        <p:spPr bwMode="auto">
          <a:xfrm rot="-7282380">
            <a:off x="4867275" y="40417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Oval 94"/>
          <p:cNvSpPr>
            <a:spLocks noChangeArrowheads="1"/>
          </p:cNvSpPr>
          <p:nvPr/>
        </p:nvSpPr>
        <p:spPr bwMode="auto">
          <a:xfrm rot="-7282380">
            <a:off x="5638800" y="37369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Oval 95"/>
          <p:cNvSpPr>
            <a:spLocks noChangeArrowheads="1"/>
          </p:cNvSpPr>
          <p:nvPr/>
        </p:nvSpPr>
        <p:spPr bwMode="auto">
          <a:xfrm rot="-7282380">
            <a:off x="4724400" y="41179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Oval 96"/>
          <p:cNvSpPr>
            <a:spLocks noChangeArrowheads="1"/>
          </p:cNvSpPr>
          <p:nvPr/>
        </p:nvSpPr>
        <p:spPr bwMode="auto">
          <a:xfrm rot="-7282380">
            <a:off x="5181600" y="39655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Oval 99"/>
          <p:cNvSpPr>
            <a:spLocks noChangeArrowheads="1"/>
          </p:cNvSpPr>
          <p:nvPr/>
        </p:nvSpPr>
        <p:spPr bwMode="auto">
          <a:xfrm rot="-7282380">
            <a:off x="5410200" y="3889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7" name="Oval 101"/>
          <p:cNvSpPr>
            <a:spLocks noChangeArrowheads="1"/>
          </p:cNvSpPr>
          <p:nvPr/>
        </p:nvSpPr>
        <p:spPr bwMode="auto">
          <a:xfrm rot="-7282380">
            <a:off x="4191000" y="41941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8" name="Oval 105"/>
          <p:cNvSpPr>
            <a:spLocks noChangeArrowheads="1"/>
          </p:cNvSpPr>
          <p:nvPr/>
        </p:nvSpPr>
        <p:spPr bwMode="auto">
          <a:xfrm rot="-7282380">
            <a:off x="3581400" y="44227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50189" name="Oval 106"/>
          <p:cNvSpPr>
            <a:spLocks noChangeArrowheads="1"/>
          </p:cNvSpPr>
          <p:nvPr/>
        </p:nvSpPr>
        <p:spPr bwMode="auto">
          <a:xfrm rot="-7282380">
            <a:off x="4495800" y="41941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0" name="Oval 107"/>
          <p:cNvSpPr>
            <a:spLocks noChangeArrowheads="1"/>
          </p:cNvSpPr>
          <p:nvPr/>
        </p:nvSpPr>
        <p:spPr bwMode="auto">
          <a:xfrm rot="-7282380">
            <a:off x="3962400" y="4270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1" name="Oval 109"/>
          <p:cNvSpPr>
            <a:spLocks noChangeArrowheads="1"/>
          </p:cNvSpPr>
          <p:nvPr/>
        </p:nvSpPr>
        <p:spPr bwMode="auto">
          <a:xfrm rot="-7282380">
            <a:off x="3810000" y="44989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2" name="Oval 110"/>
          <p:cNvSpPr>
            <a:spLocks noChangeArrowheads="1"/>
          </p:cNvSpPr>
          <p:nvPr/>
        </p:nvSpPr>
        <p:spPr bwMode="auto">
          <a:xfrm rot="-7282380">
            <a:off x="6019800" y="35083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3" name="Text Box 111"/>
          <p:cNvSpPr txBox="1">
            <a:spLocks noChangeArrowheads="1"/>
          </p:cNvSpPr>
          <p:nvPr/>
        </p:nvSpPr>
        <p:spPr bwMode="auto">
          <a:xfrm>
            <a:off x="1066800" y="2667000"/>
            <a:ext cx="1303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NormalPercent</a:t>
            </a:r>
          </a:p>
        </p:txBody>
      </p:sp>
      <p:sp>
        <p:nvSpPr>
          <p:cNvPr id="50194" name="Rectangle 112"/>
          <p:cNvSpPr>
            <a:spLocks noChangeArrowheads="1"/>
          </p:cNvSpPr>
          <p:nvPr/>
        </p:nvSpPr>
        <p:spPr bwMode="auto">
          <a:xfrm>
            <a:off x="4038600" y="5791200"/>
            <a:ext cx="2133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Residual</a:t>
            </a:r>
          </a:p>
        </p:txBody>
      </p:sp>
      <p:sp>
        <p:nvSpPr>
          <p:cNvPr id="50195" name="Line 113"/>
          <p:cNvSpPr>
            <a:spLocks noChangeShapeType="1"/>
          </p:cNvSpPr>
          <p:nvPr/>
        </p:nvSpPr>
        <p:spPr bwMode="auto">
          <a:xfrm>
            <a:off x="2733675" y="5413375"/>
            <a:ext cx="3971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Text Box 117"/>
          <p:cNvSpPr txBox="1">
            <a:spLocks noChangeArrowheads="1"/>
          </p:cNvSpPr>
          <p:nvPr/>
        </p:nvSpPr>
        <p:spPr bwMode="auto">
          <a:xfrm>
            <a:off x="1219200" y="1752600"/>
            <a:ext cx="678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Font typeface="Wingdings" pitchFamily="2" charset="2"/>
              <a:buChar char="§"/>
            </a:pPr>
            <a:r>
              <a:rPr lang="en-US" altLang="en-US" b="0"/>
              <a:t> A normal probability plot of the residuals can be used to check for normality:</a:t>
            </a:r>
          </a:p>
        </p:txBody>
      </p:sp>
      <p:sp>
        <p:nvSpPr>
          <p:cNvPr id="50197" name="Rectangle 118"/>
          <p:cNvSpPr>
            <a:spLocks noChangeArrowheads="1"/>
          </p:cNvSpPr>
          <p:nvPr/>
        </p:nvSpPr>
        <p:spPr bwMode="auto">
          <a:xfrm>
            <a:off x="2743200" y="5489575"/>
            <a:ext cx="4343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-3      -2      -1      0      1      2       3</a:t>
            </a:r>
          </a:p>
        </p:txBody>
      </p:sp>
      <p:sp>
        <p:nvSpPr>
          <p:cNvPr id="50198" name="Rectangle 119"/>
          <p:cNvSpPr>
            <a:spLocks noChangeArrowheads="1"/>
          </p:cNvSpPr>
          <p:nvPr/>
        </p:nvSpPr>
        <p:spPr bwMode="auto">
          <a:xfrm>
            <a:off x="2286000" y="5032375"/>
            <a:ext cx="457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0</a:t>
            </a:r>
          </a:p>
        </p:txBody>
      </p:sp>
      <p:sp>
        <p:nvSpPr>
          <p:cNvPr id="50199" name="Rectangle 120"/>
          <p:cNvSpPr>
            <a:spLocks noChangeArrowheads="1"/>
          </p:cNvSpPr>
          <p:nvPr/>
        </p:nvSpPr>
        <p:spPr bwMode="auto">
          <a:xfrm>
            <a:off x="2133600" y="3203575"/>
            <a:ext cx="609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3. Checking Normality Assumption</a:t>
            </a:r>
          </a:p>
        </p:txBody>
      </p:sp>
      <p:pic>
        <p:nvPicPr>
          <p:cNvPr id="51203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752600"/>
            <a:ext cx="8763000" cy="480060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3. Checking Normality Assumption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8458200" cy="44958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Relationships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0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7201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3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Oval 41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1" name="Oval 43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2" name="Oval 44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3" name="Oval 45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4" name="Oval 46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5" name="Oval 47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6" name="Oval 48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7" name="Oval 49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8" name="Oval 50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7219" name="Oval 51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0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1" name="Oval 53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2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Oval 57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6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1" name="Oval 63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2" name="Oval 64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4" name="Oval 66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5" name="Oval 67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6" name="Oval 68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7237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8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39" name="Oval 71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0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7241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Oval 74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3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7244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7245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Linear relationships</a:t>
            </a:r>
          </a:p>
        </p:txBody>
      </p:sp>
      <p:sp>
        <p:nvSpPr>
          <p:cNvPr id="7246" name="Text Box 78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Curvilinear relationships</a:t>
            </a:r>
          </a:p>
        </p:txBody>
      </p:sp>
      <p:sp>
        <p:nvSpPr>
          <p:cNvPr id="7247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8" name="Line 80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49" name="Line 81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50" name="Freeform 82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2147483647 h 704"/>
              <a:gd name="T2" fmla="*/ 2147483647 w 1392"/>
              <a:gd name="T3" fmla="*/ 2147483647 h 704"/>
              <a:gd name="T4" fmla="*/ 2147483647 w 1392"/>
              <a:gd name="T5" fmla="*/ 2147483647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51" name="Freeform 83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2147483647 h 912"/>
              <a:gd name="T2" fmla="*/ 2147483647 w 1152"/>
              <a:gd name="T3" fmla="*/ 2147483647 h 912"/>
              <a:gd name="T4" fmla="*/ 2147483647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4. Residual Analysis for </a:t>
            </a:r>
            <a:br>
              <a:rPr lang="en-US" altLang="en-US" smtClean="0"/>
            </a:br>
            <a:r>
              <a:rPr lang="en-US" altLang="en-US" smtClean="0"/>
              <a:t>Equal Variance </a:t>
            </a:r>
          </a:p>
        </p:txBody>
      </p:sp>
      <p:graphicFrame>
        <p:nvGraphicFramePr>
          <p:cNvPr id="532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Clip" r:id="rId4" imgW="1031671" imgH="988883" progId="MS_ClipArt_Gallery.5">
                  <p:embed/>
                </p:oleObj>
              </mc:Choice>
              <mc:Fallback>
                <p:oleObj name="Clip" r:id="rId4" imgW="1031671" imgH="988883" progId="MS_ClipArt_Gallery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0"/>
              <a:t>Non-constant variance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181600" y="5565775"/>
            <a:ext cx="9144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5400" b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864225" y="5732463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0"/>
              <a:t>Constant variance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7" name="Oval 19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3" name="Oval 25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6" name="Oval 28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7" name="Oval 29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Oval 37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6" name="Oval 38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7" name="Oval 39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8" name="Oval 40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89" name="Oval 41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01" name="Oval 53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02" name="Oval 54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03" name="Oval 55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04" name="Oval 56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Oval 60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09" name="Oval 61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0" name="Oval 62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1" name="Oval 63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2" name="Oval 64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3" name="Oval 65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4" name="Oval 66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5" name="Oval 67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6" name="Oval 68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7" name="Oval 69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8" name="Oval 70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19" name="Oval 71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0" name="Oval 72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1" name="Oval 73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2" name="Oval 74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3" name="Oval 75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4" name="Oval 76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5" name="Oval 77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6" name="Oval 78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7" name="Oval 79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6" name="Oval 88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37" name="Oval 89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38" name="Oval 90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39" name="Oval 91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0" name="Oval 92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1" name="Oval 93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2" name="Oval 94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53343" name="Oval 95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4" name="Oval 96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5" name="Oval 97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6" name="Oval 98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7" name="Oval 99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8" name="Oval 100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49" name="Oval 101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50" name="Oval 102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51" name="Oval 103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52" name="Oval 104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53" name="Oval 105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54" name="Text Box 106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53355" name="Oval 107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356" name="Line 108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7" name="Line 109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8" name="Rectangle 110"/>
          <p:cNvSpPr>
            <a:spLocks noChangeArrowheads="1"/>
          </p:cNvSpPr>
          <p:nvPr/>
        </p:nvSpPr>
        <p:spPr bwMode="auto">
          <a:xfrm rot="-5400000">
            <a:off x="-74613" y="4875213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residuals</a:t>
            </a:r>
          </a:p>
        </p:txBody>
      </p:sp>
      <p:sp>
        <p:nvSpPr>
          <p:cNvPr id="53359" name="Rectangle 111"/>
          <p:cNvSpPr>
            <a:spLocks noChangeArrowheads="1"/>
          </p:cNvSpPr>
          <p:nvPr/>
        </p:nvSpPr>
        <p:spPr bwMode="auto">
          <a:xfrm rot="-5400000">
            <a:off x="4344987" y="4875213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/>
              <a:t>residuals</a:t>
            </a:r>
          </a:p>
        </p:txBody>
      </p:sp>
      <p:sp>
        <p:nvSpPr>
          <p:cNvPr id="53360" name="Line 112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4. Residual Analysis for </a:t>
            </a:r>
            <a:br>
              <a:rPr lang="en-US" altLang="en-US" sz="3600" smtClean="0"/>
            </a:br>
            <a:r>
              <a:rPr lang="en-US" altLang="en-US" sz="3600" smtClean="0"/>
              <a:t>Equal Variance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68488"/>
            <a:ext cx="7924800" cy="4283075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Ideal Residual Plot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752600"/>
            <a:ext cx="6629400" cy="4648200"/>
          </a:xfr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Outliers and Influential Points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848600" cy="5410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Strategies for Avoiding </a:t>
            </a:r>
            <a:br>
              <a:rPr lang="en-US" altLang="en-US" smtClean="0"/>
            </a:br>
            <a:r>
              <a:rPr lang="en-US" altLang="en-US" smtClean="0"/>
              <a:t>the Pitfalls of Regression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5438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Start with a scatter diagram of X vs. Y to observe possible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there is no evidence of assumption violation, estimate regression coefficients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Test for the significance of the regression line (F-test or t-test)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Examine residual plots to check the model assumption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Avoid making predictions or forecasts outside the relevant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if one or more of the underlying assumptions of regression analysis are not satisfied?</a:t>
            </a:r>
          </a:p>
          <a:p>
            <a:pPr eaLnBrk="1" hangingPunct="1"/>
            <a:r>
              <a:rPr lang="en-US" altLang="en-US" smtClean="0"/>
              <a:t>Two options: 	</a:t>
            </a:r>
          </a:p>
          <a:p>
            <a:pPr lvl="1" eaLnBrk="1" hangingPunct="1"/>
            <a:r>
              <a:rPr lang="en-US" altLang="en-US" smtClean="0"/>
              <a:t>Use different method of analysis (nonlinear least-squares, weighted least squares, etc)</a:t>
            </a:r>
          </a:p>
          <a:p>
            <a:pPr lvl="1" eaLnBrk="1" hangingPunct="1"/>
            <a:r>
              <a:rPr lang="en-US" altLang="en-US" smtClean="0"/>
              <a:t>Transform x and y into new variables for which linear regression assumptions are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Transformations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Goals:</a:t>
            </a:r>
          </a:p>
          <a:p>
            <a:pPr lvl="1" eaLnBrk="1" hangingPunct="1"/>
            <a:r>
              <a:rPr lang="en-US" altLang="en-US" smtClean="0"/>
              <a:t>To stabilize the variance of Y</a:t>
            </a:r>
          </a:p>
          <a:p>
            <a:pPr lvl="1" eaLnBrk="1" hangingPunct="1"/>
            <a:r>
              <a:rPr lang="en-US" altLang="en-US" smtClean="0"/>
              <a:t>To normalize Y</a:t>
            </a:r>
          </a:p>
          <a:p>
            <a:pPr lvl="1" eaLnBrk="1" hangingPunct="1"/>
            <a:r>
              <a:rPr lang="en-US" altLang="en-US" smtClean="0"/>
              <a:t>To linearize the regression model</a:t>
            </a:r>
          </a:p>
          <a:p>
            <a:pPr eaLnBrk="1" hangingPunct="1"/>
            <a:r>
              <a:rPr lang="en-US" altLang="en-US" smtClean="0"/>
              <a:t>Examples of transformations:</a:t>
            </a:r>
          </a:p>
          <a:p>
            <a:pPr lvl="1" eaLnBrk="1" hangingPunct="1"/>
            <a:r>
              <a:rPr lang="en-US" altLang="en-US" smtClean="0"/>
              <a:t>The log transformation: Y’ = log(Y), X’ = log(X)</a:t>
            </a:r>
          </a:p>
          <a:p>
            <a:pPr lvl="1" eaLnBrk="1" hangingPunct="1"/>
            <a:r>
              <a:rPr lang="en-US" altLang="en-US" smtClean="0"/>
              <a:t>The square-root transformation: Y’ = srqt(Y)</a:t>
            </a:r>
          </a:p>
          <a:p>
            <a:pPr lvl="1" eaLnBrk="1" hangingPunct="1"/>
            <a:r>
              <a:rPr lang="en-US" altLang="en-US" smtClean="0"/>
              <a:t>The reciprocal transformation: Y’ = 1/Y</a:t>
            </a:r>
          </a:p>
          <a:p>
            <a:pPr lvl="1" eaLnBrk="1" hangingPunct="1"/>
            <a:r>
              <a:rPr lang="en-US" altLang="en-US" smtClean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Introduction to linear regression models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When to use a simple linear regression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How to determine a simple linear regression - estimate b0 and b1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How to interpret a simple linear regression - interpret b0 and b1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Inferences of linear regression models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Correlation -- measuring the strength of the association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/>
              <a:t>Inference about the slope</a:t>
            </a:r>
          </a:p>
          <a:p>
            <a:pPr marL="42545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Assessing assumptions of linear regression models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Relationships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Oval 40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4" name="Oval 42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5" name="Oval 43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4" name="Oval 52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Oval 56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9" name="Oval 57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0" name="Oval 58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1" name="Oval 59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3" name="Oval 61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4" name="Oval 62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5" name="Oval 63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6" name="Oval 64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7" name="Oval 65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8" name="Oval 66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9" name="Oval 67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8260" name="Oval 68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8264" name="Line 72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5" name="Oval 73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8268" name="Text Box 76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Strong relationships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Weak relationships</a:t>
            </a:r>
          </a:p>
        </p:txBody>
      </p:sp>
      <p:sp>
        <p:nvSpPr>
          <p:cNvPr id="8270" name="Line 78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71" name="Text Box 79"/>
          <p:cNvSpPr txBox="1">
            <a:spLocks noChangeArrowheads="1"/>
          </p:cNvSpPr>
          <p:nvPr/>
        </p:nvSpPr>
        <p:spPr bwMode="auto">
          <a:xfrm>
            <a:off x="7467600" y="1219200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 b="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8272" name="Oval 80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3" name="Oval 81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4" name="Oval 82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5" name="Oval 83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6" name="Oval 84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7" name="Oval 85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8" name="Oval 86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9" name="Oval 87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0" name="Line 88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1" name="Line 89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2" name="Line 90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3" name="Line 91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4" name="Line 92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5" name="Line 93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6" name="Line 94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7" name="Line 95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8" name="Line 96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89" name="Line 97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0" name="Line 98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1" name="Line 99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Relationships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b="0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Y</a:t>
            </a: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X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000"/>
              <a:t>No relationship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 b="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8" name="Oval 42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9" name="Oval 43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8077200" cy="1143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4000" smtClean="0">
                <a:solidFill>
                  <a:schemeClr val="tx2"/>
                </a:solidFill>
              </a:rPr>
              <a:t>Simple Linear Regression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4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81000"/>
            <a:ext cx="6324600" cy="95091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4000" smtClean="0">
                <a:solidFill>
                  <a:schemeClr val="tx2"/>
                </a:solidFill>
              </a:rPr>
              <a:t>Simple Linear Regression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533400" indent="-5334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000" b="0"/>
              <a:t>A simple linear regression model is a summary of the relationship between a dependent variable (or response variable) Y and an independent variable (or covariate variable) X.</a:t>
            </a:r>
          </a:p>
          <a:p>
            <a:pPr algn="l" eaLnBrk="1" hangingPunct="1">
              <a:spcBef>
                <a:spcPct val="65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000" b="0" i="1"/>
              <a:t>Y</a:t>
            </a:r>
            <a:r>
              <a:rPr lang="en-US" altLang="en-US" sz="2000" b="0"/>
              <a:t> is assumed to be a random variable while, even if X is a random variable, we condition on it (assume it is fixed). Essentially, we are interested in knowing the behavior of Y given we know </a:t>
            </a:r>
            <a:r>
              <a:rPr lang="en-US" altLang="en-US" sz="2000" b="0" i="1"/>
              <a:t>X=x</a:t>
            </a:r>
            <a:r>
              <a:rPr lang="en-US" altLang="en-US" sz="2000" b="0"/>
              <a:t>.</a:t>
            </a:r>
          </a:p>
          <a:p>
            <a:pPr algn="l" eaLnBrk="1" hangingPunct="1">
              <a:spcBef>
                <a:spcPct val="65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en-US" alt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Designs\PrenHall1.pot</Template>
  <TotalTime>6779</TotalTime>
  <Pages>20</Pages>
  <Words>1979</Words>
  <Application>Microsoft Office PowerPoint</Application>
  <PresentationFormat>On-screen Show (4:3)</PresentationFormat>
  <Paragraphs>400</Paragraphs>
  <Slides>57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Wingdings</vt:lpstr>
      <vt:lpstr>Symbol</vt:lpstr>
      <vt:lpstr>Times New Roman</vt:lpstr>
      <vt:lpstr>Tahoma</vt:lpstr>
      <vt:lpstr>PrenHall1</vt:lpstr>
      <vt:lpstr>Microsoft Equation 3.0</vt:lpstr>
      <vt:lpstr>MathType 5.0 Equation</vt:lpstr>
      <vt:lpstr>Microsoft Excel Chart</vt:lpstr>
      <vt:lpstr>MathType 4.0 Equation</vt:lpstr>
      <vt:lpstr>Microsoft Clip Gallery</vt:lpstr>
      <vt:lpstr>PowerPoint Presentation</vt:lpstr>
      <vt:lpstr>Learning Objectives</vt:lpstr>
      <vt:lpstr>Introduction to linear regression models</vt:lpstr>
      <vt:lpstr>Example: Kalama Children </vt:lpstr>
      <vt:lpstr>Types of Relationships</vt:lpstr>
      <vt:lpstr>Types of Relationships</vt:lpstr>
      <vt:lpstr>Types of Relationships</vt:lpstr>
      <vt:lpstr>PowerPoint Presentation</vt:lpstr>
      <vt:lpstr>PowerPoint Presentation</vt:lpstr>
      <vt:lpstr>PowerPoint Presentation</vt:lpstr>
      <vt:lpstr>The Full Linear Regression Model</vt:lpstr>
      <vt:lpstr>Summary of assumptions</vt:lpstr>
      <vt:lpstr>Scatter Plot Examples</vt:lpstr>
      <vt:lpstr>Scatter Plot Examples</vt:lpstr>
      <vt:lpstr>Simple Linear Regression Model</vt:lpstr>
      <vt:lpstr>Regression Analysis</vt:lpstr>
      <vt:lpstr>PowerPoint Presentation</vt:lpstr>
      <vt:lpstr>Prediction Line</vt:lpstr>
      <vt:lpstr>Least Squares Method</vt:lpstr>
      <vt:lpstr>The Least Squares Equation</vt:lpstr>
      <vt:lpstr>Interpretation of the  Slope and the Intercept</vt:lpstr>
      <vt:lpstr>Inferences of linear regression models</vt:lpstr>
      <vt:lpstr>Decomposition of Total SS</vt:lpstr>
      <vt:lpstr>Measures of Variation</vt:lpstr>
      <vt:lpstr>Measures of Variation</vt:lpstr>
      <vt:lpstr>Measures of Variation</vt:lpstr>
      <vt:lpstr>Correlation Coefficient: r2</vt:lpstr>
      <vt:lpstr>Examples of Approximate  r2  Values</vt:lpstr>
      <vt:lpstr>Examples of Approximate  r2  Values</vt:lpstr>
      <vt:lpstr>Examples of Approximate  r2  Values</vt:lpstr>
      <vt:lpstr>Pearson correlation coefficient</vt:lpstr>
      <vt:lpstr>PowerPoint Presentation</vt:lpstr>
      <vt:lpstr>PowerPoint Presentation</vt:lpstr>
      <vt:lpstr>PowerPoint Presentation</vt:lpstr>
      <vt:lpstr>Estimating σ</vt:lpstr>
      <vt:lpstr>Estimating σ</vt:lpstr>
      <vt:lpstr>Comparing Standard Errors</vt:lpstr>
      <vt:lpstr>Inferences About the Slope and Intercept</vt:lpstr>
      <vt:lpstr>Comparing Standard Errors of the Slope</vt:lpstr>
      <vt:lpstr>Inference about the Slope:  t Test</vt:lpstr>
      <vt:lpstr>Example 2: Kalama Children</vt:lpstr>
      <vt:lpstr>PowerPoint Presentation</vt:lpstr>
      <vt:lpstr>Assumptions of Regression</vt:lpstr>
      <vt:lpstr>Residual Analysis</vt:lpstr>
      <vt:lpstr>1. Residual Analysis for Linearity</vt:lpstr>
      <vt:lpstr>PowerPoint Presentation</vt:lpstr>
      <vt:lpstr>3. Residual Analysis for Normality</vt:lpstr>
      <vt:lpstr>3. Checking Normality Assumption</vt:lpstr>
      <vt:lpstr>3. Checking Normality Assumption</vt:lpstr>
      <vt:lpstr>4. Residual Analysis for  Equal Variance </vt:lpstr>
      <vt:lpstr>4. Residual Analysis for  Equal Variance</vt:lpstr>
      <vt:lpstr>Ideal Residual Plot</vt:lpstr>
      <vt:lpstr>Outliers and Influential Points</vt:lpstr>
      <vt:lpstr>Strategies for Avoiding  the Pitfalls of Regression</vt:lpstr>
      <vt:lpstr>Transformations</vt:lpstr>
      <vt:lpstr>Transformations </vt:lpstr>
      <vt:lpstr>Summary</vt:lpstr>
    </vt:vector>
  </TitlesOfParts>
  <Company>University of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Business Statistics, 10/e</dc:title>
  <dc:subject>Chapter 13</dc:subject>
  <dc:creator>Dirk Yandell</dc:creator>
  <cp:lastModifiedBy>fenyo</cp:lastModifiedBy>
  <cp:revision>221</cp:revision>
  <cp:lastPrinted>1998-11-22T23:37:53Z</cp:lastPrinted>
  <dcterms:created xsi:type="dcterms:W3CDTF">2001-02-24T21:09:31Z</dcterms:created>
  <dcterms:modified xsi:type="dcterms:W3CDTF">2014-12-09T13:28:38Z</dcterms:modified>
</cp:coreProperties>
</file>