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61" r:id="rId2"/>
    <p:sldMasterId id="2147483673" r:id="rId3"/>
  </p:sldMasterIdLst>
  <p:notesMasterIdLst>
    <p:notesMasterId r:id="rId54"/>
  </p:notesMasterIdLst>
  <p:sldIdLst>
    <p:sldId id="718" r:id="rId4"/>
    <p:sldId id="542" r:id="rId5"/>
    <p:sldId id="602" r:id="rId6"/>
    <p:sldId id="603" r:id="rId7"/>
    <p:sldId id="604" r:id="rId8"/>
    <p:sldId id="606" r:id="rId9"/>
    <p:sldId id="610" r:id="rId10"/>
    <p:sldId id="612" r:id="rId11"/>
    <p:sldId id="620" r:id="rId12"/>
    <p:sldId id="621" r:id="rId13"/>
    <p:sldId id="622" r:id="rId14"/>
    <p:sldId id="623" r:id="rId15"/>
    <p:sldId id="624" r:id="rId16"/>
    <p:sldId id="626" r:id="rId17"/>
    <p:sldId id="631" r:id="rId18"/>
    <p:sldId id="632" r:id="rId19"/>
    <p:sldId id="633" r:id="rId20"/>
    <p:sldId id="634" r:id="rId21"/>
    <p:sldId id="670" r:id="rId22"/>
    <p:sldId id="671" r:id="rId23"/>
    <p:sldId id="676" r:id="rId24"/>
    <p:sldId id="679" r:id="rId25"/>
    <p:sldId id="681" r:id="rId26"/>
    <p:sldId id="683" r:id="rId27"/>
    <p:sldId id="684" r:id="rId28"/>
    <p:sldId id="689" r:id="rId29"/>
    <p:sldId id="690" r:id="rId30"/>
    <p:sldId id="693" r:id="rId31"/>
    <p:sldId id="694" r:id="rId32"/>
    <p:sldId id="695" r:id="rId33"/>
    <p:sldId id="696" r:id="rId34"/>
    <p:sldId id="697" r:id="rId35"/>
    <p:sldId id="699" r:id="rId36"/>
    <p:sldId id="700" r:id="rId37"/>
    <p:sldId id="701" r:id="rId38"/>
    <p:sldId id="702" r:id="rId39"/>
    <p:sldId id="703" r:id="rId40"/>
    <p:sldId id="704" r:id="rId41"/>
    <p:sldId id="705" r:id="rId42"/>
    <p:sldId id="707" r:id="rId43"/>
    <p:sldId id="708" r:id="rId44"/>
    <p:sldId id="709" r:id="rId45"/>
    <p:sldId id="710" r:id="rId46"/>
    <p:sldId id="712" r:id="rId47"/>
    <p:sldId id="713" r:id="rId48"/>
    <p:sldId id="714" r:id="rId49"/>
    <p:sldId id="715" r:id="rId50"/>
    <p:sldId id="716" r:id="rId51"/>
    <p:sldId id="717" r:id="rId52"/>
    <p:sldId id="719" r:id="rId53"/>
  </p:sldIdLst>
  <p:sldSz cx="9144000" cy="6858000" type="screen4x3"/>
  <p:notesSz cx="6858000" cy="9144000"/>
  <p:defaultTextStyle>
    <a:defPPr>
      <a:defRPr lang="en-GB"/>
    </a:defPPr>
    <a:lvl1pPr algn="l" defTabSz="449263" rtl="0" fontAlgn="base">
      <a:lnSpc>
        <a:spcPct val="95000"/>
      </a:lnSpc>
      <a:spcBef>
        <a:spcPct val="0"/>
      </a:spcBef>
      <a:spcAft>
        <a:spcPct val="0"/>
      </a:spcAft>
      <a:buClr>
        <a:srgbClr val="000000"/>
      </a:buClr>
      <a:buSzPct val="100000"/>
      <a:buFont typeface="Times New Roman" pitchFamily="18" charset="0"/>
      <a:defRPr kern="1200">
        <a:solidFill>
          <a:schemeClr val="bg1"/>
        </a:solidFill>
        <a:latin typeface="Times New Roman" pitchFamily="18" charset="0"/>
        <a:ea typeface="굴림" pitchFamily="34" charset="-127"/>
        <a:cs typeface="+mn-cs"/>
      </a:defRPr>
    </a:lvl1pPr>
    <a:lvl2pPr marL="457200" algn="l" defTabSz="449263" rtl="0" fontAlgn="base">
      <a:lnSpc>
        <a:spcPct val="95000"/>
      </a:lnSpc>
      <a:spcBef>
        <a:spcPct val="0"/>
      </a:spcBef>
      <a:spcAft>
        <a:spcPct val="0"/>
      </a:spcAft>
      <a:buClr>
        <a:srgbClr val="000000"/>
      </a:buClr>
      <a:buSzPct val="100000"/>
      <a:buFont typeface="Times New Roman" pitchFamily="18" charset="0"/>
      <a:defRPr kern="1200">
        <a:solidFill>
          <a:schemeClr val="bg1"/>
        </a:solidFill>
        <a:latin typeface="Times New Roman" pitchFamily="18" charset="0"/>
        <a:ea typeface="굴림" pitchFamily="34" charset="-127"/>
        <a:cs typeface="+mn-cs"/>
      </a:defRPr>
    </a:lvl2pPr>
    <a:lvl3pPr marL="914400" algn="l" defTabSz="449263" rtl="0" fontAlgn="base">
      <a:lnSpc>
        <a:spcPct val="95000"/>
      </a:lnSpc>
      <a:spcBef>
        <a:spcPct val="0"/>
      </a:spcBef>
      <a:spcAft>
        <a:spcPct val="0"/>
      </a:spcAft>
      <a:buClr>
        <a:srgbClr val="000000"/>
      </a:buClr>
      <a:buSzPct val="100000"/>
      <a:buFont typeface="Times New Roman" pitchFamily="18" charset="0"/>
      <a:defRPr kern="1200">
        <a:solidFill>
          <a:schemeClr val="bg1"/>
        </a:solidFill>
        <a:latin typeface="Times New Roman" pitchFamily="18" charset="0"/>
        <a:ea typeface="굴림" pitchFamily="34" charset="-127"/>
        <a:cs typeface="+mn-cs"/>
      </a:defRPr>
    </a:lvl3pPr>
    <a:lvl4pPr marL="1371600" algn="l" defTabSz="449263" rtl="0" fontAlgn="base">
      <a:lnSpc>
        <a:spcPct val="95000"/>
      </a:lnSpc>
      <a:spcBef>
        <a:spcPct val="0"/>
      </a:spcBef>
      <a:spcAft>
        <a:spcPct val="0"/>
      </a:spcAft>
      <a:buClr>
        <a:srgbClr val="000000"/>
      </a:buClr>
      <a:buSzPct val="100000"/>
      <a:buFont typeface="Times New Roman" pitchFamily="18" charset="0"/>
      <a:defRPr kern="1200">
        <a:solidFill>
          <a:schemeClr val="bg1"/>
        </a:solidFill>
        <a:latin typeface="Times New Roman" pitchFamily="18" charset="0"/>
        <a:ea typeface="굴림" pitchFamily="34" charset="-127"/>
        <a:cs typeface="+mn-cs"/>
      </a:defRPr>
    </a:lvl4pPr>
    <a:lvl5pPr marL="1828800" algn="l" defTabSz="449263" rtl="0" fontAlgn="base">
      <a:lnSpc>
        <a:spcPct val="95000"/>
      </a:lnSpc>
      <a:spcBef>
        <a:spcPct val="0"/>
      </a:spcBef>
      <a:spcAft>
        <a:spcPct val="0"/>
      </a:spcAft>
      <a:buClr>
        <a:srgbClr val="000000"/>
      </a:buClr>
      <a:buSzPct val="100000"/>
      <a:buFont typeface="Times New Roman" pitchFamily="18" charset="0"/>
      <a:defRPr kern="1200">
        <a:solidFill>
          <a:schemeClr val="bg1"/>
        </a:solidFill>
        <a:latin typeface="Times New Roman" pitchFamily="18" charset="0"/>
        <a:ea typeface="굴림" pitchFamily="34" charset="-127"/>
        <a:cs typeface="+mn-cs"/>
      </a:defRPr>
    </a:lvl5pPr>
    <a:lvl6pPr marL="2286000" algn="l" defTabSz="914400" rtl="0" eaLnBrk="1" latinLnBrk="0" hangingPunct="1">
      <a:defRPr kern="1200">
        <a:solidFill>
          <a:schemeClr val="bg1"/>
        </a:solidFill>
        <a:latin typeface="Times New Roman" pitchFamily="18" charset="0"/>
        <a:ea typeface="굴림" pitchFamily="34" charset="-127"/>
        <a:cs typeface="+mn-cs"/>
      </a:defRPr>
    </a:lvl6pPr>
    <a:lvl7pPr marL="2743200" algn="l" defTabSz="914400" rtl="0" eaLnBrk="1" latinLnBrk="0" hangingPunct="1">
      <a:defRPr kern="1200">
        <a:solidFill>
          <a:schemeClr val="bg1"/>
        </a:solidFill>
        <a:latin typeface="Times New Roman" pitchFamily="18" charset="0"/>
        <a:ea typeface="굴림" pitchFamily="34" charset="-127"/>
        <a:cs typeface="+mn-cs"/>
      </a:defRPr>
    </a:lvl7pPr>
    <a:lvl8pPr marL="3200400" algn="l" defTabSz="914400" rtl="0" eaLnBrk="1" latinLnBrk="0" hangingPunct="1">
      <a:defRPr kern="1200">
        <a:solidFill>
          <a:schemeClr val="bg1"/>
        </a:solidFill>
        <a:latin typeface="Times New Roman" pitchFamily="18" charset="0"/>
        <a:ea typeface="굴림" pitchFamily="34" charset="-127"/>
        <a:cs typeface="+mn-cs"/>
      </a:defRPr>
    </a:lvl8pPr>
    <a:lvl9pPr marL="3657600" algn="l" defTabSz="914400" rtl="0" eaLnBrk="1" latinLnBrk="0" hangingPunct="1">
      <a:defRPr kern="1200">
        <a:solidFill>
          <a:schemeClr val="bg1"/>
        </a:solidFill>
        <a:latin typeface="Times New Roman" pitchFamily="18" charset="0"/>
        <a:ea typeface="굴림"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0598" autoAdjust="0"/>
  </p:normalViewPr>
  <p:slideViewPr>
    <p:cSldViewPr>
      <p:cViewPr varScale="1">
        <p:scale>
          <a:sx n="82" d="100"/>
          <a:sy n="82" d="100"/>
        </p:scale>
        <p:origin x="-378"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10494"/>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ex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altLang="en-US" smtClean="0"/>
          </a:p>
        </p:txBody>
      </p:sp>
      <p:sp>
        <p:nvSpPr>
          <p:cNvPr id="9218" name="Text Box 2"/>
          <p:cNvSpPr txBox="1">
            <a:spLocks noChangeArrowheads="1"/>
          </p:cNvSpPr>
          <p:nvPr/>
        </p:nvSpPr>
        <p:spPr bwMode="auto">
          <a:xfrm>
            <a:off x="0" y="0"/>
            <a:ext cx="2971800" cy="460375"/>
          </a:xfrm>
          <a:prstGeom prst="rect">
            <a:avLst/>
          </a:prstGeom>
          <a:noFill/>
          <a:ln w="9525">
            <a:noFill/>
            <a:round/>
            <a:headEnd/>
            <a:tailEnd/>
          </a:ln>
          <a:effec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smtClean="0"/>
          </a:p>
        </p:txBody>
      </p:sp>
      <p:sp>
        <p:nvSpPr>
          <p:cNvPr id="9219" name="Rectangle 3"/>
          <p:cNvSpPr>
            <a:spLocks noGrp="1" noChangeArrowheads="1"/>
          </p:cNvSpPr>
          <p:nvPr>
            <p:ph type="dt"/>
          </p:nvPr>
        </p:nvSpPr>
        <p:spPr bwMode="auto">
          <a:xfrm>
            <a:off x="3884613" y="0"/>
            <a:ext cx="2970212"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buSzPct val="45000"/>
              <a:buFont typeface="Wingdings" pitchFamily="2" charset="2"/>
              <a:buNone/>
              <a:tabLst>
                <a:tab pos="723900" algn="l"/>
                <a:tab pos="1447800" algn="l"/>
                <a:tab pos="2171700" algn="l"/>
                <a:tab pos="2895600" algn="l"/>
              </a:tabLst>
              <a:defRPr sz="1200">
                <a:solidFill>
                  <a:srgbClr val="000000"/>
                </a:solidFill>
                <a:latin typeface="Batang" pitchFamily="18" charset="-127"/>
                <a:ea typeface="Batang" pitchFamily="18" charset="-127"/>
              </a:defRPr>
            </a:lvl1pPr>
          </a:lstStyle>
          <a:p>
            <a:pPr>
              <a:defRPr/>
            </a:pPr>
            <a:endParaRPr lang="en-US"/>
          </a:p>
        </p:txBody>
      </p:sp>
      <p:sp>
        <p:nvSpPr>
          <p:cNvPr id="77829" name="Rectangle 4"/>
          <p:cNvSpPr>
            <a:spLocks noGrp="1" noChangeArrowheads="1"/>
          </p:cNvSpPr>
          <p:nvPr>
            <p:ph type="sldImg"/>
          </p:nvPr>
        </p:nvSpPr>
        <p:spPr bwMode="auto">
          <a:xfrm>
            <a:off x="1144588" y="685800"/>
            <a:ext cx="4567237" cy="3427413"/>
          </a:xfrm>
          <a:prstGeom prst="rect">
            <a:avLst/>
          </a:prstGeom>
          <a:noFill/>
          <a:ln w="12600">
            <a:solidFill>
              <a:srgbClr val="000000"/>
            </a:solidFill>
            <a:miter lim="800000"/>
            <a:headEnd/>
            <a:tailEnd/>
          </a:ln>
        </p:spPr>
      </p:sp>
      <p:sp>
        <p:nvSpPr>
          <p:cNvPr id="9221" name="Rectangle 5"/>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9222" name="Text Box 6"/>
          <p:cNvSpPr txBox="1">
            <a:spLocks noChangeArrowheads="1"/>
          </p:cNvSpPr>
          <p:nvPr/>
        </p:nvSpPr>
        <p:spPr bwMode="auto">
          <a:xfrm>
            <a:off x="0" y="8683625"/>
            <a:ext cx="2971800" cy="460375"/>
          </a:xfrm>
          <a:prstGeom prst="rect">
            <a:avLst/>
          </a:prstGeom>
          <a:noFill/>
          <a:ln w="9525">
            <a:noFill/>
            <a:round/>
            <a:headEnd/>
            <a:tailEnd/>
          </a:ln>
          <a:effec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smtClean="0"/>
          </a:p>
        </p:txBody>
      </p:sp>
      <p:sp>
        <p:nvSpPr>
          <p:cNvPr id="9223" name="Rectangle 7"/>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0000"/>
              </a:lnSpc>
              <a:buSzPct val="45000"/>
              <a:buFont typeface="Wingdings" pitchFamily="2" charset="2"/>
              <a:buNone/>
              <a:tabLst>
                <a:tab pos="723900" algn="l"/>
                <a:tab pos="1447800" algn="l"/>
                <a:tab pos="2171700" algn="l"/>
                <a:tab pos="2895600" algn="l"/>
              </a:tabLst>
              <a:defRPr sz="1200">
                <a:solidFill>
                  <a:srgbClr val="000000"/>
                </a:solidFill>
                <a:latin typeface="Batang" pitchFamily="18" charset="-127"/>
                <a:ea typeface="Batang" pitchFamily="18" charset="-127"/>
              </a:defRPr>
            </a:lvl1pPr>
          </a:lstStyle>
          <a:p>
            <a:pPr>
              <a:defRPr/>
            </a:pPr>
            <a:fld id="{BDAF0952-9D61-40E6-8C49-2098338E175F}"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p:nvPr>
        </p:nvSpPr>
        <p:spPr>
          <a:noFill/>
        </p:spPr>
        <p:txBody>
          <a:bodyPr/>
          <a:lstStyle/>
          <a:p>
            <a:fld id="{00D7C1CB-B82A-4F61-B786-2D5D2231FF15}"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p:spPr>
        <p:txBody>
          <a:bodyPr/>
          <a:lstStyle/>
          <a:p>
            <a:fld id="{C5775BE7-687B-4170-B05A-162558A0C194}" type="slidenum">
              <a:rPr lang="en-US" altLang="en-US" smtClean="0"/>
              <a:pPr/>
              <a:t>2</a:t>
            </a:fld>
            <a:endParaRPr lang="en-US" alt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eaLnBrk="1" hangingPunct="1">
              <a:spcBef>
                <a:spcPct val="0"/>
              </a:spcBef>
            </a:pPr>
            <a:endParaRPr lang="en-US" altLang="en-US" smtClean="0">
              <a:latin typeface="Times New Roman" pitchFamily="18" charset="0"/>
            </a:endParaRPr>
          </a:p>
        </p:txBody>
      </p:sp>
      <p:sp>
        <p:nvSpPr>
          <p:cNvPr id="80900" name="Slide Number Placeholder 3"/>
          <p:cNvSpPr>
            <a:spLocks noGrp="1"/>
          </p:cNvSpPr>
          <p:nvPr>
            <p:ph type="sldNum" sz="quarter"/>
          </p:nvPr>
        </p:nvSpPr>
        <p:spPr>
          <a:noFill/>
          <a:ln>
            <a:miter lim="800000"/>
          </a:ln>
        </p:spPr>
        <p:txBody>
          <a:bodyPr/>
          <a:lstStyle/>
          <a:p>
            <a:fld id="{BA1423DC-CFF1-41F5-B88F-E8EEBD8C2F0C}" type="slidenum">
              <a:rPr lang="en-US" altLang="en-US" smtClean="0">
                <a:solidFill>
                  <a:schemeClr val="tx1"/>
                </a:solidFill>
                <a:latin typeface="Calibri" pitchFamily="34" charset="0"/>
              </a:rPr>
              <a:pPr/>
              <a:t>16</a:t>
            </a:fld>
            <a:endParaRPr lang="en-US" altLang="en-US" smtClean="0">
              <a:solidFill>
                <a:schemeClr val="tx1"/>
              </a:solidFill>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altLang="en-US" smtClean="0">
              <a:latin typeface="Times New Roman" pitchFamily="18" charset="0"/>
            </a:endParaRPr>
          </a:p>
        </p:txBody>
      </p:sp>
      <p:sp>
        <p:nvSpPr>
          <p:cNvPr id="81924" name="Slide Number Placeholder 3"/>
          <p:cNvSpPr>
            <a:spLocks noGrp="1"/>
          </p:cNvSpPr>
          <p:nvPr>
            <p:ph type="sldNum" sz="quarter"/>
          </p:nvPr>
        </p:nvSpPr>
        <p:spPr>
          <a:noFill/>
          <a:ln>
            <a:miter lim="800000"/>
          </a:ln>
        </p:spPr>
        <p:txBody>
          <a:bodyPr/>
          <a:lstStyle/>
          <a:p>
            <a:fld id="{99D4F25A-0B50-46CE-9CE5-1DD51A4D4505}" type="slidenum">
              <a:rPr lang="en-US" altLang="en-US" smtClean="0">
                <a:solidFill>
                  <a:schemeClr val="tx1"/>
                </a:solidFill>
                <a:latin typeface="Calibri" pitchFamily="34" charset="0"/>
              </a:rPr>
              <a:pPr/>
              <a:t>24</a:t>
            </a:fld>
            <a:endParaRPr lang="en-US" altLang="en-US" smtClean="0">
              <a:solidFill>
                <a:schemeClr val="tx1"/>
              </a:solidFill>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pPr eaLnBrk="1" hangingPunct="1">
              <a:spcBef>
                <a:spcPct val="0"/>
              </a:spcBef>
            </a:pPr>
            <a:endParaRPr lang="en-US" altLang="en-US" smtClean="0">
              <a:latin typeface="Times New Roman" pitchFamily="18" charset="0"/>
            </a:endParaRPr>
          </a:p>
        </p:txBody>
      </p:sp>
      <p:sp>
        <p:nvSpPr>
          <p:cNvPr id="82948" name="Slide Number Placeholder 3"/>
          <p:cNvSpPr>
            <a:spLocks noGrp="1"/>
          </p:cNvSpPr>
          <p:nvPr>
            <p:ph type="sldNum" sz="quarter"/>
          </p:nvPr>
        </p:nvSpPr>
        <p:spPr>
          <a:noFill/>
          <a:ln>
            <a:miter lim="800000"/>
          </a:ln>
        </p:spPr>
        <p:txBody>
          <a:bodyPr/>
          <a:lstStyle/>
          <a:p>
            <a:fld id="{398F52B8-F310-4B7D-8BE0-FD6927E4B1A0}" type="slidenum">
              <a:rPr lang="en-US" altLang="en-US" smtClean="0">
                <a:solidFill>
                  <a:schemeClr val="tx1"/>
                </a:solidFill>
                <a:latin typeface="Calibri" pitchFamily="34" charset="0"/>
              </a:rPr>
              <a:pPr/>
              <a:t>25</a:t>
            </a:fld>
            <a:endParaRPr lang="en-US" altLang="en-US" smtClean="0">
              <a:solidFill>
                <a:schemeClr val="tx1"/>
              </a:solidFill>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eaLnBrk="1" hangingPunct="1">
              <a:spcBef>
                <a:spcPct val="0"/>
              </a:spcBef>
            </a:pPr>
            <a:endParaRPr lang="en-US" altLang="en-US" smtClean="0">
              <a:latin typeface="Times New Roman" pitchFamily="18" charset="0"/>
            </a:endParaRPr>
          </a:p>
        </p:txBody>
      </p:sp>
      <p:sp>
        <p:nvSpPr>
          <p:cNvPr id="83972" name="Slide Number Placeholder 3"/>
          <p:cNvSpPr>
            <a:spLocks noGrp="1"/>
          </p:cNvSpPr>
          <p:nvPr>
            <p:ph type="sldNum" sz="quarter"/>
          </p:nvPr>
        </p:nvSpPr>
        <p:spPr>
          <a:noFill/>
          <a:ln>
            <a:miter lim="800000"/>
          </a:ln>
        </p:spPr>
        <p:txBody>
          <a:bodyPr/>
          <a:lstStyle/>
          <a:p>
            <a:fld id="{CB452949-A024-424A-B132-02A464445DCD}" type="slidenum">
              <a:rPr lang="en-US" altLang="en-US" smtClean="0">
                <a:solidFill>
                  <a:schemeClr val="tx1"/>
                </a:solidFill>
                <a:latin typeface="Calibri" pitchFamily="34" charset="0"/>
                <a:ea typeface="ＭＳ Ｐゴシック" pitchFamily="34" charset="-128"/>
              </a:rPr>
              <a:pPr/>
              <a:t>45</a:t>
            </a:fld>
            <a:endParaRPr lang="en-US" altLang="en-US" smtClean="0">
              <a:solidFill>
                <a:schemeClr val="tx1"/>
              </a:solidFill>
              <a:latin typeface="Calibri"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eaLnBrk="1" hangingPunct="1">
              <a:spcBef>
                <a:spcPct val="0"/>
              </a:spcBef>
            </a:pPr>
            <a:endParaRPr lang="en-US" altLang="en-US" smtClean="0">
              <a:latin typeface="Times New Roman" pitchFamily="18" charset="0"/>
            </a:endParaRPr>
          </a:p>
        </p:txBody>
      </p:sp>
      <p:sp>
        <p:nvSpPr>
          <p:cNvPr id="84996" name="Slide Number Placeholder 3"/>
          <p:cNvSpPr>
            <a:spLocks noGrp="1"/>
          </p:cNvSpPr>
          <p:nvPr>
            <p:ph type="sldNum" sz="quarter"/>
          </p:nvPr>
        </p:nvSpPr>
        <p:spPr>
          <a:noFill/>
          <a:ln>
            <a:miter lim="800000"/>
          </a:ln>
        </p:spPr>
        <p:txBody>
          <a:bodyPr/>
          <a:lstStyle/>
          <a:p>
            <a:fld id="{FE9A1939-3BC8-4426-BE56-049810A01B30}" type="slidenum">
              <a:rPr lang="en-US" altLang="en-US" smtClean="0">
                <a:solidFill>
                  <a:schemeClr val="tx1"/>
                </a:solidFill>
                <a:latin typeface="Calibri" pitchFamily="34" charset="0"/>
                <a:ea typeface="ＭＳ Ｐゴシック" pitchFamily="34" charset="-128"/>
              </a:rPr>
              <a:pPr/>
              <a:t>46</a:t>
            </a:fld>
            <a:endParaRPr lang="en-US" altLang="en-US" smtClean="0">
              <a:solidFill>
                <a:schemeClr val="tx1"/>
              </a:solidFill>
              <a:latin typeface="Calibri"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p:spPr>
        <p:txBody>
          <a:bodyPr/>
          <a:lstStyle/>
          <a:p>
            <a:fld id="{9078A402-46D6-4C58-8478-0A7D8383D681}" type="slidenum">
              <a:rPr lang="en-US" smtClean="0"/>
              <a:pPr/>
              <a:t>50</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BFE662A5-9CA1-4927-9DDB-C294DA5F71D6}"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15CB0917-E0C5-4BF4-85EA-FB4C4961018E}"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6351"/>
            <a:ext cx="2038351" cy="6118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1" y="6351"/>
            <a:ext cx="5964239" cy="6118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EC31DC80-FA2E-4C87-B7B9-889579E830BF}"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5"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5D25E0E9-E370-4928-A236-6D8A4D6C200A}" type="slidenum">
              <a:rPr lang="en-US"/>
              <a:pPr>
                <a:defRPr/>
              </a:pPr>
              <a:t>‹#›</a:t>
            </a:fld>
            <a:endParaRPr lang="en-US"/>
          </a:p>
        </p:txBody>
      </p:sp>
    </p:spTree>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5"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4B271F29-9828-4BAC-83DB-E7A900192971}" type="slidenum">
              <a:rPr lang="en-US"/>
              <a:pPr>
                <a:defRPr/>
              </a:pPr>
              <a:t>‹#›</a:t>
            </a:fld>
            <a:endParaRPr lang="en-US"/>
          </a:p>
        </p:txBody>
      </p:sp>
    </p:spTree>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5"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60BF7549-2538-4542-84F2-828159BA93AC}" type="slidenum">
              <a:rPr lang="en-US"/>
              <a:pPr>
                <a:defRPr/>
              </a:pPr>
              <a:t>‹#›</a:t>
            </a:fld>
            <a:endParaRPr lang="en-US"/>
          </a:p>
        </p:txBody>
      </p:sp>
    </p:spTree>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7"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5375B967-2637-40FD-94DF-BC639B9D0A1C}" type="slidenum">
              <a:rPr lang="en-US"/>
              <a:pPr>
                <a:defRPr/>
              </a:pPr>
              <a:t>‹#›</a:t>
            </a:fld>
            <a:endParaRPr lang="en-US"/>
          </a:p>
        </p:txBody>
      </p:sp>
    </p:spTree>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8"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9"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A519A057-3B99-4DCA-BAD5-79AE611994AF}" type="slidenum">
              <a:rPr lang="en-US"/>
              <a:pPr>
                <a:defRPr/>
              </a:pPr>
              <a:t>‹#›</a:t>
            </a:fld>
            <a:endParaRPr lang="en-US"/>
          </a:p>
        </p:txBody>
      </p:sp>
    </p:spTree>
  </p:cSld>
  <p:clrMapOvr>
    <a:masterClrMapping/>
  </p:clrMapOvr>
  <p:transition spd="med">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4"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5"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DB847033-BDD0-45C0-9B38-852DA55A0544}" type="slidenum">
              <a:rPr lang="en-US"/>
              <a:pPr>
                <a:defRPr/>
              </a:pPr>
              <a:t>‹#›</a:t>
            </a:fld>
            <a:endParaRPr lang="en-US"/>
          </a:p>
        </p:txBody>
      </p:sp>
    </p:spTree>
  </p:cSld>
  <p:clrMapOvr>
    <a:masterClrMapping/>
  </p:clrMapOvr>
  <p:transition spd="med">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3"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4"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BD405277-D3DC-4D03-998E-2E5E28126E17}" type="slidenum">
              <a:rPr lang="en-US"/>
              <a:pPr>
                <a:defRPr/>
              </a:pPr>
              <a:t>‹#›</a:t>
            </a:fld>
            <a:endParaRPr lang="en-US"/>
          </a:p>
        </p:txBody>
      </p:sp>
    </p:spTree>
  </p:cSld>
  <p:clrMapOvr>
    <a:masterClrMapping/>
  </p:clrMapOvr>
  <p:transition spd="med">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7"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BE7FCD53-BB3B-4039-95E7-116959D6723A}" type="slidenum">
              <a:rPr lang="en-US"/>
              <a:pPr>
                <a:defRPr/>
              </a:pPr>
              <a:t>‹#›</a:t>
            </a:fld>
            <a:endParaRPr lang="en-US"/>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02993000-372B-4ED5-8455-FEE7A8C9E064}"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7"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EB754566-CE25-4DBF-BB66-5B161E9A7341}" type="slidenum">
              <a:rPr lang="en-US"/>
              <a:pPr>
                <a:defRPr/>
              </a:pPr>
              <a:t>‹#›</a:t>
            </a:fld>
            <a:endParaRPr lang="en-US"/>
          </a:p>
        </p:txBody>
      </p:sp>
    </p:spTree>
  </p:cSld>
  <p:clrMapOvr>
    <a:masterClrMapping/>
  </p:clrMapOvr>
  <p:transition spd="med">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5"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058E287E-D17C-4174-BA98-A64EB29914A2}" type="slidenum">
              <a:rPr lang="en-US"/>
              <a:pPr>
                <a:defRPr/>
              </a:pPr>
              <a:t>‹#›</a:t>
            </a:fld>
            <a:endParaRPr lang="en-US"/>
          </a:p>
        </p:txBody>
      </p:sp>
    </p:spTree>
  </p:cSld>
  <p:clrMapOvr>
    <a:masterClrMapping/>
  </p:clrMapOvr>
  <p:transition spd="med">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5"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745FC692-A78B-4516-8434-5CEAA06A74B9}" type="slidenum">
              <a:rPr lang="en-US"/>
              <a:pPr>
                <a:defRPr/>
              </a:pPr>
              <a:t>‹#›</a:t>
            </a:fld>
            <a:endParaRPr lang="en-US"/>
          </a:p>
        </p:txBody>
      </p:sp>
    </p:spTree>
  </p:cSld>
  <p:clrMapOvr>
    <a:masterClrMapping/>
  </p:clrMapOvr>
  <p:transition spd="med">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5"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D9ED276C-2551-4325-B91D-BED956D8F324}" type="slidenum">
              <a:rPr lang="en-US"/>
              <a:pPr>
                <a:defRPr/>
              </a:pPr>
              <a:t>‹#›</a:t>
            </a:fld>
            <a:endParaRPr lang="en-US"/>
          </a:p>
        </p:txBody>
      </p:sp>
    </p:spTree>
  </p:cSld>
  <p:clrMapOvr>
    <a:masterClrMapping/>
  </p:clrMapOvr>
  <p:transition spd="med">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5"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62D51650-97A9-441D-B1A5-FAE58B633C86}" type="slidenum">
              <a:rPr lang="en-US"/>
              <a:pPr>
                <a:defRPr/>
              </a:pPr>
              <a:t>‹#›</a:t>
            </a:fld>
            <a:endParaRPr lang="en-US"/>
          </a:p>
        </p:txBody>
      </p:sp>
    </p:spTree>
  </p:cSld>
  <p:clrMapOvr>
    <a:masterClrMapping/>
  </p:clrMapOvr>
  <p:transition spd="med">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5"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59C65D79-86B1-4259-92A5-4332566F2BAA}" type="slidenum">
              <a:rPr lang="en-US"/>
              <a:pPr>
                <a:defRPr/>
              </a:pPr>
              <a:t>‹#›</a:t>
            </a:fld>
            <a:endParaRPr lang="en-US"/>
          </a:p>
        </p:txBody>
      </p:sp>
    </p:spTree>
  </p:cSld>
  <p:clrMapOvr>
    <a:masterClrMapping/>
  </p:clrMapOvr>
  <p:transition spd="med">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7"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02FB7DEF-4939-4D66-867A-A2BDA79B86F6}" type="slidenum">
              <a:rPr lang="en-US"/>
              <a:pPr>
                <a:defRPr/>
              </a:pPr>
              <a:t>‹#›</a:t>
            </a:fld>
            <a:endParaRPr lang="en-US"/>
          </a:p>
        </p:txBody>
      </p:sp>
    </p:spTree>
  </p:cSld>
  <p:clrMapOvr>
    <a:masterClrMapping/>
  </p:clrMapOvr>
  <p:transition spd="med">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8"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9"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27658E31-811A-434A-9FD9-E69AFF2725EE}" type="slidenum">
              <a:rPr lang="en-US"/>
              <a:pPr>
                <a:defRPr/>
              </a:pPr>
              <a:t>‹#›</a:t>
            </a:fld>
            <a:endParaRPr lang="en-US"/>
          </a:p>
        </p:txBody>
      </p:sp>
    </p:spTree>
  </p:cSld>
  <p:clrMapOvr>
    <a:masterClrMapping/>
  </p:clrMapOvr>
  <p:transition spd="med">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4"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5"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80E7C715-8E43-48E6-B612-A21B1400D8E8}" type="slidenum">
              <a:rPr lang="en-US"/>
              <a:pPr>
                <a:defRPr/>
              </a:pPr>
              <a:t>‹#›</a:t>
            </a:fld>
            <a:endParaRPr lang="en-US"/>
          </a:p>
        </p:txBody>
      </p:sp>
    </p:spTree>
  </p:cSld>
  <p:clrMapOvr>
    <a:masterClrMapping/>
  </p:clrMapOvr>
  <p:transition spd="med">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3"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4"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0DEAE40A-CDE5-463D-A588-0AAD78407618}" type="slidenum">
              <a:rPr lang="en-US"/>
              <a:pPr>
                <a:defRPr/>
              </a:pPr>
              <a:t>‹#›</a:t>
            </a:fld>
            <a:endParaRPr lang="en-US"/>
          </a:p>
        </p:txBody>
      </p:sp>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idx="10"/>
          </p:nvPr>
        </p:nvSpPr>
        <p:spPr>
          <a:ln/>
        </p:spPr>
        <p:txBody>
          <a:bodyPr/>
          <a:lstStyle>
            <a:lvl1pPr>
              <a:defRPr/>
            </a:lvl1pPr>
          </a:lstStyle>
          <a:p>
            <a:pPr>
              <a:defRPr/>
            </a:pPr>
            <a:fld id="{BDDC7007-98B9-4B1E-A96E-739DF8E5744A}"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7"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E6C25B23-6496-4FE8-B551-5E19C71F4A04}" type="slidenum">
              <a:rPr lang="en-US"/>
              <a:pPr>
                <a:defRPr/>
              </a:pPr>
              <a:t>‹#›</a:t>
            </a:fld>
            <a:endParaRPr lang="en-US"/>
          </a:p>
        </p:txBody>
      </p:sp>
    </p:spTree>
  </p:cSld>
  <p:clrMapOvr>
    <a:masterClrMapping/>
  </p:clrMapOvr>
  <p:transition spd="med">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7"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8136941B-EA73-4B56-A0BD-4AD062BC2987}" type="slidenum">
              <a:rPr lang="en-US"/>
              <a:pPr>
                <a:defRPr/>
              </a:pPr>
              <a:t>‹#›</a:t>
            </a:fld>
            <a:endParaRPr lang="en-US"/>
          </a:p>
        </p:txBody>
      </p:sp>
    </p:spTree>
  </p:cSld>
  <p:clrMapOvr>
    <a:masterClrMapping/>
  </p:clrMapOvr>
  <p:transition spd="med">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5"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CC66FFB9-6E25-402E-BC79-CC251A1FDEEB}" type="slidenum">
              <a:rPr lang="en-US"/>
              <a:pPr>
                <a:defRPr/>
              </a:pPr>
              <a:t>‹#›</a:t>
            </a:fld>
            <a:endParaRPr lang="en-US"/>
          </a:p>
        </p:txBody>
      </p:sp>
    </p:spTree>
  </p:cSld>
  <p:clrMapOvr>
    <a:masterClrMapping/>
  </p:clrMapOvr>
  <p:transition spd="med">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5" name="Rectangle 5"/>
          <p:cNvSpPr>
            <a:spLocks noGrp="1" noChangeArrowheads="1"/>
          </p:cNvSpPr>
          <p:nvPr>
            <p:ph type="ftr" sz="quarter" idx="11"/>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endParaRPr lang="en-US"/>
          </a:p>
        </p:txBody>
      </p:sp>
      <p:sp>
        <p:nvSpPr>
          <p:cNvPr id="6" name="Rectangle 6"/>
          <p:cNvSpPr>
            <a:spLocks noGrp="1" noChangeArrowheads="1"/>
          </p:cNvSpPr>
          <p:nvPr>
            <p:ph type="sldNum" sz="quarter" idx="12"/>
          </p:nvPr>
        </p:nvSpPr>
        <p:spPr/>
        <p:txBody>
          <a:bodyPr/>
          <a:lstStyle>
            <a:lvl1pPr defTabSz="449263">
              <a:lnSpc>
                <a:spcPct val="95000"/>
              </a:lnSpc>
              <a:buClr>
                <a:srgbClr val="000000"/>
              </a:buClr>
              <a:buSzPct val="100000"/>
              <a:buFont typeface="Times New Roman" pitchFamily="18" charset="0"/>
              <a:buNone/>
              <a:defRPr>
                <a:latin typeface="Times New Roman" pitchFamily="18" charset="0"/>
                <a:ea typeface="굴림" pitchFamily="34" charset="-127"/>
              </a:defRPr>
            </a:lvl1pPr>
          </a:lstStyle>
          <a:p>
            <a:pPr>
              <a:defRPr/>
            </a:pPr>
            <a:fld id="{C1C632C6-4708-473F-9B4E-80ED5D6CC585}" type="slidenum">
              <a:rPr lang="en-US"/>
              <a:pPr>
                <a:defRPr/>
              </a:pPr>
              <a:t>‹#›</a:t>
            </a:fld>
            <a:endParaRPr lang="en-US"/>
          </a:p>
        </p:txBody>
      </p:sp>
    </p:spTree>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2776" y="1600201"/>
            <a:ext cx="39989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4089" y="1600201"/>
            <a:ext cx="40005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idx="10"/>
          </p:nvPr>
        </p:nvSpPr>
        <p:spPr>
          <a:ln/>
        </p:spPr>
        <p:txBody>
          <a:bodyPr/>
          <a:lstStyle>
            <a:lvl1pPr>
              <a:defRPr/>
            </a:lvl1pPr>
          </a:lstStyle>
          <a:p>
            <a:pPr>
              <a:defRPr/>
            </a:pPr>
            <a:fld id="{C66D6131-62E9-4B11-ADB4-BDFD241D32BC}"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idx="10"/>
          </p:nvPr>
        </p:nvSpPr>
        <p:spPr>
          <a:ln/>
        </p:spPr>
        <p:txBody>
          <a:bodyPr/>
          <a:lstStyle>
            <a:lvl1pPr>
              <a:defRPr/>
            </a:lvl1pPr>
          </a:lstStyle>
          <a:p>
            <a:pPr>
              <a:defRPr/>
            </a:pPr>
            <a:fld id="{4E3BD1D4-C4D9-4E24-A0C2-66967299E708}"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idx="10"/>
          </p:nvPr>
        </p:nvSpPr>
        <p:spPr>
          <a:ln/>
        </p:spPr>
        <p:txBody>
          <a:bodyPr/>
          <a:lstStyle>
            <a:lvl1pPr>
              <a:defRPr/>
            </a:lvl1pPr>
          </a:lstStyle>
          <a:p>
            <a:pPr>
              <a:defRPr/>
            </a:pPr>
            <a:fld id="{C3C710B3-B2B4-42DD-B55A-75E68218B36F}"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idx="10"/>
          </p:nvPr>
        </p:nvSpPr>
        <p:spPr>
          <a:ln/>
        </p:spPr>
        <p:txBody>
          <a:bodyPr/>
          <a:lstStyle>
            <a:lvl1pPr>
              <a:defRPr/>
            </a:lvl1pPr>
          </a:lstStyle>
          <a:p>
            <a:pPr>
              <a:defRPr/>
            </a:pPr>
            <a:fld id="{68367B10-CA7B-4211-86C0-2EE6DF13FBEB}"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idx="10"/>
          </p:nvPr>
        </p:nvSpPr>
        <p:spPr>
          <a:ln/>
        </p:spPr>
        <p:txBody>
          <a:bodyPr/>
          <a:lstStyle>
            <a:lvl1pPr>
              <a:defRPr/>
            </a:lvl1pPr>
          </a:lstStyle>
          <a:p>
            <a:pPr>
              <a:defRPr/>
            </a:pPr>
            <a:fld id="{20476570-3E91-4D94-B536-683266771DCC}"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idx="10"/>
          </p:nvPr>
        </p:nvSpPr>
        <p:spPr>
          <a:ln/>
        </p:spPr>
        <p:txBody>
          <a:bodyPr/>
          <a:lstStyle>
            <a:lvl1pPr>
              <a:defRPr/>
            </a:lvl1pPr>
          </a:lstStyle>
          <a:p>
            <a:pPr>
              <a:defRPr/>
            </a:pPr>
            <a:fld id="{BA227D29-574E-4466-96DE-3979F9EF663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75F55"/>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0" y="5970588"/>
            <a:ext cx="9144000" cy="887412"/>
          </a:xfrm>
          <a:prstGeom prst="rect">
            <a:avLst/>
          </a:prstGeom>
          <a:solidFill>
            <a:srgbClr val="FFFFFF"/>
          </a:solidFill>
          <a:ln>
            <a:noFill/>
          </a:ln>
          <a:extLst>
            <a:ext uri="{91240B29-F687-4F45-9708-019B960494DF}"/>
          </a:ex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altLang="en-US" smtClean="0"/>
          </a:p>
        </p:txBody>
      </p:sp>
      <p:sp>
        <p:nvSpPr>
          <p:cNvPr id="1027" name="Rectangle 2"/>
          <p:cNvSpPr>
            <a:spLocks noChangeArrowheads="1"/>
          </p:cNvSpPr>
          <p:nvPr/>
        </p:nvSpPr>
        <p:spPr bwMode="auto">
          <a:xfrm>
            <a:off x="-9525" y="6053138"/>
            <a:ext cx="2249488" cy="712787"/>
          </a:xfrm>
          <a:prstGeom prst="rect">
            <a:avLst/>
          </a:prstGeom>
          <a:solidFill>
            <a:srgbClr val="DD8047"/>
          </a:solidFill>
          <a:ln>
            <a:noFill/>
          </a:ln>
          <a:extLst>
            <a:ext uri="{91240B29-F687-4F45-9708-019B960494DF}"/>
          </a:ex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altLang="en-US" smtClean="0"/>
          </a:p>
        </p:txBody>
      </p:sp>
      <p:sp>
        <p:nvSpPr>
          <p:cNvPr id="1028" name="Rectangle 3"/>
          <p:cNvSpPr>
            <a:spLocks noChangeArrowheads="1"/>
          </p:cNvSpPr>
          <p:nvPr/>
        </p:nvSpPr>
        <p:spPr bwMode="auto">
          <a:xfrm>
            <a:off x="2359025" y="6043613"/>
            <a:ext cx="6784975" cy="714375"/>
          </a:xfrm>
          <a:prstGeom prst="rect">
            <a:avLst/>
          </a:prstGeom>
          <a:solidFill>
            <a:srgbClr val="94B6D2"/>
          </a:solidFill>
          <a:ln>
            <a:noFill/>
          </a:ln>
          <a:extLst>
            <a:ext uri="{91240B29-F687-4F45-9708-019B960494DF}"/>
          </a:ex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altLang="en-US" smtClean="0"/>
          </a:p>
        </p:txBody>
      </p:sp>
      <p:sp>
        <p:nvSpPr>
          <p:cNvPr id="15365" name="Rectangle 4"/>
          <p:cNvSpPr>
            <a:spLocks noGrp="1" noChangeArrowheads="1"/>
          </p:cNvSpPr>
          <p:nvPr>
            <p:ph type="title"/>
          </p:nvPr>
        </p:nvSpPr>
        <p:spPr bwMode="auto">
          <a:xfrm>
            <a:off x="609600" y="6350"/>
            <a:ext cx="8151813" cy="1433513"/>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ltLang="en-US" smtClean="0"/>
              <a:t>제목 텍스트의 서식을 편집하려면 클릭하십시오.</a:t>
            </a:r>
          </a:p>
        </p:txBody>
      </p:sp>
      <p:sp>
        <p:nvSpPr>
          <p:cNvPr id="15366" name="Rectangle 5"/>
          <p:cNvSpPr>
            <a:spLocks noGrp="1" noChangeArrowheads="1"/>
          </p:cNvSpPr>
          <p:nvPr>
            <p:ph type="body" idx="1"/>
          </p:nvPr>
        </p:nvSpPr>
        <p:spPr bwMode="auto">
          <a:xfrm>
            <a:off x="612775" y="1600200"/>
            <a:ext cx="8151813" cy="452437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ltLang="en-US" smtClean="0"/>
              <a:t>아웃트라인 텍스트의 서식을 편집하려면 클릭하십시오</a:t>
            </a:r>
          </a:p>
          <a:p>
            <a:pPr lvl="1"/>
            <a:r>
              <a:rPr lang="en-GB" altLang="en-US" smtClean="0"/>
              <a:t>2번째 아웃트라인</a:t>
            </a:r>
          </a:p>
          <a:p>
            <a:pPr lvl="2"/>
            <a:r>
              <a:rPr lang="en-GB" altLang="en-US" smtClean="0"/>
              <a:t>3번째 아웃트라인</a:t>
            </a:r>
          </a:p>
          <a:p>
            <a:pPr lvl="3"/>
            <a:r>
              <a:rPr lang="en-GB" altLang="en-US" smtClean="0"/>
              <a:t>4번째 아웃트라인</a:t>
            </a:r>
          </a:p>
          <a:p>
            <a:pPr lvl="4"/>
            <a:r>
              <a:rPr lang="en-GB" altLang="en-US" smtClean="0"/>
              <a:t>5번째 아웃트라인</a:t>
            </a:r>
          </a:p>
          <a:p>
            <a:pPr lvl="4"/>
            <a:r>
              <a:rPr lang="en-GB" altLang="en-US" smtClean="0"/>
              <a:t>6번째 아웃트라인</a:t>
            </a:r>
          </a:p>
          <a:p>
            <a:pPr lvl="4"/>
            <a:r>
              <a:rPr lang="en-GB" altLang="en-US" smtClean="0"/>
              <a:t>7번째 아웃트라인</a:t>
            </a:r>
          </a:p>
          <a:p>
            <a:pPr lvl="4"/>
            <a:r>
              <a:rPr lang="en-GB" altLang="en-US" smtClean="0"/>
              <a:t>8번째 아웃트라인</a:t>
            </a:r>
          </a:p>
          <a:p>
            <a:pPr lvl="4"/>
            <a:r>
              <a:rPr lang="en-GB" altLang="en-US" smtClean="0"/>
              <a:t>9번째 아웃트라인</a:t>
            </a:r>
          </a:p>
        </p:txBody>
      </p:sp>
      <p:sp>
        <p:nvSpPr>
          <p:cNvPr id="2" name="Text Box 6"/>
          <p:cNvSpPr txBox="1">
            <a:spLocks noChangeArrowheads="1"/>
          </p:cNvSpPr>
          <p:nvPr/>
        </p:nvSpPr>
        <p:spPr bwMode="auto">
          <a:xfrm>
            <a:off x="76200" y="6069013"/>
            <a:ext cx="2057400" cy="685800"/>
          </a:xfrm>
          <a:prstGeom prst="rect">
            <a:avLst/>
          </a:prstGeom>
          <a:noFill/>
          <a:ln w="9525">
            <a:noFill/>
            <a:round/>
            <a:headEnd/>
            <a:tailEnd/>
          </a:ln>
          <a:effec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smtClean="0"/>
          </a:p>
        </p:txBody>
      </p:sp>
      <p:sp>
        <p:nvSpPr>
          <p:cNvPr id="2055" name="Text Box 7"/>
          <p:cNvSpPr txBox="1">
            <a:spLocks noChangeArrowheads="1"/>
          </p:cNvSpPr>
          <p:nvPr/>
        </p:nvSpPr>
        <p:spPr bwMode="auto">
          <a:xfrm>
            <a:off x="2085975" y="188913"/>
            <a:ext cx="5867400" cy="460375"/>
          </a:xfrm>
          <a:prstGeom prst="rect">
            <a:avLst/>
          </a:prstGeom>
          <a:noFill/>
          <a:ln w="9525">
            <a:noFill/>
            <a:round/>
            <a:headEnd/>
            <a:tailEnd/>
          </a:ln>
          <a:effec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smtClean="0"/>
          </a:p>
        </p:txBody>
      </p:sp>
      <p:sp>
        <p:nvSpPr>
          <p:cNvPr id="2056" name="Rectangle 8"/>
          <p:cNvSpPr>
            <a:spLocks noGrp="1" noChangeArrowheads="1"/>
          </p:cNvSpPr>
          <p:nvPr>
            <p:ph type="sldNum"/>
          </p:nvPr>
        </p:nvSpPr>
        <p:spPr bwMode="auto">
          <a:xfrm>
            <a:off x="8001000" y="228600"/>
            <a:ext cx="836613" cy="37941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ctr">
              <a:lnSpc>
                <a:spcPct val="100000"/>
              </a:lnSpc>
              <a:buClr>
                <a:srgbClr val="EBDDC3"/>
              </a:buClr>
              <a:defRPr sz="1400" b="1">
                <a:solidFill>
                  <a:srgbClr val="EBDDC3"/>
                </a:solidFill>
                <a:latin typeface="Batang" pitchFamily="18" charset="-127"/>
                <a:ea typeface="Batang" pitchFamily="18" charset="-127"/>
              </a:defRPr>
            </a:lvl1pPr>
          </a:lstStyle>
          <a:p>
            <a:pPr>
              <a:defRPr/>
            </a:pPr>
            <a:fld id="{E5B9596C-4DAC-47E5-B2B6-91EC2188C4D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449263" rtl="0" eaLnBrk="0" fontAlgn="base" hangingPunct="0">
        <a:lnSpc>
          <a:spcPct val="101000"/>
        </a:lnSpc>
        <a:spcBef>
          <a:spcPct val="0"/>
        </a:spcBef>
        <a:spcAft>
          <a:spcPct val="0"/>
        </a:spcAft>
        <a:buClr>
          <a:srgbClr val="EBDDC3"/>
        </a:buClr>
        <a:buSzPct val="100000"/>
        <a:buFont typeface="Tw Cen MT" pitchFamily="34" charset="0"/>
        <a:defRPr sz="4400">
          <a:solidFill>
            <a:srgbClr val="EBDDC3"/>
          </a:solidFill>
          <a:latin typeface="+mj-lt"/>
          <a:ea typeface="+mj-ea"/>
          <a:cs typeface="+mj-cs"/>
        </a:defRPr>
      </a:lvl1pPr>
      <a:lvl2pPr algn="l" defTabSz="449263" rtl="0" eaLnBrk="0" fontAlgn="base" hangingPunct="0">
        <a:lnSpc>
          <a:spcPct val="101000"/>
        </a:lnSpc>
        <a:spcBef>
          <a:spcPct val="0"/>
        </a:spcBef>
        <a:spcAft>
          <a:spcPct val="0"/>
        </a:spcAft>
        <a:buClr>
          <a:srgbClr val="EBDDC3"/>
        </a:buClr>
        <a:buSzPct val="100000"/>
        <a:buFont typeface="Tw Cen MT" pitchFamily="34" charset="0"/>
        <a:defRPr sz="4400">
          <a:solidFill>
            <a:srgbClr val="EBDDC3"/>
          </a:solidFill>
          <a:latin typeface="Tw Cen MT" pitchFamily="32" charset="0"/>
          <a:ea typeface="굴림" charset="0"/>
          <a:cs typeface="굴림" charset="0"/>
        </a:defRPr>
      </a:lvl2pPr>
      <a:lvl3pPr algn="l" defTabSz="449263" rtl="0" eaLnBrk="0" fontAlgn="base" hangingPunct="0">
        <a:lnSpc>
          <a:spcPct val="101000"/>
        </a:lnSpc>
        <a:spcBef>
          <a:spcPct val="0"/>
        </a:spcBef>
        <a:spcAft>
          <a:spcPct val="0"/>
        </a:spcAft>
        <a:buClr>
          <a:srgbClr val="EBDDC3"/>
        </a:buClr>
        <a:buSzPct val="100000"/>
        <a:buFont typeface="Tw Cen MT" pitchFamily="34" charset="0"/>
        <a:defRPr sz="4400">
          <a:solidFill>
            <a:srgbClr val="EBDDC3"/>
          </a:solidFill>
          <a:latin typeface="Tw Cen MT" pitchFamily="32" charset="0"/>
          <a:ea typeface="굴림" charset="0"/>
          <a:cs typeface="굴림" charset="0"/>
        </a:defRPr>
      </a:lvl3pPr>
      <a:lvl4pPr algn="l" defTabSz="449263" rtl="0" eaLnBrk="0" fontAlgn="base" hangingPunct="0">
        <a:lnSpc>
          <a:spcPct val="101000"/>
        </a:lnSpc>
        <a:spcBef>
          <a:spcPct val="0"/>
        </a:spcBef>
        <a:spcAft>
          <a:spcPct val="0"/>
        </a:spcAft>
        <a:buClr>
          <a:srgbClr val="EBDDC3"/>
        </a:buClr>
        <a:buSzPct val="100000"/>
        <a:buFont typeface="Tw Cen MT" pitchFamily="34" charset="0"/>
        <a:defRPr sz="4400">
          <a:solidFill>
            <a:srgbClr val="EBDDC3"/>
          </a:solidFill>
          <a:latin typeface="Tw Cen MT" pitchFamily="32" charset="0"/>
          <a:ea typeface="굴림" charset="0"/>
          <a:cs typeface="굴림" charset="0"/>
        </a:defRPr>
      </a:lvl4pPr>
      <a:lvl5pPr algn="l" defTabSz="449263" rtl="0" eaLnBrk="0" fontAlgn="base" hangingPunct="0">
        <a:lnSpc>
          <a:spcPct val="101000"/>
        </a:lnSpc>
        <a:spcBef>
          <a:spcPct val="0"/>
        </a:spcBef>
        <a:spcAft>
          <a:spcPct val="0"/>
        </a:spcAft>
        <a:buClr>
          <a:srgbClr val="EBDDC3"/>
        </a:buClr>
        <a:buSzPct val="100000"/>
        <a:buFont typeface="Tw Cen MT" pitchFamily="34" charset="0"/>
        <a:defRPr sz="4400">
          <a:solidFill>
            <a:srgbClr val="EBDDC3"/>
          </a:solidFill>
          <a:latin typeface="Tw Cen MT" pitchFamily="32" charset="0"/>
          <a:ea typeface="굴림" charset="0"/>
          <a:cs typeface="굴림" charset="0"/>
        </a:defRPr>
      </a:lvl5pPr>
      <a:lvl6pPr marL="457200" algn="l" defTabSz="449263" rtl="0" fontAlgn="base">
        <a:lnSpc>
          <a:spcPct val="101000"/>
        </a:lnSpc>
        <a:spcBef>
          <a:spcPct val="0"/>
        </a:spcBef>
        <a:spcAft>
          <a:spcPct val="0"/>
        </a:spcAft>
        <a:buClr>
          <a:srgbClr val="EBDDC3"/>
        </a:buClr>
        <a:buSzPct val="100000"/>
        <a:buFont typeface="Tw Cen MT" pitchFamily="32" charset="0"/>
        <a:defRPr sz="4400">
          <a:solidFill>
            <a:srgbClr val="EBDDC3"/>
          </a:solidFill>
          <a:latin typeface="Tw Cen MT" pitchFamily="32" charset="0"/>
          <a:ea typeface="굴림" charset="0"/>
          <a:cs typeface="굴림" charset="0"/>
        </a:defRPr>
      </a:lvl6pPr>
      <a:lvl7pPr marL="914400" algn="l" defTabSz="449263" rtl="0" fontAlgn="base">
        <a:lnSpc>
          <a:spcPct val="101000"/>
        </a:lnSpc>
        <a:spcBef>
          <a:spcPct val="0"/>
        </a:spcBef>
        <a:spcAft>
          <a:spcPct val="0"/>
        </a:spcAft>
        <a:buClr>
          <a:srgbClr val="EBDDC3"/>
        </a:buClr>
        <a:buSzPct val="100000"/>
        <a:buFont typeface="Tw Cen MT" pitchFamily="32" charset="0"/>
        <a:defRPr sz="4400">
          <a:solidFill>
            <a:srgbClr val="EBDDC3"/>
          </a:solidFill>
          <a:latin typeface="Tw Cen MT" pitchFamily="32" charset="0"/>
          <a:ea typeface="굴림" charset="0"/>
          <a:cs typeface="굴림" charset="0"/>
        </a:defRPr>
      </a:lvl7pPr>
      <a:lvl8pPr marL="1371600" algn="l" defTabSz="449263" rtl="0" fontAlgn="base">
        <a:lnSpc>
          <a:spcPct val="101000"/>
        </a:lnSpc>
        <a:spcBef>
          <a:spcPct val="0"/>
        </a:spcBef>
        <a:spcAft>
          <a:spcPct val="0"/>
        </a:spcAft>
        <a:buClr>
          <a:srgbClr val="EBDDC3"/>
        </a:buClr>
        <a:buSzPct val="100000"/>
        <a:buFont typeface="Tw Cen MT" pitchFamily="32" charset="0"/>
        <a:defRPr sz="4400">
          <a:solidFill>
            <a:srgbClr val="EBDDC3"/>
          </a:solidFill>
          <a:latin typeface="Tw Cen MT" pitchFamily="32" charset="0"/>
          <a:ea typeface="굴림" charset="0"/>
          <a:cs typeface="굴림" charset="0"/>
        </a:defRPr>
      </a:lvl8pPr>
      <a:lvl9pPr marL="1828800" algn="l" defTabSz="449263" rtl="0" fontAlgn="base">
        <a:lnSpc>
          <a:spcPct val="101000"/>
        </a:lnSpc>
        <a:spcBef>
          <a:spcPct val="0"/>
        </a:spcBef>
        <a:spcAft>
          <a:spcPct val="0"/>
        </a:spcAft>
        <a:buClr>
          <a:srgbClr val="EBDDC3"/>
        </a:buClr>
        <a:buSzPct val="100000"/>
        <a:buFont typeface="Tw Cen MT" pitchFamily="32" charset="0"/>
        <a:defRPr sz="4400">
          <a:solidFill>
            <a:srgbClr val="EBDDC3"/>
          </a:solidFill>
          <a:latin typeface="Tw Cen MT" pitchFamily="32" charset="0"/>
          <a:ea typeface="굴림" charset="0"/>
          <a:cs typeface="굴림" charset="0"/>
        </a:defRPr>
      </a:lvl9pPr>
    </p:titleStyle>
    <p:bodyStyle>
      <a:lvl1pPr marL="317500" indent="-317500" algn="l" defTabSz="449263" rtl="0" eaLnBrk="0" fontAlgn="base" hangingPunct="0">
        <a:lnSpc>
          <a:spcPct val="101000"/>
        </a:lnSpc>
        <a:spcBef>
          <a:spcPts val="700"/>
        </a:spcBef>
        <a:spcAft>
          <a:spcPct val="0"/>
        </a:spcAft>
        <a:buClr>
          <a:srgbClr val="DD8047"/>
        </a:buClr>
        <a:buSzPct val="60000"/>
        <a:buFont typeface="Wingdings" pitchFamily="2" charset="2"/>
        <a:buChar char=""/>
        <a:defRPr sz="2900">
          <a:solidFill>
            <a:srgbClr val="FFFFFF"/>
          </a:solidFill>
          <a:latin typeface="+mn-lt"/>
          <a:ea typeface="+mn-ea"/>
          <a:cs typeface="+mn-cs"/>
        </a:defRPr>
      </a:lvl1pPr>
      <a:lvl2pPr marL="638175" indent="-273050" algn="l" defTabSz="449263" rtl="0" eaLnBrk="0" fontAlgn="base" hangingPunct="0">
        <a:lnSpc>
          <a:spcPct val="101000"/>
        </a:lnSpc>
        <a:spcBef>
          <a:spcPts val="550"/>
        </a:spcBef>
        <a:spcAft>
          <a:spcPct val="0"/>
        </a:spcAft>
        <a:buClr>
          <a:srgbClr val="94B6D2"/>
        </a:buClr>
        <a:buSzPct val="70000"/>
        <a:buFont typeface="Wingdings 2" pitchFamily="18" charset="2"/>
        <a:buChar char=""/>
        <a:defRPr sz="2600">
          <a:solidFill>
            <a:srgbClr val="FFFFFF"/>
          </a:solidFill>
          <a:latin typeface="+mn-lt"/>
          <a:ea typeface="+mn-ea"/>
          <a:cs typeface="+mn-cs"/>
        </a:defRPr>
      </a:lvl2pPr>
      <a:lvl3pPr marL="914400" indent="-228600" algn="l" defTabSz="449263" rtl="0" eaLnBrk="0" fontAlgn="base" hangingPunct="0">
        <a:lnSpc>
          <a:spcPct val="101000"/>
        </a:lnSpc>
        <a:spcBef>
          <a:spcPts val="500"/>
        </a:spcBef>
        <a:spcAft>
          <a:spcPct val="0"/>
        </a:spcAft>
        <a:buClr>
          <a:srgbClr val="DD8047"/>
        </a:buClr>
        <a:buSzPct val="75000"/>
        <a:buFont typeface="Wingdings" pitchFamily="2" charset="2"/>
        <a:buChar char=""/>
        <a:defRPr sz="2300">
          <a:solidFill>
            <a:srgbClr val="FFFFFF"/>
          </a:solidFill>
          <a:latin typeface="+mn-lt"/>
          <a:ea typeface="+mn-ea"/>
          <a:cs typeface="+mn-cs"/>
        </a:defRPr>
      </a:lvl3pPr>
      <a:lvl4pPr marL="1371600" indent="-228600" algn="l" defTabSz="449263" rtl="0" eaLnBrk="0" fontAlgn="base" hangingPunct="0">
        <a:lnSpc>
          <a:spcPct val="101000"/>
        </a:lnSpc>
        <a:spcBef>
          <a:spcPts val="400"/>
        </a:spcBef>
        <a:spcAft>
          <a:spcPct val="0"/>
        </a:spcAft>
        <a:buClr>
          <a:srgbClr val="A5AB81"/>
        </a:buClr>
        <a:buSzPct val="75000"/>
        <a:buFont typeface="Wingdings" pitchFamily="2" charset="2"/>
        <a:buChar char=""/>
        <a:defRPr sz="2000">
          <a:solidFill>
            <a:srgbClr val="FFFFFF"/>
          </a:solidFill>
          <a:latin typeface="+mn-lt"/>
          <a:ea typeface="+mn-ea"/>
          <a:cs typeface="+mn-cs"/>
        </a:defRPr>
      </a:lvl4pPr>
      <a:lvl5pPr marL="1828800" indent="-228600" algn="l" defTabSz="449263" rtl="0" eaLnBrk="0" fontAlgn="base" hangingPunct="0">
        <a:lnSpc>
          <a:spcPct val="101000"/>
        </a:lnSpc>
        <a:spcBef>
          <a:spcPts val="400"/>
        </a:spcBef>
        <a:spcAft>
          <a:spcPct val="0"/>
        </a:spcAft>
        <a:buClr>
          <a:srgbClr val="A5AB81"/>
        </a:buClr>
        <a:buSzPct val="65000"/>
        <a:buFont typeface="Wingdings" pitchFamily="2" charset="2"/>
        <a:buChar char=""/>
        <a:defRPr sz="2000">
          <a:solidFill>
            <a:srgbClr val="FFFFFF"/>
          </a:solidFill>
          <a:latin typeface="+mn-lt"/>
          <a:ea typeface="+mn-ea"/>
          <a:cs typeface="+mn-cs"/>
        </a:defRPr>
      </a:lvl5pPr>
      <a:lvl6pPr marL="2286000" indent="-228600" algn="l" defTabSz="449263" rtl="0" fontAlgn="base">
        <a:lnSpc>
          <a:spcPct val="101000"/>
        </a:lnSpc>
        <a:spcBef>
          <a:spcPts val="400"/>
        </a:spcBef>
        <a:spcAft>
          <a:spcPct val="0"/>
        </a:spcAft>
        <a:buClr>
          <a:srgbClr val="A5AB81"/>
        </a:buClr>
        <a:buSzPct val="65000"/>
        <a:buFont typeface="Wingdings" charset="2"/>
        <a:buChar char=""/>
        <a:defRPr sz="2000">
          <a:solidFill>
            <a:srgbClr val="FFFFFF"/>
          </a:solidFill>
          <a:latin typeface="+mn-lt"/>
          <a:ea typeface="+mn-ea"/>
          <a:cs typeface="+mn-cs"/>
        </a:defRPr>
      </a:lvl6pPr>
      <a:lvl7pPr marL="2743200" indent="-228600" algn="l" defTabSz="449263" rtl="0" fontAlgn="base">
        <a:lnSpc>
          <a:spcPct val="101000"/>
        </a:lnSpc>
        <a:spcBef>
          <a:spcPts val="400"/>
        </a:spcBef>
        <a:spcAft>
          <a:spcPct val="0"/>
        </a:spcAft>
        <a:buClr>
          <a:srgbClr val="A5AB81"/>
        </a:buClr>
        <a:buSzPct val="65000"/>
        <a:buFont typeface="Wingdings" charset="2"/>
        <a:buChar char=""/>
        <a:defRPr sz="2000">
          <a:solidFill>
            <a:srgbClr val="FFFFFF"/>
          </a:solidFill>
          <a:latin typeface="+mn-lt"/>
          <a:ea typeface="+mn-ea"/>
          <a:cs typeface="+mn-cs"/>
        </a:defRPr>
      </a:lvl7pPr>
      <a:lvl8pPr marL="3200400" indent="-228600" algn="l" defTabSz="449263" rtl="0" fontAlgn="base">
        <a:lnSpc>
          <a:spcPct val="101000"/>
        </a:lnSpc>
        <a:spcBef>
          <a:spcPts val="400"/>
        </a:spcBef>
        <a:spcAft>
          <a:spcPct val="0"/>
        </a:spcAft>
        <a:buClr>
          <a:srgbClr val="A5AB81"/>
        </a:buClr>
        <a:buSzPct val="65000"/>
        <a:buFont typeface="Wingdings" charset="2"/>
        <a:buChar char=""/>
        <a:defRPr sz="2000">
          <a:solidFill>
            <a:srgbClr val="FFFFFF"/>
          </a:solidFill>
          <a:latin typeface="+mn-lt"/>
          <a:ea typeface="+mn-ea"/>
          <a:cs typeface="+mn-cs"/>
        </a:defRPr>
      </a:lvl8pPr>
      <a:lvl9pPr marL="3657600" indent="-228600" algn="l" defTabSz="449263" rtl="0" fontAlgn="base">
        <a:lnSpc>
          <a:spcPct val="101000"/>
        </a:lnSpc>
        <a:spcBef>
          <a:spcPts val="400"/>
        </a:spcBef>
        <a:spcAft>
          <a:spcPct val="0"/>
        </a:spcAft>
        <a:buClr>
          <a:srgbClr val="A5AB81"/>
        </a:buClr>
        <a:buSzPct val="65000"/>
        <a:buFont typeface="Wingdings" charset="2"/>
        <a:buChar char=""/>
        <a:defRPr sz="2000">
          <a:solidFill>
            <a:srgbClr val="FFFFF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8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buSzTx/>
              <a:buFontTx/>
              <a:buNone/>
              <a:defRPr sz="1400">
                <a:solidFill>
                  <a:srgbClr val="000000"/>
                </a:solidFill>
                <a:latin typeface="Arial" charset="0"/>
              </a:defRPr>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buClrTx/>
              <a:buSzTx/>
              <a:buFontTx/>
              <a:buNone/>
              <a:defRPr sz="1400">
                <a:solidFill>
                  <a:srgbClr val="000000"/>
                </a:solidFill>
                <a:latin typeface="Arial" charset="0"/>
              </a:defRPr>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ClrTx/>
              <a:buSzTx/>
              <a:buFontTx/>
              <a:buNone/>
              <a:defRPr sz="1400">
                <a:solidFill>
                  <a:srgbClr val="000000"/>
                </a:solidFill>
                <a:latin typeface="Arial" charset="0"/>
              </a:defRPr>
            </a:lvl1pPr>
          </a:lstStyle>
          <a:p>
            <a:fld id="{6F015F72-B5CF-4E82-906F-055365F7F30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spd="med">
    <p:push/>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buSzTx/>
              <a:buFontTx/>
              <a:buNone/>
              <a:defRPr sz="1400">
                <a:solidFill>
                  <a:srgbClr val="000000"/>
                </a:solidFill>
                <a:latin typeface="Arial" charset="0"/>
              </a:defRPr>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buClrTx/>
              <a:buSzTx/>
              <a:buFontTx/>
              <a:buNone/>
              <a:defRPr sz="1400">
                <a:solidFill>
                  <a:srgbClr val="000000"/>
                </a:solidFill>
                <a:latin typeface="Arial" charset="0"/>
              </a:defRPr>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ClrTx/>
              <a:buSzTx/>
              <a:buFontTx/>
              <a:buNone/>
              <a:defRPr sz="1400">
                <a:solidFill>
                  <a:srgbClr val="000000"/>
                </a:solidFill>
                <a:latin typeface="Arial" charset="0"/>
              </a:defRPr>
            </a:lvl1pPr>
          </a:lstStyle>
          <a:p>
            <a:fld id="{01EB63FC-F48F-4803-B6DA-1EDC1D1F38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ransition spd="med">
    <p:push/>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7.bin"/><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18.bin"/><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pPr defTabSz="914400">
              <a:lnSpc>
                <a:spcPct val="100000"/>
              </a:lnSpc>
              <a:buClrTx/>
              <a:buSzTx/>
              <a:buFontTx/>
              <a:buNone/>
              <a:defRPr/>
            </a:pPr>
            <a:endParaRPr lang="en-US">
              <a:solidFill>
                <a:srgbClr val="000000"/>
              </a:solidFill>
              <a:latin typeface="Arial" charset="0"/>
              <a:ea typeface="+mn-ea"/>
            </a:endParaRPr>
          </a:p>
        </p:txBody>
      </p:sp>
      <p:sp>
        <p:nvSpPr>
          <p:cNvPr id="3097" name="Rectangle 87"/>
          <p:cNvSpPr>
            <a:spLocks noChangeArrowheads="1"/>
          </p:cNvSpPr>
          <p:nvPr/>
        </p:nvSpPr>
        <p:spPr bwMode="auto">
          <a:xfrm>
            <a:off x="0" y="-152400"/>
            <a:ext cx="9144000" cy="685800"/>
          </a:xfrm>
          <a:prstGeom prst="rect">
            <a:avLst/>
          </a:prstGeom>
          <a:noFill/>
          <a:ln w="9525">
            <a:noFill/>
            <a:miter lim="800000"/>
            <a:headEnd/>
            <a:tailEnd/>
          </a:ln>
        </p:spPr>
        <p:txBody>
          <a:bodyPr anchor="ctr"/>
          <a:lstStyle/>
          <a:p>
            <a:pPr algn="ctr" defTabSz="914400">
              <a:lnSpc>
                <a:spcPct val="100000"/>
              </a:lnSpc>
              <a:buClrTx/>
              <a:buSzTx/>
              <a:buFontTx/>
              <a:buNone/>
              <a:defRPr/>
            </a:pPr>
            <a:r>
              <a:rPr lang="en-US" sz="2800" b="1" dirty="0">
                <a:solidFill>
                  <a:srgbClr val="7030A0"/>
                </a:solidFill>
                <a:latin typeface="Comic Sans MS" pitchFamily="66" charset="0"/>
                <a:ea typeface="+mn-ea"/>
              </a:rPr>
              <a:t>Previous Lecture: </a:t>
            </a:r>
            <a:r>
              <a:rPr lang="en-US" sz="2800" b="1" dirty="0">
                <a:solidFill>
                  <a:srgbClr val="000000"/>
                </a:solidFill>
                <a:latin typeface="Comic Sans MS" pitchFamily="66" charset="0"/>
                <a:ea typeface="+mn-ea"/>
              </a:rPr>
              <a:t>Sequence Database Searching</a:t>
            </a:r>
            <a:endParaRPr lang="sv-SE" sz="2800" b="1" dirty="0">
              <a:solidFill>
                <a:srgbClr val="000000"/>
              </a:solidFill>
              <a:latin typeface="Comic Sans MS" pitchFamily="66" charset="0"/>
              <a:ea typeface="+mn-ea"/>
            </a:endParaRPr>
          </a:p>
        </p:txBody>
      </p:sp>
      <p:sp>
        <p:nvSpPr>
          <p:cNvPr id="3098" name="Line 88"/>
          <p:cNvSpPr>
            <a:spLocks noChangeShapeType="1"/>
          </p:cNvSpPr>
          <p:nvPr/>
        </p:nvSpPr>
        <p:spPr bwMode="auto">
          <a:xfrm>
            <a:off x="609600" y="457200"/>
            <a:ext cx="7924800" cy="0"/>
          </a:xfrm>
          <a:prstGeom prst="line">
            <a:avLst/>
          </a:prstGeom>
          <a:noFill/>
          <a:ln w="31750">
            <a:solidFill>
              <a:srgbClr val="CC3300"/>
            </a:solidFill>
            <a:round/>
            <a:headEnd/>
            <a:tailEnd/>
          </a:ln>
        </p:spPr>
        <p:txBody>
          <a:bodyPr/>
          <a:lstStyle/>
          <a:p>
            <a:pPr defTabSz="914400">
              <a:lnSpc>
                <a:spcPct val="100000"/>
              </a:lnSpc>
              <a:buClrTx/>
              <a:buSzTx/>
              <a:buFontTx/>
              <a:buNone/>
              <a:defRPr/>
            </a:pPr>
            <a:endParaRPr lang="en-US">
              <a:solidFill>
                <a:srgbClr val="000000"/>
              </a:solidFill>
              <a:latin typeface="Arial" charset="0"/>
              <a:ea typeface="+mn-ea"/>
            </a:endParaRPr>
          </a:p>
        </p:txBody>
      </p:sp>
      <p:pic>
        <p:nvPicPr>
          <p:cNvPr id="40965" name="Picture 5" descr="Blast-aligned.jpg"/>
          <p:cNvPicPr>
            <a:picLocks noChangeAspect="1"/>
          </p:cNvPicPr>
          <p:nvPr/>
        </p:nvPicPr>
        <p:blipFill>
          <a:blip r:embed="rId3" cstate="print"/>
          <a:srcRect/>
          <a:stretch>
            <a:fillRect/>
          </a:stretch>
        </p:blipFill>
        <p:spPr bwMode="auto">
          <a:xfrm>
            <a:off x="1220788" y="762000"/>
            <a:ext cx="6770687" cy="60960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12775" y="228600"/>
            <a:ext cx="8153400" cy="990600"/>
          </a:xfrm>
        </p:spPr>
        <p:txBody>
          <a:bodyPr/>
          <a:lstStyle/>
          <a:p>
            <a:r>
              <a:rPr lang="en-US" altLang="en-US" sz="2800" smtClean="0"/>
              <a:t>How to fit a real problem into binomial structure</a:t>
            </a:r>
          </a:p>
        </p:txBody>
      </p:sp>
      <p:sp>
        <p:nvSpPr>
          <p:cNvPr id="48131" name="Content Placeholder 2"/>
          <p:cNvSpPr>
            <a:spLocks noGrp="1"/>
          </p:cNvSpPr>
          <p:nvPr>
            <p:ph sz="quarter" idx="1"/>
          </p:nvPr>
        </p:nvSpPr>
        <p:spPr>
          <a:xfrm>
            <a:off x="609600" y="1219200"/>
            <a:ext cx="8153400" cy="4495800"/>
          </a:xfrm>
        </p:spPr>
        <p:txBody>
          <a:bodyPr/>
          <a:lstStyle/>
          <a:p>
            <a:r>
              <a:rPr lang="en-US" altLang="en-US" sz="2400" smtClean="0"/>
              <a:t>Here we concentrate on counting the number of neutrophils of 5 white blood cells. </a:t>
            </a:r>
          </a:p>
          <a:p>
            <a:r>
              <a:rPr lang="en-US" altLang="en-US" sz="2400" smtClean="0"/>
              <a:t>Assume that the probability that a cell is neutrophils is 0.6</a:t>
            </a:r>
          </a:p>
          <a:p>
            <a:pPr marL="823913" lvl="1" indent="-457200">
              <a:buFont typeface="Tw Cen MT" pitchFamily="34" charset="0"/>
              <a:buAutoNum type="arabicPeriod"/>
            </a:pPr>
            <a:r>
              <a:rPr lang="en-US" altLang="en-US" sz="2100" smtClean="0"/>
              <a:t>number of trials n=5</a:t>
            </a:r>
          </a:p>
          <a:p>
            <a:pPr marL="823913" lvl="1" indent="-457200">
              <a:buFont typeface="Tw Cen MT" pitchFamily="34" charset="0"/>
              <a:buAutoNum type="arabicPeriod"/>
            </a:pPr>
            <a:r>
              <a:rPr lang="en-US" altLang="en-US" sz="2100" smtClean="0"/>
              <a:t>“success”=“one cell being neutrophils”</a:t>
            </a:r>
          </a:p>
          <a:p>
            <a:pPr marL="823913" lvl="1" indent="-457200">
              <a:buFont typeface="Tw Cen MT" pitchFamily="34" charset="0"/>
              <a:buAutoNum type="arabicPeriod"/>
            </a:pPr>
            <a:r>
              <a:rPr lang="en-US" altLang="en-US" sz="2100" smtClean="0"/>
              <a:t>Pr(“success”)=p=0.6</a:t>
            </a:r>
          </a:p>
          <a:p>
            <a:pPr marL="823913" lvl="1" indent="-457200">
              <a:buFont typeface="Tw Cen MT" pitchFamily="34" charset="0"/>
              <a:buAutoNum type="arabicPeriod"/>
            </a:pPr>
            <a:r>
              <a:rPr lang="en-US" altLang="en-US" sz="2100" smtClean="0"/>
              <a:t>X=number of successes among 5</a:t>
            </a:r>
          </a:p>
        </p:txBody>
      </p:sp>
      <p:sp>
        <p:nvSpPr>
          <p:cNvPr id="48132" name="Slide Number Placeholder 3"/>
          <p:cNvSpPr>
            <a:spLocks noGrp="1"/>
          </p:cNvSpPr>
          <p:nvPr>
            <p:ph type="sldNum" sz="quarter" idx="10"/>
          </p:nvPr>
        </p:nvSpPr>
        <p:spPr>
          <a:xfrm>
            <a:off x="0" y="1271588"/>
            <a:ext cx="533400" cy="244475"/>
          </a:xfrm>
          <a:noFill/>
        </p:spPr>
        <p:txBody>
          <a:bodyPr/>
          <a:lstStyle/>
          <a:p>
            <a:pPr>
              <a:lnSpc>
                <a:spcPct val="80000"/>
              </a:lnSpc>
            </a:pPr>
            <a:fld id="{EB90885A-E48B-403B-B881-1681A15557F0}" type="slidenum">
              <a:rPr lang="en-US" altLang="en-US" sz="1200" smtClean="0">
                <a:solidFill>
                  <a:srgbClr val="FFFFFF"/>
                </a:solidFill>
                <a:latin typeface="Tw Cen MT" pitchFamily="34" charset="0"/>
              </a:rPr>
              <a:pPr>
                <a:lnSpc>
                  <a:spcPct val="80000"/>
                </a:lnSpc>
              </a:pPr>
              <a:t>10</a:t>
            </a:fld>
            <a:endParaRPr lang="en-US" altLang="en-US" sz="1200" smtClean="0">
              <a:solidFill>
                <a:srgbClr val="FFFFFF"/>
              </a:solidFill>
              <a:latin typeface="Tw Cen MT"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a:xfrm>
            <a:off x="612775" y="228600"/>
            <a:ext cx="8153400" cy="990600"/>
          </a:xfrm>
        </p:spPr>
        <p:txBody>
          <a:bodyPr/>
          <a:lstStyle/>
          <a:p>
            <a:r>
              <a:rPr lang="en-US" altLang="en-US" sz="2000" smtClean="0"/>
              <a:t>How to calculate the probability of an outcome from binomial structure </a:t>
            </a:r>
          </a:p>
        </p:txBody>
      </p:sp>
      <p:sp>
        <p:nvSpPr>
          <p:cNvPr id="3076" name="Content Placeholder 2"/>
          <p:cNvSpPr>
            <a:spLocks noGrp="1"/>
          </p:cNvSpPr>
          <p:nvPr>
            <p:ph sz="quarter" idx="1"/>
          </p:nvPr>
        </p:nvSpPr>
        <p:spPr>
          <a:xfrm>
            <a:off x="612775" y="1600200"/>
            <a:ext cx="8153400" cy="4495800"/>
          </a:xfrm>
        </p:spPr>
        <p:txBody>
          <a:bodyPr/>
          <a:lstStyle/>
          <a:p>
            <a:r>
              <a:rPr lang="en-US" altLang="en-US" sz="2000" smtClean="0"/>
              <a:t>There are 5 white cells, each of cell is either neutrophils (N) or other (O). What is the probability that the 2</a:t>
            </a:r>
            <a:r>
              <a:rPr lang="en-US" altLang="en-US" sz="2000" baseline="30000" smtClean="0"/>
              <a:t>nd</a:t>
            </a:r>
            <a:r>
              <a:rPr lang="en-US" altLang="en-US" sz="2000" smtClean="0"/>
              <a:t> and the 5</a:t>
            </a:r>
            <a:r>
              <a:rPr lang="en-US" altLang="en-US" sz="2000" baseline="30000" smtClean="0"/>
              <a:t>th</a:t>
            </a:r>
            <a:r>
              <a:rPr lang="en-US" altLang="en-US" sz="2000" smtClean="0"/>
              <a:t> cells considered will be neutrophils and the remaining cells are non-neutrophils? That is, what is the probability of outcome “ONOON”</a:t>
            </a:r>
          </a:p>
          <a:p>
            <a:r>
              <a:rPr lang="en-US" altLang="en-US" sz="2000" smtClean="0"/>
              <a:t>Assume that the outcomes for different cells are independent. Using multiplication law of probability, </a:t>
            </a:r>
          </a:p>
          <a:p>
            <a:endParaRPr lang="en-US" altLang="en-US" sz="2000" smtClean="0"/>
          </a:p>
          <a:p>
            <a:endParaRPr lang="en-US" altLang="en-US" sz="2000" smtClean="0"/>
          </a:p>
          <a:p>
            <a:r>
              <a:rPr lang="en-US" altLang="en-US" sz="2000" smtClean="0"/>
              <a:t>Think about this question: What is the probability that any 2 cells out of 5 will be neutrophils?</a:t>
            </a:r>
          </a:p>
          <a:p>
            <a:pPr>
              <a:buFont typeface="Wingdings" pitchFamily="2" charset="2"/>
              <a:buNone/>
            </a:pPr>
            <a:endParaRPr lang="en-US" altLang="en-US" sz="2000" smtClean="0"/>
          </a:p>
        </p:txBody>
      </p:sp>
      <p:sp>
        <p:nvSpPr>
          <p:cNvPr id="3077" name="Slide Number Placeholder 3"/>
          <p:cNvSpPr>
            <a:spLocks noGrp="1"/>
          </p:cNvSpPr>
          <p:nvPr>
            <p:ph type="sldNum" sz="quarter" idx="10"/>
          </p:nvPr>
        </p:nvSpPr>
        <p:spPr>
          <a:xfrm>
            <a:off x="0" y="1271588"/>
            <a:ext cx="533400" cy="244475"/>
          </a:xfrm>
          <a:noFill/>
        </p:spPr>
        <p:txBody>
          <a:bodyPr/>
          <a:lstStyle/>
          <a:p>
            <a:pPr>
              <a:lnSpc>
                <a:spcPct val="80000"/>
              </a:lnSpc>
            </a:pPr>
            <a:fld id="{DFB0C889-FCEF-4DC4-8965-9DAF165E46A9}" type="slidenum">
              <a:rPr lang="en-US" altLang="en-US" sz="1200" smtClean="0">
                <a:solidFill>
                  <a:srgbClr val="FFFFFF"/>
                </a:solidFill>
                <a:latin typeface="Tw Cen MT" pitchFamily="34" charset="0"/>
              </a:rPr>
              <a:pPr>
                <a:lnSpc>
                  <a:spcPct val="80000"/>
                </a:lnSpc>
              </a:pPr>
              <a:t>11</a:t>
            </a:fld>
            <a:endParaRPr lang="en-US" altLang="en-US" sz="1200" smtClean="0">
              <a:solidFill>
                <a:srgbClr val="FFFFFF"/>
              </a:solidFill>
              <a:latin typeface="Tw Cen MT" pitchFamily="34" charset="0"/>
            </a:endParaRPr>
          </a:p>
        </p:txBody>
      </p:sp>
      <p:graphicFrame>
        <p:nvGraphicFramePr>
          <p:cNvPr id="3074" name="Object 2"/>
          <p:cNvGraphicFramePr>
            <a:graphicFrameLocks noChangeAspect="1"/>
          </p:cNvGraphicFramePr>
          <p:nvPr/>
        </p:nvGraphicFramePr>
        <p:xfrm>
          <a:off x="1524000" y="3733800"/>
          <a:ext cx="6096000" cy="433388"/>
        </p:xfrm>
        <a:graphic>
          <a:graphicData uri="http://schemas.openxmlformats.org/presentationml/2006/ole">
            <p:oleObj spid="_x0000_s3074" name="Equation" r:id="rId3" imgW="3213100" imgH="22860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noGrp="1"/>
          </p:cNvSpPr>
          <p:nvPr>
            <p:ph type="title"/>
          </p:nvPr>
        </p:nvSpPr>
        <p:spPr>
          <a:xfrm>
            <a:off x="612775" y="228600"/>
            <a:ext cx="8153400" cy="990600"/>
          </a:xfrm>
        </p:spPr>
        <p:txBody>
          <a:bodyPr/>
          <a:lstStyle/>
          <a:p>
            <a:r>
              <a:rPr lang="en-US" altLang="en-US" sz="2800" smtClean="0"/>
              <a:t>Combination plays an role …</a:t>
            </a:r>
          </a:p>
        </p:txBody>
      </p:sp>
      <p:sp>
        <p:nvSpPr>
          <p:cNvPr id="4101" name="Content Placeholder 2"/>
          <p:cNvSpPr>
            <a:spLocks noGrp="1"/>
          </p:cNvSpPr>
          <p:nvPr>
            <p:ph sz="quarter" idx="1"/>
          </p:nvPr>
        </p:nvSpPr>
        <p:spPr>
          <a:xfrm>
            <a:off x="612775" y="1600200"/>
            <a:ext cx="8153400" cy="4495800"/>
          </a:xfrm>
        </p:spPr>
        <p:txBody>
          <a:bodyPr/>
          <a:lstStyle/>
          <a:p>
            <a:r>
              <a:rPr lang="en-US" altLang="en-US" sz="2800" smtClean="0"/>
              <a:t>Possible outcomes for 2 neutophils of 5 cells:</a:t>
            </a:r>
          </a:p>
          <a:p>
            <a:pPr>
              <a:buFont typeface="Wingdings" pitchFamily="2" charset="2"/>
              <a:buNone/>
            </a:pPr>
            <a:r>
              <a:rPr lang="en-US" altLang="en-US" sz="2800" smtClean="0"/>
              <a:t>           NNOOO, ONNOO, …</a:t>
            </a:r>
          </a:p>
          <a:p>
            <a:pPr>
              <a:buFont typeface="Wingdings" pitchFamily="2" charset="2"/>
              <a:buChar char="q"/>
            </a:pPr>
            <a:r>
              <a:rPr lang="en-US" altLang="en-US" sz="2800" smtClean="0"/>
              <a:t>How many such outcomes?</a:t>
            </a:r>
          </a:p>
          <a:p>
            <a:pPr>
              <a:buFont typeface="Wingdings" pitchFamily="2" charset="2"/>
              <a:buNone/>
            </a:pPr>
            <a:r>
              <a:rPr lang="en-US" altLang="en-US" sz="2800" smtClean="0"/>
              <a:t>     </a:t>
            </a:r>
          </a:p>
          <a:p>
            <a:pPr>
              <a:buFont typeface="Wingdings" pitchFamily="2" charset="2"/>
              <a:buNone/>
            </a:pPr>
            <a:r>
              <a:rPr lang="en-US" altLang="en-US" sz="2800" smtClean="0"/>
              <a:t>      </a:t>
            </a:r>
          </a:p>
          <a:p>
            <a:pPr>
              <a:buFont typeface="Wingdings" pitchFamily="2" charset="2"/>
              <a:buChar char="q"/>
            </a:pPr>
            <a:r>
              <a:rPr lang="en-US" altLang="en-US" sz="2800" smtClean="0"/>
              <a:t>Then the probability of obtaining 2 neutrophils in 5 cells is: </a:t>
            </a:r>
          </a:p>
          <a:p>
            <a:pPr>
              <a:buFont typeface="Wingdings" pitchFamily="2" charset="2"/>
              <a:buChar char="q"/>
            </a:pPr>
            <a:endParaRPr lang="en-US" altLang="en-US" sz="2800" smtClean="0"/>
          </a:p>
          <a:p>
            <a:pPr>
              <a:buFont typeface="Wingdings" pitchFamily="2" charset="2"/>
              <a:buNone/>
            </a:pPr>
            <a:r>
              <a:rPr lang="en-US" altLang="en-US" sz="2800" smtClean="0"/>
              <a:t>    </a:t>
            </a:r>
          </a:p>
          <a:p>
            <a:pPr>
              <a:buFont typeface="Wingdings" pitchFamily="2" charset="2"/>
              <a:buNone/>
            </a:pPr>
            <a:endParaRPr lang="en-US" altLang="en-US" smtClean="0"/>
          </a:p>
        </p:txBody>
      </p:sp>
      <p:sp>
        <p:nvSpPr>
          <p:cNvPr id="4102" name="Slide Number Placeholder 3"/>
          <p:cNvSpPr>
            <a:spLocks noGrp="1"/>
          </p:cNvSpPr>
          <p:nvPr>
            <p:ph type="sldNum" sz="quarter" idx="10"/>
          </p:nvPr>
        </p:nvSpPr>
        <p:spPr>
          <a:xfrm>
            <a:off x="0" y="1271588"/>
            <a:ext cx="533400" cy="244475"/>
          </a:xfrm>
          <a:noFill/>
        </p:spPr>
        <p:txBody>
          <a:bodyPr/>
          <a:lstStyle/>
          <a:p>
            <a:pPr>
              <a:lnSpc>
                <a:spcPct val="80000"/>
              </a:lnSpc>
            </a:pPr>
            <a:fld id="{ABB47AF6-8B25-4DD8-A3D3-DCADB90C03D9}" type="slidenum">
              <a:rPr lang="en-US" altLang="en-US" sz="1200" smtClean="0">
                <a:solidFill>
                  <a:srgbClr val="FFFFFF"/>
                </a:solidFill>
                <a:latin typeface="Tw Cen MT" pitchFamily="34" charset="0"/>
              </a:rPr>
              <a:pPr>
                <a:lnSpc>
                  <a:spcPct val="80000"/>
                </a:lnSpc>
              </a:pPr>
              <a:t>12</a:t>
            </a:fld>
            <a:endParaRPr lang="en-US" altLang="en-US" sz="1200" smtClean="0">
              <a:solidFill>
                <a:srgbClr val="FFFFFF"/>
              </a:solidFill>
              <a:latin typeface="Tw Cen MT" pitchFamily="34" charset="0"/>
            </a:endParaRPr>
          </a:p>
        </p:txBody>
      </p:sp>
      <p:graphicFrame>
        <p:nvGraphicFramePr>
          <p:cNvPr id="4098" name="Object 2"/>
          <p:cNvGraphicFramePr>
            <a:graphicFrameLocks noChangeAspect="1"/>
          </p:cNvGraphicFramePr>
          <p:nvPr/>
        </p:nvGraphicFramePr>
        <p:xfrm>
          <a:off x="3429000" y="3200400"/>
          <a:ext cx="990600" cy="811213"/>
        </p:xfrm>
        <a:graphic>
          <a:graphicData uri="http://schemas.openxmlformats.org/presentationml/2006/ole">
            <p:oleObj spid="_x0000_s4098" name="Equation" r:id="rId3" imgW="558800" imgH="457200" progId="Equation.3">
              <p:embed/>
            </p:oleObj>
          </a:graphicData>
        </a:graphic>
      </p:graphicFrame>
      <p:graphicFrame>
        <p:nvGraphicFramePr>
          <p:cNvPr id="4099" name="Object 3"/>
          <p:cNvGraphicFramePr>
            <a:graphicFrameLocks noChangeAspect="1"/>
          </p:cNvGraphicFramePr>
          <p:nvPr/>
        </p:nvGraphicFramePr>
        <p:xfrm>
          <a:off x="2590800" y="4953000"/>
          <a:ext cx="2362200" cy="733425"/>
        </p:xfrm>
        <a:graphic>
          <a:graphicData uri="http://schemas.openxmlformats.org/presentationml/2006/ole">
            <p:oleObj spid="_x0000_s4099" name="Equation" r:id="rId4" imgW="1473200" imgH="4572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a:xfrm>
            <a:off x="612775" y="228600"/>
            <a:ext cx="8153400" cy="990600"/>
          </a:xfrm>
        </p:spPr>
        <p:txBody>
          <a:bodyPr/>
          <a:lstStyle/>
          <a:p>
            <a:r>
              <a:rPr lang="en-US" altLang="en-US" smtClean="0"/>
              <a:t>Binomial distribution</a:t>
            </a:r>
          </a:p>
        </p:txBody>
      </p:sp>
      <p:sp>
        <p:nvSpPr>
          <p:cNvPr id="5124" name="Content Placeholder 2"/>
          <p:cNvSpPr>
            <a:spLocks noGrp="1"/>
          </p:cNvSpPr>
          <p:nvPr>
            <p:ph sz="quarter" idx="1"/>
          </p:nvPr>
        </p:nvSpPr>
        <p:spPr>
          <a:xfrm>
            <a:off x="612775" y="1600200"/>
            <a:ext cx="8153400" cy="4495800"/>
          </a:xfrm>
        </p:spPr>
        <p:txBody>
          <a:bodyPr/>
          <a:lstStyle/>
          <a:p>
            <a:r>
              <a:rPr lang="en-US" altLang="en-US" sz="2400" smtClean="0"/>
              <a:t>Let </a:t>
            </a:r>
            <a:r>
              <a:rPr lang="en-US" altLang="en-US" sz="2400" b="1" smtClean="0"/>
              <a:t>X=number of success in n statistically independent trials, </a:t>
            </a:r>
            <a:r>
              <a:rPr lang="en-US" altLang="en-US" sz="2400" smtClean="0"/>
              <a:t>where the probability of success is p</a:t>
            </a:r>
          </a:p>
          <a:p>
            <a:pPr>
              <a:buFont typeface="Wingdings" pitchFamily="2" charset="2"/>
              <a:buNone/>
            </a:pPr>
            <a:endParaRPr lang="en-US" altLang="en-US" sz="2400" smtClean="0"/>
          </a:p>
          <a:p>
            <a:r>
              <a:rPr lang="en-US" altLang="en-US" sz="2400" smtClean="0"/>
              <a:t>The distribution of random variable X is known as the binomial distribution and has probability distribution function given by </a:t>
            </a:r>
          </a:p>
          <a:p>
            <a:endParaRPr lang="en-US" altLang="en-US" sz="2400" smtClean="0"/>
          </a:p>
          <a:p>
            <a:pPr>
              <a:buFont typeface="Wingdings" pitchFamily="2" charset="2"/>
              <a:buNone/>
            </a:pPr>
            <a:endParaRPr lang="en-US" altLang="en-US" sz="2400" smtClean="0"/>
          </a:p>
        </p:txBody>
      </p:sp>
      <p:sp>
        <p:nvSpPr>
          <p:cNvPr id="5125" name="Slide Number Placeholder 3"/>
          <p:cNvSpPr>
            <a:spLocks noGrp="1"/>
          </p:cNvSpPr>
          <p:nvPr>
            <p:ph type="sldNum" sz="quarter" idx="10"/>
          </p:nvPr>
        </p:nvSpPr>
        <p:spPr>
          <a:xfrm>
            <a:off x="0" y="1271588"/>
            <a:ext cx="533400" cy="244475"/>
          </a:xfrm>
          <a:noFill/>
        </p:spPr>
        <p:txBody>
          <a:bodyPr/>
          <a:lstStyle/>
          <a:p>
            <a:pPr>
              <a:lnSpc>
                <a:spcPct val="80000"/>
              </a:lnSpc>
            </a:pPr>
            <a:fld id="{E85145D1-1649-4652-A559-8032AB79DDD4}" type="slidenum">
              <a:rPr lang="en-US" altLang="en-US" sz="1200" smtClean="0">
                <a:solidFill>
                  <a:srgbClr val="FFFFFF"/>
                </a:solidFill>
                <a:latin typeface="Tw Cen MT" pitchFamily="34" charset="0"/>
              </a:rPr>
              <a:pPr>
                <a:lnSpc>
                  <a:spcPct val="80000"/>
                </a:lnSpc>
              </a:pPr>
              <a:t>13</a:t>
            </a:fld>
            <a:endParaRPr lang="en-US" altLang="en-US" sz="1200" smtClean="0">
              <a:solidFill>
                <a:srgbClr val="FFFFFF"/>
              </a:solidFill>
              <a:latin typeface="Tw Cen MT" pitchFamily="34" charset="0"/>
            </a:endParaRPr>
          </a:p>
        </p:txBody>
      </p:sp>
      <p:graphicFrame>
        <p:nvGraphicFramePr>
          <p:cNvPr id="5122" name="Object 2"/>
          <p:cNvGraphicFramePr>
            <a:graphicFrameLocks noChangeAspect="1"/>
          </p:cNvGraphicFramePr>
          <p:nvPr/>
        </p:nvGraphicFramePr>
        <p:xfrm>
          <a:off x="1752600" y="4495800"/>
          <a:ext cx="5530850" cy="990600"/>
        </p:xfrm>
        <a:graphic>
          <a:graphicData uri="http://schemas.openxmlformats.org/presentationml/2006/ole">
            <p:oleObj spid="_x0000_s5122" name="Equation" r:id="rId3" imgW="2552700" imgH="45720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12775" y="228600"/>
            <a:ext cx="8153400" cy="990600"/>
          </a:xfrm>
        </p:spPr>
        <p:txBody>
          <a:bodyPr/>
          <a:lstStyle/>
          <a:p>
            <a:r>
              <a:rPr lang="en-US" altLang="en-US" smtClean="0"/>
              <a:t>Using binomial tables</a:t>
            </a:r>
          </a:p>
        </p:txBody>
      </p:sp>
      <p:sp>
        <p:nvSpPr>
          <p:cNvPr id="49155" name="Content Placeholder 2"/>
          <p:cNvSpPr>
            <a:spLocks noGrp="1"/>
          </p:cNvSpPr>
          <p:nvPr>
            <p:ph sz="quarter" idx="1"/>
          </p:nvPr>
        </p:nvSpPr>
        <p:spPr>
          <a:xfrm>
            <a:off x="612775" y="1092200"/>
            <a:ext cx="8153400" cy="4495800"/>
          </a:xfrm>
        </p:spPr>
        <p:txBody>
          <a:bodyPr/>
          <a:lstStyle/>
          <a:p>
            <a:r>
              <a:rPr lang="en-US" altLang="en-US" sz="2000" b="1" smtClean="0"/>
              <a:t>Table 1 in the Appendix:</a:t>
            </a:r>
          </a:p>
          <a:p>
            <a:pPr>
              <a:buFont typeface="Wingdings" pitchFamily="2" charset="2"/>
              <a:buNone/>
            </a:pPr>
            <a:r>
              <a:rPr lang="en-US" altLang="en-US" sz="2000" b="1" smtClean="0"/>
              <a:t>    for n=2, 3, …, 20 and p=0.05, 0.10, …, 0.50</a:t>
            </a:r>
          </a:p>
          <a:p>
            <a:pPr>
              <a:buFont typeface="Wingdings" pitchFamily="2" charset="2"/>
              <a:buNone/>
            </a:pPr>
            <a:endParaRPr lang="en-US" altLang="en-US" sz="2000" smtClean="0"/>
          </a:p>
          <a:p>
            <a:pPr>
              <a:buFont typeface="Wingdings" pitchFamily="2" charset="2"/>
              <a:buNone/>
            </a:pPr>
            <a:endParaRPr lang="en-US" altLang="en-US" sz="2000" smtClean="0"/>
          </a:p>
          <a:p>
            <a:pPr>
              <a:buFont typeface="Wingdings" pitchFamily="2" charset="2"/>
              <a:buNone/>
            </a:pPr>
            <a:endParaRPr lang="en-US" altLang="en-US" sz="2000" smtClean="0"/>
          </a:p>
          <a:p>
            <a:pPr>
              <a:buFont typeface="Wingdings" pitchFamily="2" charset="2"/>
              <a:buNone/>
            </a:pPr>
            <a:endParaRPr lang="en-US" altLang="en-US" sz="2000" smtClean="0"/>
          </a:p>
          <a:p>
            <a:pPr>
              <a:buFont typeface="Wingdings" pitchFamily="2" charset="2"/>
              <a:buNone/>
            </a:pPr>
            <a:endParaRPr lang="en-US" altLang="en-US" sz="2000" smtClean="0"/>
          </a:p>
          <a:p>
            <a:pPr>
              <a:buFont typeface="Wingdings" pitchFamily="2" charset="2"/>
              <a:buNone/>
            </a:pPr>
            <a:endParaRPr lang="en-US" altLang="en-US" sz="2000" smtClean="0"/>
          </a:p>
          <a:p>
            <a:pPr>
              <a:buFont typeface="Wingdings" pitchFamily="2" charset="2"/>
              <a:buNone/>
            </a:pPr>
            <a:endParaRPr lang="en-US" altLang="en-US" sz="2000" smtClean="0"/>
          </a:p>
          <a:p>
            <a:pPr>
              <a:buFont typeface="Wingdings" pitchFamily="2" charset="2"/>
              <a:buNone/>
            </a:pPr>
            <a:endParaRPr lang="en-US" altLang="en-US" sz="2000" smtClean="0"/>
          </a:p>
          <a:p>
            <a:endParaRPr lang="en-US" altLang="en-US" smtClean="0"/>
          </a:p>
        </p:txBody>
      </p:sp>
      <p:sp>
        <p:nvSpPr>
          <p:cNvPr id="49156" name="Slide Number Placeholder 3"/>
          <p:cNvSpPr>
            <a:spLocks noGrp="1"/>
          </p:cNvSpPr>
          <p:nvPr>
            <p:ph type="sldNum" sz="quarter" idx="10"/>
          </p:nvPr>
        </p:nvSpPr>
        <p:spPr>
          <a:xfrm>
            <a:off x="0" y="1271588"/>
            <a:ext cx="533400" cy="244475"/>
          </a:xfrm>
          <a:noFill/>
        </p:spPr>
        <p:txBody>
          <a:bodyPr/>
          <a:lstStyle/>
          <a:p>
            <a:pPr>
              <a:lnSpc>
                <a:spcPct val="80000"/>
              </a:lnSpc>
            </a:pPr>
            <a:fld id="{CE660D11-BFAB-45A1-B9F0-42D1B2D3A9F4}" type="slidenum">
              <a:rPr lang="en-US" altLang="en-US" sz="1200" smtClean="0">
                <a:solidFill>
                  <a:srgbClr val="FFFFFF"/>
                </a:solidFill>
                <a:latin typeface="Tw Cen MT" pitchFamily="34" charset="0"/>
              </a:rPr>
              <a:pPr>
                <a:lnSpc>
                  <a:spcPct val="80000"/>
                </a:lnSpc>
              </a:pPr>
              <a:t>14</a:t>
            </a:fld>
            <a:endParaRPr lang="en-US" altLang="en-US" sz="1200" smtClean="0">
              <a:solidFill>
                <a:srgbClr val="FFFFFF"/>
              </a:solidFill>
              <a:latin typeface="Tw Cen MT" pitchFamily="34" charset="0"/>
            </a:endParaRPr>
          </a:p>
        </p:txBody>
      </p:sp>
      <p:pic>
        <p:nvPicPr>
          <p:cNvPr id="49157" name="Picture 3"/>
          <p:cNvPicPr>
            <a:picLocks noChangeAspect="1" noChangeArrowheads="1"/>
          </p:cNvPicPr>
          <p:nvPr/>
        </p:nvPicPr>
        <p:blipFill>
          <a:blip r:embed="rId2" cstate="print"/>
          <a:srcRect/>
          <a:stretch>
            <a:fillRect/>
          </a:stretch>
        </p:blipFill>
        <p:spPr bwMode="auto">
          <a:xfrm>
            <a:off x="990600" y="1905000"/>
            <a:ext cx="6934200" cy="401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12775" y="228600"/>
            <a:ext cx="8153400" cy="990600"/>
          </a:xfrm>
        </p:spPr>
        <p:txBody>
          <a:bodyPr/>
          <a:lstStyle/>
          <a:p>
            <a:r>
              <a:rPr lang="en-US" altLang="en-US" sz="2400" smtClean="0"/>
              <a:t>Expected value and variance of the binomial distribution</a:t>
            </a:r>
          </a:p>
        </p:txBody>
      </p:sp>
      <p:sp>
        <p:nvSpPr>
          <p:cNvPr id="50179" name="Content Placeholder 2"/>
          <p:cNvSpPr>
            <a:spLocks noGrp="1"/>
          </p:cNvSpPr>
          <p:nvPr>
            <p:ph sz="quarter" idx="1"/>
          </p:nvPr>
        </p:nvSpPr>
        <p:spPr>
          <a:xfrm>
            <a:off x="533400" y="1371600"/>
            <a:ext cx="8153400" cy="4495800"/>
          </a:xfrm>
        </p:spPr>
        <p:txBody>
          <a:bodyPr/>
          <a:lstStyle/>
          <a:p>
            <a:r>
              <a:rPr lang="en-US" altLang="en-US" sz="2800" b="1" smtClean="0"/>
              <a:t>Result: </a:t>
            </a:r>
            <a:r>
              <a:rPr lang="en-US" altLang="en-US" sz="2800" smtClean="0"/>
              <a:t>The expected value and the variance of a binomial distribution are </a:t>
            </a:r>
            <a:r>
              <a:rPr lang="en-US" altLang="en-US" sz="2800" i="1" smtClean="0"/>
              <a:t>np </a:t>
            </a:r>
            <a:r>
              <a:rPr lang="en-US" altLang="en-US" sz="2800" smtClean="0"/>
              <a:t>and </a:t>
            </a:r>
            <a:r>
              <a:rPr lang="en-US" altLang="en-US" sz="2800" i="1" smtClean="0"/>
              <a:t>np(1-p), </a:t>
            </a:r>
            <a:r>
              <a:rPr lang="en-US" altLang="en-US" sz="2800" smtClean="0"/>
              <a:t>respectively</a:t>
            </a:r>
          </a:p>
          <a:p>
            <a:pPr>
              <a:buFont typeface="Wingdings" pitchFamily="2" charset="2"/>
              <a:buNone/>
            </a:pPr>
            <a:endParaRPr lang="en-US" altLang="en-US" sz="2800" smtClean="0"/>
          </a:p>
          <a:p>
            <a:pPr>
              <a:buFont typeface="Wingdings" pitchFamily="2" charset="2"/>
              <a:buNone/>
            </a:pPr>
            <a:endParaRPr lang="en-US" altLang="en-US" sz="2000" smtClean="0"/>
          </a:p>
          <a:p>
            <a:pPr>
              <a:buFont typeface="Wingdings" pitchFamily="2" charset="2"/>
              <a:buNone/>
            </a:pPr>
            <a:endParaRPr lang="en-US" altLang="en-US" sz="2800" smtClean="0"/>
          </a:p>
          <a:p>
            <a:pPr>
              <a:buFont typeface="Wingdings" pitchFamily="2" charset="2"/>
              <a:buNone/>
            </a:pPr>
            <a:endParaRPr lang="en-US" altLang="en-US" sz="2800" smtClean="0"/>
          </a:p>
        </p:txBody>
      </p:sp>
      <p:sp>
        <p:nvSpPr>
          <p:cNvPr id="50180" name="Slide Number Placeholder 3"/>
          <p:cNvSpPr>
            <a:spLocks noGrp="1"/>
          </p:cNvSpPr>
          <p:nvPr>
            <p:ph type="sldNum" sz="quarter" idx="10"/>
          </p:nvPr>
        </p:nvSpPr>
        <p:spPr>
          <a:xfrm>
            <a:off x="0" y="1271588"/>
            <a:ext cx="533400" cy="244475"/>
          </a:xfrm>
          <a:noFill/>
        </p:spPr>
        <p:txBody>
          <a:bodyPr/>
          <a:lstStyle/>
          <a:p>
            <a:pPr>
              <a:lnSpc>
                <a:spcPct val="80000"/>
              </a:lnSpc>
            </a:pPr>
            <a:fld id="{40C3B6CA-1CD3-4700-95B2-77C2D1E18D60}" type="slidenum">
              <a:rPr lang="en-US" altLang="en-US" sz="1200" smtClean="0">
                <a:solidFill>
                  <a:srgbClr val="FFFFFF"/>
                </a:solidFill>
                <a:latin typeface="Tw Cen MT" pitchFamily="34" charset="0"/>
              </a:rPr>
              <a:pPr>
                <a:lnSpc>
                  <a:spcPct val="80000"/>
                </a:lnSpc>
              </a:pPr>
              <a:t>15</a:t>
            </a:fld>
            <a:endParaRPr lang="en-US" altLang="en-US" sz="1200" smtClean="0">
              <a:solidFill>
                <a:srgbClr val="FFFFFF"/>
              </a:solidFill>
              <a:latin typeface="Tw Cen MT"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12775" y="228600"/>
            <a:ext cx="8153400" cy="990600"/>
          </a:xfrm>
        </p:spPr>
        <p:txBody>
          <a:bodyPr/>
          <a:lstStyle/>
          <a:p>
            <a:pPr eaLnBrk="1" hangingPunct="1"/>
            <a:r>
              <a:rPr lang="en-US" altLang="en-US" sz="2800" smtClean="0"/>
              <a:t>Bernoulli distribution</a:t>
            </a:r>
          </a:p>
        </p:txBody>
      </p:sp>
      <p:sp>
        <p:nvSpPr>
          <p:cNvPr id="51203" name="Slide Number Placeholder 2"/>
          <p:cNvSpPr>
            <a:spLocks noGrp="1"/>
          </p:cNvSpPr>
          <p:nvPr>
            <p:ph type="sldNum" sz="quarter" idx="10"/>
          </p:nvPr>
        </p:nvSpPr>
        <p:spPr>
          <a:xfrm>
            <a:off x="0" y="1271588"/>
            <a:ext cx="533400" cy="244475"/>
          </a:xfrm>
          <a:noFill/>
          <a:ln>
            <a:miter lim="800000"/>
          </a:ln>
        </p:spPr>
        <p:txBody>
          <a:bodyPr/>
          <a:lstStyle/>
          <a:p>
            <a:pPr>
              <a:lnSpc>
                <a:spcPct val="80000"/>
              </a:lnSpc>
            </a:pPr>
            <a:fld id="{D74D2A52-BE87-487B-89BF-605BAF17FC0E}" type="slidenum">
              <a:rPr lang="en-US" altLang="en-US" sz="1200" smtClean="0">
                <a:solidFill>
                  <a:srgbClr val="FFFFFF"/>
                </a:solidFill>
                <a:latin typeface="Tw Cen MT" pitchFamily="34" charset="0"/>
              </a:rPr>
              <a:pPr>
                <a:lnSpc>
                  <a:spcPct val="80000"/>
                </a:lnSpc>
              </a:pPr>
              <a:t>16</a:t>
            </a:fld>
            <a:endParaRPr lang="en-US" altLang="en-US" sz="1200" smtClean="0">
              <a:solidFill>
                <a:srgbClr val="FFFFFF"/>
              </a:solidFill>
              <a:latin typeface="Tw Cen MT" pitchFamily="34" charset="0"/>
            </a:endParaRPr>
          </a:p>
        </p:txBody>
      </p:sp>
      <p:sp>
        <p:nvSpPr>
          <p:cNvPr id="51204" name="Content Placeholder 3"/>
          <p:cNvSpPr>
            <a:spLocks noGrp="1"/>
          </p:cNvSpPr>
          <p:nvPr>
            <p:ph sz="quarter" idx="1"/>
          </p:nvPr>
        </p:nvSpPr>
        <p:spPr>
          <a:xfrm>
            <a:off x="612775" y="1600200"/>
            <a:ext cx="8153400" cy="4495800"/>
          </a:xfrm>
        </p:spPr>
        <p:txBody>
          <a:bodyPr/>
          <a:lstStyle/>
          <a:p>
            <a:pPr eaLnBrk="1" hangingPunct="1"/>
            <a:r>
              <a:rPr lang="en-US" altLang="en-US" sz="2000" smtClean="0"/>
              <a:t>Look at a special case of binomial random variable with n=1 and p. That is, conduct only one trial, X=1 if success and X=0 if failure: </a:t>
            </a:r>
          </a:p>
          <a:p>
            <a:pPr lvl="1" eaLnBrk="1" hangingPunct="1">
              <a:buFont typeface="Courier New" pitchFamily="49" charset="0"/>
              <a:buChar char="o"/>
            </a:pPr>
            <a:r>
              <a:rPr lang="fr-FR" altLang="en-US" sz="2000" smtClean="0"/>
              <a:t>Pr(X = 1) =p</a:t>
            </a:r>
          </a:p>
          <a:p>
            <a:pPr lvl="1" eaLnBrk="1" hangingPunct="1">
              <a:buFont typeface="Courier New" pitchFamily="49" charset="0"/>
              <a:buChar char="o"/>
            </a:pPr>
            <a:r>
              <a:rPr lang="fr-FR" altLang="en-US" sz="2000" smtClean="0"/>
              <a:t>Pr(X = 0) = 1 − p = q</a:t>
            </a:r>
          </a:p>
          <a:p>
            <a:pPr eaLnBrk="1" hangingPunct="1">
              <a:buFont typeface="Wingdings" pitchFamily="2" charset="2"/>
              <a:buChar char="q"/>
            </a:pPr>
            <a:r>
              <a:rPr lang="fr-FR" altLang="en-US" sz="2300" smtClean="0"/>
              <a:t>Expectation of X: E(X)=1*p+0*q=p</a:t>
            </a:r>
          </a:p>
          <a:p>
            <a:pPr eaLnBrk="1" hangingPunct="1">
              <a:buFont typeface="Wingdings" pitchFamily="2" charset="2"/>
              <a:buChar char="q"/>
            </a:pPr>
            <a:r>
              <a:rPr lang="fr-FR" altLang="en-US" sz="2300" smtClean="0"/>
              <a:t>Variance of X: Var(X)=(1^2*p+0^2*q)-p^2=p*(1-p)=pq</a:t>
            </a:r>
          </a:p>
          <a:p>
            <a:pPr eaLnBrk="1" hangingPunct="1">
              <a:buFont typeface="Wingdings" pitchFamily="2" charset="2"/>
              <a:buNone/>
            </a:pPr>
            <a:endParaRPr lang="fr-FR" altLang="en-US" sz="2300" smtClean="0"/>
          </a:p>
          <a:p>
            <a:pPr eaLnBrk="1" hangingPunct="1">
              <a:buFont typeface="Wingdings" pitchFamily="2" charset="2"/>
              <a:buNone/>
            </a:pPr>
            <a:endParaRPr lang="fr-FR" altLang="en-US" sz="23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612775" y="228600"/>
            <a:ext cx="8153400" cy="990600"/>
          </a:xfrm>
        </p:spPr>
        <p:txBody>
          <a:bodyPr/>
          <a:lstStyle/>
          <a:p>
            <a:r>
              <a:rPr lang="en-US" altLang="en-US" sz="2000" smtClean="0"/>
              <a:t>Write binomial random variable in terms of bernoulli random variables</a:t>
            </a:r>
          </a:p>
        </p:txBody>
      </p:sp>
      <p:sp>
        <p:nvSpPr>
          <p:cNvPr id="6148" name="Content Placeholder 2"/>
          <p:cNvSpPr>
            <a:spLocks noGrp="1"/>
          </p:cNvSpPr>
          <p:nvPr>
            <p:ph sz="quarter" idx="1"/>
          </p:nvPr>
        </p:nvSpPr>
        <p:spPr>
          <a:xfrm>
            <a:off x="685800" y="1676400"/>
            <a:ext cx="8153400" cy="4495800"/>
          </a:xfrm>
        </p:spPr>
        <p:txBody>
          <a:bodyPr/>
          <a:lstStyle/>
          <a:p>
            <a:r>
              <a:rPr lang="en-US" altLang="en-US" sz="2400" smtClean="0"/>
              <a:t>Conduct n independent trials, each trail having outcome either success or failure</a:t>
            </a:r>
          </a:p>
          <a:p>
            <a:r>
              <a:rPr lang="en-US" altLang="en-US" sz="2400" smtClean="0"/>
              <a:t>For each trail, probability of success is p</a:t>
            </a:r>
          </a:p>
          <a:p>
            <a:r>
              <a:rPr lang="en-US" altLang="en-US" sz="2400" smtClean="0"/>
              <a:t>X=number of successes among n trials. It is known that the distribution of X is binomial distribution with n and p</a:t>
            </a:r>
          </a:p>
          <a:p>
            <a:r>
              <a:rPr lang="en-US" altLang="en-US" sz="2400" smtClean="0"/>
              <a:t>Now define the outcome of the ith trial as Xi (Xi=1 if success and Xi=0 if failure), then </a:t>
            </a:r>
          </a:p>
          <a:p>
            <a:pPr>
              <a:buFont typeface="Wingdings" pitchFamily="2" charset="2"/>
              <a:buNone/>
            </a:pPr>
            <a:r>
              <a:rPr lang="en-US" altLang="en-US" sz="2400" smtClean="0"/>
              <a:t> </a:t>
            </a:r>
          </a:p>
        </p:txBody>
      </p:sp>
      <p:sp>
        <p:nvSpPr>
          <p:cNvPr id="6149" name="Slide Number Placeholder 3"/>
          <p:cNvSpPr>
            <a:spLocks noGrp="1"/>
          </p:cNvSpPr>
          <p:nvPr>
            <p:ph type="sldNum" sz="quarter" idx="10"/>
          </p:nvPr>
        </p:nvSpPr>
        <p:spPr>
          <a:xfrm>
            <a:off x="0" y="1271588"/>
            <a:ext cx="533400" cy="244475"/>
          </a:xfrm>
          <a:noFill/>
        </p:spPr>
        <p:txBody>
          <a:bodyPr/>
          <a:lstStyle/>
          <a:p>
            <a:pPr>
              <a:lnSpc>
                <a:spcPct val="80000"/>
              </a:lnSpc>
            </a:pPr>
            <a:fld id="{A81FB0BC-766D-4309-92AD-086340B62FD1}" type="slidenum">
              <a:rPr lang="en-US" altLang="en-US" sz="1200" smtClean="0">
                <a:solidFill>
                  <a:srgbClr val="FFFFFF"/>
                </a:solidFill>
                <a:latin typeface="Tw Cen MT" pitchFamily="34" charset="0"/>
              </a:rPr>
              <a:pPr>
                <a:lnSpc>
                  <a:spcPct val="80000"/>
                </a:lnSpc>
              </a:pPr>
              <a:t>17</a:t>
            </a:fld>
            <a:endParaRPr lang="en-US" altLang="en-US" sz="1200" smtClean="0">
              <a:solidFill>
                <a:srgbClr val="FFFFFF"/>
              </a:solidFill>
              <a:latin typeface="Tw Cen MT" pitchFamily="34" charset="0"/>
            </a:endParaRPr>
          </a:p>
        </p:txBody>
      </p:sp>
      <p:graphicFrame>
        <p:nvGraphicFramePr>
          <p:cNvPr id="6146" name="Object 2"/>
          <p:cNvGraphicFramePr>
            <a:graphicFrameLocks noChangeAspect="1"/>
          </p:cNvGraphicFramePr>
          <p:nvPr/>
        </p:nvGraphicFramePr>
        <p:xfrm>
          <a:off x="2514600" y="4648200"/>
          <a:ext cx="2801938" cy="762000"/>
        </p:xfrm>
        <a:graphic>
          <a:graphicData uri="http://schemas.openxmlformats.org/presentationml/2006/ole">
            <p:oleObj spid="_x0000_s6146" name="Equation" r:id="rId3" imgW="1587500" imgH="431800" progId="Equation.3">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itle 1"/>
          <p:cNvSpPr>
            <a:spLocks noGrp="1"/>
          </p:cNvSpPr>
          <p:nvPr>
            <p:ph type="title"/>
          </p:nvPr>
        </p:nvSpPr>
        <p:spPr>
          <a:xfrm>
            <a:off x="612775" y="228600"/>
            <a:ext cx="8153400" cy="990600"/>
          </a:xfrm>
        </p:spPr>
        <p:txBody>
          <a:bodyPr/>
          <a:lstStyle/>
          <a:p>
            <a:r>
              <a:rPr lang="en-US" altLang="en-US" sz="2400" smtClean="0"/>
              <a:t>Proof of expectation and variable of binomial variable </a:t>
            </a:r>
          </a:p>
        </p:txBody>
      </p:sp>
      <p:sp>
        <p:nvSpPr>
          <p:cNvPr id="7174" name="Content Placeholder 2"/>
          <p:cNvSpPr>
            <a:spLocks noGrp="1"/>
          </p:cNvSpPr>
          <p:nvPr>
            <p:ph sz="quarter" idx="1"/>
          </p:nvPr>
        </p:nvSpPr>
        <p:spPr>
          <a:xfrm>
            <a:off x="612775" y="1600200"/>
            <a:ext cx="8153400" cy="4495800"/>
          </a:xfrm>
        </p:spPr>
        <p:txBody>
          <a:bodyPr/>
          <a:lstStyle/>
          <a:p>
            <a:r>
              <a:rPr lang="en-US" altLang="en-US" sz="2000" smtClean="0"/>
              <a:t>Fact 1:</a:t>
            </a:r>
          </a:p>
          <a:p>
            <a:pPr>
              <a:buFont typeface="Wingdings" pitchFamily="2" charset="2"/>
              <a:buNone/>
            </a:pPr>
            <a:endParaRPr lang="en-US" altLang="en-US" sz="2000" smtClean="0"/>
          </a:p>
          <a:p>
            <a:r>
              <a:rPr lang="en-US" altLang="en-US" sz="2000" smtClean="0"/>
              <a:t>Fact 2: For any i, E(Xi)=p and Var(Xi)=pq</a:t>
            </a:r>
          </a:p>
          <a:p>
            <a:endParaRPr lang="en-US" altLang="en-US" sz="2000" smtClean="0"/>
          </a:p>
          <a:p>
            <a:r>
              <a:rPr lang="en-US" altLang="en-US" sz="2000" smtClean="0"/>
              <a:t>Then </a:t>
            </a:r>
          </a:p>
          <a:p>
            <a:pPr>
              <a:buFont typeface="Wingdings" pitchFamily="2" charset="2"/>
              <a:buNone/>
            </a:pPr>
            <a:r>
              <a:rPr lang="en-US" altLang="en-US" sz="2000" smtClean="0"/>
              <a:t>(1)                                              , where the first equality always holds</a:t>
            </a:r>
          </a:p>
          <a:p>
            <a:pPr>
              <a:buFont typeface="Wingdings" pitchFamily="2" charset="2"/>
              <a:buNone/>
            </a:pPr>
            <a:endParaRPr lang="en-US" altLang="en-US" sz="2000" smtClean="0"/>
          </a:p>
          <a:p>
            <a:pPr>
              <a:buFont typeface="Wingdings" pitchFamily="2" charset="2"/>
              <a:buNone/>
            </a:pPr>
            <a:r>
              <a:rPr lang="en-US" altLang="en-US" sz="2000" smtClean="0"/>
              <a:t>(2)                                                , where the first equality only holds for independent variables</a:t>
            </a:r>
          </a:p>
          <a:p>
            <a:pPr>
              <a:buFont typeface="Wingdings" pitchFamily="2" charset="2"/>
              <a:buNone/>
            </a:pPr>
            <a:r>
              <a:rPr lang="en-US" altLang="en-US" sz="2400" smtClean="0"/>
              <a:t> </a:t>
            </a:r>
          </a:p>
          <a:p>
            <a:pPr>
              <a:buFont typeface="Wingdings" pitchFamily="2" charset="2"/>
              <a:buNone/>
            </a:pPr>
            <a:r>
              <a:rPr lang="en-US" altLang="en-US" sz="2400" smtClean="0"/>
              <a:t> </a:t>
            </a:r>
          </a:p>
          <a:p>
            <a:endParaRPr lang="en-US" altLang="en-US" sz="2400" smtClean="0"/>
          </a:p>
          <a:p>
            <a:endParaRPr lang="en-US" altLang="en-US" sz="2400" smtClean="0"/>
          </a:p>
          <a:p>
            <a:endParaRPr lang="en-US" altLang="en-US" sz="2400" smtClean="0"/>
          </a:p>
          <a:p>
            <a:endParaRPr lang="en-US" altLang="en-US" sz="2400" smtClean="0"/>
          </a:p>
          <a:p>
            <a:endParaRPr lang="en-US" altLang="en-US" sz="2400" smtClean="0"/>
          </a:p>
          <a:p>
            <a:endParaRPr lang="en-US" altLang="en-US" smtClean="0"/>
          </a:p>
          <a:p>
            <a:pPr>
              <a:buFont typeface="Wingdings" pitchFamily="2" charset="2"/>
              <a:buNone/>
            </a:pPr>
            <a:endParaRPr lang="en-US" altLang="en-US" smtClean="0"/>
          </a:p>
          <a:p>
            <a:endParaRPr lang="en-US" altLang="en-US" smtClean="0"/>
          </a:p>
        </p:txBody>
      </p:sp>
      <p:sp>
        <p:nvSpPr>
          <p:cNvPr id="7175" name="Slide Number Placeholder 3"/>
          <p:cNvSpPr>
            <a:spLocks noGrp="1"/>
          </p:cNvSpPr>
          <p:nvPr>
            <p:ph type="sldNum" sz="quarter" idx="10"/>
          </p:nvPr>
        </p:nvSpPr>
        <p:spPr>
          <a:xfrm>
            <a:off x="0" y="1271588"/>
            <a:ext cx="533400" cy="244475"/>
          </a:xfrm>
          <a:noFill/>
        </p:spPr>
        <p:txBody>
          <a:bodyPr/>
          <a:lstStyle/>
          <a:p>
            <a:pPr>
              <a:lnSpc>
                <a:spcPct val="80000"/>
              </a:lnSpc>
            </a:pPr>
            <a:fld id="{D1D2B89F-517F-4F5F-BDEB-E153A6AAE3D1}" type="slidenum">
              <a:rPr lang="en-US" altLang="en-US" sz="1200" smtClean="0">
                <a:solidFill>
                  <a:srgbClr val="FFFFFF"/>
                </a:solidFill>
                <a:latin typeface="Tw Cen MT" pitchFamily="34" charset="0"/>
              </a:rPr>
              <a:pPr>
                <a:lnSpc>
                  <a:spcPct val="80000"/>
                </a:lnSpc>
              </a:pPr>
              <a:t>18</a:t>
            </a:fld>
            <a:endParaRPr lang="en-US" altLang="en-US" sz="1200" smtClean="0">
              <a:solidFill>
                <a:srgbClr val="FFFFFF"/>
              </a:solidFill>
              <a:latin typeface="Tw Cen MT" pitchFamily="34" charset="0"/>
            </a:endParaRPr>
          </a:p>
        </p:txBody>
      </p:sp>
      <p:graphicFrame>
        <p:nvGraphicFramePr>
          <p:cNvPr id="7170" name="Object 2"/>
          <p:cNvGraphicFramePr>
            <a:graphicFrameLocks noChangeAspect="1"/>
          </p:cNvGraphicFramePr>
          <p:nvPr/>
        </p:nvGraphicFramePr>
        <p:xfrm>
          <a:off x="2362200" y="1600200"/>
          <a:ext cx="1981200" cy="538163"/>
        </p:xfrm>
        <a:graphic>
          <a:graphicData uri="http://schemas.openxmlformats.org/presentationml/2006/ole">
            <p:oleObj spid="_x0000_s7170" name="Equation" r:id="rId3" imgW="1587500" imgH="431800" progId="Equation.3">
              <p:embed/>
            </p:oleObj>
          </a:graphicData>
        </a:graphic>
      </p:graphicFrame>
      <p:graphicFrame>
        <p:nvGraphicFramePr>
          <p:cNvPr id="7171" name="Object 3"/>
          <p:cNvGraphicFramePr>
            <a:graphicFrameLocks noChangeAspect="1"/>
          </p:cNvGraphicFramePr>
          <p:nvPr/>
        </p:nvGraphicFramePr>
        <p:xfrm>
          <a:off x="1066800" y="3657600"/>
          <a:ext cx="3124200" cy="349250"/>
        </p:xfrm>
        <a:graphic>
          <a:graphicData uri="http://schemas.openxmlformats.org/presentationml/2006/ole">
            <p:oleObj spid="_x0000_s7171" name="Equation" r:id="rId4" imgW="2044700" imgH="228600" progId="Equation.3">
              <p:embed/>
            </p:oleObj>
          </a:graphicData>
        </a:graphic>
      </p:graphicFrame>
      <p:graphicFrame>
        <p:nvGraphicFramePr>
          <p:cNvPr id="7172" name="Object 4"/>
          <p:cNvGraphicFramePr>
            <a:graphicFrameLocks noChangeAspect="1"/>
          </p:cNvGraphicFramePr>
          <p:nvPr/>
        </p:nvGraphicFramePr>
        <p:xfrm>
          <a:off x="1066800" y="4419600"/>
          <a:ext cx="3284538" cy="304800"/>
        </p:xfrm>
        <a:graphic>
          <a:graphicData uri="http://schemas.openxmlformats.org/presentationml/2006/ole">
            <p:oleObj spid="_x0000_s7172" name="Equation" r:id="rId5" imgW="2463800" imgH="22860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12775" y="228600"/>
            <a:ext cx="8153400" cy="990600"/>
          </a:xfrm>
        </p:spPr>
        <p:txBody>
          <a:bodyPr/>
          <a:lstStyle/>
          <a:p>
            <a:r>
              <a:rPr lang="en-US" altLang="en-US" sz="3200" smtClean="0"/>
              <a:t>Poisson distribution for rare events</a:t>
            </a:r>
          </a:p>
        </p:txBody>
      </p:sp>
      <p:sp>
        <p:nvSpPr>
          <p:cNvPr id="52227" name="Content Placeholder 2"/>
          <p:cNvSpPr>
            <a:spLocks noGrp="1"/>
          </p:cNvSpPr>
          <p:nvPr>
            <p:ph sz="quarter" idx="1"/>
          </p:nvPr>
        </p:nvSpPr>
        <p:spPr>
          <a:xfrm>
            <a:off x="612775" y="1600200"/>
            <a:ext cx="8153400" cy="4495800"/>
          </a:xfrm>
        </p:spPr>
        <p:txBody>
          <a:bodyPr/>
          <a:lstStyle/>
          <a:p>
            <a:r>
              <a:rPr lang="en-US" altLang="en-US" sz="2400" smtClean="0"/>
              <a:t>The Poisson distribution is the second most frequently used discrete distribution after the binomial distribution. Poisson distribution is usually associated with rare events (for example, rare diseases)</a:t>
            </a:r>
          </a:p>
        </p:txBody>
      </p:sp>
      <p:sp>
        <p:nvSpPr>
          <p:cNvPr id="52228" name="Slide Number Placeholder 3"/>
          <p:cNvSpPr>
            <a:spLocks noGrp="1"/>
          </p:cNvSpPr>
          <p:nvPr>
            <p:ph type="sldNum" sz="quarter" idx="10"/>
          </p:nvPr>
        </p:nvSpPr>
        <p:spPr>
          <a:xfrm>
            <a:off x="0" y="1271588"/>
            <a:ext cx="533400" cy="244475"/>
          </a:xfrm>
          <a:noFill/>
        </p:spPr>
        <p:txBody>
          <a:bodyPr/>
          <a:lstStyle/>
          <a:p>
            <a:pPr>
              <a:lnSpc>
                <a:spcPct val="80000"/>
              </a:lnSpc>
            </a:pPr>
            <a:fld id="{48A29172-2757-4637-97E9-0F2D6BBF9EAA}" type="slidenum">
              <a:rPr lang="en-US" altLang="en-US" sz="1200" smtClean="0">
                <a:solidFill>
                  <a:srgbClr val="FFFFFF"/>
                </a:solidFill>
                <a:latin typeface="Tw Cen MT" pitchFamily="34" charset="0"/>
              </a:rPr>
              <a:pPr>
                <a:lnSpc>
                  <a:spcPct val="80000"/>
                </a:lnSpc>
              </a:pPr>
              <a:t>19</a:t>
            </a:fld>
            <a:endParaRPr lang="en-US" altLang="en-US" sz="1200" smtClean="0">
              <a:solidFill>
                <a:srgbClr val="FFFFFF"/>
              </a:solidFill>
              <a:latin typeface="Tw Cen MT"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87"/>
          <p:cNvSpPr>
            <a:spLocks noChangeArrowheads="1"/>
          </p:cNvSpPr>
          <p:nvPr/>
        </p:nvSpPr>
        <p:spPr bwMode="auto">
          <a:xfrm>
            <a:off x="0" y="2971800"/>
            <a:ext cx="9144000" cy="685800"/>
          </a:xfrm>
          <a:prstGeom prst="rect">
            <a:avLst/>
          </a:prstGeom>
          <a:noFill/>
          <a:ln w="9525">
            <a:noFill/>
            <a:miter lim="800000"/>
            <a:headEnd/>
            <a:tailEnd/>
          </a:ln>
        </p:spPr>
        <p:txBody>
          <a:bodyPr anchor="ctr"/>
          <a:lstStyle/>
          <a:p>
            <a:pPr algn="ctr"/>
            <a:r>
              <a:rPr lang="en-US" altLang="en-US" sz="2800" b="1">
                <a:latin typeface="Comic Sans MS" pitchFamily="66" charset="0"/>
              </a:rPr>
              <a:t>Introduction to Biostatistics and Bioinformatics</a:t>
            </a:r>
          </a:p>
          <a:p>
            <a:pPr algn="ctr"/>
            <a:endParaRPr lang="en-US" altLang="en-US" sz="2800" b="1">
              <a:latin typeface="Comic Sans MS" pitchFamily="66" charset="0"/>
            </a:endParaRPr>
          </a:p>
          <a:p>
            <a:pPr algn="ctr"/>
            <a:r>
              <a:rPr lang="en-US" altLang="en-US" sz="2800" b="1">
                <a:latin typeface="Comic Sans MS" pitchFamily="66" charset="0"/>
              </a:rPr>
              <a:t>Distributions</a:t>
            </a:r>
            <a:endParaRPr lang="sv-SE" altLang="en-US" sz="2800" b="1">
              <a:latin typeface="Comic Sans MS" pitchFamily="66" charset="0"/>
            </a:endParaRPr>
          </a:p>
        </p:txBody>
      </p:sp>
      <p:sp>
        <p:nvSpPr>
          <p:cNvPr id="41987" name="Line 88"/>
          <p:cNvSpPr>
            <a:spLocks noChangeShapeType="1"/>
          </p:cNvSpPr>
          <p:nvPr/>
        </p:nvSpPr>
        <p:spPr bwMode="auto">
          <a:xfrm>
            <a:off x="609600" y="3276600"/>
            <a:ext cx="7924800" cy="0"/>
          </a:xfrm>
          <a:prstGeom prst="line">
            <a:avLst/>
          </a:prstGeom>
          <a:noFill/>
          <a:ln w="31750">
            <a:solidFill>
              <a:srgbClr val="CC3300"/>
            </a:solidFill>
            <a:round/>
            <a:headEnd/>
            <a:tailEnd/>
          </a:ln>
        </p:spPr>
        <p:txBody>
          <a:bodyPr/>
          <a:lstStyle/>
          <a:p>
            <a:endParaRPr lang="en-US"/>
          </a:p>
        </p:txBody>
      </p:sp>
      <p:sp>
        <p:nvSpPr>
          <p:cNvPr id="41988" name="Rectangle 4"/>
          <p:cNvSpPr>
            <a:spLocks noChangeArrowheads="1"/>
          </p:cNvSpPr>
          <p:nvPr/>
        </p:nvSpPr>
        <p:spPr bwMode="auto">
          <a:xfrm>
            <a:off x="3232150" y="1371600"/>
            <a:ext cx="2700338" cy="584200"/>
          </a:xfrm>
          <a:prstGeom prst="rect">
            <a:avLst/>
          </a:prstGeom>
          <a:noFill/>
          <a:ln w="9525">
            <a:noFill/>
            <a:miter lim="800000"/>
            <a:headEnd/>
            <a:tailEnd/>
          </a:ln>
        </p:spPr>
        <p:txBody>
          <a:bodyPr wrap="none">
            <a:spAutoFit/>
          </a:bodyPr>
          <a:lstStyle/>
          <a:p>
            <a:pPr algn="ctr"/>
            <a:r>
              <a:rPr lang="en-US" altLang="en-US" sz="3200" b="1" i="1">
                <a:solidFill>
                  <a:srgbClr val="7030A0"/>
                </a:solidFill>
                <a:latin typeface="Comic Sans MS" pitchFamily="66" charset="0"/>
              </a:rPr>
              <a:t>This Lecture</a:t>
            </a:r>
            <a:endParaRPr lang="sv-SE" altLang="en-US" sz="3200" b="1" i="1">
              <a:solidFill>
                <a:srgbClr val="7030A0"/>
              </a:solidFill>
              <a:latin typeface="Comic Sans MS" pitchFamily="66" charset="0"/>
            </a:endParaRPr>
          </a:p>
        </p:txBody>
      </p:sp>
      <p:sp>
        <p:nvSpPr>
          <p:cNvPr id="41989" name="Rectangle 1"/>
          <p:cNvSpPr>
            <a:spLocks noChangeArrowheads="1"/>
          </p:cNvSpPr>
          <p:nvPr/>
        </p:nvSpPr>
        <p:spPr bwMode="auto">
          <a:xfrm>
            <a:off x="2266950" y="4038600"/>
            <a:ext cx="4572000" cy="1836738"/>
          </a:xfrm>
          <a:prstGeom prst="rect">
            <a:avLst/>
          </a:prstGeom>
          <a:noFill/>
          <a:ln w="9525">
            <a:noFill/>
            <a:miter lim="800000"/>
            <a:headEnd/>
            <a:tailEnd/>
          </a:ln>
        </p:spPr>
        <p:txBody>
          <a:bodyPr>
            <a:spAutoFit/>
          </a:bodyPr>
          <a:lstStyle/>
          <a:p>
            <a:pPr>
              <a:lnSpc>
                <a:spcPct val="100000"/>
              </a:lnSpc>
              <a:spcBef>
                <a:spcPts val="700"/>
              </a:spcBef>
              <a:buClr>
                <a:srgbClr val="DD8047"/>
              </a:buClr>
              <a:buSzPct val="60000"/>
              <a:buFont typeface="Wingdings" pitchFamily="2" charset="2"/>
              <a:buNone/>
            </a:pPr>
            <a:r>
              <a:rPr lang="en-GB" altLang="en-US">
                <a:solidFill>
                  <a:srgbClr val="FFFFFF"/>
                </a:solidFill>
                <a:latin typeface="Tw Cen MT" pitchFamily="34" charset="0"/>
              </a:rPr>
              <a:t>By Judy Zhong</a:t>
            </a:r>
          </a:p>
          <a:p>
            <a:pPr>
              <a:lnSpc>
                <a:spcPct val="100000"/>
              </a:lnSpc>
              <a:spcBef>
                <a:spcPts val="700"/>
              </a:spcBef>
              <a:buClr>
                <a:srgbClr val="DD8047"/>
              </a:buClr>
              <a:buSzPct val="60000"/>
              <a:buFont typeface="Wingdings" pitchFamily="2" charset="2"/>
              <a:buNone/>
            </a:pPr>
            <a:r>
              <a:rPr lang="en-GB" altLang="en-US">
                <a:solidFill>
                  <a:srgbClr val="FFFFFF"/>
                </a:solidFill>
                <a:latin typeface="Tw Cen MT" pitchFamily="34" charset="0"/>
              </a:rPr>
              <a:t>Assistant Professor</a:t>
            </a:r>
          </a:p>
          <a:p>
            <a:pPr>
              <a:lnSpc>
                <a:spcPct val="100000"/>
              </a:lnSpc>
              <a:spcBef>
                <a:spcPts val="700"/>
              </a:spcBef>
              <a:buClr>
                <a:srgbClr val="DD8047"/>
              </a:buClr>
              <a:buSzPct val="60000"/>
              <a:buFont typeface="Wingdings" pitchFamily="2" charset="2"/>
              <a:buNone/>
            </a:pPr>
            <a:r>
              <a:rPr lang="en-GB" altLang="en-US">
                <a:solidFill>
                  <a:srgbClr val="FFFFFF"/>
                </a:solidFill>
                <a:latin typeface="Tw Cen MT" pitchFamily="34" charset="0"/>
              </a:rPr>
              <a:t>Division of Biostatistics</a:t>
            </a:r>
          </a:p>
          <a:p>
            <a:pPr>
              <a:lnSpc>
                <a:spcPct val="100000"/>
              </a:lnSpc>
              <a:spcBef>
                <a:spcPts val="700"/>
              </a:spcBef>
              <a:buClr>
                <a:srgbClr val="DD8047"/>
              </a:buClr>
              <a:buSzPct val="60000"/>
              <a:buFont typeface="Wingdings" pitchFamily="2" charset="2"/>
              <a:buNone/>
            </a:pPr>
            <a:r>
              <a:rPr lang="en-GB" altLang="en-US">
                <a:solidFill>
                  <a:srgbClr val="FFFFFF"/>
                </a:solidFill>
                <a:latin typeface="Tw Cen MT" pitchFamily="34" charset="0"/>
              </a:rPr>
              <a:t>Department of Population Health</a:t>
            </a:r>
          </a:p>
          <a:p>
            <a:pPr>
              <a:lnSpc>
                <a:spcPct val="100000"/>
              </a:lnSpc>
              <a:spcBef>
                <a:spcPts val="700"/>
              </a:spcBef>
              <a:buClr>
                <a:srgbClr val="DD8047"/>
              </a:buClr>
              <a:buSzPct val="60000"/>
              <a:buFont typeface="Wingdings" pitchFamily="2" charset="2"/>
              <a:buNone/>
            </a:pPr>
            <a:r>
              <a:rPr lang="en-US" altLang="en-US"/>
              <a:t>Judy.zhong@nyumc.org</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612775" y="228600"/>
            <a:ext cx="8153400" cy="990600"/>
          </a:xfrm>
        </p:spPr>
        <p:txBody>
          <a:bodyPr/>
          <a:lstStyle/>
          <a:p>
            <a:r>
              <a:rPr lang="en-US" altLang="en-US" sz="3200" smtClean="0"/>
              <a:t>Examples</a:t>
            </a:r>
          </a:p>
        </p:txBody>
      </p:sp>
      <p:sp>
        <p:nvSpPr>
          <p:cNvPr id="53251" name="Content Placeholder 2"/>
          <p:cNvSpPr>
            <a:spLocks noGrp="1"/>
          </p:cNvSpPr>
          <p:nvPr>
            <p:ph sz="quarter" idx="1"/>
          </p:nvPr>
        </p:nvSpPr>
        <p:spPr>
          <a:xfrm>
            <a:off x="612775" y="1600200"/>
            <a:ext cx="8153400" cy="4495800"/>
          </a:xfrm>
        </p:spPr>
        <p:txBody>
          <a:bodyPr/>
          <a:lstStyle/>
          <a:p>
            <a:r>
              <a:rPr lang="en-US" altLang="en-US" sz="2400" smtClean="0"/>
              <a:t>number of deaths attributed to typhoid fever over a year</a:t>
            </a:r>
          </a:p>
          <a:p>
            <a:pPr lvl="1"/>
            <a:r>
              <a:rPr lang="en-US" altLang="en-US" sz="2100" smtClean="0"/>
              <a:t>Assuming the probability of a few death from typhoid fever in any one day is vey small and the number of cases reported in any two days are independent random variables, then the number of deaths over a 1-year period will follow a Poisson distribution</a:t>
            </a:r>
          </a:p>
          <a:p>
            <a:r>
              <a:rPr lang="en-US" altLang="en-US" sz="2400" smtClean="0"/>
              <a:t>number of bacterial colonies growing on an agar plate.</a:t>
            </a:r>
          </a:p>
          <a:p>
            <a:pPr lvl="1"/>
            <a:r>
              <a:rPr lang="en-US" altLang="en-US" sz="2100" smtClean="0"/>
              <a:t>Suppose we have a 100-cm^2 agar plate. The probability of finding any bacterial colonies on a small area is very small, and the events finding bacterial colonies at any two areas are independent. The number of bacterial colonies over the entire agar plate will follow a Poisson distribution</a:t>
            </a:r>
          </a:p>
        </p:txBody>
      </p:sp>
      <p:sp>
        <p:nvSpPr>
          <p:cNvPr id="53252" name="Slide Number Placeholder 3"/>
          <p:cNvSpPr>
            <a:spLocks noGrp="1"/>
          </p:cNvSpPr>
          <p:nvPr>
            <p:ph type="sldNum" sz="quarter" idx="10"/>
          </p:nvPr>
        </p:nvSpPr>
        <p:spPr>
          <a:xfrm>
            <a:off x="0" y="1271588"/>
            <a:ext cx="533400" cy="244475"/>
          </a:xfrm>
          <a:noFill/>
        </p:spPr>
        <p:txBody>
          <a:bodyPr/>
          <a:lstStyle/>
          <a:p>
            <a:pPr>
              <a:lnSpc>
                <a:spcPct val="80000"/>
              </a:lnSpc>
            </a:pPr>
            <a:fld id="{D06CB29F-C20E-42C9-970C-A4632B059E79}" type="slidenum">
              <a:rPr lang="en-US" altLang="en-US" sz="1200" smtClean="0">
                <a:solidFill>
                  <a:srgbClr val="FFFFFF"/>
                </a:solidFill>
                <a:latin typeface="Tw Cen MT" pitchFamily="34" charset="0"/>
              </a:rPr>
              <a:pPr>
                <a:lnSpc>
                  <a:spcPct val="80000"/>
                </a:lnSpc>
              </a:pPr>
              <a:t>20</a:t>
            </a:fld>
            <a:endParaRPr lang="en-US" altLang="en-US" sz="1200" smtClean="0">
              <a:solidFill>
                <a:srgbClr val="FFFFFF"/>
              </a:solidFill>
              <a:latin typeface="Tw Cen MT"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a:xfrm>
            <a:off x="612775" y="228600"/>
            <a:ext cx="8153400" cy="990600"/>
          </a:xfrm>
        </p:spPr>
        <p:txBody>
          <a:bodyPr/>
          <a:lstStyle/>
          <a:p>
            <a:r>
              <a:rPr lang="en-US" altLang="en-US" smtClean="0"/>
              <a:t>Poisson distribution </a:t>
            </a:r>
          </a:p>
        </p:txBody>
      </p:sp>
      <p:sp>
        <p:nvSpPr>
          <p:cNvPr id="8196" name="Content Placeholder 2"/>
          <p:cNvSpPr>
            <a:spLocks noGrp="1"/>
          </p:cNvSpPr>
          <p:nvPr>
            <p:ph sz="quarter" idx="1"/>
          </p:nvPr>
        </p:nvSpPr>
        <p:spPr>
          <a:xfrm>
            <a:off x="612775" y="1600200"/>
            <a:ext cx="8153400" cy="4495800"/>
          </a:xfrm>
        </p:spPr>
        <p:txBody>
          <a:bodyPr/>
          <a:lstStyle/>
          <a:p>
            <a:r>
              <a:rPr lang="en-US" altLang="en-US" sz="2400" smtClean="0"/>
              <a:t>The probability of k events occurring for a Poisson distribution with parameter </a:t>
            </a:r>
            <a:r>
              <a:rPr lang="en-US" altLang="en-US" sz="2400" smtClean="0">
                <a:sym typeface="Symbol" pitchFamily="18" charset="2"/>
              </a:rPr>
              <a:t></a:t>
            </a:r>
            <a:r>
              <a:rPr lang="en-US" altLang="en-US" sz="2400" smtClean="0"/>
              <a:t> is </a:t>
            </a:r>
          </a:p>
          <a:p>
            <a:endParaRPr lang="en-US" altLang="en-US" sz="2400" smtClean="0"/>
          </a:p>
          <a:p>
            <a:pPr>
              <a:buFont typeface="Wingdings" pitchFamily="2" charset="2"/>
              <a:buNone/>
            </a:pPr>
            <a:endParaRPr lang="en-US" altLang="en-US" sz="2400" smtClean="0"/>
          </a:p>
          <a:p>
            <a:pPr>
              <a:buFont typeface="Wingdings" pitchFamily="2" charset="2"/>
              <a:buNone/>
            </a:pPr>
            <a:endParaRPr lang="en-US" altLang="en-US" sz="2400" smtClean="0"/>
          </a:p>
        </p:txBody>
      </p:sp>
      <p:sp>
        <p:nvSpPr>
          <p:cNvPr id="8197" name="Slide Number Placeholder 3"/>
          <p:cNvSpPr>
            <a:spLocks noGrp="1"/>
          </p:cNvSpPr>
          <p:nvPr>
            <p:ph type="sldNum" sz="quarter" idx="10"/>
          </p:nvPr>
        </p:nvSpPr>
        <p:spPr>
          <a:xfrm>
            <a:off x="0" y="1271588"/>
            <a:ext cx="533400" cy="244475"/>
          </a:xfrm>
          <a:noFill/>
        </p:spPr>
        <p:txBody>
          <a:bodyPr/>
          <a:lstStyle/>
          <a:p>
            <a:pPr>
              <a:lnSpc>
                <a:spcPct val="80000"/>
              </a:lnSpc>
            </a:pPr>
            <a:fld id="{6B6C62AA-8A7B-4F50-AF5E-A59CEF871B93}" type="slidenum">
              <a:rPr lang="en-US" altLang="en-US" sz="1200" smtClean="0">
                <a:solidFill>
                  <a:srgbClr val="FFFFFF"/>
                </a:solidFill>
                <a:latin typeface="Tw Cen MT" pitchFamily="34" charset="0"/>
              </a:rPr>
              <a:pPr>
                <a:lnSpc>
                  <a:spcPct val="80000"/>
                </a:lnSpc>
              </a:pPr>
              <a:t>21</a:t>
            </a:fld>
            <a:endParaRPr lang="en-US" altLang="en-US" sz="1200" smtClean="0">
              <a:solidFill>
                <a:srgbClr val="FFFFFF"/>
              </a:solidFill>
              <a:latin typeface="Tw Cen MT" pitchFamily="34" charset="0"/>
            </a:endParaRPr>
          </a:p>
        </p:txBody>
      </p:sp>
      <p:graphicFrame>
        <p:nvGraphicFramePr>
          <p:cNvPr id="8194" name="Object 2"/>
          <p:cNvGraphicFramePr>
            <a:graphicFrameLocks noChangeAspect="1"/>
          </p:cNvGraphicFramePr>
          <p:nvPr/>
        </p:nvGraphicFramePr>
        <p:xfrm>
          <a:off x="1981200" y="2514600"/>
          <a:ext cx="4267200" cy="457200"/>
        </p:xfrm>
        <a:graphic>
          <a:graphicData uri="http://schemas.openxmlformats.org/presentationml/2006/ole">
            <p:oleObj spid="_x0000_s8194" name="Equation" r:id="rId3" imgW="2133600" imgH="22860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12775" y="228600"/>
            <a:ext cx="8153400" cy="990600"/>
          </a:xfrm>
        </p:spPr>
        <p:txBody>
          <a:bodyPr/>
          <a:lstStyle/>
          <a:p>
            <a:r>
              <a:rPr lang="en-US" altLang="en-US" sz="2400" smtClean="0"/>
              <a:t>Use Poisson table (Table 2 in the Appendix)</a:t>
            </a:r>
          </a:p>
        </p:txBody>
      </p:sp>
      <p:sp>
        <p:nvSpPr>
          <p:cNvPr id="54275" name="Content Placeholder 2"/>
          <p:cNvSpPr>
            <a:spLocks noGrp="1"/>
          </p:cNvSpPr>
          <p:nvPr>
            <p:ph sz="quarter" idx="1"/>
          </p:nvPr>
        </p:nvSpPr>
        <p:spPr>
          <a:xfrm>
            <a:off x="612775" y="1600200"/>
            <a:ext cx="8153400" cy="4495800"/>
          </a:xfrm>
        </p:spPr>
        <p:txBody>
          <a:bodyPr/>
          <a:lstStyle/>
          <a:p>
            <a:r>
              <a:rPr lang="en-US" altLang="en-US" smtClean="0"/>
              <a:t>For </a:t>
            </a:r>
            <a:r>
              <a:rPr lang="en-US" altLang="en-US" smtClean="0">
                <a:sym typeface="Symbol" pitchFamily="18" charset="2"/>
              </a:rPr>
              <a:t>=0.5, 1.0, 1.5, …, 20.0</a:t>
            </a:r>
            <a:endParaRPr lang="en-US" altLang="en-US" smtClean="0"/>
          </a:p>
        </p:txBody>
      </p:sp>
      <p:sp>
        <p:nvSpPr>
          <p:cNvPr id="54276" name="Slide Number Placeholder 3"/>
          <p:cNvSpPr>
            <a:spLocks noGrp="1"/>
          </p:cNvSpPr>
          <p:nvPr>
            <p:ph type="sldNum" sz="quarter" idx="10"/>
          </p:nvPr>
        </p:nvSpPr>
        <p:spPr>
          <a:xfrm>
            <a:off x="0" y="1271588"/>
            <a:ext cx="533400" cy="244475"/>
          </a:xfrm>
          <a:noFill/>
        </p:spPr>
        <p:txBody>
          <a:bodyPr/>
          <a:lstStyle/>
          <a:p>
            <a:pPr>
              <a:lnSpc>
                <a:spcPct val="80000"/>
              </a:lnSpc>
            </a:pPr>
            <a:fld id="{4CF3CA0C-BBC2-4541-AB76-CD44FC6A0A55}" type="slidenum">
              <a:rPr lang="en-US" altLang="en-US" sz="1200" smtClean="0">
                <a:solidFill>
                  <a:srgbClr val="FFFFFF"/>
                </a:solidFill>
                <a:latin typeface="Tw Cen MT" pitchFamily="34" charset="0"/>
              </a:rPr>
              <a:pPr>
                <a:lnSpc>
                  <a:spcPct val="80000"/>
                </a:lnSpc>
              </a:pPr>
              <a:t>22</a:t>
            </a:fld>
            <a:endParaRPr lang="en-US" altLang="en-US" sz="1200" smtClean="0">
              <a:solidFill>
                <a:srgbClr val="FFFFFF"/>
              </a:solidFill>
              <a:latin typeface="Tw Cen MT" pitchFamily="34" charset="0"/>
            </a:endParaRPr>
          </a:p>
        </p:txBody>
      </p:sp>
      <p:pic>
        <p:nvPicPr>
          <p:cNvPr id="54277" name="Picture 2"/>
          <p:cNvPicPr>
            <a:picLocks noChangeAspect="1" noChangeArrowheads="1"/>
          </p:cNvPicPr>
          <p:nvPr/>
        </p:nvPicPr>
        <p:blipFill>
          <a:blip r:embed="rId2" cstate="print"/>
          <a:srcRect/>
          <a:stretch>
            <a:fillRect/>
          </a:stretch>
        </p:blipFill>
        <p:spPr bwMode="auto">
          <a:xfrm>
            <a:off x="990600" y="2438400"/>
            <a:ext cx="7258050" cy="326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12775" y="228600"/>
            <a:ext cx="8153400" cy="990600"/>
          </a:xfrm>
        </p:spPr>
        <p:txBody>
          <a:bodyPr/>
          <a:lstStyle/>
          <a:p>
            <a:r>
              <a:rPr lang="en-US" altLang="en-US" sz="2800" smtClean="0"/>
              <a:t>Expectation and variance of a Poisson random variable</a:t>
            </a:r>
          </a:p>
        </p:txBody>
      </p:sp>
      <p:sp>
        <p:nvSpPr>
          <p:cNvPr id="55299" name="Content Placeholder 2"/>
          <p:cNvSpPr>
            <a:spLocks noGrp="1"/>
          </p:cNvSpPr>
          <p:nvPr>
            <p:ph sz="quarter" idx="1"/>
          </p:nvPr>
        </p:nvSpPr>
        <p:spPr>
          <a:xfrm>
            <a:off x="612775" y="1600200"/>
            <a:ext cx="8153400" cy="4495800"/>
          </a:xfrm>
        </p:spPr>
        <p:txBody>
          <a:bodyPr/>
          <a:lstStyle/>
          <a:p>
            <a:r>
              <a:rPr lang="en-US" altLang="en-US" smtClean="0"/>
              <a:t>Result: For a Poisson distribution with parameter </a:t>
            </a:r>
            <a:r>
              <a:rPr lang="en-US" altLang="en-US" smtClean="0">
                <a:sym typeface="Symbol" pitchFamily="18" charset="2"/>
              </a:rPr>
              <a:t>, the mean and variance are both equal to </a:t>
            </a:r>
          </a:p>
          <a:p>
            <a:endParaRPr lang="en-US" altLang="en-US" smtClean="0">
              <a:sym typeface="Symbol" pitchFamily="18" charset="2"/>
            </a:endParaRPr>
          </a:p>
        </p:txBody>
      </p:sp>
      <p:sp>
        <p:nvSpPr>
          <p:cNvPr id="55300" name="Slide Number Placeholder 3"/>
          <p:cNvSpPr>
            <a:spLocks noGrp="1"/>
          </p:cNvSpPr>
          <p:nvPr>
            <p:ph type="sldNum" sz="quarter" idx="10"/>
          </p:nvPr>
        </p:nvSpPr>
        <p:spPr>
          <a:xfrm>
            <a:off x="0" y="1271588"/>
            <a:ext cx="533400" cy="244475"/>
          </a:xfrm>
          <a:noFill/>
        </p:spPr>
        <p:txBody>
          <a:bodyPr/>
          <a:lstStyle/>
          <a:p>
            <a:pPr>
              <a:lnSpc>
                <a:spcPct val="80000"/>
              </a:lnSpc>
            </a:pPr>
            <a:fld id="{2800C0BF-71A2-4E06-A051-5A8D606AF926}" type="slidenum">
              <a:rPr lang="en-US" altLang="en-US" sz="1200" smtClean="0">
                <a:solidFill>
                  <a:srgbClr val="FFFFFF"/>
                </a:solidFill>
                <a:latin typeface="Tw Cen MT" pitchFamily="34" charset="0"/>
              </a:rPr>
              <a:pPr>
                <a:lnSpc>
                  <a:spcPct val="80000"/>
                </a:lnSpc>
              </a:pPr>
              <a:t>23</a:t>
            </a:fld>
            <a:endParaRPr lang="en-US" altLang="en-US" sz="1200" smtClean="0">
              <a:solidFill>
                <a:srgbClr val="FFFFFF"/>
              </a:solidFill>
              <a:latin typeface="Tw Cen MT"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xfrm>
            <a:off x="0" y="6248400"/>
            <a:ext cx="533400" cy="381000"/>
          </a:xfrm>
          <a:noFill/>
          <a:ln>
            <a:miter lim="800000"/>
          </a:ln>
        </p:spPr>
        <p:txBody>
          <a:bodyPr/>
          <a:lstStyle/>
          <a:p>
            <a:fld id="{6834F582-D442-4544-BA25-EA752BB814AC}" type="slidenum">
              <a:rPr lang="en-US" altLang="en-US" smtClean="0">
                <a:solidFill>
                  <a:schemeClr val="tx2"/>
                </a:solidFill>
                <a:latin typeface="Tw Cen MT" pitchFamily="34" charset="0"/>
              </a:rPr>
              <a:pPr/>
              <a:t>24</a:t>
            </a:fld>
            <a:endParaRPr lang="en-US" altLang="en-US" smtClean="0">
              <a:solidFill>
                <a:schemeClr val="tx2"/>
              </a:solidFill>
              <a:latin typeface="Tw Cen MT" pitchFamily="34" charset="0"/>
            </a:endParaRPr>
          </a:p>
        </p:txBody>
      </p:sp>
      <p:pic>
        <p:nvPicPr>
          <p:cNvPr id="56323" name="Picture 3"/>
          <p:cNvPicPr>
            <a:picLocks noGrp="1" noChangeAspect="1" noChangeArrowheads="1"/>
          </p:cNvPicPr>
          <p:nvPr>
            <p:ph sz="quarter" idx="4294967295"/>
          </p:nvPr>
        </p:nvPicPr>
        <p:blipFill>
          <a:blip r:embed="rId3" cstate="print"/>
          <a:srcRect/>
          <a:stretch>
            <a:fillRect/>
          </a:stretch>
        </p:blipFill>
        <p:spPr>
          <a:xfrm>
            <a:off x="2590800" y="2209800"/>
            <a:ext cx="3781425" cy="1619250"/>
          </a:xfrm>
          <a:noFill/>
        </p:spPr>
      </p:pic>
      <p:pic>
        <p:nvPicPr>
          <p:cNvPr id="56324" name="Picture 2"/>
          <p:cNvPicPr>
            <a:picLocks noChangeAspect="1" noChangeArrowheads="1"/>
          </p:cNvPicPr>
          <p:nvPr/>
        </p:nvPicPr>
        <p:blipFill>
          <a:blip r:embed="rId4" cstate="print"/>
          <a:srcRect/>
          <a:stretch>
            <a:fillRect/>
          </a:stretch>
        </p:blipFill>
        <p:spPr bwMode="auto">
          <a:xfrm>
            <a:off x="2590800" y="304800"/>
            <a:ext cx="3781425" cy="1619250"/>
          </a:xfrm>
          <a:prstGeom prst="rect">
            <a:avLst/>
          </a:prstGeom>
          <a:noFill/>
          <a:ln w="9525">
            <a:noFill/>
            <a:miter lim="800000"/>
            <a:headEnd/>
            <a:tailEnd/>
          </a:ln>
        </p:spPr>
      </p:pic>
      <p:pic>
        <p:nvPicPr>
          <p:cNvPr id="56325" name="Picture 4"/>
          <p:cNvPicPr>
            <a:picLocks noChangeAspect="1" noChangeArrowheads="1"/>
          </p:cNvPicPr>
          <p:nvPr/>
        </p:nvPicPr>
        <p:blipFill>
          <a:blip r:embed="rId5" cstate="print"/>
          <a:srcRect/>
          <a:stretch>
            <a:fillRect/>
          </a:stretch>
        </p:blipFill>
        <p:spPr bwMode="auto">
          <a:xfrm>
            <a:off x="2590800" y="4191000"/>
            <a:ext cx="3781425" cy="1619250"/>
          </a:xfrm>
          <a:prstGeom prst="rect">
            <a:avLst/>
          </a:prstGeom>
          <a:noFill/>
          <a:ln w="9525">
            <a:noFill/>
            <a:miter lim="800000"/>
            <a:headEnd/>
            <a:tailEnd/>
          </a:ln>
        </p:spPr>
      </p:pic>
      <p:sp>
        <p:nvSpPr>
          <p:cNvPr id="56326" name="Rectangle 6"/>
          <p:cNvSpPr>
            <a:spLocks noChangeArrowheads="1"/>
          </p:cNvSpPr>
          <p:nvPr/>
        </p:nvSpPr>
        <p:spPr bwMode="auto">
          <a:xfrm>
            <a:off x="1219200" y="685800"/>
            <a:ext cx="833438" cy="355600"/>
          </a:xfrm>
          <a:prstGeom prst="rect">
            <a:avLst/>
          </a:prstGeom>
          <a:noFill/>
          <a:ln w="9525">
            <a:noFill/>
            <a:miter lim="800000"/>
            <a:headEnd/>
            <a:tailEnd/>
          </a:ln>
        </p:spPr>
        <p:txBody>
          <a:bodyPr wrap="none">
            <a:spAutoFit/>
          </a:bodyPr>
          <a:lstStyle/>
          <a:p>
            <a:r>
              <a:rPr lang="en-US" altLang="en-US"/>
              <a:t>u</a:t>
            </a:r>
            <a:r>
              <a:rPr lang="el-GR" altLang="en-US"/>
              <a:t> = 2.5</a:t>
            </a:r>
            <a:endParaRPr lang="en-US" altLang="en-US"/>
          </a:p>
        </p:txBody>
      </p:sp>
      <p:sp>
        <p:nvSpPr>
          <p:cNvPr id="56327" name="Rectangle 7"/>
          <p:cNvSpPr>
            <a:spLocks noChangeArrowheads="1"/>
          </p:cNvSpPr>
          <p:nvPr/>
        </p:nvSpPr>
        <p:spPr bwMode="auto">
          <a:xfrm>
            <a:off x="1219200" y="2590800"/>
            <a:ext cx="833438" cy="355600"/>
          </a:xfrm>
          <a:prstGeom prst="rect">
            <a:avLst/>
          </a:prstGeom>
          <a:noFill/>
          <a:ln w="9525">
            <a:noFill/>
            <a:miter lim="800000"/>
            <a:headEnd/>
            <a:tailEnd/>
          </a:ln>
        </p:spPr>
        <p:txBody>
          <a:bodyPr wrap="none">
            <a:spAutoFit/>
          </a:bodyPr>
          <a:lstStyle/>
          <a:p>
            <a:r>
              <a:rPr lang="en-US" altLang="en-US"/>
              <a:t>u</a:t>
            </a:r>
            <a:r>
              <a:rPr lang="el-GR" altLang="en-US"/>
              <a:t> = 7.5</a:t>
            </a:r>
            <a:endParaRPr lang="en-US" altLang="en-US"/>
          </a:p>
        </p:txBody>
      </p:sp>
      <p:sp>
        <p:nvSpPr>
          <p:cNvPr id="56328" name="Rectangle 8"/>
          <p:cNvSpPr>
            <a:spLocks noChangeArrowheads="1"/>
          </p:cNvSpPr>
          <p:nvPr/>
        </p:nvSpPr>
        <p:spPr bwMode="auto">
          <a:xfrm>
            <a:off x="1295400" y="4724400"/>
            <a:ext cx="776288" cy="355600"/>
          </a:xfrm>
          <a:prstGeom prst="rect">
            <a:avLst/>
          </a:prstGeom>
          <a:noFill/>
          <a:ln w="9525">
            <a:noFill/>
            <a:miter lim="800000"/>
            <a:headEnd/>
            <a:tailEnd/>
          </a:ln>
        </p:spPr>
        <p:txBody>
          <a:bodyPr wrap="none">
            <a:spAutoFit/>
          </a:bodyPr>
          <a:lstStyle/>
          <a:p>
            <a:r>
              <a:rPr lang="en-US" altLang="en-US"/>
              <a:t>u</a:t>
            </a:r>
            <a:r>
              <a:rPr lang="el-GR" altLang="en-US"/>
              <a:t> = 15</a:t>
            </a:r>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12775" y="228600"/>
            <a:ext cx="8153400" cy="990600"/>
          </a:xfrm>
        </p:spPr>
        <p:txBody>
          <a:bodyPr/>
          <a:lstStyle/>
          <a:p>
            <a:pPr eaLnBrk="1" hangingPunct="1"/>
            <a:r>
              <a:rPr lang="en-US" altLang="en-US" sz="2800" smtClean="0"/>
              <a:t>Binomial when n is large and p is very small</a:t>
            </a:r>
          </a:p>
        </p:txBody>
      </p:sp>
      <p:sp>
        <p:nvSpPr>
          <p:cNvPr id="57347" name="Content Placeholder 2"/>
          <p:cNvSpPr txBox="1">
            <a:spLocks/>
          </p:cNvSpPr>
          <p:nvPr/>
        </p:nvSpPr>
        <p:spPr bwMode="auto">
          <a:xfrm>
            <a:off x="609600" y="1600200"/>
            <a:ext cx="8153400" cy="4495800"/>
          </a:xfrm>
          <a:prstGeom prst="rect">
            <a:avLst/>
          </a:prstGeom>
          <a:noFill/>
          <a:ln w="9525">
            <a:noFill/>
            <a:miter lim="800000"/>
            <a:headEnd/>
            <a:tailEnd/>
          </a:ln>
        </p:spPr>
        <p:txBody>
          <a:bodyPr/>
          <a:lstStyle/>
          <a:p>
            <a:pPr marL="319088" lvl="1" indent="-319088">
              <a:spcBef>
                <a:spcPts val="700"/>
              </a:spcBef>
              <a:buClr>
                <a:schemeClr val="accent2"/>
              </a:buClr>
              <a:buSzPct val="60000"/>
              <a:buFont typeface="Courier New" pitchFamily="49" charset="0"/>
              <a:buChar char="o"/>
            </a:pPr>
            <a:r>
              <a:rPr lang="en-US" altLang="en-US" sz="2800">
                <a:solidFill>
                  <a:schemeClr val="tx1"/>
                </a:solidFill>
                <a:latin typeface="Tw Cen MT" pitchFamily="34" charset="0"/>
              </a:rPr>
              <a:t>X~bin(n, p)</a:t>
            </a:r>
          </a:p>
          <a:p>
            <a:pPr marL="319088" lvl="1" indent="-319088">
              <a:spcBef>
                <a:spcPts val="550"/>
              </a:spcBef>
              <a:buClr>
                <a:schemeClr val="accent1"/>
              </a:buClr>
              <a:buSzPct val="70000"/>
              <a:buFont typeface="Courier New" pitchFamily="49" charset="0"/>
              <a:buChar char="o"/>
            </a:pPr>
            <a:r>
              <a:rPr lang="en-US" altLang="en-US" sz="2400">
                <a:solidFill>
                  <a:srgbClr val="B30000"/>
                </a:solidFill>
                <a:latin typeface="Calibri" pitchFamily="34" charset="0"/>
              </a:rPr>
              <a:t>E</a:t>
            </a:r>
            <a:r>
              <a:rPr lang="en-US" altLang="en-US" sz="2400">
                <a:solidFill>
                  <a:srgbClr val="B30000"/>
                </a:solidFill>
                <a:latin typeface="Tw Cen MT" pitchFamily="34" charset="0"/>
              </a:rPr>
              <a:t>(X)</a:t>
            </a:r>
            <a:r>
              <a:rPr lang="el-GR" altLang="en-US" sz="2400">
                <a:solidFill>
                  <a:srgbClr val="B30000"/>
                </a:solidFill>
                <a:latin typeface="Calibri" pitchFamily="34" charset="0"/>
              </a:rPr>
              <a:t> = </a:t>
            </a:r>
            <a:r>
              <a:rPr lang="en-US" altLang="en-US" sz="2400">
                <a:solidFill>
                  <a:srgbClr val="B30000"/>
                </a:solidFill>
                <a:latin typeface="Tw Cen MT" pitchFamily="34" charset="0"/>
              </a:rPr>
              <a:t>np </a:t>
            </a:r>
          </a:p>
          <a:p>
            <a:pPr marL="319088" lvl="1" indent="-319088">
              <a:spcBef>
                <a:spcPts val="550"/>
              </a:spcBef>
              <a:buClr>
                <a:schemeClr val="accent1"/>
              </a:buClr>
              <a:buSzPct val="70000"/>
              <a:buFont typeface="Courier New" pitchFamily="49" charset="0"/>
              <a:buChar char="o"/>
            </a:pPr>
            <a:r>
              <a:rPr lang="en-US" altLang="en-US" sz="2400">
                <a:solidFill>
                  <a:srgbClr val="B30000"/>
                </a:solidFill>
                <a:latin typeface="Calibri" pitchFamily="34" charset="0"/>
              </a:rPr>
              <a:t>Var</a:t>
            </a:r>
            <a:r>
              <a:rPr lang="en-US" altLang="en-US" sz="2400">
                <a:solidFill>
                  <a:srgbClr val="B30000"/>
                </a:solidFill>
                <a:latin typeface="Tw Cen MT" pitchFamily="34" charset="0"/>
              </a:rPr>
              <a:t>(X) = np(1-p)=npq</a:t>
            </a:r>
            <a:endParaRPr lang="en-US" altLang="en-US" sz="2400">
              <a:solidFill>
                <a:schemeClr val="tx1"/>
              </a:solidFill>
              <a:latin typeface="Tw Cen MT" pitchFamily="34" charset="0"/>
            </a:endParaRPr>
          </a:p>
          <a:p>
            <a:pPr marL="319088" lvl="1" indent="-319088">
              <a:spcBef>
                <a:spcPts val="550"/>
              </a:spcBef>
              <a:buClr>
                <a:schemeClr val="accent1"/>
              </a:buClr>
              <a:buSzPct val="70000"/>
              <a:buFont typeface="Courier New" pitchFamily="49" charset="0"/>
              <a:buChar char="o"/>
            </a:pPr>
            <a:r>
              <a:rPr lang="en-US" altLang="en-US" sz="2400">
                <a:solidFill>
                  <a:schemeClr val="tx1"/>
                </a:solidFill>
                <a:latin typeface="Tw Cen MT" pitchFamily="34" charset="0"/>
              </a:rPr>
              <a:t>If n is large and p is very small, 1-p = q ≈ 1</a:t>
            </a:r>
          </a:p>
          <a:p>
            <a:pPr marL="319088" lvl="1" indent="-319088">
              <a:spcBef>
                <a:spcPts val="550"/>
              </a:spcBef>
              <a:buClr>
                <a:schemeClr val="accent1"/>
              </a:buClr>
              <a:buSzPct val="70000"/>
              <a:buFont typeface="Courier New" pitchFamily="49" charset="0"/>
              <a:buChar char="o"/>
            </a:pPr>
            <a:r>
              <a:rPr lang="en-US" altLang="en-US" sz="2400">
                <a:solidFill>
                  <a:schemeClr val="tx1"/>
                </a:solidFill>
                <a:latin typeface="Tw Cen MT" pitchFamily="34" charset="0"/>
              </a:rPr>
              <a:t>Then np ≈ npq</a:t>
            </a:r>
          </a:p>
          <a:p>
            <a:pPr marL="319088" lvl="1" indent="-319088">
              <a:spcBef>
                <a:spcPts val="550"/>
              </a:spcBef>
              <a:buClr>
                <a:schemeClr val="accent1"/>
              </a:buClr>
              <a:buSzPct val="70000"/>
              <a:buFont typeface="Courier New" pitchFamily="49" charset="0"/>
              <a:buChar char="o"/>
            </a:pPr>
            <a:r>
              <a:rPr lang="en-US" altLang="en-US" sz="2400">
                <a:solidFill>
                  <a:schemeClr val="tx1"/>
                </a:solidFill>
                <a:latin typeface="Tw Cen MT" pitchFamily="34" charset="0"/>
              </a:rPr>
              <a:t>That is, </a:t>
            </a:r>
            <a:r>
              <a:rPr lang="en-US" altLang="en-US" sz="2400">
                <a:solidFill>
                  <a:srgbClr val="C00000"/>
                </a:solidFill>
                <a:latin typeface="Calibri" pitchFamily="34" charset="0"/>
              </a:rPr>
              <a:t>E</a:t>
            </a:r>
            <a:r>
              <a:rPr lang="en-US" altLang="en-US" sz="2400">
                <a:solidFill>
                  <a:srgbClr val="C00000"/>
                </a:solidFill>
                <a:latin typeface="Tw Cen MT" pitchFamily="34" charset="0"/>
              </a:rPr>
              <a:t>(X)</a:t>
            </a:r>
            <a:r>
              <a:rPr lang="el-GR" altLang="en-US" sz="2400">
                <a:solidFill>
                  <a:srgbClr val="C00000"/>
                </a:solidFill>
                <a:latin typeface="Calibri" pitchFamily="34" charset="0"/>
              </a:rPr>
              <a:t> </a:t>
            </a:r>
            <a:r>
              <a:rPr lang="en-US" altLang="en-US" sz="2400">
                <a:solidFill>
                  <a:srgbClr val="C00000"/>
                </a:solidFill>
                <a:latin typeface="Tw Cen MT" pitchFamily="34" charset="0"/>
              </a:rPr>
              <a:t>≈ </a:t>
            </a:r>
            <a:r>
              <a:rPr lang="en-US" altLang="en-US" sz="2400">
                <a:solidFill>
                  <a:srgbClr val="C00000"/>
                </a:solidFill>
                <a:latin typeface="Calibri" pitchFamily="34" charset="0"/>
              </a:rPr>
              <a:t>Var</a:t>
            </a:r>
            <a:r>
              <a:rPr lang="en-US" altLang="en-US" sz="2400">
                <a:solidFill>
                  <a:srgbClr val="C00000"/>
                </a:solidFill>
                <a:latin typeface="Tw Cen MT" pitchFamily="34" charset="0"/>
              </a:rPr>
              <a:t>(X</a:t>
            </a:r>
            <a:r>
              <a:rPr lang="en-US" altLang="en-US" sz="2400">
                <a:solidFill>
                  <a:srgbClr val="B30000"/>
                </a:solidFill>
                <a:latin typeface="Tw Cen MT" pitchFamily="34" charset="0"/>
              </a:rPr>
              <a:t>)</a:t>
            </a:r>
            <a:endParaRPr lang="en-US" altLang="en-US" sz="2400">
              <a:solidFill>
                <a:schemeClr val="tx1"/>
              </a:solidFill>
              <a:latin typeface="Tw Cen MT" pitchFamily="34" charset="0"/>
            </a:endParaRPr>
          </a:p>
          <a:p>
            <a:pPr marL="319088" lvl="1" indent="-319088">
              <a:spcBef>
                <a:spcPts val="550"/>
              </a:spcBef>
              <a:buClr>
                <a:schemeClr val="accent1"/>
              </a:buClr>
              <a:buSzPct val="70000"/>
              <a:buFont typeface="Courier New" pitchFamily="49" charset="0"/>
              <a:buChar char="o"/>
            </a:pPr>
            <a:endParaRPr lang="en-US" altLang="en-US" sz="2400">
              <a:solidFill>
                <a:schemeClr val="tx1"/>
              </a:solidFill>
              <a:latin typeface="Tw Cen MT" pitchFamily="34" charset="0"/>
            </a:endParaRPr>
          </a:p>
        </p:txBody>
      </p:sp>
      <p:sp>
        <p:nvSpPr>
          <p:cNvPr id="57348" name="Slide Number Placeholder 3"/>
          <p:cNvSpPr>
            <a:spLocks noGrp="1"/>
          </p:cNvSpPr>
          <p:nvPr>
            <p:ph type="sldNum" sz="quarter" idx="10"/>
          </p:nvPr>
        </p:nvSpPr>
        <p:spPr>
          <a:xfrm>
            <a:off x="0" y="1271588"/>
            <a:ext cx="533400" cy="244475"/>
          </a:xfrm>
          <a:noFill/>
          <a:ln>
            <a:miter lim="800000"/>
          </a:ln>
        </p:spPr>
        <p:txBody>
          <a:bodyPr/>
          <a:lstStyle/>
          <a:p>
            <a:pPr>
              <a:lnSpc>
                <a:spcPct val="80000"/>
              </a:lnSpc>
            </a:pPr>
            <a:fld id="{8B2197BE-E083-433D-A45A-FECCF842DB84}" type="slidenum">
              <a:rPr lang="en-US" altLang="en-US" sz="1200" smtClean="0">
                <a:solidFill>
                  <a:srgbClr val="FFFFFF"/>
                </a:solidFill>
                <a:latin typeface="Tw Cen MT" pitchFamily="34" charset="0"/>
              </a:rPr>
              <a:pPr>
                <a:lnSpc>
                  <a:spcPct val="80000"/>
                </a:lnSpc>
              </a:pPr>
              <a:t>25</a:t>
            </a:fld>
            <a:endParaRPr lang="en-US" altLang="en-US" sz="1200" smtClean="0">
              <a:solidFill>
                <a:srgbClr val="FFFFFF"/>
              </a:solidFill>
              <a:latin typeface="Tw Cen MT"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612775" y="228600"/>
            <a:ext cx="8153400" cy="990600"/>
          </a:xfrm>
        </p:spPr>
        <p:txBody>
          <a:bodyPr/>
          <a:lstStyle/>
          <a:p>
            <a:r>
              <a:rPr lang="en-US" altLang="en-US" sz="2400" smtClean="0"/>
              <a:t>Probability that a continuous random variable falls in range [a, b]</a:t>
            </a:r>
          </a:p>
        </p:txBody>
      </p:sp>
      <p:sp>
        <p:nvSpPr>
          <p:cNvPr id="58371" name="Content Placeholder 2"/>
          <p:cNvSpPr>
            <a:spLocks noGrp="1"/>
          </p:cNvSpPr>
          <p:nvPr>
            <p:ph sz="quarter" idx="1"/>
          </p:nvPr>
        </p:nvSpPr>
        <p:spPr>
          <a:xfrm>
            <a:off x="609600" y="1219200"/>
            <a:ext cx="8153400" cy="4495800"/>
          </a:xfrm>
        </p:spPr>
        <p:txBody>
          <a:bodyPr/>
          <a:lstStyle/>
          <a:p>
            <a:r>
              <a:rPr lang="en-US" altLang="en-US" sz="2000" smtClean="0"/>
              <a:t>For discrete variable, probability distribution gives the probability of each value that the variable takes on. Can we have the same distribution for continuous variable? The answer is: NO</a:t>
            </a:r>
          </a:p>
          <a:p>
            <a:r>
              <a:rPr lang="en-US" altLang="en-US" sz="2000" smtClean="0"/>
              <a:t>For a continuous DBP, the probabilities of specific blood-pressure measurement values such that 117.341123 are 0, and thus the concept of a probability distribution (probability mass) function cannot be used</a:t>
            </a:r>
          </a:p>
          <a:p>
            <a:r>
              <a:rPr lang="en-US" altLang="en-US" sz="2000" smtClean="0"/>
              <a:t>Instead, we speak in terms of the probability that blood pressure X falls within a range of values, for examples, ranges 90≤X&lt;100, or a≤X&lt;b </a:t>
            </a:r>
          </a:p>
        </p:txBody>
      </p:sp>
      <p:sp>
        <p:nvSpPr>
          <p:cNvPr id="58372" name="Slide Number Placeholder 3"/>
          <p:cNvSpPr>
            <a:spLocks noGrp="1"/>
          </p:cNvSpPr>
          <p:nvPr>
            <p:ph type="sldNum" sz="quarter" idx="10"/>
          </p:nvPr>
        </p:nvSpPr>
        <p:spPr>
          <a:xfrm>
            <a:off x="0" y="1271588"/>
            <a:ext cx="533400" cy="244475"/>
          </a:xfrm>
          <a:noFill/>
        </p:spPr>
        <p:txBody>
          <a:bodyPr/>
          <a:lstStyle/>
          <a:p>
            <a:pPr>
              <a:lnSpc>
                <a:spcPct val="80000"/>
              </a:lnSpc>
            </a:pPr>
            <a:fld id="{97191875-9C80-4B89-9F18-A1370044D31C}" type="slidenum">
              <a:rPr lang="en-US" altLang="en-US" sz="1200" smtClean="0">
                <a:solidFill>
                  <a:srgbClr val="FFFFFF"/>
                </a:solidFill>
                <a:latin typeface="Tw Cen MT" pitchFamily="34" charset="0"/>
                <a:ea typeface="ＭＳ Ｐゴシック" pitchFamily="34" charset="-128"/>
              </a:rPr>
              <a:pPr>
                <a:lnSpc>
                  <a:spcPct val="80000"/>
                </a:lnSpc>
              </a:pPr>
              <a:t>26</a:t>
            </a:fld>
            <a:endParaRPr lang="en-US" altLang="en-US" sz="1200" smtClean="0">
              <a:solidFill>
                <a:srgbClr val="FFFFFF"/>
              </a:solidFill>
              <a:latin typeface="Tw Cen MT"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612775" y="228600"/>
            <a:ext cx="8153400" cy="990600"/>
          </a:xfrm>
        </p:spPr>
        <p:txBody>
          <a:bodyPr/>
          <a:lstStyle/>
          <a:p>
            <a:r>
              <a:rPr lang="en-US" altLang="en-US" smtClean="0"/>
              <a:t>Probability density function </a:t>
            </a:r>
          </a:p>
        </p:txBody>
      </p:sp>
      <p:sp>
        <p:nvSpPr>
          <p:cNvPr id="59395" name="Content Placeholder 2"/>
          <p:cNvSpPr>
            <a:spLocks noGrp="1"/>
          </p:cNvSpPr>
          <p:nvPr>
            <p:ph sz="quarter" idx="1"/>
          </p:nvPr>
        </p:nvSpPr>
        <p:spPr>
          <a:xfrm>
            <a:off x="612775" y="1600200"/>
            <a:ext cx="8153400" cy="4495800"/>
          </a:xfrm>
        </p:spPr>
        <p:txBody>
          <a:bodyPr/>
          <a:lstStyle/>
          <a:p>
            <a:r>
              <a:rPr lang="en-US" altLang="en-US" sz="2400" smtClean="0"/>
              <a:t>The </a:t>
            </a:r>
            <a:r>
              <a:rPr lang="en-US" altLang="en-US" sz="2400" b="1" smtClean="0"/>
              <a:t>probability density function (pdf) </a:t>
            </a:r>
            <a:r>
              <a:rPr lang="en-US" altLang="en-US" sz="2400" smtClean="0"/>
              <a:t>of the random variable X is a function such that the area under the density function curve between any two points a and b is equal to the probability that the random variable X falls between a and b. Thus, the total area under the density function curve over the entire range of possible values for the random variable is 1</a:t>
            </a:r>
          </a:p>
          <a:p>
            <a:r>
              <a:rPr lang="en-US" altLang="en-US" sz="2400" smtClean="0"/>
              <a:t>The pdf has large values in regions of high probability and small values in regions of low probability </a:t>
            </a:r>
          </a:p>
        </p:txBody>
      </p:sp>
      <p:sp>
        <p:nvSpPr>
          <p:cNvPr id="59396" name="Slide Number Placeholder 3"/>
          <p:cNvSpPr>
            <a:spLocks noGrp="1"/>
          </p:cNvSpPr>
          <p:nvPr>
            <p:ph type="sldNum" sz="quarter" idx="10"/>
          </p:nvPr>
        </p:nvSpPr>
        <p:spPr>
          <a:xfrm>
            <a:off x="0" y="1271588"/>
            <a:ext cx="533400" cy="244475"/>
          </a:xfrm>
          <a:noFill/>
        </p:spPr>
        <p:txBody>
          <a:bodyPr/>
          <a:lstStyle/>
          <a:p>
            <a:pPr>
              <a:lnSpc>
                <a:spcPct val="80000"/>
              </a:lnSpc>
            </a:pPr>
            <a:fld id="{A4EC3D9D-7B9A-47FE-A756-64C2F512F1FF}" type="slidenum">
              <a:rPr lang="en-US" altLang="en-US" sz="1200" smtClean="0">
                <a:solidFill>
                  <a:srgbClr val="FFFFFF"/>
                </a:solidFill>
                <a:latin typeface="Tw Cen MT" pitchFamily="34" charset="0"/>
                <a:ea typeface="ＭＳ Ｐゴシック" pitchFamily="34" charset="-128"/>
              </a:rPr>
              <a:pPr>
                <a:lnSpc>
                  <a:spcPct val="80000"/>
                </a:lnSpc>
              </a:pPr>
              <a:t>27</a:t>
            </a:fld>
            <a:endParaRPr lang="en-US" altLang="en-US" sz="1200" smtClean="0">
              <a:solidFill>
                <a:srgbClr val="FFFFFF"/>
              </a:solidFill>
              <a:latin typeface="Tw Cen MT"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a:xfrm>
            <a:off x="612775" y="228600"/>
            <a:ext cx="8153400" cy="990600"/>
          </a:xfrm>
        </p:spPr>
        <p:txBody>
          <a:bodyPr/>
          <a:lstStyle/>
          <a:p>
            <a:r>
              <a:rPr lang="en-US" altLang="en-US" sz="3200" smtClean="0"/>
              <a:t>Some remarks</a:t>
            </a:r>
          </a:p>
        </p:txBody>
      </p:sp>
      <p:sp>
        <p:nvSpPr>
          <p:cNvPr id="9220" name="Content Placeholder 2"/>
          <p:cNvSpPr>
            <a:spLocks noGrp="1"/>
          </p:cNvSpPr>
          <p:nvPr>
            <p:ph sz="quarter" idx="1"/>
          </p:nvPr>
        </p:nvSpPr>
        <p:spPr>
          <a:xfrm>
            <a:off x="609600" y="1143000"/>
            <a:ext cx="8153400" cy="4495800"/>
          </a:xfrm>
        </p:spPr>
        <p:txBody>
          <a:bodyPr/>
          <a:lstStyle/>
          <a:p>
            <a:r>
              <a:rPr lang="en-US" altLang="en-US" sz="2400" smtClean="0"/>
              <a:t>As discussed earlier, for a continuous random variable X, Pr(X=x)=0 for any specific value x</a:t>
            </a:r>
          </a:p>
          <a:p>
            <a:r>
              <a:rPr lang="en-US" altLang="en-US" sz="2400" smtClean="0"/>
              <a:t>Generally, a distinction is not made between probabilities such as Pr(X&lt;x) and Pr(X≤x), Pr(a≤X≤b) and Pr(a&lt;X&lt;b) when X is a continuous</a:t>
            </a:r>
          </a:p>
          <a:p>
            <a:r>
              <a:rPr lang="en-US" altLang="en-US" sz="2400" smtClean="0"/>
              <a:t>The pdf of a continuous random variable X is usually denoted as f(x)</a:t>
            </a:r>
          </a:p>
          <a:p>
            <a:r>
              <a:rPr lang="en-US" altLang="en-US" sz="2400" smtClean="0"/>
              <a:t>In mathematics, the probability of X in interval [a, b] is equal to the integration (area) of its pdf over [a,b], that is</a:t>
            </a:r>
          </a:p>
          <a:p>
            <a:pPr>
              <a:buFont typeface="Wingdings" pitchFamily="2" charset="2"/>
              <a:buNone/>
            </a:pPr>
            <a:endParaRPr lang="en-US" altLang="en-US" sz="2400" smtClean="0"/>
          </a:p>
          <a:p>
            <a:pPr>
              <a:buFont typeface="Wingdings" pitchFamily="2" charset="2"/>
              <a:buNone/>
            </a:pPr>
            <a:endParaRPr lang="en-US" altLang="en-US" sz="2400" smtClean="0"/>
          </a:p>
        </p:txBody>
      </p:sp>
      <p:sp>
        <p:nvSpPr>
          <p:cNvPr id="9221" name="Slide Number Placeholder 3"/>
          <p:cNvSpPr>
            <a:spLocks noGrp="1"/>
          </p:cNvSpPr>
          <p:nvPr>
            <p:ph type="sldNum" sz="quarter" idx="10"/>
          </p:nvPr>
        </p:nvSpPr>
        <p:spPr>
          <a:xfrm>
            <a:off x="0" y="1271588"/>
            <a:ext cx="533400" cy="244475"/>
          </a:xfrm>
          <a:noFill/>
        </p:spPr>
        <p:txBody>
          <a:bodyPr/>
          <a:lstStyle/>
          <a:p>
            <a:pPr>
              <a:lnSpc>
                <a:spcPct val="80000"/>
              </a:lnSpc>
            </a:pPr>
            <a:fld id="{C24B3839-127B-4EEC-89D9-441BC42EC69F}" type="slidenum">
              <a:rPr lang="en-US" altLang="en-US" sz="1200" smtClean="0">
                <a:solidFill>
                  <a:srgbClr val="FFFFFF"/>
                </a:solidFill>
                <a:latin typeface="Tw Cen MT" pitchFamily="34" charset="0"/>
                <a:ea typeface="ＭＳ Ｐゴシック" pitchFamily="34" charset="-128"/>
              </a:rPr>
              <a:pPr>
                <a:lnSpc>
                  <a:spcPct val="80000"/>
                </a:lnSpc>
              </a:pPr>
              <a:t>28</a:t>
            </a:fld>
            <a:endParaRPr lang="en-US" altLang="en-US" sz="1200" smtClean="0">
              <a:solidFill>
                <a:srgbClr val="FFFFFF"/>
              </a:solidFill>
              <a:latin typeface="Tw Cen MT" pitchFamily="34" charset="0"/>
              <a:ea typeface="ＭＳ Ｐゴシック" pitchFamily="34" charset="-128"/>
            </a:endParaRPr>
          </a:p>
        </p:txBody>
      </p:sp>
      <p:graphicFrame>
        <p:nvGraphicFramePr>
          <p:cNvPr id="9218" name="Object 2"/>
          <p:cNvGraphicFramePr>
            <a:graphicFrameLocks noChangeAspect="1"/>
          </p:cNvGraphicFramePr>
          <p:nvPr/>
        </p:nvGraphicFramePr>
        <p:xfrm>
          <a:off x="2971800" y="5181600"/>
          <a:ext cx="2978150" cy="609600"/>
        </p:xfrm>
        <a:graphic>
          <a:graphicData uri="http://schemas.openxmlformats.org/presentationml/2006/ole">
            <p:oleObj spid="_x0000_s9218" name="Equation" r:id="rId3" imgW="1612900" imgH="33020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itle 1"/>
          <p:cNvSpPr>
            <a:spLocks noGrp="1"/>
          </p:cNvSpPr>
          <p:nvPr>
            <p:ph type="title"/>
          </p:nvPr>
        </p:nvSpPr>
        <p:spPr>
          <a:xfrm>
            <a:off x="612775" y="228600"/>
            <a:ext cx="8153400" cy="990600"/>
          </a:xfrm>
        </p:spPr>
        <p:txBody>
          <a:bodyPr/>
          <a:lstStyle/>
          <a:p>
            <a:r>
              <a:rPr lang="en-US" altLang="en-US" smtClean="0"/>
              <a:t>Expectation and variance</a:t>
            </a:r>
          </a:p>
        </p:txBody>
      </p:sp>
      <p:sp>
        <p:nvSpPr>
          <p:cNvPr id="10245" name="Content Placeholder 2"/>
          <p:cNvSpPr>
            <a:spLocks noGrp="1"/>
          </p:cNvSpPr>
          <p:nvPr>
            <p:ph sz="quarter" idx="1"/>
          </p:nvPr>
        </p:nvSpPr>
        <p:spPr>
          <a:xfrm>
            <a:off x="612775" y="1600200"/>
            <a:ext cx="8153400" cy="4495800"/>
          </a:xfrm>
        </p:spPr>
        <p:txBody>
          <a:bodyPr/>
          <a:lstStyle/>
          <a:p>
            <a:r>
              <a:rPr lang="en-US" altLang="en-US" sz="2800" smtClean="0"/>
              <a:t>The </a:t>
            </a:r>
            <a:r>
              <a:rPr lang="en-US" altLang="en-US" sz="2800" b="1" smtClean="0"/>
              <a:t>expectation</a:t>
            </a:r>
            <a:r>
              <a:rPr lang="en-US" altLang="en-US" sz="2800" smtClean="0"/>
              <a:t> of a continuous random variable X, denoted by E(X), or </a:t>
            </a:r>
            <a:r>
              <a:rPr lang="en-US" altLang="en-US" sz="2800" smtClean="0">
                <a:sym typeface="Symbol" pitchFamily="18" charset="2"/>
              </a:rPr>
              <a:t>, is the average value taken on by the random variable</a:t>
            </a:r>
          </a:p>
          <a:p>
            <a:r>
              <a:rPr lang="en-US" altLang="en-US" sz="2800" smtClean="0">
                <a:sym typeface="Symbol" pitchFamily="18" charset="2"/>
              </a:rPr>
              <a:t>The </a:t>
            </a:r>
            <a:r>
              <a:rPr lang="en-US" altLang="en-US" sz="2800" b="1" smtClean="0">
                <a:sym typeface="Symbol" pitchFamily="18" charset="2"/>
              </a:rPr>
              <a:t>variance</a:t>
            </a:r>
            <a:r>
              <a:rPr lang="en-US" altLang="en-US" sz="2800" smtClean="0">
                <a:sym typeface="Symbol" pitchFamily="18" charset="2"/>
              </a:rPr>
              <a:t> of a continuous random variable X, denoted by Var(X) or     , is the average squared distance of each value of the random variable from its expectation, which is given by                            . The </a:t>
            </a:r>
            <a:r>
              <a:rPr lang="en-US" altLang="en-US" sz="2800" b="1" smtClean="0">
                <a:sym typeface="Symbol" pitchFamily="18" charset="2"/>
              </a:rPr>
              <a:t>standard deviation</a:t>
            </a:r>
            <a:r>
              <a:rPr lang="en-US" altLang="en-US" sz="2800" smtClean="0">
                <a:sym typeface="Symbol" pitchFamily="18" charset="2"/>
              </a:rPr>
              <a:t>, or , is the square root of the variance, that is,   </a:t>
            </a:r>
            <a:endParaRPr lang="en-US" altLang="en-US" sz="2800" smtClean="0"/>
          </a:p>
        </p:txBody>
      </p:sp>
      <p:sp>
        <p:nvSpPr>
          <p:cNvPr id="10246" name="Slide Number Placeholder 3"/>
          <p:cNvSpPr>
            <a:spLocks noGrp="1"/>
          </p:cNvSpPr>
          <p:nvPr>
            <p:ph type="sldNum" sz="quarter" idx="10"/>
          </p:nvPr>
        </p:nvSpPr>
        <p:spPr>
          <a:xfrm>
            <a:off x="0" y="1271588"/>
            <a:ext cx="533400" cy="244475"/>
          </a:xfrm>
          <a:noFill/>
        </p:spPr>
        <p:txBody>
          <a:bodyPr/>
          <a:lstStyle/>
          <a:p>
            <a:pPr>
              <a:lnSpc>
                <a:spcPct val="80000"/>
              </a:lnSpc>
            </a:pPr>
            <a:fld id="{129C830A-11D8-4644-BED5-CD113C50AC14}" type="slidenum">
              <a:rPr lang="en-US" altLang="en-US" sz="1200" smtClean="0">
                <a:solidFill>
                  <a:srgbClr val="FFFFFF"/>
                </a:solidFill>
                <a:latin typeface="Tw Cen MT" pitchFamily="34" charset="0"/>
                <a:ea typeface="ＭＳ Ｐゴシック" pitchFamily="34" charset="-128"/>
              </a:rPr>
              <a:pPr>
                <a:lnSpc>
                  <a:spcPct val="80000"/>
                </a:lnSpc>
              </a:pPr>
              <a:t>29</a:t>
            </a:fld>
            <a:endParaRPr lang="en-US" altLang="en-US" sz="1200" smtClean="0">
              <a:solidFill>
                <a:srgbClr val="FFFFFF"/>
              </a:solidFill>
              <a:latin typeface="Tw Cen MT" pitchFamily="34" charset="0"/>
              <a:ea typeface="ＭＳ Ｐゴシック" pitchFamily="34" charset="-128"/>
            </a:endParaRPr>
          </a:p>
        </p:txBody>
      </p:sp>
      <p:graphicFrame>
        <p:nvGraphicFramePr>
          <p:cNvPr id="10242" name="Object 2"/>
          <p:cNvGraphicFramePr>
            <a:graphicFrameLocks noChangeAspect="1"/>
          </p:cNvGraphicFramePr>
          <p:nvPr/>
        </p:nvGraphicFramePr>
        <p:xfrm>
          <a:off x="4267200" y="3429000"/>
          <a:ext cx="381000" cy="381000"/>
        </p:xfrm>
        <a:graphic>
          <a:graphicData uri="http://schemas.openxmlformats.org/presentationml/2006/ole">
            <p:oleObj spid="_x0000_s10242" name="Equation" r:id="rId3" imgW="203024" imgH="203024" progId="Equation.3">
              <p:embed/>
            </p:oleObj>
          </a:graphicData>
        </a:graphic>
      </p:graphicFrame>
      <p:graphicFrame>
        <p:nvGraphicFramePr>
          <p:cNvPr id="10243" name="Object 4"/>
          <p:cNvGraphicFramePr>
            <a:graphicFrameLocks noChangeAspect="1"/>
          </p:cNvGraphicFramePr>
          <p:nvPr/>
        </p:nvGraphicFramePr>
        <p:xfrm>
          <a:off x="4038600" y="5181600"/>
          <a:ext cx="1577975" cy="457200"/>
        </p:xfrm>
        <a:graphic>
          <a:graphicData uri="http://schemas.openxmlformats.org/presentationml/2006/ole">
            <p:oleObj spid="_x0000_s10243" name="Equation" r:id="rId4" imgW="875920" imgH="25389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12775" y="228600"/>
            <a:ext cx="8153400" cy="990600"/>
          </a:xfrm>
        </p:spPr>
        <p:txBody>
          <a:bodyPr/>
          <a:lstStyle/>
          <a:p>
            <a:r>
              <a:rPr lang="en-US" altLang="en-US" smtClean="0"/>
              <a:t>Introduction</a:t>
            </a:r>
          </a:p>
        </p:txBody>
      </p:sp>
      <p:sp>
        <p:nvSpPr>
          <p:cNvPr id="43011" name="Content Placeholder 2"/>
          <p:cNvSpPr>
            <a:spLocks noGrp="1"/>
          </p:cNvSpPr>
          <p:nvPr>
            <p:ph sz="quarter" idx="1"/>
          </p:nvPr>
        </p:nvSpPr>
        <p:spPr>
          <a:xfrm>
            <a:off x="612775" y="1600200"/>
            <a:ext cx="8153400" cy="4495800"/>
          </a:xfrm>
        </p:spPr>
        <p:txBody>
          <a:bodyPr/>
          <a:lstStyle/>
          <a:p>
            <a:r>
              <a:rPr lang="en-US" altLang="en-US" sz="2400" smtClean="0"/>
              <a:t>Last lecture defined probability and introduced some basic tools used in working with probabilities</a:t>
            </a:r>
          </a:p>
          <a:p>
            <a:r>
              <a:rPr lang="en-US" altLang="en-US" sz="2400" smtClean="0"/>
              <a:t>This lecture discusses specific probability models </a:t>
            </a:r>
          </a:p>
          <a:p>
            <a:r>
              <a:rPr lang="en-US" altLang="en-US" sz="2100" smtClean="0"/>
              <a:t>Three specific probability distributions (models) </a:t>
            </a:r>
          </a:p>
          <a:p>
            <a:pPr lvl="1"/>
            <a:r>
              <a:rPr lang="en-US" altLang="en-US" sz="1800" b="1" smtClean="0"/>
              <a:t>Binomial distribution </a:t>
            </a:r>
          </a:p>
          <a:p>
            <a:pPr lvl="1"/>
            <a:r>
              <a:rPr lang="en-US" altLang="en-US" sz="1800" b="1" smtClean="0"/>
              <a:t>Poisson distribution</a:t>
            </a:r>
          </a:p>
          <a:p>
            <a:pPr lvl="1"/>
            <a:r>
              <a:rPr lang="en-US" altLang="en-US" sz="1800" b="1" smtClean="0"/>
              <a:t>Normal distribution </a:t>
            </a:r>
          </a:p>
          <a:p>
            <a:endParaRPr lang="en-US" altLang="en-US" smtClean="0"/>
          </a:p>
        </p:txBody>
      </p:sp>
      <p:sp>
        <p:nvSpPr>
          <p:cNvPr id="43012" name="Slide Number Placeholder 3"/>
          <p:cNvSpPr>
            <a:spLocks noGrp="1"/>
          </p:cNvSpPr>
          <p:nvPr>
            <p:ph type="sldNum" sz="quarter" idx="10"/>
          </p:nvPr>
        </p:nvSpPr>
        <p:spPr>
          <a:xfrm>
            <a:off x="0" y="1271588"/>
            <a:ext cx="533400" cy="244475"/>
          </a:xfrm>
          <a:noFill/>
        </p:spPr>
        <p:txBody>
          <a:bodyPr/>
          <a:lstStyle/>
          <a:p>
            <a:pPr>
              <a:lnSpc>
                <a:spcPct val="80000"/>
              </a:lnSpc>
            </a:pPr>
            <a:fld id="{72CF8F4A-C843-4619-831A-B4766B7B87C7}" type="slidenum">
              <a:rPr lang="en-US" altLang="en-US" sz="1200" smtClean="0">
                <a:solidFill>
                  <a:srgbClr val="FFFFFF"/>
                </a:solidFill>
                <a:latin typeface="Tw Cen MT" pitchFamily="34" charset="0"/>
              </a:rPr>
              <a:pPr>
                <a:lnSpc>
                  <a:spcPct val="80000"/>
                </a:lnSpc>
              </a:pPr>
              <a:t>3</a:t>
            </a:fld>
            <a:endParaRPr lang="en-US" altLang="en-US" sz="1200" smtClean="0">
              <a:solidFill>
                <a:srgbClr val="FFFFFF"/>
              </a:solidFill>
              <a:latin typeface="Tw Cen MT"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12775" y="228600"/>
            <a:ext cx="8153400" cy="990600"/>
          </a:xfrm>
        </p:spPr>
        <p:txBody>
          <a:bodyPr/>
          <a:lstStyle/>
          <a:p>
            <a:r>
              <a:rPr lang="en-US" altLang="en-US" smtClean="0"/>
              <a:t>Normal distribution</a:t>
            </a:r>
          </a:p>
        </p:txBody>
      </p:sp>
      <p:sp>
        <p:nvSpPr>
          <p:cNvPr id="60419" name="Content Placeholder 2"/>
          <p:cNvSpPr>
            <a:spLocks noGrp="1"/>
          </p:cNvSpPr>
          <p:nvPr>
            <p:ph sz="quarter" idx="1"/>
          </p:nvPr>
        </p:nvSpPr>
        <p:spPr>
          <a:xfrm>
            <a:off x="612775" y="1600200"/>
            <a:ext cx="8153400" cy="4495800"/>
          </a:xfrm>
        </p:spPr>
        <p:txBody>
          <a:bodyPr/>
          <a:lstStyle/>
          <a:p>
            <a:r>
              <a:rPr lang="en-US" altLang="en-US" sz="2000" smtClean="0"/>
              <a:t>Normal distribution is also called Gaussian distribution, after the well-known mathematician Karl Gauss (1777-1855, “the Prince of Mathematicians“)</a:t>
            </a:r>
          </a:p>
          <a:p>
            <a:r>
              <a:rPr lang="en-US" altLang="en-US" sz="2000" smtClean="0"/>
              <a:t>Normal distribution is very useful</a:t>
            </a:r>
          </a:p>
          <a:p>
            <a:pPr lvl="1">
              <a:buFont typeface="Arial" charset="0"/>
              <a:buChar char="•"/>
            </a:pPr>
            <a:r>
              <a:rPr lang="en-US" altLang="en-US" sz="1700" smtClean="0"/>
              <a:t>Many variables are normally distributed</a:t>
            </a:r>
          </a:p>
          <a:p>
            <a:pPr lvl="1">
              <a:buFont typeface="Arial" charset="0"/>
              <a:buChar char="•"/>
            </a:pPr>
            <a:r>
              <a:rPr lang="en-US" altLang="en-US" sz="1700" smtClean="0"/>
              <a:t>Many other distributions an be made approximately normal</a:t>
            </a:r>
          </a:p>
          <a:p>
            <a:pPr lvl="1">
              <a:buFont typeface="Wingdings 2" pitchFamily="18" charset="2"/>
              <a:buNone/>
            </a:pPr>
            <a:r>
              <a:rPr lang="en-US" altLang="en-US" sz="1700" smtClean="0"/>
              <a:t>     by transformation</a:t>
            </a:r>
          </a:p>
          <a:p>
            <a:pPr lvl="1">
              <a:buFont typeface="Arial" charset="0"/>
              <a:buChar char="•"/>
            </a:pPr>
            <a:r>
              <a:rPr lang="en-US" altLang="en-US" sz="1700" smtClean="0"/>
              <a:t>Normal distribution is as approximation of other distribution </a:t>
            </a:r>
          </a:p>
          <a:p>
            <a:pPr lvl="1">
              <a:buFont typeface="Wingdings 2" pitchFamily="18" charset="2"/>
              <a:buNone/>
            </a:pPr>
            <a:r>
              <a:rPr lang="en-US" altLang="en-US" sz="1700" smtClean="0"/>
              <a:t>     such as binomial distribution and Poisson distribution</a:t>
            </a:r>
          </a:p>
          <a:p>
            <a:pPr lvl="1">
              <a:buFont typeface="Arial" charset="0"/>
              <a:buChar char="•"/>
            </a:pPr>
            <a:r>
              <a:rPr lang="en-US" altLang="en-US" sz="1700" smtClean="0"/>
              <a:t>Most statistical methods considered in this text are based on </a:t>
            </a:r>
          </a:p>
          <a:p>
            <a:pPr lvl="1">
              <a:buFont typeface="Wingdings 2" pitchFamily="18" charset="2"/>
              <a:buNone/>
            </a:pPr>
            <a:r>
              <a:rPr lang="en-US" altLang="en-US" sz="1700" smtClean="0"/>
              <a:t>     normal distribution</a:t>
            </a:r>
          </a:p>
          <a:p>
            <a:pPr lvl="1">
              <a:buFont typeface="Wingdings 2" pitchFamily="18" charset="2"/>
              <a:buNone/>
            </a:pPr>
            <a:endParaRPr lang="en-US" altLang="en-US" sz="1700" smtClean="0"/>
          </a:p>
        </p:txBody>
      </p:sp>
      <p:sp>
        <p:nvSpPr>
          <p:cNvPr id="60420" name="Slide Number Placeholder 3"/>
          <p:cNvSpPr>
            <a:spLocks noGrp="1"/>
          </p:cNvSpPr>
          <p:nvPr>
            <p:ph type="sldNum" sz="quarter" idx="10"/>
          </p:nvPr>
        </p:nvSpPr>
        <p:spPr>
          <a:xfrm>
            <a:off x="0" y="1271588"/>
            <a:ext cx="533400" cy="244475"/>
          </a:xfrm>
          <a:noFill/>
        </p:spPr>
        <p:txBody>
          <a:bodyPr/>
          <a:lstStyle/>
          <a:p>
            <a:pPr>
              <a:lnSpc>
                <a:spcPct val="80000"/>
              </a:lnSpc>
            </a:pPr>
            <a:fld id="{D903BD64-8717-4C8D-A248-C4079479F096}" type="slidenum">
              <a:rPr lang="en-US" altLang="en-US" sz="1200" smtClean="0">
                <a:solidFill>
                  <a:srgbClr val="FFFFFF"/>
                </a:solidFill>
                <a:latin typeface="Tw Cen MT" pitchFamily="34" charset="0"/>
                <a:ea typeface="ＭＳ Ｐゴシック" pitchFamily="34" charset="-128"/>
              </a:rPr>
              <a:pPr>
                <a:lnSpc>
                  <a:spcPct val="80000"/>
                </a:lnSpc>
              </a:pPr>
              <a:t>30</a:t>
            </a:fld>
            <a:endParaRPr lang="en-US" altLang="en-US" sz="1200" smtClean="0">
              <a:solidFill>
                <a:srgbClr val="FFFFFF"/>
              </a:solidFill>
              <a:latin typeface="Tw Cen MT" pitchFamily="34" charset="0"/>
              <a:ea typeface="ＭＳ Ｐゴシック" pitchFamily="34" charset="-128"/>
            </a:endParaRPr>
          </a:p>
        </p:txBody>
      </p:sp>
      <p:pic>
        <p:nvPicPr>
          <p:cNvPr id="60421" name="Picture 5" descr="File:Carl Friedrich Gauss.jpg"/>
          <p:cNvPicPr>
            <a:picLocks noChangeAspect="1" noChangeArrowheads="1"/>
          </p:cNvPicPr>
          <p:nvPr/>
        </p:nvPicPr>
        <p:blipFill>
          <a:blip r:embed="rId2" cstate="print"/>
          <a:srcRect/>
          <a:stretch>
            <a:fillRect/>
          </a:stretch>
        </p:blipFill>
        <p:spPr bwMode="auto">
          <a:xfrm>
            <a:off x="6781800" y="2362200"/>
            <a:ext cx="196215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a:xfrm>
            <a:off x="612775" y="228600"/>
            <a:ext cx="8153400" cy="990600"/>
          </a:xfrm>
        </p:spPr>
        <p:txBody>
          <a:bodyPr/>
          <a:lstStyle/>
          <a:p>
            <a:r>
              <a:rPr lang="en-US" altLang="en-US" smtClean="0"/>
              <a:t>The pdf of normal distribution </a:t>
            </a:r>
          </a:p>
        </p:txBody>
      </p:sp>
      <p:sp>
        <p:nvSpPr>
          <p:cNvPr id="11268" name="Content Placeholder 2"/>
          <p:cNvSpPr>
            <a:spLocks noGrp="1"/>
          </p:cNvSpPr>
          <p:nvPr>
            <p:ph sz="quarter" idx="1"/>
          </p:nvPr>
        </p:nvSpPr>
        <p:spPr>
          <a:xfrm>
            <a:off x="612775" y="1600200"/>
            <a:ext cx="8153400" cy="4495800"/>
          </a:xfrm>
        </p:spPr>
        <p:txBody>
          <a:bodyPr/>
          <a:lstStyle/>
          <a:p>
            <a:r>
              <a:rPr lang="en-US" altLang="en-US" smtClean="0"/>
              <a:t>The normal distribution is defined by its pdf, which is given as</a:t>
            </a:r>
          </a:p>
          <a:p>
            <a:endParaRPr lang="en-US" altLang="en-US" smtClean="0"/>
          </a:p>
          <a:p>
            <a:endParaRPr lang="en-US" altLang="en-US" smtClean="0"/>
          </a:p>
          <a:p>
            <a:pPr>
              <a:buFont typeface="Wingdings" pitchFamily="2" charset="2"/>
              <a:buNone/>
            </a:pPr>
            <a:r>
              <a:rPr lang="en-US" altLang="en-US" smtClean="0"/>
              <a:t>for some parameters </a:t>
            </a:r>
            <a:r>
              <a:rPr lang="en-US" altLang="en-US" smtClean="0">
                <a:sym typeface="Symbol" pitchFamily="18" charset="2"/>
              </a:rPr>
              <a:t> and </a:t>
            </a:r>
            <a:endParaRPr lang="en-US" altLang="en-US" smtClean="0"/>
          </a:p>
          <a:p>
            <a:endParaRPr lang="en-US" altLang="en-US" smtClean="0"/>
          </a:p>
        </p:txBody>
      </p:sp>
      <p:sp>
        <p:nvSpPr>
          <p:cNvPr id="11269" name="Slide Number Placeholder 3"/>
          <p:cNvSpPr>
            <a:spLocks noGrp="1"/>
          </p:cNvSpPr>
          <p:nvPr>
            <p:ph type="sldNum" sz="quarter" idx="10"/>
          </p:nvPr>
        </p:nvSpPr>
        <p:spPr>
          <a:xfrm>
            <a:off x="0" y="1271588"/>
            <a:ext cx="533400" cy="244475"/>
          </a:xfrm>
          <a:noFill/>
        </p:spPr>
        <p:txBody>
          <a:bodyPr/>
          <a:lstStyle/>
          <a:p>
            <a:pPr>
              <a:lnSpc>
                <a:spcPct val="80000"/>
              </a:lnSpc>
            </a:pPr>
            <a:fld id="{B180F21E-34FB-471F-BE3A-88D939212D77}" type="slidenum">
              <a:rPr lang="en-US" altLang="en-US" sz="1200" smtClean="0">
                <a:solidFill>
                  <a:srgbClr val="FFFFFF"/>
                </a:solidFill>
                <a:latin typeface="Tw Cen MT" pitchFamily="34" charset="0"/>
                <a:ea typeface="ＭＳ Ｐゴシック" pitchFamily="34" charset="-128"/>
              </a:rPr>
              <a:pPr>
                <a:lnSpc>
                  <a:spcPct val="80000"/>
                </a:lnSpc>
              </a:pPr>
              <a:t>31</a:t>
            </a:fld>
            <a:endParaRPr lang="en-US" altLang="en-US" sz="1200" smtClean="0">
              <a:solidFill>
                <a:srgbClr val="FFFFFF"/>
              </a:solidFill>
              <a:latin typeface="Tw Cen MT" pitchFamily="34" charset="0"/>
              <a:ea typeface="ＭＳ Ｐゴシック" pitchFamily="34" charset="-128"/>
            </a:endParaRPr>
          </a:p>
        </p:txBody>
      </p:sp>
      <p:graphicFrame>
        <p:nvGraphicFramePr>
          <p:cNvPr id="11266" name="Object 2"/>
          <p:cNvGraphicFramePr>
            <a:graphicFrameLocks noChangeAspect="1"/>
          </p:cNvGraphicFramePr>
          <p:nvPr/>
        </p:nvGraphicFramePr>
        <p:xfrm>
          <a:off x="4343400" y="2286000"/>
          <a:ext cx="3627438" cy="1295400"/>
        </p:xfrm>
        <a:graphic>
          <a:graphicData uri="http://schemas.openxmlformats.org/presentationml/2006/ole">
            <p:oleObj spid="_x0000_s11266" name="Equation" r:id="rId3" imgW="964557" imgH="964557" progId="">
              <p:embed/>
            </p:oleObj>
          </a:graphicData>
        </a:graphic>
      </p:graphicFrame>
      <p:sp>
        <p:nvSpPr>
          <p:cNvPr id="11270" name="Rectangle 8"/>
          <p:cNvSpPr>
            <a:spLocks noChangeArrowheads="1"/>
          </p:cNvSpPr>
          <p:nvPr/>
        </p:nvSpPr>
        <p:spPr bwMode="auto">
          <a:xfrm>
            <a:off x="4495800" y="4419600"/>
            <a:ext cx="3962400" cy="1570038"/>
          </a:xfrm>
          <a:prstGeom prst="rect">
            <a:avLst/>
          </a:prstGeom>
          <a:noFill/>
          <a:ln w="9525">
            <a:noFill/>
            <a:miter lim="800000"/>
            <a:headEnd/>
            <a:tailEnd/>
          </a:ln>
        </p:spPr>
        <p:txBody>
          <a:bodyPr>
            <a:spAutoFit/>
          </a:bodyPr>
          <a:lstStyle/>
          <a:p>
            <a:pPr lvl="1"/>
            <a:r>
              <a:rPr lang="en-US" altLang="en-US" sz="2400">
                <a:latin typeface="Tw Cen MT" pitchFamily="34" charset="0"/>
                <a:sym typeface="Symbol" pitchFamily="18" charset="2"/>
              </a:rPr>
              <a:t>: Mean</a:t>
            </a:r>
          </a:p>
          <a:p>
            <a:pPr lvl="1"/>
            <a:r>
              <a:rPr lang="en-US" altLang="en-US" sz="2400">
                <a:latin typeface="Tw Cen MT" pitchFamily="34" charset="0"/>
                <a:sym typeface="Symbol" pitchFamily="18" charset="2"/>
              </a:rPr>
              <a:t>: Standard deviation</a:t>
            </a:r>
          </a:p>
          <a:p>
            <a:pPr lvl="1">
              <a:buFont typeface="Symbol" pitchFamily="18" charset="2"/>
              <a:buChar char="p"/>
            </a:pPr>
            <a:r>
              <a:rPr lang="en-US" altLang="en-US" sz="2400">
                <a:latin typeface="Tw Cen MT" pitchFamily="34" charset="0"/>
                <a:sym typeface="Symbol" pitchFamily="18" charset="2"/>
              </a:rPr>
              <a:t> = 3.14159</a:t>
            </a:r>
          </a:p>
          <a:p>
            <a:pPr lvl="1"/>
            <a:r>
              <a:rPr lang="en-US" altLang="en-US" sz="2400">
                <a:latin typeface="Tw Cen MT" pitchFamily="34" charset="0"/>
                <a:sym typeface="Symbol" pitchFamily="18" charset="2"/>
              </a:rPr>
              <a:t>e = 2.71828</a:t>
            </a:r>
            <a:r>
              <a:rPr lang="en-US" altLang="en-US" sz="2400">
                <a:latin typeface="Tw Cen MT" pitchFamily="34"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612775" y="228600"/>
            <a:ext cx="8153400" cy="990600"/>
          </a:xfrm>
        </p:spPr>
        <p:txBody>
          <a:bodyPr/>
          <a:lstStyle/>
          <a:p>
            <a:r>
              <a:rPr lang="en-US" altLang="en-US" smtClean="0"/>
              <a:t>An example of Normal pdf</a:t>
            </a:r>
          </a:p>
        </p:txBody>
      </p:sp>
      <p:sp>
        <p:nvSpPr>
          <p:cNvPr id="61443" name="Content Placeholder 2"/>
          <p:cNvSpPr>
            <a:spLocks noGrp="1"/>
          </p:cNvSpPr>
          <p:nvPr>
            <p:ph sz="quarter" idx="1"/>
          </p:nvPr>
        </p:nvSpPr>
        <p:spPr>
          <a:xfrm>
            <a:off x="612775" y="1295400"/>
            <a:ext cx="8153400" cy="4495800"/>
          </a:xfrm>
        </p:spPr>
        <p:txBody>
          <a:bodyPr/>
          <a:lstStyle/>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sz="2400" smtClean="0"/>
              <a:t>Bell-shaped, symmetric with mode and center at </a:t>
            </a:r>
            <a:r>
              <a:rPr lang="en-US" altLang="en-US" sz="2400" smtClean="0">
                <a:sym typeface="Symbol" pitchFamily="18" charset="2"/>
              </a:rPr>
              <a:t></a:t>
            </a:r>
          </a:p>
          <a:p>
            <a:r>
              <a:rPr lang="en-US" altLang="en-US" sz="2400" smtClean="0">
                <a:sym typeface="Symbol" pitchFamily="18" charset="2"/>
              </a:rPr>
              <a:t>A point of inflection is a point at which the slope of the curve directions. Image you are skiing on a mountain</a:t>
            </a:r>
            <a:endParaRPr lang="en-US" altLang="en-US" sz="2400" smtClean="0"/>
          </a:p>
        </p:txBody>
      </p:sp>
      <p:sp>
        <p:nvSpPr>
          <p:cNvPr id="61444" name="Slide Number Placeholder 3"/>
          <p:cNvSpPr>
            <a:spLocks noGrp="1"/>
          </p:cNvSpPr>
          <p:nvPr>
            <p:ph type="sldNum" sz="quarter" idx="10"/>
          </p:nvPr>
        </p:nvSpPr>
        <p:spPr>
          <a:xfrm>
            <a:off x="0" y="1271588"/>
            <a:ext cx="533400" cy="244475"/>
          </a:xfrm>
          <a:noFill/>
        </p:spPr>
        <p:txBody>
          <a:bodyPr/>
          <a:lstStyle/>
          <a:p>
            <a:pPr>
              <a:lnSpc>
                <a:spcPct val="80000"/>
              </a:lnSpc>
            </a:pPr>
            <a:fld id="{F68002F8-EA09-41EB-A6D9-7FF8FCD95A2D}" type="slidenum">
              <a:rPr lang="en-US" altLang="en-US" sz="1200" smtClean="0">
                <a:solidFill>
                  <a:srgbClr val="FFFFFF"/>
                </a:solidFill>
                <a:latin typeface="Tw Cen MT" pitchFamily="34" charset="0"/>
                <a:ea typeface="ＭＳ Ｐゴシック" pitchFamily="34" charset="-128"/>
              </a:rPr>
              <a:pPr>
                <a:lnSpc>
                  <a:spcPct val="80000"/>
                </a:lnSpc>
              </a:pPr>
              <a:t>32</a:t>
            </a:fld>
            <a:endParaRPr lang="en-US" altLang="en-US" sz="1200" smtClean="0">
              <a:solidFill>
                <a:srgbClr val="FFFFFF"/>
              </a:solidFill>
              <a:latin typeface="Tw Cen MT" pitchFamily="34" charset="0"/>
              <a:ea typeface="ＭＳ Ｐゴシック" pitchFamily="34" charset="-128"/>
            </a:endParaRPr>
          </a:p>
        </p:txBody>
      </p:sp>
      <p:pic>
        <p:nvPicPr>
          <p:cNvPr id="61445" name="Picture 2"/>
          <p:cNvPicPr>
            <a:picLocks noChangeAspect="1" noChangeArrowheads="1"/>
          </p:cNvPicPr>
          <p:nvPr/>
        </p:nvPicPr>
        <p:blipFill>
          <a:blip r:embed="rId2" cstate="print"/>
          <a:srcRect/>
          <a:stretch>
            <a:fillRect/>
          </a:stretch>
        </p:blipFill>
        <p:spPr bwMode="auto">
          <a:xfrm>
            <a:off x="1981200" y="1295400"/>
            <a:ext cx="48006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612775" y="228600"/>
            <a:ext cx="8153400" cy="990600"/>
          </a:xfrm>
        </p:spPr>
        <p:txBody>
          <a:bodyPr/>
          <a:lstStyle/>
          <a:p>
            <a:r>
              <a:rPr lang="en-US" altLang="en-US" smtClean="0"/>
              <a:t>Location is measured by </a:t>
            </a:r>
            <a:r>
              <a:rPr lang="en-US" altLang="en-US" smtClean="0">
                <a:sym typeface="Symbol" pitchFamily="18" charset="2"/>
              </a:rPr>
              <a:t></a:t>
            </a:r>
            <a:endParaRPr lang="en-US" altLang="en-US" smtClean="0"/>
          </a:p>
        </p:txBody>
      </p:sp>
      <p:sp>
        <p:nvSpPr>
          <p:cNvPr id="62467" name="Content Placeholder 2"/>
          <p:cNvSpPr>
            <a:spLocks noGrp="1"/>
          </p:cNvSpPr>
          <p:nvPr>
            <p:ph sz="quarter" idx="1"/>
          </p:nvPr>
        </p:nvSpPr>
        <p:spPr>
          <a:xfrm>
            <a:off x="612775" y="1066800"/>
            <a:ext cx="8153400" cy="4495800"/>
          </a:xfrm>
        </p:spPr>
        <p:txBody>
          <a:bodyPr/>
          <a:lstStyle/>
          <a:p>
            <a:r>
              <a:rPr lang="en-US" altLang="en-US" smtClean="0"/>
              <a:t>In the graph, </a:t>
            </a:r>
            <a:r>
              <a:rPr lang="en-US" altLang="en-US" smtClean="0">
                <a:sym typeface="Symbol" pitchFamily="18" charset="2"/>
              </a:rPr>
              <a:t></a:t>
            </a:r>
            <a:r>
              <a:rPr lang="en-US" altLang="en-US" baseline="-25000" smtClean="0">
                <a:sym typeface="Symbol" pitchFamily="18" charset="2"/>
              </a:rPr>
              <a:t>2</a:t>
            </a:r>
            <a:r>
              <a:rPr lang="en-US" altLang="en-US" smtClean="0">
                <a:sym typeface="Symbol" pitchFamily="18" charset="2"/>
              </a:rPr>
              <a:t>&gt;</a:t>
            </a:r>
            <a:r>
              <a:rPr lang="en-US" altLang="en-US" baseline="-25000" smtClean="0">
                <a:sym typeface="Symbol" pitchFamily="18" charset="2"/>
              </a:rPr>
              <a:t>1</a:t>
            </a:r>
            <a:endParaRPr lang="en-US" altLang="en-US" baseline="-25000" smtClean="0"/>
          </a:p>
        </p:txBody>
      </p:sp>
      <p:sp>
        <p:nvSpPr>
          <p:cNvPr id="62468" name="Slide Number Placeholder 3"/>
          <p:cNvSpPr>
            <a:spLocks noGrp="1"/>
          </p:cNvSpPr>
          <p:nvPr>
            <p:ph type="sldNum" sz="quarter" idx="10"/>
          </p:nvPr>
        </p:nvSpPr>
        <p:spPr>
          <a:xfrm>
            <a:off x="0" y="1271588"/>
            <a:ext cx="533400" cy="244475"/>
          </a:xfrm>
          <a:noFill/>
        </p:spPr>
        <p:txBody>
          <a:bodyPr/>
          <a:lstStyle/>
          <a:p>
            <a:pPr>
              <a:lnSpc>
                <a:spcPct val="80000"/>
              </a:lnSpc>
            </a:pPr>
            <a:fld id="{13B81537-F387-44A1-BCFC-06A165527B5C}" type="slidenum">
              <a:rPr lang="en-US" altLang="en-US" sz="1200" smtClean="0">
                <a:solidFill>
                  <a:srgbClr val="FFFFFF"/>
                </a:solidFill>
                <a:latin typeface="Tw Cen MT" pitchFamily="34" charset="0"/>
                <a:ea typeface="ＭＳ Ｐゴシック" pitchFamily="34" charset="-128"/>
              </a:rPr>
              <a:pPr>
                <a:lnSpc>
                  <a:spcPct val="80000"/>
                </a:lnSpc>
              </a:pPr>
              <a:t>33</a:t>
            </a:fld>
            <a:endParaRPr lang="en-US" altLang="en-US" sz="1200" smtClean="0">
              <a:solidFill>
                <a:srgbClr val="FFFFFF"/>
              </a:solidFill>
              <a:latin typeface="Tw Cen MT" pitchFamily="34" charset="0"/>
              <a:ea typeface="ＭＳ Ｐゴシック" pitchFamily="34" charset="-128"/>
            </a:endParaRPr>
          </a:p>
        </p:txBody>
      </p:sp>
      <p:pic>
        <p:nvPicPr>
          <p:cNvPr id="62469" name="Picture 2"/>
          <p:cNvPicPr>
            <a:picLocks noChangeAspect="1" noChangeArrowheads="1"/>
          </p:cNvPicPr>
          <p:nvPr/>
        </p:nvPicPr>
        <p:blipFill>
          <a:blip r:embed="rId2" cstate="print"/>
          <a:srcRect/>
          <a:stretch>
            <a:fillRect/>
          </a:stretch>
        </p:blipFill>
        <p:spPr bwMode="auto">
          <a:xfrm>
            <a:off x="2362200" y="1676400"/>
            <a:ext cx="45339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612775" y="228600"/>
            <a:ext cx="8153400" cy="990600"/>
          </a:xfrm>
        </p:spPr>
        <p:txBody>
          <a:bodyPr/>
          <a:lstStyle/>
          <a:p>
            <a:r>
              <a:rPr lang="en-US" altLang="en-US" smtClean="0"/>
              <a:t>Spread is measured by σ</a:t>
            </a:r>
            <a:r>
              <a:rPr lang="en-US" altLang="en-US" baseline="30000" smtClean="0"/>
              <a:t>2</a:t>
            </a:r>
            <a:r>
              <a:rPr lang="en-US" altLang="en-US" smtClean="0"/>
              <a:t> </a:t>
            </a:r>
          </a:p>
        </p:txBody>
      </p:sp>
      <p:sp>
        <p:nvSpPr>
          <p:cNvPr id="63491" name="Content Placeholder 2"/>
          <p:cNvSpPr>
            <a:spLocks noGrp="1"/>
          </p:cNvSpPr>
          <p:nvPr>
            <p:ph sz="quarter" idx="1"/>
          </p:nvPr>
        </p:nvSpPr>
        <p:spPr>
          <a:xfrm>
            <a:off x="612775" y="1000125"/>
            <a:ext cx="8153400" cy="4495800"/>
          </a:xfrm>
        </p:spPr>
        <p:txBody>
          <a:bodyPr/>
          <a:lstStyle/>
          <a:p>
            <a:r>
              <a:rPr lang="en-US" altLang="en-US" smtClean="0"/>
              <a:t>In the graph, </a:t>
            </a:r>
            <a:r>
              <a:rPr lang="en-US" altLang="en-US" smtClean="0">
                <a:sym typeface="Symbol" pitchFamily="18" charset="2"/>
              </a:rPr>
              <a:t></a:t>
            </a:r>
            <a:r>
              <a:rPr lang="en-US" altLang="en-US" baseline="-25000" smtClean="0">
                <a:sym typeface="Symbol" pitchFamily="18" charset="2"/>
              </a:rPr>
              <a:t>2</a:t>
            </a:r>
            <a:r>
              <a:rPr lang="en-US" altLang="en-US" smtClean="0">
                <a:sym typeface="Symbol" pitchFamily="18" charset="2"/>
              </a:rPr>
              <a:t>&gt;</a:t>
            </a:r>
            <a:r>
              <a:rPr lang="en-US" altLang="en-US" baseline="-25000" smtClean="0">
                <a:sym typeface="Symbol" pitchFamily="18" charset="2"/>
              </a:rPr>
              <a:t>1</a:t>
            </a:r>
            <a:r>
              <a:rPr lang="en-US" altLang="en-US" smtClean="0"/>
              <a:t> </a:t>
            </a:r>
          </a:p>
        </p:txBody>
      </p:sp>
      <p:sp>
        <p:nvSpPr>
          <p:cNvPr id="63492" name="Slide Number Placeholder 3"/>
          <p:cNvSpPr>
            <a:spLocks noGrp="1"/>
          </p:cNvSpPr>
          <p:nvPr>
            <p:ph type="sldNum" sz="quarter" idx="10"/>
          </p:nvPr>
        </p:nvSpPr>
        <p:spPr>
          <a:xfrm>
            <a:off x="0" y="1271588"/>
            <a:ext cx="533400" cy="244475"/>
          </a:xfrm>
          <a:noFill/>
        </p:spPr>
        <p:txBody>
          <a:bodyPr/>
          <a:lstStyle/>
          <a:p>
            <a:pPr>
              <a:lnSpc>
                <a:spcPct val="80000"/>
              </a:lnSpc>
            </a:pPr>
            <a:fld id="{1222D27B-1A10-4DA1-9F43-97950BA6DEA4}" type="slidenum">
              <a:rPr lang="en-US" altLang="en-US" sz="1200" smtClean="0">
                <a:solidFill>
                  <a:srgbClr val="FFFFFF"/>
                </a:solidFill>
                <a:latin typeface="Tw Cen MT" pitchFamily="34" charset="0"/>
                <a:ea typeface="ＭＳ Ｐゴシック" pitchFamily="34" charset="-128"/>
              </a:rPr>
              <a:pPr>
                <a:lnSpc>
                  <a:spcPct val="80000"/>
                </a:lnSpc>
              </a:pPr>
              <a:t>34</a:t>
            </a:fld>
            <a:endParaRPr lang="en-US" altLang="en-US" sz="1200" smtClean="0">
              <a:solidFill>
                <a:srgbClr val="FFFFFF"/>
              </a:solidFill>
              <a:latin typeface="Tw Cen MT" pitchFamily="34" charset="0"/>
              <a:ea typeface="ＭＳ Ｐゴシック" pitchFamily="34" charset="-128"/>
            </a:endParaRPr>
          </a:p>
        </p:txBody>
      </p:sp>
      <p:pic>
        <p:nvPicPr>
          <p:cNvPr id="63493" name="Picture 2"/>
          <p:cNvPicPr>
            <a:picLocks noChangeAspect="1" noChangeArrowheads="1"/>
          </p:cNvPicPr>
          <p:nvPr/>
        </p:nvPicPr>
        <p:blipFill>
          <a:blip r:embed="rId2" cstate="print"/>
          <a:srcRect/>
          <a:stretch>
            <a:fillRect/>
          </a:stretch>
        </p:blipFill>
        <p:spPr bwMode="auto">
          <a:xfrm>
            <a:off x="2286000" y="1685925"/>
            <a:ext cx="4543425" cy="410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612775" y="228600"/>
            <a:ext cx="8153400" cy="990600"/>
          </a:xfrm>
        </p:spPr>
        <p:txBody>
          <a:bodyPr/>
          <a:lstStyle/>
          <a:p>
            <a:r>
              <a:rPr lang="en-US" altLang="en-US" sz="3600" smtClean="0"/>
              <a:t>Standard normal distribution N(0, 1) </a:t>
            </a:r>
          </a:p>
        </p:txBody>
      </p:sp>
      <p:sp>
        <p:nvSpPr>
          <p:cNvPr id="64515" name="Content Placeholder 2"/>
          <p:cNvSpPr>
            <a:spLocks noGrp="1"/>
          </p:cNvSpPr>
          <p:nvPr>
            <p:ph sz="quarter" idx="1"/>
          </p:nvPr>
        </p:nvSpPr>
        <p:spPr>
          <a:xfrm>
            <a:off x="612775" y="1600200"/>
            <a:ext cx="8153400" cy="4495800"/>
          </a:xfrm>
        </p:spPr>
        <p:txBody>
          <a:bodyPr/>
          <a:lstStyle/>
          <a:p>
            <a:r>
              <a:rPr lang="en-US" altLang="en-US" sz="2800" smtClean="0"/>
              <a:t>A normal distribution with mean 0 and variance 1 is called a standard normal distribution. Denoted as N(0, 1)</a:t>
            </a:r>
          </a:p>
          <a:p>
            <a:r>
              <a:rPr lang="en-US" altLang="en-US" sz="2800" smtClean="0"/>
              <a:t>In the following, we will examine the standard normal distribution N(0, 1) in detail</a:t>
            </a:r>
          </a:p>
          <a:p>
            <a:r>
              <a:rPr lang="en-US" altLang="en-US" sz="2800" smtClean="0"/>
              <a:t>We will see that any information concerning a general normal distribution N(</a:t>
            </a:r>
            <a:r>
              <a:rPr lang="en-US" altLang="en-US" sz="2800" smtClean="0">
                <a:sym typeface="Symbol" pitchFamily="18" charset="2"/>
              </a:rPr>
              <a:t>,</a:t>
            </a:r>
            <a:r>
              <a:rPr lang="en-US" altLang="en-US" sz="2800" smtClean="0"/>
              <a:t> σ</a:t>
            </a:r>
            <a:r>
              <a:rPr lang="en-US" altLang="en-US" sz="2800" baseline="30000" smtClean="0"/>
              <a:t>2</a:t>
            </a:r>
            <a:r>
              <a:rPr lang="en-US" altLang="en-US" sz="2800" smtClean="0"/>
              <a:t>) can be obtained from appropriate manipulations of an N(0,1) distribution </a:t>
            </a:r>
            <a:r>
              <a:rPr lang="en-US" altLang="en-US" sz="2800" smtClean="0">
                <a:sym typeface="Symbol" pitchFamily="18" charset="2"/>
              </a:rPr>
              <a:t> </a:t>
            </a:r>
            <a:endParaRPr lang="en-US" altLang="en-US" sz="2800" smtClean="0"/>
          </a:p>
          <a:p>
            <a:endParaRPr lang="en-US" altLang="en-US" smtClean="0"/>
          </a:p>
        </p:txBody>
      </p:sp>
      <p:sp>
        <p:nvSpPr>
          <p:cNvPr id="64516" name="Slide Number Placeholder 3"/>
          <p:cNvSpPr>
            <a:spLocks noGrp="1"/>
          </p:cNvSpPr>
          <p:nvPr>
            <p:ph type="sldNum" sz="quarter" idx="10"/>
          </p:nvPr>
        </p:nvSpPr>
        <p:spPr>
          <a:xfrm>
            <a:off x="0" y="1271588"/>
            <a:ext cx="533400" cy="244475"/>
          </a:xfrm>
          <a:noFill/>
        </p:spPr>
        <p:txBody>
          <a:bodyPr/>
          <a:lstStyle/>
          <a:p>
            <a:pPr>
              <a:lnSpc>
                <a:spcPct val="80000"/>
              </a:lnSpc>
            </a:pPr>
            <a:fld id="{F3D7A16B-30FB-428B-8252-EE0926F22C5D}" type="slidenum">
              <a:rPr lang="en-US" altLang="en-US" sz="1200" smtClean="0">
                <a:solidFill>
                  <a:srgbClr val="FFFFFF"/>
                </a:solidFill>
                <a:latin typeface="Tw Cen MT" pitchFamily="34" charset="0"/>
                <a:ea typeface="ＭＳ Ｐゴシック" pitchFamily="34" charset="-128"/>
              </a:rPr>
              <a:pPr>
                <a:lnSpc>
                  <a:spcPct val="80000"/>
                </a:lnSpc>
              </a:pPr>
              <a:t>35</a:t>
            </a:fld>
            <a:endParaRPr lang="en-US" altLang="en-US" sz="1200" smtClean="0">
              <a:solidFill>
                <a:srgbClr val="FFFFFF"/>
              </a:solidFill>
              <a:latin typeface="Tw Cen MT"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smtClean="0"/>
              <a:t>Density of N(0,1)</a:t>
            </a:r>
          </a:p>
        </p:txBody>
      </p:sp>
      <p:sp>
        <p:nvSpPr>
          <p:cNvPr id="65539" name="Slide Number Placeholder 2"/>
          <p:cNvSpPr>
            <a:spLocks noGrp="1"/>
          </p:cNvSpPr>
          <p:nvPr>
            <p:ph type="sldNum" sz="quarter" idx="10"/>
          </p:nvPr>
        </p:nvSpPr>
        <p:spPr>
          <a:xfrm>
            <a:off x="0" y="1271588"/>
            <a:ext cx="533400" cy="244475"/>
          </a:xfrm>
          <a:noFill/>
        </p:spPr>
        <p:txBody>
          <a:bodyPr/>
          <a:lstStyle/>
          <a:p>
            <a:pPr>
              <a:lnSpc>
                <a:spcPct val="80000"/>
              </a:lnSpc>
            </a:pPr>
            <a:fld id="{A798BD98-5EE4-424D-A8D3-A3C50A7CC924}" type="slidenum">
              <a:rPr lang="en-US" altLang="en-US" sz="1200" smtClean="0">
                <a:solidFill>
                  <a:srgbClr val="FFFFFF"/>
                </a:solidFill>
                <a:latin typeface="Tw Cen MT" pitchFamily="34" charset="0"/>
                <a:ea typeface="ＭＳ Ｐゴシック" pitchFamily="34" charset="-128"/>
              </a:rPr>
              <a:pPr>
                <a:lnSpc>
                  <a:spcPct val="80000"/>
                </a:lnSpc>
              </a:pPr>
              <a:t>36</a:t>
            </a:fld>
            <a:endParaRPr lang="en-US" altLang="en-US" sz="1200" smtClean="0">
              <a:solidFill>
                <a:srgbClr val="FFFFFF"/>
              </a:solidFill>
              <a:latin typeface="Tw Cen MT" pitchFamily="34" charset="0"/>
              <a:ea typeface="ＭＳ Ｐゴシック" pitchFamily="34" charset="-128"/>
            </a:endParaRPr>
          </a:p>
        </p:txBody>
      </p:sp>
      <p:pic>
        <p:nvPicPr>
          <p:cNvPr id="65540" name="Picture 2"/>
          <p:cNvPicPr>
            <a:picLocks noChangeAspect="1" noChangeArrowheads="1"/>
          </p:cNvPicPr>
          <p:nvPr/>
        </p:nvPicPr>
        <p:blipFill>
          <a:blip r:embed="rId2" cstate="print"/>
          <a:srcRect/>
          <a:stretch>
            <a:fillRect/>
          </a:stretch>
        </p:blipFill>
        <p:spPr bwMode="auto">
          <a:xfrm>
            <a:off x="1828800" y="1828800"/>
            <a:ext cx="5181600" cy="3448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612775" y="228600"/>
            <a:ext cx="8153400" cy="990600"/>
          </a:xfrm>
        </p:spPr>
        <p:txBody>
          <a:bodyPr/>
          <a:lstStyle/>
          <a:p>
            <a:r>
              <a:rPr lang="en-US" altLang="en-US" sz="3600" smtClean="0"/>
              <a:t>Properties of the standard normal N(0, 1)</a:t>
            </a:r>
          </a:p>
        </p:txBody>
      </p:sp>
      <p:sp>
        <p:nvSpPr>
          <p:cNvPr id="66563" name="Content Placeholder 2"/>
          <p:cNvSpPr>
            <a:spLocks noGrp="1"/>
          </p:cNvSpPr>
          <p:nvPr>
            <p:ph sz="quarter" idx="1"/>
          </p:nvPr>
        </p:nvSpPr>
        <p:spPr>
          <a:xfrm>
            <a:off x="612775" y="990600"/>
            <a:ext cx="8153400" cy="4495800"/>
          </a:xfrm>
        </p:spPr>
        <p:txBody>
          <a:bodyPr/>
          <a:lstStyle/>
          <a:p>
            <a:r>
              <a:rPr lang="en-US" altLang="en-US" sz="2000" smtClean="0"/>
              <a:t>It can be shown that about </a:t>
            </a:r>
            <a:r>
              <a:rPr lang="en-US" altLang="en-US" sz="2000" b="1" smtClean="0"/>
              <a:t>68% </a:t>
            </a:r>
            <a:r>
              <a:rPr lang="en-US" altLang="en-US" sz="2000" smtClean="0"/>
              <a:t>of the area under the standard normal density lies between -1 and +1, about </a:t>
            </a:r>
            <a:r>
              <a:rPr lang="en-US" altLang="en-US" sz="2000" b="1" smtClean="0"/>
              <a:t>95% </a:t>
            </a:r>
            <a:r>
              <a:rPr lang="en-US" altLang="en-US" sz="2000" smtClean="0"/>
              <a:t>of the area lies between -2 and +2, and about </a:t>
            </a:r>
            <a:r>
              <a:rPr lang="en-US" altLang="en-US" sz="2000" b="1" smtClean="0"/>
              <a:t>99% </a:t>
            </a:r>
            <a:r>
              <a:rPr lang="en-US" altLang="en-US" sz="2000" smtClean="0"/>
              <a:t>lies between -2.5 and +2.5</a:t>
            </a:r>
          </a:p>
          <a:p>
            <a:pPr>
              <a:buFont typeface="Wingdings" pitchFamily="2" charset="2"/>
              <a:buNone/>
            </a:pPr>
            <a:r>
              <a:rPr lang="en-US" altLang="en-US" sz="2000" i="1" smtClean="0"/>
              <a:t>     NOTE: You will see that, more precisely, </a:t>
            </a:r>
          </a:p>
          <a:p>
            <a:pPr>
              <a:buFont typeface="Wingdings" pitchFamily="2" charset="2"/>
              <a:buNone/>
            </a:pPr>
            <a:r>
              <a:rPr lang="en-US" altLang="en-US" sz="2000" i="1" smtClean="0"/>
              <a:t>     </a:t>
            </a:r>
            <a:r>
              <a:rPr lang="en-US" altLang="en-US" sz="1800" i="1" smtClean="0"/>
              <a:t>Pr(-1&lt;x&lt;1)=0.6827, Pr(-1.96&lt;X&lt;1.96)=0.95, Pr(-2.576&lt;X&lt;2.576</a:t>
            </a:r>
            <a:r>
              <a:rPr lang="en-US" altLang="en-US" sz="2000" i="1" smtClean="0"/>
              <a:t>)=0.99</a:t>
            </a:r>
          </a:p>
        </p:txBody>
      </p:sp>
      <p:sp>
        <p:nvSpPr>
          <p:cNvPr id="66564" name="Slide Number Placeholder 3"/>
          <p:cNvSpPr>
            <a:spLocks noGrp="1"/>
          </p:cNvSpPr>
          <p:nvPr>
            <p:ph type="sldNum" sz="quarter" idx="10"/>
          </p:nvPr>
        </p:nvSpPr>
        <p:spPr>
          <a:xfrm>
            <a:off x="0" y="1271588"/>
            <a:ext cx="533400" cy="244475"/>
          </a:xfrm>
          <a:noFill/>
        </p:spPr>
        <p:txBody>
          <a:bodyPr/>
          <a:lstStyle/>
          <a:p>
            <a:pPr>
              <a:lnSpc>
                <a:spcPct val="80000"/>
              </a:lnSpc>
            </a:pPr>
            <a:fld id="{20A549C6-4D09-4650-A4A0-3369EB0DD6D7}" type="slidenum">
              <a:rPr lang="en-US" altLang="en-US" sz="1200" smtClean="0">
                <a:solidFill>
                  <a:srgbClr val="FFFFFF"/>
                </a:solidFill>
                <a:latin typeface="Tw Cen MT" pitchFamily="34" charset="0"/>
                <a:ea typeface="ＭＳ Ｐゴシック" pitchFamily="34" charset="-128"/>
              </a:rPr>
              <a:pPr>
                <a:lnSpc>
                  <a:spcPct val="80000"/>
                </a:lnSpc>
              </a:pPr>
              <a:t>37</a:t>
            </a:fld>
            <a:endParaRPr lang="en-US" altLang="en-US" sz="1200" smtClean="0">
              <a:solidFill>
                <a:srgbClr val="FFFFFF"/>
              </a:solidFill>
              <a:latin typeface="Tw Cen MT" pitchFamily="34" charset="0"/>
              <a:ea typeface="ＭＳ Ｐゴシック" pitchFamily="34" charset="-128"/>
            </a:endParaRPr>
          </a:p>
        </p:txBody>
      </p:sp>
      <p:pic>
        <p:nvPicPr>
          <p:cNvPr id="66565" name="Picture 2"/>
          <p:cNvPicPr>
            <a:picLocks noChangeAspect="1" noChangeArrowheads="1"/>
          </p:cNvPicPr>
          <p:nvPr/>
        </p:nvPicPr>
        <p:blipFill>
          <a:blip r:embed="rId2" cstate="print"/>
          <a:srcRect t="2579" r="8617" b="7022"/>
          <a:stretch>
            <a:fillRect/>
          </a:stretch>
        </p:blipFill>
        <p:spPr bwMode="auto">
          <a:xfrm>
            <a:off x="2667000" y="2792413"/>
            <a:ext cx="3560763" cy="309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612775" y="228600"/>
            <a:ext cx="8153400" cy="990600"/>
          </a:xfrm>
        </p:spPr>
        <p:txBody>
          <a:bodyPr/>
          <a:lstStyle/>
          <a:p>
            <a:r>
              <a:rPr lang="en-US" altLang="en-US" smtClean="0"/>
              <a:t>Some notations</a:t>
            </a:r>
          </a:p>
        </p:txBody>
      </p:sp>
      <p:sp>
        <p:nvSpPr>
          <p:cNvPr id="67587" name="Content Placeholder 2"/>
          <p:cNvSpPr>
            <a:spLocks noGrp="1"/>
          </p:cNvSpPr>
          <p:nvPr>
            <p:ph sz="quarter" idx="1"/>
          </p:nvPr>
        </p:nvSpPr>
        <p:spPr>
          <a:xfrm>
            <a:off x="612775" y="1600200"/>
            <a:ext cx="8153400" cy="4495800"/>
          </a:xfrm>
        </p:spPr>
        <p:txBody>
          <a:bodyPr/>
          <a:lstStyle/>
          <a:p>
            <a:r>
              <a:rPr lang="en-US" altLang="en-US" sz="2600" smtClean="0"/>
              <a:t>The cumulative distribution function (cdf) for a standard normal distribution is denoted by </a:t>
            </a:r>
          </a:p>
          <a:p>
            <a:pPr>
              <a:buFont typeface="Wingdings" pitchFamily="2" charset="2"/>
              <a:buNone/>
            </a:pPr>
            <a:r>
              <a:rPr lang="en-US" altLang="en-US" sz="2600" smtClean="0">
                <a:sym typeface="Symbol" pitchFamily="18" charset="2"/>
              </a:rPr>
              <a:t>             (x)=Pr(X≤x), where X~N(0,1)</a:t>
            </a:r>
          </a:p>
          <a:p>
            <a:r>
              <a:rPr lang="en-US" altLang="en-US" sz="2600" smtClean="0"/>
              <a:t>The symbol ~ is used as shorthand for the phase “is distributed as.” Thus X~N(0,1) means that the random variable X is distributed as an N(0,1) distribution </a:t>
            </a:r>
          </a:p>
          <a:p>
            <a:r>
              <a:rPr lang="en-US" altLang="en-US" sz="2600" smtClean="0"/>
              <a:t>Generally, X~N(</a:t>
            </a:r>
            <a:r>
              <a:rPr lang="en-US" altLang="en-US" sz="2600" smtClean="0">
                <a:sym typeface="Symbol" pitchFamily="18" charset="2"/>
              </a:rPr>
              <a:t>,</a:t>
            </a:r>
            <a:r>
              <a:rPr lang="en-US" altLang="en-US" sz="2600" smtClean="0"/>
              <a:t> σ</a:t>
            </a:r>
            <a:r>
              <a:rPr lang="en-US" altLang="en-US" sz="2600" baseline="30000" smtClean="0"/>
              <a:t>2</a:t>
            </a:r>
            <a:r>
              <a:rPr lang="en-US" altLang="en-US" sz="2600" smtClean="0"/>
              <a:t>) means X is distributed as N(</a:t>
            </a:r>
            <a:r>
              <a:rPr lang="en-US" altLang="en-US" sz="2600" smtClean="0">
                <a:sym typeface="Symbol" pitchFamily="18" charset="2"/>
              </a:rPr>
              <a:t>,</a:t>
            </a:r>
            <a:r>
              <a:rPr lang="en-US" altLang="en-US" sz="2600" smtClean="0"/>
              <a:t> σ</a:t>
            </a:r>
            <a:r>
              <a:rPr lang="en-US" altLang="en-US" sz="2600" baseline="30000" smtClean="0"/>
              <a:t>2</a:t>
            </a:r>
            <a:r>
              <a:rPr lang="en-US" altLang="en-US" sz="2600" smtClean="0"/>
              <a:t>)</a:t>
            </a:r>
          </a:p>
          <a:p>
            <a:endParaRPr lang="en-US" altLang="en-US" sz="2600" smtClean="0"/>
          </a:p>
        </p:txBody>
      </p:sp>
      <p:sp>
        <p:nvSpPr>
          <p:cNvPr id="67588" name="Slide Number Placeholder 3"/>
          <p:cNvSpPr>
            <a:spLocks noGrp="1"/>
          </p:cNvSpPr>
          <p:nvPr>
            <p:ph type="sldNum" sz="quarter" idx="10"/>
          </p:nvPr>
        </p:nvSpPr>
        <p:spPr>
          <a:xfrm>
            <a:off x="0" y="1271588"/>
            <a:ext cx="533400" cy="244475"/>
          </a:xfrm>
          <a:noFill/>
        </p:spPr>
        <p:txBody>
          <a:bodyPr/>
          <a:lstStyle/>
          <a:p>
            <a:pPr>
              <a:lnSpc>
                <a:spcPct val="80000"/>
              </a:lnSpc>
            </a:pPr>
            <a:fld id="{BBFD8005-279F-42E9-88D5-686F94D47CC9}" type="slidenum">
              <a:rPr lang="en-US" altLang="en-US" sz="1200" smtClean="0">
                <a:solidFill>
                  <a:srgbClr val="FFFFFF"/>
                </a:solidFill>
                <a:latin typeface="Tw Cen MT" pitchFamily="34" charset="0"/>
                <a:ea typeface="ＭＳ Ｐゴシック" pitchFamily="34" charset="-128"/>
              </a:rPr>
              <a:pPr>
                <a:lnSpc>
                  <a:spcPct val="80000"/>
                </a:lnSpc>
              </a:pPr>
              <a:t>38</a:t>
            </a:fld>
            <a:endParaRPr lang="en-US" altLang="en-US" sz="1200" smtClean="0">
              <a:solidFill>
                <a:srgbClr val="FFFFFF"/>
              </a:solidFill>
              <a:latin typeface="Tw Cen MT"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612775" y="228600"/>
            <a:ext cx="8153400" cy="990600"/>
          </a:xfrm>
        </p:spPr>
        <p:txBody>
          <a:bodyPr/>
          <a:lstStyle/>
          <a:p>
            <a:r>
              <a:rPr lang="en-US" altLang="en-US" sz="3200" b="1" smtClean="0"/>
              <a:t>Normal table: Table 3 in Appendix</a:t>
            </a:r>
          </a:p>
        </p:txBody>
      </p:sp>
      <p:sp>
        <p:nvSpPr>
          <p:cNvPr id="68611" name="Slide Number Placeholder 3"/>
          <p:cNvSpPr>
            <a:spLocks noGrp="1"/>
          </p:cNvSpPr>
          <p:nvPr>
            <p:ph type="sldNum" sz="quarter" idx="10"/>
          </p:nvPr>
        </p:nvSpPr>
        <p:spPr>
          <a:xfrm>
            <a:off x="0" y="1271588"/>
            <a:ext cx="533400" cy="244475"/>
          </a:xfrm>
          <a:noFill/>
        </p:spPr>
        <p:txBody>
          <a:bodyPr/>
          <a:lstStyle/>
          <a:p>
            <a:pPr>
              <a:lnSpc>
                <a:spcPct val="80000"/>
              </a:lnSpc>
            </a:pPr>
            <a:fld id="{97F16BA3-7B7C-4BA5-8164-2E755AA63D8F}" type="slidenum">
              <a:rPr lang="en-US" altLang="en-US" sz="1200" smtClean="0">
                <a:solidFill>
                  <a:srgbClr val="FFFFFF"/>
                </a:solidFill>
                <a:latin typeface="Tw Cen MT" pitchFamily="34" charset="0"/>
                <a:ea typeface="ＭＳ Ｐゴシック" pitchFamily="34" charset="-128"/>
              </a:rPr>
              <a:pPr>
                <a:lnSpc>
                  <a:spcPct val="80000"/>
                </a:lnSpc>
              </a:pPr>
              <a:t>39</a:t>
            </a:fld>
            <a:endParaRPr lang="en-US" altLang="en-US" sz="1200" smtClean="0">
              <a:solidFill>
                <a:srgbClr val="FFFFFF"/>
              </a:solidFill>
              <a:latin typeface="Tw Cen MT" pitchFamily="34" charset="0"/>
              <a:ea typeface="ＭＳ Ｐゴシック" pitchFamily="34" charset="-128"/>
            </a:endParaRPr>
          </a:p>
        </p:txBody>
      </p:sp>
      <p:pic>
        <p:nvPicPr>
          <p:cNvPr id="68612" name="Picture 3"/>
          <p:cNvPicPr>
            <a:picLocks noChangeAspect="1" noChangeArrowheads="1"/>
          </p:cNvPicPr>
          <p:nvPr/>
        </p:nvPicPr>
        <p:blipFill>
          <a:blip r:embed="rId2" cstate="print"/>
          <a:srcRect/>
          <a:stretch>
            <a:fillRect/>
          </a:stretch>
        </p:blipFill>
        <p:spPr bwMode="auto">
          <a:xfrm>
            <a:off x="712788" y="990600"/>
            <a:ext cx="7288212"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775" y="228600"/>
            <a:ext cx="8153400" cy="990600"/>
          </a:xfrm>
        </p:spPr>
        <p:txBody>
          <a:bodyPr/>
          <a:lstStyle/>
          <a:p>
            <a:r>
              <a:rPr lang="en-US" altLang="en-US" smtClean="0"/>
              <a:t>Random variables</a:t>
            </a:r>
          </a:p>
        </p:txBody>
      </p:sp>
      <p:sp>
        <p:nvSpPr>
          <p:cNvPr id="28675" name="Content Placeholder 2"/>
          <p:cNvSpPr>
            <a:spLocks noGrp="1"/>
          </p:cNvSpPr>
          <p:nvPr>
            <p:ph sz="quarter" idx="1"/>
          </p:nvPr>
        </p:nvSpPr>
        <p:spPr>
          <a:xfrm>
            <a:off x="612775" y="1600200"/>
            <a:ext cx="8153400" cy="4495800"/>
          </a:xfrm>
        </p:spPr>
        <p:txBody>
          <a:bodyPr/>
          <a:lstStyle/>
          <a:p>
            <a:pPr>
              <a:defRPr/>
            </a:pPr>
            <a:r>
              <a:rPr lang="en-US" sz="2400" dirty="0" smtClean="0"/>
              <a:t>A </a:t>
            </a:r>
            <a:r>
              <a:rPr lang="en-US" sz="2400" b="1" dirty="0" smtClean="0"/>
              <a:t>random variable </a:t>
            </a:r>
            <a:r>
              <a:rPr lang="en-US" sz="2400" dirty="0" smtClean="0"/>
              <a:t>is a function that assigns numeric values to different events in a sample space </a:t>
            </a:r>
          </a:p>
          <a:p>
            <a:pPr marL="0" indent="0">
              <a:buFont typeface="Wingdings" pitchFamily="2" charset="2"/>
              <a:buNone/>
              <a:defRPr/>
            </a:pPr>
            <a:endParaRPr lang="en-US" sz="2400" dirty="0" smtClean="0"/>
          </a:p>
          <a:p>
            <a:pPr>
              <a:defRPr/>
            </a:pPr>
            <a:endParaRPr lang="en-US" sz="2400" dirty="0" smtClean="0"/>
          </a:p>
          <a:p>
            <a:pPr marL="823913" lvl="1" indent="-457200">
              <a:buFont typeface="Wingdings 2" pitchFamily="18" charset="2"/>
              <a:buNone/>
              <a:defRPr/>
            </a:pPr>
            <a:r>
              <a:rPr lang="en-US" sz="2100" i="1" dirty="0" smtClean="0"/>
              <a:t>NOTE: (1) Randomness; (2) Numeric values</a:t>
            </a:r>
          </a:p>
          <a:p>
            <a:pPr marL="823913" lvl="1" indent="-457200">
              <a:buFont typeface="Wingdings 2" pitchFamily="18" charset="2"/>
              <a:buNone/>
              <a:defRPr/>
            </a:pPr>
            <a:endParaRPr lang="en-US" sz="2100" dirty="0" smtClean="0"/>
          </a:p>
          <a:p>
            <a:pPr marL="823913" lvl="1" indent="-457200">
              <a:buFont typeface="Wingdings 2" pitchFamily="18" charset="2"/>
              <a:buNone/>
              <a:defRPr/>
            </a:pPr>
            <a:r>
              <a:rPr lang="en-US" sz="2100" i="1" dirty="0" smtClean="0"/>
              <a:t>Example 1: </a:t>
            </a:r>
            <a:r>
              <a:rPr lang="en-US" sz="2100" dirty="0" smtClean="0"/>
              <a:t>Randomly select a student from a class. X=student’s number of siblings. X could be 0, 1, 2 …</a:t>
            </a:r>
          </a:p>
          <a:p>
            <a:pPr marL="823913" lvl="1" indent="-457200">
              <a:buFont typeface="Wingdings 2" pitchFamily="18" charset="2"/>
              <a:buNone/>
              <a:defRPr/>
            </a:pPr>
            <a:r>
              <a:rPr lang="en-US" sz="2100" i="1" dirty="0" smtClean="0"/>
              <a:t>Example 2: </a:t>
            </a:r>
            <a:r>
              <a:rPr lang="en-US" sz="2100" dirty="0" smtClean="0"/>
              <a:t>Randomly select a student from a class. X=student’s height. X could be any value bigger than 0</a:t>
            </a:r>
          </a:p>
          <a:p>
            <a:pPr marL="823913" lvl="1" indent="-457200">
              <a:buFont typeface="Wingdings 2" pitchFamily="18" charset="2"/>
              <a:buNone/>
              <a:defRPr/>
            </a:pPr>
            <a:r>
              <a:rPr lang="en-US" sz="2100" dirty="0" smtClean="0"/>
              <a:t> </a:t>
            </a:r>
          </a:p>
        </p:txBody>
      </p:sp>
      <p:sp>
        <p:nvSpPr>
          <p:cNvPr id="44036" name="Slide Number Placeholder 3"/>
          <p:cNvSpPr>
            <a:spLocks noGrp="1"/>
          </p:cNvSpPr>
          <p:nvPr>
            <p:ph type="sldNum" sz="quarter" idx="10"/>
          </p:nvPr>
        </p:nvSpPr>
        <p:spPr>
          <a:xfrm>
            <a:off x="0" y="1271588"/>
            <a:ext cx="533400" cy="244475"/>
          </a:xfrm>
          <a:noFill/>
        </p:spPr>
        <p:txBody>
          <a:bodyPr/>
          <a:lstStyle/>
          <a:p>
            <a:pPr>
              <a:lnSpc>
                <a:spcPct val="80000"/>
              </a:lnSpc>
            </a:pPr>
            <a:fld id="{F8BBA841-8A99-4132-A140-1AEE7346E0EE}" type="slidenum">
              <a:rPr lang="en-US" altLang="en-US" sz="1200" smtClean="0">
                <a:solidFill>
                  <a:srgbClr val="FFFFFF"/>
                </a:solidFill>
                <a:latin typeface="Tw Cen MT" pitchFamily="34" charset="0"/>
              </a:rPr>
              <a:pPr>
                <a:lnSpc>
                  <a:spcPct val="80000"/>
                </a:lnSpc>
              </a:pPr>
              <a:t>4</a:t>
            </a:fld>
            <a:endParaRPr lang="en-US" altLang="en-US" sz="1200" smtClean="0">
              <a:solidFill>
                <a:srgbClr val="FFFFFF"/>
              </a:solidFill>
              <a:latin typeface="Tw Cen MT"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612775" y="228600"/>
            <a:ext cx="8153400" cy="990600"/>
          </a:xfrm>
        </p:spPr>
        <p:txBody>
          <a:bodyPr/>
          <a:lstStyle/>
          <a:p>
            <a:r>
              <a:rPr lang="en-US" altLang="en-US" sz="3600" smtClean="0"/>
              <a:t>Using symmetry properties of N(0,1)</a:t>
            </a:r>
          </a:p>
        </p:txBody>
      </p:sp>
      <p:sp>
        <p:nvSpPr>
          <p:cNvPr id="69635" name="Content Placeholder 2"/>
          <p:cNvSpPr>
            <a:spLocks noGrp="1"/>
          </p:cNvSpPr>
          <p:nvPr>
            <p:ph sz="quarter" idx="1"/>
          </p:nvPr>
        </p:nvSpPr>
        <p:spPr>
          <a:xfrm>
            <a:off x="612775" y="1600200"/>
            <a:ext cx="8153400" cy="4495800"/>
          </a:xfrm>
        </p:spPr>
        <p:txBody>
          <a:bodyPr/>
          <a:lstStyle/>
          <a:p>
            <a:r>
              <a:rPr lang="en-US" altLang="en-US" smtClean="0"/>
              <a:t>From the symmetry property of the N(0,1), </a:t>
            </a:r>
          </a:p>
          <a:p>
            <a:pPr>
              <a:buFont typeface="Wingdings" pitchFamily="2" charset="2"/>
              <a:buNone/>
            </a:pPr>
            <a:r>
              <a:rPr lang="en-US" altLang="en-US" smtClean="0">
                <a:sym typeface="Symbol" pitchFamily="18" charset="2"/>
              </a:rPr>
              <a:t>    (-x)=Pr(X≤-x)=Pr(X≥x)=1-Pr(X≤x)=1-(x)</a:t>
            </a:r>
          </a:p>
          <a:p>
            <a:pPr>
              <a:buFont typeface="Wingdings" pitchFamily="2" charset="2"/>
              <a:buNone/>
            </a:pPr>
            <a:endParaRPr lang="en-US" altLang="en-US" smtClean="0">
              <a:sym typeface="Symbol" pitchFamily="18" charset="2"/>
            </a:endParaRPr>
          </a:p>
          <a:p>
            <a:pPr>
              <a:buFont typeface="Wingdings" pitchFamily="2" charset="2"/>
              <a:buChar char="q"/>
            </a:pPr>
            <a:r>
              <a:rPr lang="en-US" altLang="en-US" smtClean="0">
                <a:sym typeface="Symbol" pitchFamily="18" charset="2"/>
              </a:rPr>
              <a:t>Example 5.12: Find P(X≤-1.96) if X~N(0,1)</a:t>
            </a:r>
            <a:r>
              <a:rPr lang="en-US" altLang="en-US" smtClean="0"/>
              <a:t> </a:t>
            </a:r>
          </a:p>
        </p:txBody>
      </p:sp>
      <p:sp>
        <p:nvSpPr>
          <p:cNvPr id="69636" name="Slide Number Placeholder 3"/>
          <p:cNvSpPr>
            <a:spLocks noGrp="1"/>
          </p:cNvSpPr>
          <p:nvPr>
            <p:ph type="sldNum" sz="quarter" idx="10"/>
          </p:nvPr>
        </p:nvSpPr>
        <p:spPr>
          <a:xfrm>
            <a:off x="0" y="1271588"/>
            <a:ext cx="533400" cy="244475"/>
          </a:xfrm>
          <a:noFill/>
        </p:spPr>
        <p:txBody>
          <a:bodyPr/>
          <a:lstStyle/>
          <a:p>
            <a:pPr>
              <a:lnSpc>
                <a:spcPct val="80000"/>
              </a:lnSpc>
            </a:pPr>
            <a:fld id="{EA818909-7CA5-4CF8-9C6C-B4A16F80F98E}" type="slidenum">
              <a:rPr lang="en-US" altLang="en-US" sz="1200" smtClean="0">
                <a:solidFill>
                  <a:srgbClr val="FFFFFF"/>
                </a:solidFill>
                <a:latin typeface="Tw Cen MT" pitchFamily="34" charset="0"/>
                <a:ea typeface="ＭＳ Ｐゴシック" pitchFamily="34" charset="-128"/>
              </a:rPr>
              <a:pPr>
                <a:lnSpc>
                  <a:spcPct val="80000"/>
                </a:lnSpc>
              </a:pPr>
              <a:t>40</a:t>
            </a:fld>
            <a:endParaRPr lang="en-US" altLang="en-US" sz="1200" smtClean="0">
              <a:solidFill>
                <a:srgbClr val="FFFFFF"/>
              </a:solidFill>
              <a:latin typeface="Tw Cen MT" pitchFamily="34" charset="0"/>
              <a:ea typeface="ＭＳ Ｐゴシック" pitchFamily="34" charset="-128"/>
            </a:endParaRPr>
          </a:p>
        </p:txBody>
      </p:sp>
      <p:pic>
        <p:nvPicPr>
          <p:cNvPr id="69637" name="Picture 2"/>
          <p:cNvPicPr>
            <a:picLocks noChangeAspect="1" noChangeArrowheads="1"/>
          </p:cNvPicPr>
          <p:nvPr/>
        </p:nvPicPr>
        <p:blipFill>
          <a:blip r:embed="rId2" cstate="print"/>
          <a:srcRect/>
          <a:stretch>
            <a:fillRect/>
          </a:stretch>
        </p:blipFill>
        <p:spPr bwMode="auto">
          <a:xfrm>
            <a:off x="142875" y="4048125"/>
            <a:ext cx="4429125" cy="1666875"/>
          </a:xfrm>
          <a:prstGeom prst="rect">
            <a:avLst/>
          </a:prstGeom>
          <a:noFill/>
          <a:ln w="9525">
            <a:noFill/>
            <a:miter lim="800000"/>
            <a:headEnd/>
            <a:tailEnd/>
          </a:ln>
        </p:spPr>
      </p:pic>
      <p:pic>
        <p:nvPicPr>
          <p:cNvPr id="69638" name="Picture 3"/>
          <p:cNvPicPr>
            <a:picLocks noChangeAspect="1" noChangeArrowheads="1"/>
          </p:cNvPicPr>
          <p:nvPr/>
        </p:nvPicPr>
        <p:blipFill>
          <a:blip r:embed="rId3" cstate="print"/>
          <a:srcRect/>
          <a:stretch>
            <a:fillRect/>
          </a:stretch>
        </p:blipFill>
        <p:spPr bwMode="auto">
          <a:xfrm>
            <a:off x="4714875" y="3886200"/>
            <a:ext cx="4352925"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612775" y="228600"/>
            <a:ext cx="8153400" cy="990600"/>
          </a:xfrm>
        </p:spPr>
        <p:txBody>
          <a:bodyPr/>
          <a:lstStyle/>
          <a:p>
            <a:r>
              <a:rPr lang="en-US" altLang="en-US" sz="3600" smtClean="0"/>
              <a:t>Pr(a≤X≤b)=Pr(X≤b)-Pr(X≤a)</a:t>
            </a:r>
          </a:p>
        </p:txBody>
      </p:sp>
      <p:sp>
        <p:nvSpPr>
          <p:cNvPr id="70659" name="Content Placeholder 2"/>
          <p:cNvSpPr>
            <a:spLocks noGrp="1"/>
          </p:cNvSpPr>
          <p:nvPr>
            <p:ph sz="quarter" idx="1"/>
          </p:nvPr>
        </p:nvSpPr>
        <p:spPr>
          <a:xfrm>
            <a:off x="612775" y="1600200"/>
            <a:ext cx="8153400" cy="4495800"/>
          </a:xfrm>
        </p:spPr>
        <p:txBody>
          <a:bodyPr/>
          <a:lstStyle/>
          <a:p>
            <a:r>
              <a:rPr lang="en-US" altLang="en-US" sz="2700" smtClean="0"/>
              <a:t>Example 5.13: Find Pr(-1≤X≤1.5) if X~N(0,1)</a:t>
            </a:r>
          </a:p>
          <a:p>
            <a:r>
              <a:rPr lang="en-US" altLang="en-US" sz="2700" smtClean="0"/>
              <a:t>Solution: Pr(-1≤X≤1.5)</a:t>
            </a:r>
          </a:p>
          <a:p>
            <a:pPr>
              <a:buFont typeface="Wingdings" pitchFamily="2" charset="2"/>
              <a:buNone/>
            </a:pPr>
            <a:r>
              <a:rPr lang="en-US" altLang="en-US" sz="2700" smtClean="0"/>
              <a:t>              =Pr(X≤1.5)-Pr(X≤-1)</a:t>
            </a:r>
          </a:p>
          <a:p>
            <a:pPr>
              <a:buFont typeface="Wingdings" pitchFamily="2" charset="2"/>
              <a:buNone/>
            </a:pPr>
            <a:r>
              <a:rPr lang="en-US" altLang="en-US" sz="2700" smtClean="0"/>
              <a:t>              =Pr(X≤1.5)-Pr(X≥1)=0.9332-0.1587=0.7745</a:t>
            </a:r>
          </a:p>
          <a:p>
            <a:pPr>
              <a:buFont typeface="Wingdings" pitchFamily="2" charset="2"/>
              <a:buNone/>
            </a:pPr>
            <a:r>
              <a:rPr lang="en-US" altLang="en-US" sz="2000" b="1" i="1" smtClean="0"/>
              <a:t>(NOTE: The best way to work on such problems is to draw a graph!)</a:t>
            </a:r>
          </a:p>
          <a:p>
            <a:pPr>
              <a:buFont typeface="Wingdings" pitchFamily="2" charset="2"/>
              <a:buNone/>
            </a:pPr>
            <a:endParaRPr lang="en-US" altLang="en-US" sz="2700" smtClean="0"/>
          </a:p>
        </p:txBody>
      </p:sp>
      <p:sp>
        <p:nvSpPr>
          <p:cNvPr id="70660" name="Slide Number Placeholder 3"/>
          <p:cNvSpPr>
            <a:spLocks noGrp="1"/>
          </p:cNvSpPr>
          <p:nvPr>
            <p:ph type="sldNum" sz="quarter" idx="10"/>
          </p:nvPr>
        </p:nvSpPr>
        <p:spPr>
          <a:xfrm>
            <a:off x="0" y="1271588"/>
            <a:ext cx="533400" cy="244475"/>
          </a:xfrm>
          <a:noFill/>
        </p:spPr>
        <p:txBody>
          <a:bodyPr/>
          <a:lstStyle/>
          <a:p>
            <a:pPr>
              <a:lnSpc>
                <a:spcPct val="80000"/>
              </a:lnSpc>
            </a:pPr>
            <a:fld id="{F9BA15B6-0DC4-4581-985B-B47494283757}" type="slidenum">
              <a:rPr lang="en-US" altLang="en-US" sz="1200" smtClean="0">
                <a:solidFill>
                  <a:srgbClr val="FFFFFF"/>
                </a:solidFill>
                <a:latin typeface="Tw Cen MT" pitchFamily="34" charset="0"/>
                <a:ea typeface="ＭＳ Ｐゴシック" pitchFamily="34" charset="-128"/>
              </a:rPr>
              <a:pPr>
                <a:lnSpc>
                  <a:spcPct val="80000"/>
                </a:lnSpc>
              </a:pPr>
              <a:t>41</a:t>
            </a:fld>
            <a:endParaRPr lang="en-US" altLang="en-US" sz="1200" smtClean="0">
              <a:solidFill>
                <a:srgbClr val="FFFFFF"/>
              </a:solidFill>
              <a:latin typeface="Tw Cen MT" pitchFamily="34" charset="0"/>
              <a:ea typeface="ＭＳ Ｐゴシック" pitchFamily="34" charset="-128"/>
            </a:endParaRPr>
          </a:p>
        </p:txBody>
      </p:sp>
      <p:pic>
        <p:nvPicPr>
          <p:cNvPr id="70661" name="Picture 2"/>
          <p:cNvPicPr>
            <a:picLocks noChangeAspect="1" noChangeArrowheads="1"/>
          </p:cNvPicPr>
          <p:nvPr/>
        </p:nvPicPr>
        <p:blipFill>
          <a:blip r:embed="rId2" cstate="print"/>
          <a:srcRect/>
          <a:stretch>
            <a:fillRect/>
          </a:stretch>
        </p:blipFill>
        <p:spPr bwMode="auto">
          <a:xfrm>
            <a:off x="19050" y="4419600"/>
            <a:ext cx="9086850"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612775" y="228600"/>
            <a:ext cx="8153400" cy="990600"/>
          </a:xfrm>
        </p:spPr>
        <p:txBody>
          <a:bodyPr/>
          <a:lstStyle/>
          <a:p>
            <a:r>
              <a:rPr lang="en-US" altLang="en-US" smtClean="0"/>
              <a:t>The (100</a:t>
            </a:r>
            <a:r>
              <a:rPr lang="en-US" altLang="en-US" smtClean="0">
                <a:sym typeface="Symbol" pitchFamily="18" charset="2"/>
              </a:rPr>
              <a:t>u)th percentile</a:t>
            </a:r>
            <a:endParaRPr lang="en-US" altLang="en-US" smtClean="0"/>
          </a:p>
        </p:txBody>
      </p:sp>
      <p:sp>
        <p:nvSpPr>
          <p:cNvPr id="71683" name="Content Placeholder 2"/>
          <p:cNvSpPr>
            <a:spLocks noGrp="1"/>
          </p:cNvSpPr>
          <p:nvPr>
            <p:ph sz="quarter" idx="1"/>
          </p:nvPr>
        </p:nvSpPr>
        <p:spPr>
          <a:xfrm>
            <a:off x="612775" y="1219200"/>
            <a:ext cx="8153400" cy="4495800"/>
          </a:xfrm>
        </p:spPr>
        <p:txBody>
          <a:bodyPr/>
          <a:lstStyle/>
          <a:p>
            <a:r>
              <a:rPr lang="en-US" altLang="en-US" sz="2800" smtClean="0"/>
              <a:t>The </a:t>
            </a:r>
            <a:r>
              <a:rPr lang="en-US" altLang="en-US" sz="2800" b="1" smtClean="0"/>
              <a:t>(100</a:t>
            </a:r>
            <a:r>
              <a:rPr lang="en-US" altLang="en-US" sz="2800" b="1" smtClean="0">
                <a:sym typeface="Symbol" pitchFamily="18" charset="2"/>
              </a:rPr>
              <a:t>u)th percentile </a:t>
            </a:r>
            <a:r>
              <a:rPr lang="en-US" altLang="en-US" sz="2800" smtClean="0">
                <a:sym typeface="Symbol" pitchFamily="18" charset="2"/>
              </a:rPr>
              <a:t>of N(0,1) is denoted by z</a:t>
            </a:r>
            <a:r>
              <a:rPr lang="en-US" altLang="en-US" sz="2800" baseline="-25000" smtClean="0">
                <a:sym typeface="Symbol" pitchFamily="18" charset="2"/>
              </a:rPr>
              <a:t>u</a:t>
            </a:r>
            <a:endParaRPr lang="en-US" altLang="en-US" sz="2800" smtClean="0">
              <a:sym typeface="Symbol" pitchFamily="18" charset="2"/>
            </a:endParaRPr>
          </a:p>
          <a:p>
            <a:pPr>
              <a:buFont typeface="Wingdings" pitchFamily="2" charset="2"/>
              <a:buNone/>
            </a:pPr>
            <a:r>
              <a:rPr lang="en-US" altLang="en-US" sz="2800" smtClean="0">
                <a:sym typeface="Symbol" pitchFamily="18" charset="2"/>
              </a:rPr>
              <a:t>    such that, Pr(X&lt;</a:t>
            </a:r>
            <a:r>
              <a:rPr lang="en-US" altLang="en-US" sz="2800" smtClean="0"/>
              <a:t> </a:t>
            </a:r>
            <a:r>
              <a:rPr lang="en-US" altLang="en-US" sz="2800" smtClean="0">
                <a:sym typeface="Symbol" pitchFamily="18" charset="2"/>
              </a:rPr>
              <a:t>z</a:t>
            </a:r>
            <a:r>
              <a:rPr lang="en-US" altLang="en-US" sz="2800" baseline="-25000" smtClean="0">
                <a:sym typeface="Symbol" pitchFamily="18" charset="2"/>
              </a:rPr>
              <a:t>u</a:t>
            </a:r>
            <a:r>
              <a:rPr lang="en-US" altLang="en-US" sz="2800" smtClean="0"/>
              <a:t>)=u, where X~N(0,1)</a:t>
            </a:r>
          </a:p>
        </p:txBody>
      </p:sp>
      <p:sp>
        <p:nvSpPr>
          <p:cNvPr id="71684" name="Slide Number Placeholder 3"/>
          <p:cNvSpPr>
            <a:spLocks noGrp="1"/>
          </p:cNvSpPr>
          <p:nvPr>
            <p:ph type="sldNum" sz="quarter" idx="10"/>
          </p:nvPr>
        </p:nvSpPr>
        <p:spPr>
          <a:xfrm>
            <a:off x="0" y="1271588"/>
            <a:ext cx="533400" cy="244475"/>
          </a:xfrm>
          <a:noFill/>
        </p:spPr>
        <p:txBody>
          <a:bodyPr/>
          <a:lstStyle/>
          <a:p>
            <a:pPr>
              <a:lnSpc>
                <a:spcPct val="80000"/>
              </a:lnSpc>
            </a:pPr>
            <a:fld id="{59401CAB-CAF6-4E86-B8D8-46156E6EA811}" type="slidenum">
              <a:rPr lang="en-US" altLang="en-US" sz="1200" smtClean="0">
                <a:solidFill>
                  <a:srgbClr val="FFFFFF"/>
                </a:solidFill>
                <a:latin typeface="Tw Cen MT" pitchFamily="34" charset="0"/>
                <a:ea typeface="ＭＳ Ｐゴシック" pitchFamily="34" charset="-128"/>
              </a:rPr>
              <a:pPr>
                <a:lnSpc>
                  <a:spcPct val="80000"/>
                </a:lnSpc>
              </a:pPr>
              <a:t>42</a:t>
            </a:fld>
            <a:endParaRPr lang="en-US" altLang="en-US" sz="1200" smtClean="0">
              <a:solidFill>
                <a:srgbClr val="FFFFFF"/>
              </a:solidFill>
              <a:latin typeface="Tw Cen MT" pitchFamily="34" charset="0"/>
              <a:ea typeface="ＭＳ Ｐゴシック" pitchFamily="34" charset="-128"/>
            </a:endParaRPr>
          </a:p>
        </p:txBody>
      </p:sp>
      <p:pic>
        <p:nvPicPr>
          <p:cNvPr id="71685" name="Picture 2"/>
          <p:cNvPicPr>
            <a:picLocks noChangeAspect="1" noChangeArrowheads="1"/>
          </p:cNvPicPr>
          <p:nvPr/>
        </p:nvPicPr>
        <p:blipFill>
          <a:blip r:embed="rId2" cstate="print"/>
          <a:srcRect/>
          <a:stretch>
            <a:fillRect/>
          </a:stretch>
        </p:blipFill>
        <p:spPr bwMode="auto">
          <a:xfrm>
            <a:off x="1447800" y="2438400"/>
            <a:ext cx="6324600" cy="320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612775" y="228600"/>
            <a:ext cx="8153400" cy="990600"/>
          </a:xfrm>
        </p:spPr>
        <p:txBody>
          <a:bodyPr/>
          <a:lstStyle/>
          <a:p>
            <a:r>
              <a:rPr lang="en-US" altLang="en-US" smtClean="0"/>
              <a:t>Example of finding percentiles</a:t>
            </a:r>
          </a:p>
        </p:txBody>
      </p:sp>
      <p:sp>
        <p:nvSpPr>
          <p:cNvPr id="72707" name="Content Placeholder 2"/>
          <p:cNvSpPr>
            <a:spLocks noGrp="1"/>
          </p:cNvSpPr>
          <p:nvPr>
            <p:ph sz="quarter" idx="1"/>
          </p:nvPr>
        </p:nvSpPr>
        <p:spPr>
          <a:xfrm>
            <a:off x="612775" y="1600200"/>
            <a:ext cx="8531225" cy="4495800"/>
          </a:xfrm>
        </p:spPr>
        <p:txBody>
          <a:bodyPr/>
          <a:lstStyle/>
          <a:p>
            <a:r>
              <a:rPr lang="en-US" altLang="en-US" smtClean="0"/>
              <a:t>Example 5.18: Compute </a:t>
            </a:r>
            <a:r>
              <a:rPr lang="en-US" altLang="en-US" sz="3200" smtClean="0">
                <a:sym typeface="Symbol" pitchFamily="18" charset="2"/>
              </a:rPr>
              <a:t>z</a:t>
            </a:r>
            <a:r>
              <a:rPr lang="en-US" altLang="en-US" sz="3200" baseline="-25000" smtClean="0">
                <a:sym typeface="Symbol" pitchFamily="18" charset="2"/>
              </a:rPr>
              <a:t>0.975 </a:t>
            </a:r>
            <a:r>
              <a:rPr lang="en-US" altLang="en-US" sz="3200" smtClean="0">
                <a:sym typeface="Symbol" pitchFamily="18" charset="2"/>
              </a:rPr>
              <a:t>,z</a:t>
            </a:r>
            <a:r>
              <a:rPr lang="en-US" altLang="en-US" sz="3200" baseline="-25000" smtClean="0">
                <a:sym typeface="Symbol" pitchFamily="18" charset="2"/>
              </a:rPr>
              <a:t>0.95 </a:t>
            </a:r>
            <a:r>
              <a:rPr lang="en-US" altLang="en-US" sz="3200" smtClean="0">
                <a:sym typeface="Symbol" pitchFamily="18" charset="2"/>
              </a:rPr>
              <a:t>,z</a:t>
            </a:r>
            <a:r>
              <a:rPr lang="en-US" altLang="en-US" sz="3200" baseline="-25000" smtClean="0">
                <a:sym typeface="Symbol" pitchFamily="18" charset="2"/>
              </a:rPr>
              <a:t>0.5 </a:t>
            </a:r>
            <a:r>
              <a:rPr lang="en-US" altLang="en-US" sz="3200" smtClean="0">
                <a:sym typeface="Symbol" pitchFamily="18" charset="2"/>
              </a:rPr>
              <a:t>and z</a:t>
            </a:r>
            <a:r>
              <a:rPr lang="en-US" altLang="en-US" sz="3200" baseline="-25000" smtClean="0">
                <a:sym typeface="Symbol" pitchFamily="18" charset="2"/>
              </a:rPr>
              <a:t>0.025</a:t>
            </a:r>
          </a:p>
          <a:p>
            <a:endParaRPr lang="en-US" altLang="en-US" sz="3200" baseline="-25000" smtClean="0">
              <a:sym typeface="Symbol" pitchFamily="18" charset="2"/>
            </a:endParaRPr>
          </a:p>
          <a:p>
            <a:endParaRPr lang="en-US" altLang="en-US" sz="3200" baseline="-25000" smtClean="0">
              <a:sym typeface="Symbol" pitchFamily="18" charset="2"/>
            </a:endParaRPr>
          </a:p>
          <a:p>
            <a:endParaRPr lang="en-US" altLang="en-US" sz="3200" baseline="-25000" smtClean="0">
              <a:sym typeface="Symbol" pitchFamily="18" charset="2"/>
            </a:endParaRPr>
          </a:p>
          <a:p>
            <a:endParaRPr lang="en-US" altLang="en-US" sz="3200" baseline="-25000" smtClean="0">
              <a:sym typeface="Symbol" pitchFamily="18" charset="2"/>
            </a:endParaRPr>
          </a:p>
          <a:p>
            <a:endParaRPr lang="en-US" altLang="en-US" sz="3200" baseline="-25000" smtClean="0">
              <a:sym typeface="Symbol" pitchFamily="18" charset="2"/>
            </a:endParaRPr>
          </a:p>
          <a:p>
            <a:r>
              <a:rPr lang="en-US" altLang="en-US" sz="3200" baseline="-25000" smtClean="0">
                <a:sym typeface="Symbol" pitchFamily="18" charset="2"/>
              </a:rPr>
              <a:t> </a:t>
            </a:r>
            <a:r>
              <a:rPr lang="en-US" altLang="en-US" sz="3200" smtClean="0">
                <a:sym typeface="Symbol" pitchFamily="18" charset="2"/>
              </a:rPr>
              <a:t> (1) 1.96; (2) 1.645; (3) 0; (4) -1.96</a:t>
            </a:r>
            <a:r>
              <a:rPr lang="en-US" altLang="en-US" smtClean="0"/>
              <a:t> </a:t>
            </a:r>
          </a:p>
          <a:p>
            <a:pPr>
              <a:buFont typeface="Wingdings" pitchFamily="2" charset="2"/>
              <a:buNone/>
            </a:pPr>
            <a:endParaRPr lang="en-US" altLang="en-US" smtClean="0"/>
          </a:p>
        </p:txBody>
      </p:sp>
      <p:sp>
        <p:nvSpPr>
          <p:cNvPr id="72708" name="Slide Number Placeholder 3"/>
          <p:cNvSpPr>
            <a:spLocks noGrp="1"/>
          </p:cNvSpPr>
          <p:nvPr>
            <p:ph type="sldNum" sz="quarter" idx="10"/>
          </p:nvPr>
        </p:nvSpPr>
        <p:spPr>
          <a:xfrm>
            <a:off x="0" y="1271588"/>
            <a:ext cx="533400" cy="244475"/>
          </a:xfrm>
          <a:noFill/>
        </p:spPr>
        <p:txBody>
          <a:bodyPr/>
          <a:lstStyle/>
          <a:p>
            <a:pPr>
              <a:lnSpc>
                <a:spcPct val="80000"/>
              </a:lnSpc>
            </a:pPr>
            <a:fld id="{5EC5D22F-780D-4E05-8D02-1142A78603A0}" type="slidenum">
              <a:rPr lang="en-US" altLang="en-US" sz="1200" smtClean="0">
                <a:solidFill>
                  <a:srgbClr val="FFFFFF"/>
                </a:solidFill>
                <a:latin typeface="Tw Cen MT" pitchFamily="34" charset="0"/>
                <a:ea typeface="ＭＳ Ｐゴシック" pitchFamily="34" charset="-128"/>
              </a:rPr>
              <a:pPr>
                <a:lnSpc>
                  <a:spcPct val="80000"/>
                </a:lnSpc>
              </a:pPr>
              <a:t>43</a:t>
            </a:fld>
            <a:endParaRPr lang="en-US" altLang="en-US" sz="1200" smtClean="0">
              <a:solidFill>
                <a:srgbClr val="FFFFFF"/>
              </a:solidFill>
              <a:latin typeface="Tw Cen MT" pitchFamily="34" charset="0"/>
              <a:ea typeface="ＭＳ Ｐゴシック" pitchFamily="34" charset="-128"/>
            </a:endParaRPr>
          </a:p>
        </p:txBody>
      </p:sp>
      <p:pic>
        <p:nvPicPr>
          <p:cNvPr id="72709" name="Picture 2"/>
          <p:cNvPicPr>
            <a:picLocks noChangeAspect="1" noChangeArrowheads="1"/>
          </p:cNvPicPr>
          <p:nvPr/>
        </p:nvPicPr>
        <p:blipFill>
          <a:blip r:embed="rId2" cstate="print"/>
          <a:srcRect/>
          <a:stretch>
            <a:fillRect/>
          </a:stretch>
        </p:blipFill>
        <p:spPr bwMode="auto">
          <a:xfrm>
            <a:off x="457200" y="2286000"/>
            <a:ext cx="4210050" cy="1152525"/>
          </a:xfrm>
          <a:prstGeom prst="rect">
            <a:avLst/>
          </a:prstGeom>
          <a:noFill/>
          <a:ln w="9525">
            <a:noFill/>
            <a:miter lim="800000"/>
            <a:headEnd/>
            <a:tailEnd/>
          </a:ln>
        </p:spPr>
      </p:pic>
      <p:pic>
        <p:nvPicPr>
          <p:cNvPr id="72710" name="Picture 4"/>
          <p:cNvPicPr>
            <a:picLocks noChangeAspect="1" noChangeArrowheads="1"/>
          </p:cNvPicPr>
          <p:nvPr/>
        </p:nvPicPr>
        <p:blipFill>
          <a:blip r:embed="rId3" cstate="print"/>
          <a:srcRect/>
          <a:stretch>
            <a:fillRect/>
          </a:stretch>
        </p:blipFill>
        <p:spPr bwMode="auto">
          <a:xfrm>
            <a:off x="4724400" y="2286000"/>
            <a:ext cx="1695450" cy="1343025"/>
          </a:xfrm>
          <a:prstGeom prst="rect">
            <a:avLst/>
          </a:prstGeom>
          <a:noFill/>
          <a:ln w="9525">
            <a:noFill/>
            <a:miter lim="800000"/>
            <a:headEnd/>
            <a:tailEnd/>
          </a:ln>
        </p:spPr>
      </p:pic>
      <p:pic>
        <p:nvPicPr>
          <p:cNvPr id="72711" name="Picture 5"/>
          <p:cNvPicPr>
            <a:picLocks noChangeAspect="1" noChangeArrowheads="1"/>
          </p:cNvPicPr>
          <p:nvPr/>
        </p:nvPicPr>
        <p:blipFill>
          <a:blip r:embed="rId4" cstate="print"/>
          <a:srcRect/>
          <a:stretch>
            <a:fillRect/>
          </a:stretch>
        </p:blipFill>
        <p:spPr bwMode="auto">
          <a:xfrm>
            <a:off x="6553200" y="2362200"/>
            <a:ext cx="218122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612775" y="228600"/>
            <a:ext cx="8153400" cy="990600"/>
          </a:xfrm>
        </p:spPr>
        <p:txBody>
          <a:bodyPr/>
          <a:lstStyle/>
          <a:p>
            <a:r>
              <a:rPr lang="en-US" altLang="en-US" smtClean="0"/>
              <a:t>Now: from N(</a:t>
            </a:r>
            <a:r>
              <a:rPr lang="en-US" altLang="en-US" smtClean="0">
                <a:sym typeface="Symbol" pitchFamily="18" charset="2"/>
              </a:rPr>
              <a:t>,</a:t>
            </a:r>
            <a:r>
              <a:rPr lang="en-US" altLang="en-US" smtClean="0"/>
              <a:t> σ</a:t>
            </a:r>
            <a:r>
              <a:rPr lang="en-US" altLang="en-US" baseline="30000" smtClean="0"/>
              <a:t>2</a:t>
            </a:r>
            <a:r>
              <a:rPr lang="en-US" altLang="en-US" smtClean="0"/>
              <a:t>) to N(0,1)</a:t>
            </a:r>
          </a:p>
        </p:txBody>
      </p:sp>
      <p:sp>
        <p:nvSpPr>
          <p:cNvPr id="73731" name="Content Placeholder 2"/>
          <p:cNvSpPr>
            <a:spLocks noGrp="1"/>
          </p:cNvSpPr>
          <p:nvPr>
            <p:ph sz="quarter" idx="1"/>
          </p:nvPr>
        </p:nvSpPr>
        <p:spPr>
          <a:xfrm>
            <a:off x="612775" y="1600200"/>
            <a:ext cx="8153400" cy="4495800"/>
          </a:xfrm>
        </p:spPr>
        <p:txBody>
          <a:bodyPr/>
          <a:lstStyle/>
          <a:p>
            <a:r>
              <a:rPr lang="en-US" altLang="en-US" sz="2400" smtClean="0"/>
              <a:t>Now we have become familiar with N(0,1), but we want to work on any general normal N(</a:t>
            </a:r>
            <a:r>
              <a:rPr lang="en-US" altLang="en-US" sz="2400" smtClean="0">
                <a:sym typeface="Symbol" pitchFamily="18" charset="2"/>
              </a:rPr>
              <a:t>,</a:t>
            </a:r>
            <a:r>
              <a:rPr lang="en-US" altLang="en-US" sz="2400" smtClean="0"/>
              <a:t> σ</a:t>
            </a:r>
            <a:r>
              <a:rPr lang="en-US" altLang="en-US" sz="2400" baseline="30000" smtClean="0"/>
              <a:t>2</a:t>
            </a:r>
            <a:r>
              <a:rPr lang="en-US" altLang="en-US" sz="2400" smtClean="0"/>
              <a:t>)</a:t>
            </a:r>
          </a:p>
          <a:p>
            <a:r>
              <a:rPr lang="en-US" altLang="en-US" sz="2400" b="1" smtClean="0"/>
              <a:t>Example 5.20 (Hypertension): </a:t>
            </a:r>
            <a:r>
              <a:rPr lang="en-US" altLang="en-US" sz="2400" smtClean="0"/>
              <a:t>Suppose a mild hypertensive is defined as a person whose DBP is between 90 and 100 mm Hg inclusive, and the subjects are 35- to 40-year-old men whose blood pressure are normally distributed with mean 80 and variance 144. What is the probability that a randomly selected person from this population will be a mild hypertensive? This question can be stated more precisely: If X~N(80, 144), then what is Pr(90&lt;X&lt;100)? </a:t>
            </a:r>
          </a:p>
        </p:txBody>
      </p:sp>
      <p:sp>
        <p:nvSpPr>
          <p:cNvPr id="73732" name="Slide Number Placeholder 3"/>
          <p:cNvSpPr>
            <a:spLocks noGrp="1"/>
          </p:cNvSpPr>
          <p:nvPr>
            <p:ph type="sldNum" sz="quarter" idx="10"/>
          </p:nvPr>
        </p:nvSpPr>
        <p:spPr>
          <a:xfrm>
            <a:off x="0" y="1271588"/>
            <a:ext cx="533400" cy="244475"/>
          </a:xfrm>
          <a:noFill/>
        </p:spPr>
        <p:txBody>
          <a:bodyPr/>
          <a:lstStyle/>
          <a:p>
            <a:pPr>
              <a:lnSpc>
                <a:spcPct val="80000"/>
              </a:lnSpc>
            </a:pPr>
            <a:fld id="{ADE795A2-3529-4247-A164-C4B82594053E}" type="slidenum">
              <a:rPr lang="en-US" altLang="en-US" sz="1200" smtClean="0">
                <a:solidFill>
                  <a:srgbClr val="FFFFFF"/>
                </a:solidFill>
                <a:latin typeface="Tw Cen MT" pitchFamily="34" charset="0"/>
                <a:ea typeface="ＭＳ Ｐゴシック" pitchFamily="34" charset="-128"/>
              </a:rPr>
              <a:pPr>
                <a:lnSpc>
                  <a:spcPct val="80000"/>
                </a:lnSpc>
              </a:pPr>
              <a:t>44</a:t>
            </a:fld>
            <a:endParaRPr lang="en-US" altLang="en-US" sz="1200" smtClean="0">
              <a:solidFill>
                <a:srgbClr val="FFFFFF"/>
              </a:solidFill>
              <a:latin typeface="Tw Cen MT"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a:xfrm>
            <a:off x="76200" y="228600"/>
            <a:ext cx="9144000" cy="990600"/>
          </a:xfrm>
        </p:spPr>
        <p:txBody>
          <a:bodyPr/>
          <a:lstStyle/>
          <a:p>
            <a:pPr eaLnBrk="1" hangingPunct="1"/>
            <a:r>
              <a:rPr lang="en-US" altLang="en-US" sz="4000" smtClean="0"/>
              <a:t>How to standardize the normal distribution? </a:t>
            </a:r>
          </a:p>
        </p:txBody>
      </p:sp>
      <p:sp>
        <p:nvSpPr>
          <p:cNvPr id="12292" name="Slide Number Placeholder 2"/>
          <p:cNvSpPr>
            <a:spLocks noGrp="1"/>
          </p:cNvSpPr>
          <p:nvPr>
            <p:ph type="sldNum" sz="quarter" idx="10"/>
          </p:nvPr>
        </p:nvSpPr>
        <p:spPr>
          <a:xfrm>
            <a:off x="0" y="1271588"/>
            <a:ext cx="533400" cy="244475"/>
          </a:xfrm>
          <a:noFill/>
          <a:ln>
            <a:miter lim="800000"/>
          </a:ln>
        </p:spPr>
        <p:txBody>
          <a:bodyPr/>
          <a:lstStyle/>
          <a:p>
            <a:pPr>
              <a:lnSpc>
                <a:spcPct val="80000"/>
              </a:lnSpc>
            </a:pPr>
            <a:fld id="{0C0AC9CF-6615-4182-8DBE-489AC34B9E1D}" type="slidenum">
              <a:rPr lang="en-US" altLang="en-US" sz="1200" smtClean="0">
                <a:solidFill>
                  <a:srgbClr val="FFFFFF"/>
                </a:solidFill>
                <a:latin typeface="Tw Cen MT" pitchFamily="34" charset="0"/>
                <a:ea typeface="ＭＳ Ｐゴシック" pitchFamily="34" charset="-128"/>
              </a:rPr>
              <a:pPr>
                <a:lnSpc>
                  <a:spcPct val="80000"/>
                </a:lnSpc>
              </a:pPr>
              <a:t>45</a:t>
            </a:fld>
            <a:endParaRPr lang="en-US" altLang="en-US" sz="1200" smtClean="0">
              <a:solidFill>
                <a:srgbClr val="FFFFFF"/>
              </a:solidFill>
              <a:latin typeface="Tw Cen MT" pitchFamily="34" charset="0"/>
              <a:ea typeface="ＭＳ Ｐゴシック" pitchFamily="34" charset="-128"/>
            </a:endParaRPr>
          </a:p>
        </p:txBody>
      </p:sp>
      <p:pic>
        <p:nvPicPr>
          <p:cNvPr id="12293" name="Picture 2"/>
          <p:cNvPicPr>
            <a:picLocks noChangeAspect="1" noChangeArrowheads="1"/>
          </p:cNvPicPr>
          <p:nvPr/>
        </p:nvPicPr>
        <p:blipFill>
          <a:blip r:embed="rId4" cstate="print"/>
          <a:srcRect/>
          <a:stretch>
            <a:fillRect/>
          </a:stretch>
        </p:blipFill>
        <p:spPr bwMode="auto">
          <a:xfrm>
            <a:off x="838200" y="1752600"/>
            <a:ext cx="7391400" cy="3876675"/>
          </a:xfrm>
          <a:prstGeom prst="rect">
            <a:avLst/>
          </a:prstGeom>
          <a:noFill/>
          <a:ln w="9525">
            <a:noFill/>
            <a:miter lim="800000"/>
            <a:headEnd/>
            <a:tailEnd/>
          </a:ln>
        </p:spPr>
      </p:pic>
      <p:graphicFrame>
        <p:nvGraphicFramePr>
          <p:cNvPr id="12290" name="Object 2"/>
          <p:cNvGraphicFramePr>
            <a:graphicFrameLocks noChangeAspect="1"/>
          </p:cNvGraphicFramePr>
          <p:nvPr/>
        </p:nvGraphicFramePr>
        <p:xfrm>
          <a:off x="3581400" y="1752600"/>
          <a:ext cx="1676400" cy="1066800"/>
        </p:xfrm>
        <a:graphic>
          <a:graphicData uri="http://schemas.openxmlformats.org/presentationml/2006/ole">
            <p:oleObj spid="_x0000_s12290" name="Equation" r:id="rId5" imgW="145791" imgH="145791" progId="">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a:xfrm>
            <a:off x="76200" y="228600"/>
            <a:ext cx="9144000" cy="990600"/>
          </a:xfrm>
        </p:spPr>
        <p:txBody>
          <a:bodyPr/>
          <a:lstStyle/>
          <a:p>
            <a:pPr eaLnBrk="1" hangingPunct="1"/>
            <a:r>
              <a:rPr lang="en-US" altLang="en-US" sz="4000" smtClean="0"/>
              <a:t>How to standardize the normal distribution? </a:t>
            </a:r>
          </a:p>
        </p:txBody>
      </p:sp>
      <p:sp>
        <p:nvSpPr>
          <p:cNvPr id="13316" name="Slide Number Placeholder 2"/>
          <p:cNvSpPr>
            <a:spLocks noGrp="1"/>
          </p:cNvSpPr>
          <p:nvPr>
            <p:ph type="sldNum" sz="quarter" idx="10"/>
          </p:nvPr>
        </p:nvSpPr>
        <p:spPr>
          <a:xfrm>
            <a:off x="0" y="1271588"/>
            <a:ext cx="533400" cy="244475"/>
          </a:xfrm>
          <a:noFill/>
          <a:ln>
            <a:miter lim="800000"/>
          </a:ln>
        </p:spPr>
        <p:txBody>
          <a:bodyPr/>
          <a:lstStyle/>
          <a:p>
            <a:pPr>
              <a:lnSpc>
                <a:spcPct val="80000"/>
              </a:lnSpc>
            </a:pPr>
            <a:fld id="{04DFE26C-7015-40E7-84A8-047261BC7E0B}" type="slidenum">
              <a:rPr lang="en-US" altLang="en-US" sz="1200" smtClean="0">
                <a:solidFill>
                  <a:srgbClr val="FFFFFF"/>
                </a:solidFill>
                <a:latin typeface="Tw Cen MT" pitchFamily="34" charset="0"/>
                <a:ea typeface="ＭＳ Ｐゴシック" pitchFamily="34" charset="-128"/>
              </a:rPr>
              <a:pPr>
                <a:lnSpc>
                  <a:spcPct val="80000"/>
                </a:lnSpc>
              </a:pPr>
              <a:t>46</a:t>
            </a:fld>
            <a:endParaRPr lang="en-US" altLang="en-US" sz="1200" smtClean="0">
              <a:solidFill>
                <a:srgbClr val="FFFFFF"/>
              </a:solidFill>
              <a:latin typeface="Tw Cen MT" pitchFamily="34" charset="0"/>
              <a:ea typeface="ＭＳ Ｐゴシック" pitchFamily="34" charset="-128"/>
            </a:endParaRPr>
          </a:p>
        </p:txBody>
      </p:sp>
      <p:pic>
        <p:nvPicPr>
          <p:cNvPr id="13317" name="Picture 2"/>
          <p:cNvPicPr>
            <a:picLocks noChangeAspect="1" noChangeArrowheads="1"/>
          </p:cNvPicPr>
          <p:nvPr/>
        </p:nvPicPr>
        <p:blipFill>
          <a:blip r:embed="rId4" cstate="print"/>
          <a:srcRect/>
          <a:stretch>
            <a:fillRect/>
          </a:stretch>
        </p:blipFill>
        <p:spPr bwMode="auto">
          <a:xfrm>
            <a:off x="838200" y="1219200"/>
            <a:ext cx="7391400" cy="3876675"/>
          </a:xfrm>
          <a:prstGeom prst="rect">
            <a:avLst/>
          </a:prstGeom>
          <a:noFill/>
          <a:ln w="9525">
            <a:noFill/>
            <a:miter lim="800000"/>
            <a:headEnd/>
            <a:tailEnd/>
          </a:ln>
        </p:spPr>
      </p:pic>
      <p:graphicFrame>
        <p:nvGraphicFramePr>
          <p:cNvPr id="13314" name="Object 2"/>
          <p:cNvGraphicFramePr>
            <a:graphicFrameLocks noChangeAspect="1"/>
          </p:cNvGraphicFramePr>
          <p:nvPr/>
        </p:nvGraphicFramePr>
        <p:xfrm>
          <a:off x="3429000" y="1143000"/>
          <a:ext cx="1893888" cy="1066800"/>
        </p:xfrm>
        <a:graphic>
          <a:graphicData uri="http://schemas.openxmlformats.org/presentationml/2006/ole">
            <p:oleObj spid="_x0000_s13314" name="Equation" r:id="rId5" imgW="546237" imgH="546237" progId="">
              <p:embed/>
            </p:oleObj>
          </a:graphicData>
        </a:graphic>
      </p:graphicFrame>
      <p:sp>
        <p:nvSpPr>
          <p:cNvPr id="13318" name="Content Placeholder 3"/>
          <p:cNvSpPr txBox="1">
            <a:spLocks/>
          </p:cNvSpPr>
          <p:nvPr/>
        </p:nvSpPr>
        <p:spPr bwMode="auto">
          <a:xfrm>
            <a:off x="762000" y="5257800"/>
            <a:ext cx="8153400" cy="838200"/>
          </a:xfrm>
          <a:prstGeom prst="rect">
            <a:avLst/>
          </a:prstGeom>
          <a:noFill/>
          <a:ln w="9525">
            <a:noFill/>
            <a:miter lim="800000"/>
            <a:headEnd/>
            <a:tailEnd/>
          </a:ln>
        </p:spPr>
        <p:txBody>
          <a:bodyPr/>
          <a:lstStyle/>
          <a:p>
            <a:pPr marL="319088" indent="-319088">
              <a:spcBef>
                <a:spcPts val="700"/>
              </a:spcBef>
              <a:buClr>
                <a:schemeClr val="accent2"/>
              </a:buClr>
              <a:buSzPct val="60000"/>
            </a:pPr>
            <a:r>
              <a:rPr lang="en-US" altLang="en-US" sz="2900">
                <a:solidFill>
                  <a:schemeClr val="tx1"/>
                </a:solidFill>
                <a:latin typeface="Tw Cen MT" pitchFamily="34" charset="0"/>
                <a:ea typeface="ＭＳ Ｐゴシック" pitchFamily="34" charset="-128"/>
                <a:sym typeface="Symbol" pitchFamily="18" charset="2"/>
              </a:rPr>
              <a:t>Then Z has a standard normal distribution, </a:t>
            </a:r>
            <a:r>
              <a:rPr lang="en-US" altLang="en-US" sz="2600">
                <a:solidFill>
                  <a:schemeClr val="tx1"/>
                </a:solidFill>
                <a:latin typeface="Tw Cen MT" pitchFamily="34" charset="0"/>
                <a:ea typeface="ＭＳ Ｐゴシック" pitchFamily="34" charset="-128"/>
                <a:sym typeface="Symbol" pitchFamily="18" charset="2"/>
              </a:rPr>
              <a:t>Z ~ N(0, 1)</a:t>
            </a:r>
            <a:endParaRPr lang="en-US" altLang="en-US" sz="2600">
              <a:solidFill>
                <a:schemeClr val="tx1"/>
              </a:solidFill>
              <a:latin typeface="Tw Cen MT"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a:xfrm>
            <a:off x="612775" y="228600"/>
            <a:ext cx="8153400" cy="990600"/>
          </a:xfrm>
        </p:spPr>
        <p:txBody>
          <a:bodyPr/>
          <a:lstStyle/>
          <a:p>
            <a:r>
              <a:rPr lang="en-US" altLang="en-US" smtClean="0"/>
              <a:t>Standardization</a:t>
            </a:r>
          </a:p>
        </p:txBody>
      </p:sp>
      <p:sp>
        <p:nvSpPr>
          <p:cNvPr id="14340" name="Content Placeholder 2"/>
          <p:cNvSpPr>
            <a:spLocks noGrp="1"/>
          </p:cNvSpPr>
          <p:nvPr>
            <p:ph sz="quarter" idx="1"/>
          </p:nvPr>
        </p:nvSpPr>
        <p:spPr>
          <a:xfrm>
            <a:off x="612775" y="1600200"/>
            <a:ext cx="8153400" cy="4495800"/>
          </a:xfrm>
        </p:spPr>
        <p:txBody>
          <a:bodyPr/>
          <a:lstStyle/>
          <a:p>
            <a:r>
              <a:rPr lang="en-US" altLang="en-US" smtClean="0"/>
              <a:t>IF X~</a:t>
            </a:r>
            <a:r>
              <a:rPr lang="en-US" altLang="en-US" sz="3200" smtClean="0"/>
              <a:t> N(</a:t>
            </a:r>
            <a:r>
              <a:rPr lang="en-US" altLang="en-US" sz="3200" smtClean="0">
                <a:sym typeface="Symbol" pitchFamily="18" charset="2"/>
              </a:rPr>
              <a:t>,</a:t>
            </a:r>
            <a:r>
              <a:rPr lang="en-US" altLang="en-US" sz="3200" smtClean="0"/>
              <a:t> σ</a:t>
            </a:r>
            <a:r>
              <a:rPr lang="en-US" altLang="en-US" sz="3200" baseline="30000" smtClean="0"/>
              <a:t>2</a:t>
            </a:r>
            <a:r>
              <a:rPr lang="en-US" altLang="en-US" sz="3200" smtClean="0"/>
              <a:t>) and Z=(X-µ)/</a:t>
            </a:r>
            <a:r>
              <a:rPr lang="en-US" altLang="en-US" sz="3200" smtClean="0">
                <a:sym typeface="Symbol" pitchFamily="18" charset="2"/>
              </a:rPr>
              <a:t>, then Z~N(0,1)</a:t>
            </a:r>
          </a:p>
          <a:p>
            <a:endParaRPr lang="en-US" altLang="en-US" sz="3200" smtClean="0">
              <a:sym typeface="Symbol" pitchFamily="18" charset="2"/>
            </a:endParaRPr>
          </a:p>
          <a:p>
            <a:r>
              <a:rPr lang="en-US" altLang="en-US" sz="3200" smtClean="0">
                <a:sym typeface="Symbol" pitchFamily="18" charset="2"/>
              </a:rPr>
              <a:t>Then</a:t>
            </a:r>
          </a:p>
          <a:p>
            <a:endParaRPr lang="en-US" altLang="en-US" sz="3200" smtClean="0">
              <a:sym typeface="Symbol" pitchFamily="18" charset="2"/>
            </a:endParaRPr>
          </a:p>
          <a:p>
            <a:pPr>
              <a:buFont typeface="Wingdings" pitchFamily="2" charset="2"/>
              <a:buNone/>
            </a:pPr>
            <a:r>
              <a:rPr lang="en-US" altLang="en-US" sz="3200" smtClean="0">
                <a:sym typeface="Symbol" pitchFamily="18" charset="2"/>
              </a:rPr>
              <a:t>   </a:t>
            </a:r>
            <a:r>
              <a:rPr lang="en-US" altLang="en-US" sz="2400" smtClean="0">
                <a:sym typeface="Symbol" pitchFamily="18" charset="2"/>
              </a:rPr>
              <a:t>where the last two terms can be found from column A in normal table</a:t>
            </a:r>
            <a:endParaRPr lang="en-US" altLang="en-US" sz="2400" smtClean="0"/>
          </a:p>
        </p:txBody>
      </p:sp>
      <p:sp>
        <p:nvSpPr>
          <p:cNvPr id="14341" name="Slide Number Placeholder 3"/>
          <p:cNvSpPr>
            <a:spLocks noGrp="1"/>
          </p:cNvSpPr>
          <p:nvPr>
            <p:ph type="sldNum" sz="quarter" idx="10"/>
          </p:nvPr>
        </p:nvSpPr>
        <p:spPr>
          <a:xfrm>
            <a:off x="0" y="1271588"/>
            <a:ext cx="533400" cy="244475"/>
          </a:xfrm>
          <a:noFill/>
        </p:spPr>
        <p:txBody>
          <a:bodyPr/>
          <a:lstStyle/>
          <a:p>
            <a:pPr>
              <a:lnSpc>
                <a:spcPct val="80000"/>
              </a:lnSpc>
            </a:pPr>
            <a:fld id="{4CB9C2C7-CC94-4CBF-8F79-E6DC2905983A}" type="slidenum">
              <a:rPr lang="en-US" altLang="en-US" sz="1200" smtClean="0">
                <a:solidFill>
                  <a:srgbClr val="FFFFFF"/>
                </a:solidFill>
                <a:latin typeface="Tw Cen MT" pitchFamily="34" charset="0"/>
                <a:ea typeface="ＭＳ Ｐゴシック" pitchFamily="34" charset="-128"/>
              </a:rPr>
              <a:pPr>
                <a:lnSpc>
                  <a:spcPct val="80000"/>
                </a:lnSpc>
              </a:pPr>
              <a:t>47</a:t>
            </a:fld>
            <a:endParaRPr lang="en-US" altLang="en-US" sz="1200" smtClean="0">
              <a:solidFill>
                <a:srgbClr val="FFFFFF"/>
              </a:solidFill>
              <a:latin typeface="Tw Cen MT" pitchFamily="34" charset="0"/>
              <a:ea typeface="ＭＳ Ｐゴシック" pitchFamily="34" charset="-128"/>
            </a:endParaRPr>
          </a:p>
        </p:txBody>
      </p:sp>
      <p:graphicFrame>
        <p:nvGraphicFramePr>
          <p:cNvPr id="14338" name="Object 5"/>
          <p:cNvGraphicFramePr>
            <a:graphicFrameLocks noChangeAspect="1"/>
          </p:cNvGraphicFramePr>
          <p:nvPr/>
        </p:nvGraphicFramePr>
        <p:xfrm>
          <a:off x="2057400" y="2667000"/>
          <a:ext cx="6570663" cy="685800"/>
        </p:xfrm>
        <a:graphic>
          <a:graphicData uri="http://schemas.openxmlformats.org/presentationml/2006/ole">
            <p:oleObj spid="_x0000_s14338" name="Equation" r:id="rId3" imgW="3771900" imgH="393700" progId="Equation.3">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612775" y="228600"/>
            <a:ext cx="8153400" cy="990600"/>
          </a:xfrm>
        </p:spPr>
        <p:txBody>
          <a:bodyPr/>
          <a:lstStyle/>
          <a:p>
            <a:r>
              <a:rPr lang="en-US" altLang="en-US" sz="3600" smtClean="0"/>
              <a:t>Use standardization for many problems</a:t>
            </a:r>
          </a:p>
        </p:txBody>
      </p:sp>
      <p:sp>
        <p:nvSpPr>
          <p:cNvPr id="74755" name="Content Placeholder 2"/>
          <p:cNvSpPr>
            <a:spLocks noGrp="1"/>
          </p:cNvSpPr>
          <p:nvPr>
            <p:ph sz="quarter" idx="1"/>
          </p:nvPr>
        </p:nvSpPr>
        <p:spPr>
          <a:xfrm>
            <a:off x="612775" y="1600200"/>
            <a:ext cx="8153400" cy="4495800"/>
          </a:xfrm>
        </p:spPr>
        <p:txBody>
          <a:bodyPr/>
          <a:lstStyle/>
          <a:p>
            <a:r>
              <a:rPr lang="en-US" altLang="en-US" b="1" smtClean="0"/>
              <a:t>Example 5.20 (Hypertension example continued): </a:t>
            </a:r>
            <a:r>
              <a:rPr lang="en-US" altLang="en-US" smtClean="0"/>
              <a:t>If X~N(80, 12^2), what is Pr(90&lt;X&lt;100)?</a:t>
            </a:r>
          </a:p>
          <a:p>
            <a:r>
              <a:rPr lang="en-US" altLang="en-US" smtClean="0"/>
              <a:t>Solution: </a:t>
            </a:r>
          </a:p>
        </p:txBody>
      </p:sp>
      <p:sp>
        <p:nvSpPr>
          <p:cNvPr id="74756" name="Slide Number Placeholder 3"/>
          <p:cNvSpPr>
            <a:spLocks noGrp="1"/>
          </p:cNvSpPr>
          <p:nvPr>
            <p:ph type="sldNum" sz="quarter" idx="10"/>
          </p:nvPr>
        </p:nvSpPr>
        <p:spPr>
          <a:xfrm>
            <a:off x="0" y="1271588"/>
            <a:ext cx="533400" cy="244475"/>
          </a:xfrm>
          <a:noFill/>
        </p:spPr>
        <p:txBody>
          <a:bodyPr/>
          <a:lstStyle/>
          <a:p>
            <a:pPr>
              <a:lnSpc>
                <a:spcPct val="80000"/>
              </a:lnSpc>
            </a:pPr>
            <a:fld id="{14170525-8F7C-414B-B092-147D4D0DFC23}" type="slidenum">
              <a:rPr lang="en-US" altLang="en-US" sz="1200" smtClean="0">
                <a:solidFill>
                  <a:srgbClr val="FFFFFF"/>
                </a:solidFill>
                <a:latin typeface="Tw Cen MT" pitchFamily="34" charset="0"/>
                <a:ea typeface="ＭＳ Ｐゴシック" pitchFamily="34" charset="-128"/>
              </a:rPr>
              <a:pPr>
                <a:lnSpc>
                  <a:spcPct val="80000"/>
                </a:lnSpc>
              </a:pPr>
              <a:t>48</a:t>
            </a:fld>
            <a:endParaRPr lang="en-US" altLang="en-US" sz="1200" smtClean="0">
              <a:solidFill>
                <a:srgbClr val="FFFFFF"/>
              </a:solidFill>
              <a:latin typeface="Tw Cen MT" pitchFamily="34" charset="0"/>
              <a:ea typeface="ＭＳ Ｐゴシック" pitchFamily="34" charset="-128"/>
            </a:endParaRPr>
          </a:p>
        </p:txBody>
      </p:sp>
      <p:pic>
        <p:nvPicPr>
          <p:cNvPr id="74757" name="Picture 5"/>
          <p:cNvPicPr>
            <a:picLocks noChangeAspect="1" noChangeArrowheads="1"/>
          </p:cNvPicPr>
          <p:nvPr/>
        </p:nvPicPr>
        <p:blipFill>
          <a:blip r:embed="rId2" cstate="print"/>
          <a:srcRect/>
          <a:stretch>
            <a:fillRect/>
          </a:stretch>
        </p:blipFill>
        <p:spPr bwMode="auto">
          <a:xfrm>
            <a:off x="1295400" y="3276600"/>
            <a:ext cx="7343775" cy="219075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612775" y="228600"/>
            <a:ext cx="8153400" cy="990600"/>
          </a:xfrm>
        </p:spPr>
        <p:txBody>
          <a:bodyPr/>
          <a:lstStyle/>
          <a:p>
            <a:r>
              <a:rPr lang="en-US" altLang="en-US" smtClean="0"/>
              <a:t>Always draw a graph…</a:t>
            </a:r>
          </a:p>
        </p:txBody>
      </p:sp>
      <p:sp>
        <p:nvSpPr>
          <p:cNvPr id="75779" name="Slide Number Placeholder 3"/>
          <p:cNvSpPr>
            <a:spLocks noGrp="1"/>
          </p:cNvSpPr>
          <p:nvPr>
            <p:ph type="sldNum" sz="quarter" idx="10"/>
          </p:nvPr>
        </p:nvSpPr>
        <p:spPr>
          <a:xfrm>
            <a:off x="0" y="1271588"/>
            <a:ext cx="533400" cy="244475"/>
          </a:xfrm>
          <a:noFill/>
        </p:spPr>
        <p:txBody>
          <a:bodyPr/>
          <a:lstStyle/>
          <a:p>
            <a:pPr>
              <a:lnSpc>
                <a:spcPct val="80000"/>
              </a:lnSpc>
            </a:pPr>
            <a:fld id="{7DE96752-03EF-433E-9BED-05F1D6156C53}" type="slidenum">
              <a:rPr lang="en-US" altLang="en-US" sz="1200" smtClean="0">
                <a:solidFill>
                  <a:srgbClr val="FFFFFF"/>
                </a:solidFill>
                <a:latin typeface="Tw Cen MT" pitchFamily="34" charset="0"/>
                <a:ea typeface="ＭＳ Ｐゴシック" pitchFamily="34" charset="-128"/>
              </a:rPr>
              <a:pPr>
                <a:lnSpc>
                  <a:spcPct val="80000"/>
                </a:lnSpc>
              </a:pPr>
              <a:t>49</a:t>
            </a:fld>
            <a:endParaRPr lang="en-US" altLang="en-US" sz="1200" smtClean="0">
              <a:solidFill>
                <a:srgbClr val="FFFFFF"/>
              </a:solidFill>
              <a:latin typeface="Tw Cen MT" pitchFamily="34" charset="0"/>
              <a:ea typeface="ＭＳ Ｐゴシック" pitchFamily="34" charset="-128"/>
            </a:endParaRPr>
          </a:p>
        </p:txBody>
      </p:sp>
      <p:pic>
        <p:nvPicPr>
          <p:cNvPr id="75780" name="Picture 3"/>
          <p:cNvPicPr>
            <a:picLocks noChangeAspect="1" noChangeArrowheads="1"/>
          </p:cNvPicPr>
          <p:nvPr/>
        </p:nvPicPr>
        <p:blipFill>
          <a:blip r:embed="rId2" cstate="print"/>
          <a:srcRect l="2065" b="2422"/>
          <a:stretch>
            <a:fillRect/>
          </a:stretch>
        </p:blipFill>
        <p:spPr bwMode="auto">
          <a:xfrm>
            <a:off x="173038" y="1600200"/>
            <a:ext cx="4627562" cy="2825750"/>
          </a:xfrm>
          <a:prstGeom prst="rect">
            <a:avLst/>
          </a:prstGeom>
          <a:noFill/>
          <a:ln w="9525">
            <a:noFill/>
            <a:miter lim="800000"/>
            <a:headEnd/>
            <a:tailEnd/>
          </a:ln>
        </p:spPr>
      </p:pic>
      <p:pic>
        <p:nvPicPr>
          <p:cNvPr id="75781" name="Picture 4"/>
          <p:cNvPicPr>
            <a:picLocks noChangeAspect="1" noChangeArrowheads="1"/>
          </p:cNvPicPr>
          <p:nvPr/>
        </p:nvPicPr>
        <p:blipFill>
          <a:blip r:embed="rId3" cstate="print"/>
          <a:srcRect l="1714" t="2722" r="2286" b="2890"/>
          <a:stretch>
            <a:fillRect/>
          </a:stretch>
        </p:blipFill>
        <p:spPr bwMode="auto">
          <a:xfrm>
            <a:off x="4972050" y="1700213"/>
            <a:ext cx="4095750" cy="249713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12775" y="228600"/>
            <a:ext cx="8153400" cy="990600"/>
          </a:xfrm>
        </p:spPr>
        <p:txBody>
          <a:bodyPr/>
          <a:lstStyle/>
          <a:p>
            <a:r>
              <a:rPr lang="en-US" altLang="en-US" smtClean="0"/>
              <a:t>Two types of random variables</a:t>
            </a:r>
          </a:p>
        </p:txBody>
      </p:sp>
      <p:sp>
        <p:nvSpPr>
          <p:cNvPr id="45059" name="Content Placeholder 2"/>
          <p:cNvSpPr>
            <a:spLocks noGrp="1"/>
          </p:cNvSpPr>
          <p:nvPr>
            <p:ph sz="quarter" idx="1"/>
          </p:nvPr>
        </p:nvSpPr>
        <p:spPr>
          <a:xfrm>
            <a:off x="612775" y="1600200"/>
            <a:ext cx="8153400" cy="4495800"/>
          </a:xfrm>
        </p:spPr>
        <p:txBody>
          <a:bodyPr/>
          <a:lstStyle/>
          <a:p>
            <a:pPr marL="514350" indent="-514350">
              <a:buFont typeface="Tw Cen MT" pitchFamily="34" charset="0"/>
              <a:buAutoNum type="arabicPeriod"/>
            </a:pPr>
            <a:r>
              <a:rPr lang="en-US" altLang="en-US" sz="2400" smtClean="0"/>
              <a:t>A random variable for which there exists a discrete set of numeric values is a </a:t>
            </a:r>
            <a:r>
              <a:rPr lang="en-US" altLang="en-US" sz="2400" b="1" smtClean="0"/>
              <a:t>discrete random variable</a:t>
            </a:r>
          </a:p>
          <a:p>
            <a:pPr marL="514350" indent="-514350">
              <a:buFont typeface="Tw Cen MT" pitchFamily="34" charset="0"/>
              <a:buAutoNum type="arabicPeriod"/>
            </a:pPr>
            <a:r>
              <a:rPr lang="en-US" altLang="en-US" sz="2400" smtClean="0"/>
              <a:t>A random variable whose possible values cannot be enumerated is a </a:t>
            </a:r>
            <a:r>
              <a:rPr lang="en-US" altLang="en-US" sz="2400" b="1" smtClean="0"/>
              <a:t>continuous random variable</a:t>
            </a:r>
          </a:p>
          <a:p>
            <a:pPr marL="514350" indent="-514350">
              <a:buFont typeface="Tw Cen MT" pitchFamily="34" charset="0"/>
              <a:buAutoNum type="arabicPeriod"/>
            </a:pPr>
            <a:endParaRPr lang="en-US" altLang="en-US" sz="2400" b="1" smtClean="0"/>
          </a:p>
          <a:p>
            <a:pPr marL="514350" indent="-514350">
              <a:buFont typeface="Tw Cen MT" pitchFamily="34" charset="0"/>
              <a:buAutoNum type="arabicPeriod"/>
            </a:pPr>
            <a:endParaRPr lang="en-US" altLang="en-US" sz="2400" b="1" smtClean="0"/>
          </a:p>
          <a:p>
            <a:pPr marL="514350" indent="-514350">
              <a:buFont typeface="Wingdings" pitchFamily="2" charset="2"/>
              <a:buNone/>
            </a:pPr>
            <a:endParaRPr lang="en-US" altLang="en-US" sz="2400" b="1" smtClean="0"/>
          </a:p>
        </p:txBody>
      </p:sp>
      <p:sp>
        <p:nvSpPr>
          <p:cNvPr id="45060" name="Slide Number Placeholder 3"/>
          <p:cNvSpPr>
            <a:spLocks noGrp="1"/>
          </p:cNvSpPr>
          <p:nvPr>
            <p:ph type="sldNum" sz="quarter" idx="10"/>
          </p:nvPr>
        </p:nvSpPr>
        <p:spPr>
          <a:xfrm>
            <a:off x="0" y="1271588"/>
            <a:ext cx="533400" cy="244475"/>
          </a:xfrm>
          <a:noFill/>
        </p:spPr>
        <p:txBody>
          <a:bodyPr/>
          <a:lstStyle/>
          <a:p>
            <a:pPr>
              <a:lnSpc>
                <a:spcPct val="80000"/>
              </a:lnSpc>
            </a:pPr>
            <a:fld id="{1DC06D83-5280-48F2-AF09-4D4C6DD68D74}" type="slidenum">
              <a:rPr lang="en-US" altLang="en-US" sz="1200" smtClean="0">
                <a:solidFill>
                  <a:srgbClr val="FFFFFF"/>
                </a:solidFill>
                <a:latin typeface="Tw Cen MT" pitchFamily="34" charset="0"/>
              </a:rPr>
              <a:pPr>
                <a:lnSpc>
                  <a:spcPct val="80000"/>
                </a:lnSpc>
              </a:pPr>
              <a:t>5</a:t>
            </a:fld>
            <a:endParaRPr lang="en-US" altLang="en-US" sz="1200" smtClean="0">
              <a:solidFill>
                <a:srgbClr val="FFFFFF"/>
              </a:solidFill>
              <a:latin typeface="Tw Cen MT"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pPr defTabSz="914400">
              <a:lnSpc>
                <a:spcPct val="100000"/>
              </a:lnSpc>
              <a:buClrTx/>
              <a:buSzTx/>
              <a:buFontTx/>
              <a:buNone/>
              <a:defRPr/>
            </a:pPr>
            <a:endParaRPr lang="en-US">
              <a:solidFill>
                <a:srgbClr val="000000"/>
              </a:solidFill>
              <a:latin typeface="Arial" charset="0"/>
              <a:ea typeface="+mn-ea"/>
            </a:endParaRPr>
          </a:p>
        </p:txBody>
      </p:sp>
      <p:sp>
        <p:nvSpPr>
          <p:cNvPr id="3097" name="Rectangle 87"/>
          <p:cNvSpPr>
            <a:spLocks noChangeArrowheads="1"/>
          </p:cNvSpPr>
          <p:nvPr/>
        </p:nvSpPr>
        <p:spPr bwMode="auto">
          <a:xfrm>
            <a:off x="0" y="-76200"/>
            <a:ext cx="9144000" cy="685800"/>
          </a:xfrm>
          <a:prstGeom prst="rect">
            <a:avLst/>
          </a:prstGeom>
          <a:noFill/>
          <a:ln w="9525">
            <a:noFill/>
            <a:miter lim="800000"/>
            <a:headEnd/>
            <a:tailEnd/>
          </a:ln>
        </p:spPr>
        <p:txBody>
          <a:bodyPr anchor="ctr"/>
          <a:lstStyle/>
          <a:p>
            <a:pPr algn="ctr" defTabSz="914400">
              <a:lnSpc>
                <a:spcPct val="100000"/>
              </a:lnSpc>
              <a:buClrTx/>
              <a:buSzTx/>
              <a:buFontTx/>
              <a:buNone/>
              <a:defRPr/>
            </a:pPr>
            <a:r>
              <a:rPr lang="en-US" sz="2800" b="1" dirty="0">
                <a:solidFill>
                  <a:srgbClr val="7030A0"/>
                </a:solidFill>
                <a:latin typeface="Comic Sans MS" pitchFamily="66" charset="0"/>
                <a:ea typeface="+mn-ea"/>
              </a:rPr>
              <a:t>Next Lecture: </a:t>
            </a:r>
            <a:r>
              <a:rPr lang="en-US" sz="2800" b="1" dirty="0">
                <a:solidFill>
                  <a:srgbClr val="000000"/>
                </a:solidFill>
                <a:latin typeface="Comic Sans MS" pitchFamily="66" charset="0"/>
                <a:ea typeface="+mn-ea"/>
              </a:rPr>
              <a:t>Estimation I</a:t>
            </a:r>
            <a:endParaRPr lang="sv-SE" sz="2800" b="1" dirty="0">
              <a:solidFill>
                <a:srgbClr val="000000"/>
              </a:solidFill>
              <a:latin typeface="Comic Sans MS" pitchFamily="66" charset="0"/>
              <a:ea typeface="+mn-ea"/>
            </a:endParaRPr>
          </a:p>
        </p:txBody>
      </p:sp>
      <p:sp>
        <p:nvSpPr>
          <p:cNvPr id="3098" name="Line 88"/>
          <p:cNvSpPr>
            <a:spLocks noChangeShapeType="1"/>
          </p:cNvSpPr>
          <p:nvPr/>
        </p:nvSpPr>
        <p:spPr bwMode="auto">
          <a:xfrm>
            <a:off x="609600" y="533400"/>
            <a:ext cx="7924800" cy="0"/>
          </a:xfrm>
          <a:prstGeom prst="line">
            <a:avLst/>
          </a:prstGeom>
          <a:noFill/>
          <a:ln w="31750">
            <a:solidFill>
              <a:srgbClr val="CC3300"/>
            </a:solidFill>
            <a:round/>
            <a:headEnd/>
            <a:tailEnd/>
          </a:ln>
        </p:spPr>
        <p:txBody>
          <a:bodyPr/>
          <a:lstStyle/>
          <a:p>
            <a:pPr defTabSz="914400">
              <a:lnSpc>
                <a:spcPct val="100000"/>
              </a:lnSpc>
              <a:buClrTx/>
              <a:buSzTx/>
              <a:buFontTx/>
              <a:buNone/>
              <a:defRPr/>
            </a:pPr>
            <a:endParaRPr lang="en-US">
              <a:solidFill>
                <a:srgbClr val="000000"/>
              </a:solidFill>
              <a:latin typeface="Arial" charset="0"/>
              <a:ea typeface="+mn-ea"/>
            </a:endParaRPr>
          </a:p>
        </p:txBody>
      </p:sp>
      <p:pic>
        <p:nvPicPr>
          <p:cNvPr id="76805" name="Picture 8" descr="C:\Users\fenyo\Google Drive\NYU\Teaching\2014  Spring BMI Methods - Signal Processing\figs\peak-noise-background\noise_hist.png"/>
          <p:cNvPicPr>
            <a:picLocks noChangeAspect="1" noChangeArrowheads="1"/>
          </p:cNvPicPr>
          <p:nvPr/>
        </p:nvPicPr>
        <p:blipFill>
          <a:blip r:embed="rId3" cstate="print"/>
          <a:srcRect/>
          <a:stretch>
            <a:fillRect/>
          </a:stretch>
        </p:blipFill>
        <p:spPr bwMode="auto">
          <a:xfrm>
            <a:off x="3048000" y="1828800"/>
            <a:ext cx="3810000" cy="3757613"/>
          </a:xfrm>
          <a:prstGeom prst="rect">
            <a:avLst/>
          </a:prstGeom>
          <a:noFill/>
          <a:ln w="9525">
            <a:noFill/>
            <a:miter lim="800000"/>
            <a:headEnd/>
            <a:tailEnd/>
          </a:ln>
        </p:spPr>
      </p:pic>
      <p:cxnSp>
        <p:nvCxnSpPr>
          <p:cNvPr id="10" name="Straight Arrow Connector 9"/>
          <p:cNvCxnSpPr/>
          <p:nvPr/>
        </p:nvCxnSpPr>
        <p:spPr>
          <a:xfrm flipH="1">
            <a:off x="4229100" y="1536700"/>
            <a:ext cx="0" cy="609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429000" y="1154113"/>
            <a:ext cx="1798638" cy="369887"/>
          </a:xfrm>
          <a:prstGeom prst="rect">
            <a:avLst/>
          </a:prstGeom>
        </p:spPr>
        <p:txBody>
          <a:bodyPr wrap="none">
            <a:spAutoFit/>
          </a:bodyPr>
          <a:lstStyle/>
          <a:p>
            <a:pPr defTabSz="914400">
              <a:lnSpc>
                <a:spcPct val="100000"/>
              </a:lnSpc>
              <a:buClrTx/>
              <a:buSzTx/>
              <a:buFontTx/>
              <a:buNone/>
              <a:defRPr/>
            </a:pPr>
            <a:r>
              <a:rPr lang="en-US" b="1" dirty="0">
                <a:solidFill>
                  <a:srgbClr val="000000"/>
                </a:solidFill>
                <a:latin typeface="Comic Sans MS" pitchFamily="66" charset="0"/>
                <a:ea typeface="+mn-ea"/>
              </a:rPr>
              <a:t>Point Estimate</a:t>
            </a:r>
            <a:endParaRPr lang="en-US" dirty="0">
              <a:solidFill>
                <a:srgbClr val="000000"/>
              </a:solidFill>
              <a:latin typeface="Arial" charset="0"/>
              <a:ea typeface="+mn-ea"/>
            </a:endParaRPr>
          </a:p>
        </p:txBody>
      </p:sp>
      <p:sp>
        <p:nvSpPr>
          <p:cNvPr id="12" name="Rectangle 11"/>
          <p:cNvSpPr/>
          <p:nvPr/>
        </p:nvSpPr>
        <p:spPr>
          <a:xfrm>
            <a:off x="3784600" y="2209800"/>
            <a:ext cx="914400" cy="3175000"/>
          </a:xfrm>
          <a:prstGeom prst="rect">
            <a:avLst/>
          </a:prstGeom>
          <a:solidFill>
            <a:schemeClr val="tx1">
              <a:lumMod val="65000"/>
              <a:lumOff val="35000"/>
              <a:alpha val="14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lnSpc>
                <a:spcPct val="100000"/>
              </a:lnSpc>
              <a:buClrTx/>
              <a:buSzTx/>
              <a:buFontTx/>
              <a:buNone/>
              <a:defRPr/>
            </a:pPr>
            <a:endParaRPr lang="en-US">
              <a:solidFill>
                <a:srgbClr val="FFFFFF"/>
              </a:solidFill>
            </a:endParaRPr>
          </a:p>
        </p:txBody>
      </p:sp>
      <p:cxnSp>
        <p:nvCxnSpPr>
          <p:cNvPr id="13" name="Straight Arrow Connector 12"/>
          <p:cNvCxnSpPr/>
          <p:nvPr/>
        </p:nvCxnSpPr>
        <p:spPr>
          <a:xfrm>
            <a:off x="3822700" y="5867400"/>
            <a:ext cx="83820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175000" y="6030913"/>
            <a:ext cx="2159000" cy="369887"/>
          </a:xfrm>
          <a:prstGeom prst="rect">
            <a:avLst/>
          </a:prstGeom>
        </p:spPr>
        <p:txBody>
          <a:bodyPr wrap="none">
            <a:spAutoFit/>
          </a:bodyPr>
          <a:lstStyle/>
          <a:p>
            <a:pPr defTabSz="914400">
              <a:lnSpc>
                <a:spcPct val="100000"/>
              </a:lnSpc>
              <a:buClrTx/>
              <a:buSzTx/>
              <a:buFontTx/>
              <a:buNone/>
              <a:defRPr/>
            </a:pPr>
            <a:r>
              <a:rPr lang="en-US" b="1" dirty="0">
                <a:solidFill>
                  <a:srgbClr val="000000"/>
                </a:solidFill>
                <a:latin typeface="Comic Sans MS" pitchFamily="66" charset="0"/>
                <a:ea typeface="+mn-ea"/>
              </a:rPr>
              <a:t>Interval Estimate</a:t>
            </a:r>
            <a:endParaRPr lang="en-US" dirty="0">
              <a:solidFill>
                <a:srgbClr val="000000"/>
              </a:solidFill>
              <a:latin typeface="Arial" charset="0"/>
              <a:ea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612775" y="228600"/>
            <a:ext cx="8153400" cy="990600"/>
          </a:xfrm>
        </p:spPr>
        <p:txBody>
          <a:bodyPr/>
          <a:lstStyle/>
          <a:p>
            <a:r>
              <a:rPr lang="en-US" altLang="en-US" sz="3200" smtClean="0"/>
              <a:t>Probability distribution function</a:t>
            </a:r>
          </a:p>
        </p:txBody>
      </p:sp>
      <p:sp>
        <p:nvSpPr>
          <p:cNvPr id="46083" name="Content Placeholder 2"/>
          <p:cNvSpPr>
            <a:spLocks noGrp="1"/>
          </p:cNvSpPr>
          <p:nvPr>
            <p:ph sz="quarter" idx="1"/>
          </p:nvPr>
        </p:nvSpPr>
        <p:spPr>
          <a:xfrm>
            <a:off x="612775" y="1600200"/>
            <a:ext cx="8153400" cy="4495800"/>
          </a:xfrm>
        </p:spPr>
        <p:txBody>
          <a:bodyPr/>
          <a:lstStyle/>
          <a:p>
            <a:r>
              <a:rPr lang="en-US" altLang="en-US" sz="2400" smtClean="0"/>
              <a:t>A </a:t>
            </a:r>
            <a:r>
              <a:rPr lang="en-US" altLang="en-US" sz="2400" b="1" smtClean="0"/>
              <a:t>probability distribution function </a:t>
            </a:r>
            <a:r>
              <a:rPr lang="en-US" altLang="en-US" sz="2400" smtClean="0"/>
              <a:t>is a mathematical relationship, or rule, that assigns to any possible value r of a discrete random variable X the probability Pr(X=r). </a:t>
            </a:r>
            <a:endParaRPr lang="en-US" altLang="en-US" sz="2000" smtClean="0"/>
          </a:p>
        </p:txBody>
      </p:sp>
      <p:sp>
        <p:nvSpPr>
          <p:cNvPr id="46084" name="Slide Number Placeholder 3"/>
          <p:cNvSpPr>
            <a:spLocks noGrp="1"/>
          </p:cNvSpPr>
          <p:nvPr>
            <p:ph type="sldNum" sz="quarter" idx="10"/>
          </p:nvPr>
        </p:nvSpPr>
        <p:spPr>
          <a:xfrm>
            <a:off x="0" y="1271588"/>
            <a:ext cx="533400" cy="244475"/>
          </a:xfrm>
          <a:noFill/>
        </p:spPr>
        <p:txBody>
          <a:bodyPr/>
          <a:lstStyle/>
          <a:p>
            <a:pPr>
              <a:lnSpc>
                <a:spcPct val="80000"/>
              </a:lnSpc>
            </a:pPr>
            <a:fld id="{FCCC8B0F-880C-4E1B-B8E5-FBA661F54B04}" type="slidenum">
              <a:rPr lang="en-US" altLang="en-US" sz="1200" smtClean="0">
                <a:solidFill>
                  <a:srgbClr val="FFFFFF"/>
                </a:solidFill>
                <a:latin typeface="Tw Cen MT" pitchFamily="34" charset="0"/>
              </a:rPr>
              <a:pPr>
                <a:lnSpc>
                  <a:spcPct val="80000"/>
                </a:lnSpc>
              </a:pPr>
              <a:t>6</a:t>
            </a:fld>
            <a:endParaRPr lang="en-US" altLang="en-US" sz="1200" smtClean="0">
              <a:solidFill>
                <a:srgbClr val="FFFFFF"/>
              </a:solidFill>
              <a:latin typeface="Tw Cen MT"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612775" y="228600"/>
            <a:ext cx="8153400" cy="990600"/>
          </a:xfrm>
        </p:spPr>
        <p:txBody>
          <a:bodyPr/>
          <a:lstStyle/>
          <a:p>
            <a:r>
              <a:rPr lang="en-US" altLang="en-US" sz="2400" smtClean="0"/>
              <a:t>Expected value (expectation) of a discrete random variable </a:t>
            </a:r>
          </a:p>
        </p:txBody>
      </p:sp>
      <p:sp>
        <p:nvSpPr>
          <p:cNvPr id="1028" name="Content Placeholder 2"/>
          <p:cNvSpPr>
            <a:spLocks noGrp="1"/>
          </p:cNvSpPr>
          <p:nvPr>
            <p:ph sz="quarter" idx="1"/>
          </p:nvPr>
        </p:nvSpPr>
        <p:spPr>
          <a:xfrm>
            <a:off x="612775" y="1600200"/>
            <a:ext cx="8153400" cy="4495800"/>
          </a:xfrm>
        </p:spPr>
        <p:txBody>
          <a:bodyPr/>
          <a:lstStyle/>
          <a:p>
            <a:r>
              <a:rPr lang="en-US" altLang="en-US" sz="2400" smtClean="0"/>
              <a:t>The </a:t>
            </a:r>
            <a:r>
              <a:rPr lang="en-US" altLang="en-US" sz="2400" b="1" smtClean="0"/>
              <a:t>expected value (expectation) </a:t>
            </a:r>
            <a:r>
              <a:rPr lang="en-US" altLang="en-US" sz="2400" smtClean="0"/>
              <a:t>of a discrete random variable is defined as</a:t>
            </a:r>
          </a:p>
          <a:p>
            <a:endParaRPr lang="en-US" altLang="en-US" sz="2400" smtClean="0"/>
          </a:p>
          <a:p>
            <a:endParaRPr lang="en-US" altLang="en-US" sz="2400" smtClean="0"/>
          </a:p>
          <a:p>
            <a:r>
              <a:rPr lang="en-US" altLang="en-US" sz="2400" smtClean="0"/>
              <a:t>Where x_i’s are the values the random variable X assumes with positive probability</a:t>
            </a:r>
          </a:p>
          <a:p>
            <a:r>
              <a:rPr lang="en-US" altLang="en-US" sz="2400" smtClean="0"/>
              <a:t>The sum is over all the R possible values. R may be finite (e.g., binomial distribution) or infinite (e.g., Poisson distribution)</a:t>
            </a:r>
          </a:p>
          <a:p>
            <a:r>
              <a:rPr lang="en-US" altLang="en-US" sz="2400" smtClean="0"/>
              <a:t>Expectation represents “average” value of the random variable </a:t>
            </a:r>
          </a:p>
          <a:p>
            <a:pPr>
              <a:buFont typeface="Wingdings" pitchFamily="2" charset="2"/>
              <a:buNone/>
            </a:pPr>
            <a:endParaRPr lang="en-US" altLang="en-US" smtClean="0"/>
          </a:p>
        </p:txBody>
      </p:sp>
      <p:sp>
        <p:nvSpPr>
          <p:cNvPr id="1029" name="Slide Number Placeholder 3"/>
          <p:cNvSpPr>
            <a:spLocks noGrp="1"/>
          </p:cNvSpPr>
          <p:nvPr>
            <p:ph type="sldNum" sz="quarter" idx="10"/>
          </p:nvPr>
        </p:nvSpPr>
        <p:spPr>
          <a:xfrm>
            <a:off x="0" y="1271588"/>
            <a:ext cx="533400" cy="244475"/>
          </a:xfrm>
          <a:noFill/>
        </p:spPr>
        <p:txBody>
          <a:bodyPr/>
          <a:lstStyle/>
          <a:p>
            <a:pPr>
              <a:lnSpc>
                <a:spcPct val="80000"/>
              </a:lnSpc>
            </a:pPr>
            <a:fld id="{88BA9175-6D52-467E-8265-6FCBD13B1922}" type="slidenum">
              <a:rPr lang="en-US" altLang="en-US" sz="1200" smtClean="0">
                <a:solidFill>
                  <a:srgbClr val="FFFFFF"/>
                </a:solidFill>
                <a:latin typeface="Tw Cen MT" pitchFamily="34" charset="0"/>
              </a:rPr>
              <a:pPr>
                <a:lnSpc>
                  <a:spcPct val="80000"/>
                </a:lnSpc>
              </a:pPr>
              <a:t>7</a:t>
            </a:fld>
            <a:endParaRPr lang="en-US" altLang="en-US" sz="1200" smtClean="0">
              <a:solidFill>
                <a:srgbClr val="FFFFFF"/>
              </a:solidFill>
              <a:latin typeface="Tw Cen MT" pitchFamily="34" charset="0"/>
            </a:endParaRPr>
          </a:p>
        </p:txBody>
      </p:sp>
      <p:graphicFrame>
        <p:nvGraphicFramePr>
          <p:cNvPr id="1026" name="Object 2"/>
          <p:cNvGraphicFramePr>
            <a:graphicFrameLocks noChangeAspect="1"/>
          </p:cNvGraphicFramePr>
          <p:nvPr/>
        </p:nvGraphicFramePr>
        <p:xfrm>
          <a:off x="2819400" y="2514600"/>
          <a:ext cx="2803525" cy="685800"/>
        </p:xfrm>
        <a:graphic>
          <a:graphicData uri="http://schemas.openxmlformats.org/presentationml/2006/ole">
            <p:oleObj spid="_x0000_s1026" name="Equation" r:id="rId3" imgW="1765300" imgH="4318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612775" y="228600"/>
            <a:ext cx="8153400" cy="990600"/>
          </a:xfrm>
        </p:spPr>
        <p:txBody>
          <a:bodyPr/>
          <a:lstStyle/>
          <a:p>
            <a:r>
              <a:rPr lang="en-US" altLang="en-US" sz="2400" smtClean="0"/>
              <a:t>Variance (population variance) of a discrete random variable </a:t>
            </a:r>
          </a:p>
        </p:txBody>
      </p:sp>
      <p:sp>
        <p:nvSpPr>
          <p:cNvPr id="2054" name="Content Placeholder 2"/>
          <p:cNvSpPr>
            <a:spLocks noGrp="1"/>
          </p:cNvSpPr>
          <p:nvPr>
            <p:ph sz="quarter" idx="1"/>
          </p:nvPr>
        </p:nvSpPr>
        <p:spPr>
          <a:xfrm>
            <a:off x="612775" y="1600200"/>
            <a:ext cx="8153400" cy="4495800"/>
          </a:xfrm>
        </p:spPr>
        <p:txBody>
          <a:bodyPr/>
          <a:lstStyle/>
          <a:p>
            <a:pPr>
              <a:defRPr/>
            </a:pPr>
            <a:r>
              <a:rPr lang="en-US" sz="2400" dirty="0" smtClean="0"/>
              <a:t>The </a:t>
            </a:r>
            <a:r>
              <a:rPr lang="en-US" sz="2400" b="1" dirty="0" smtClean="0"/>
              <a:t>variance</a:t>
            </a:r>
            <a:r>
              <a:rPr lang="en-US" sz="2400" dirty="0" smtClean="0"/>
              <a:t> of a discrete random variable is defined by</a:t>
            </a:r>
          </a:p>
          <a:p>
            <a:pPr>
              <a:defRPr/>
            </a:pPr>
            <a:endParaRPr lang="en-US" sz="2400" dirty="0" smtClean="0"/>
          </a:p>
          <a:p>
            <a:pPr>
              <a:defRPr/>
            </a:pPr>
            <a:endParaRPr lang="en-US" sz="2400" dirty="0" smtClean="0"/>
          </a:p>
          <a:p>
            <a:pPr>
              <a:defRPr/>
            </a:pPr>
            <a:r>
              <a:rPr lang="en-US" sz="2400" dirty="0" smtClean="0"/>
              <a:t>The </a:t>
            </a:r>
            <a:r>
              <a:rPr lang="en-US" sz="2400" b="1" dirty="0" smtClean="0"/>
              <a:t>standard deviation </a:t>
            </a:r>
            <a:r>
              <a:rPr lang="en-US" sz="2400" dirty="0" smtClean="0"/>
              <a:t>of a random variable is defined by</a:t>
            </a:r>
          </a:p>
          <a:p>
            <a:pPr>
              <a:defRPr/>
            </a:pPr>
            <a:endParaRPr lang="en-US" sz="2400" dirty="0" smtClean="0"/>
          </a:p>
          <a:p>
            <a:pPr>
              <a:defRPr/>
            </a:pPr>
            <a:endParaRPr lang="en-US" sz="2400" dirty="0" smtClean="0"/>
          </a:p>
          <a:p>
            <a:pPr marL="0" indent="0">
              <a:buFont typeface="Wingdings" pitchFamily="2" charset="2"/>
              <a:buNone/>
              <a:defRPr/>
            </a:pPr>
            <a:endParaRPr lang="en-US" sz="2400" dirty="0" smtClean="0"/>
          </a:p>
          <a:p>
            <a:pPr>
              <a:defRPr/>
            </a:pPr>
            <a:endParaRPr lang="en-US" sz="2400" dirty="0" smtClean="0"/>
          </a:p>
          <a:p>
            <a:pPr>
              <a:buFont typeface="Wingdings" pitchFamily="2" charset="2"/>
              <a:buNone/>
              <a:defRPr/>
            </a:pPr>
            <a:r>
              <a:rPr lang="en-US" sz="2400" dirty="0" smtClean="0"/>
              <a:t> </a:t>
            </a:r>
          </a:p>
          <a:p>
            <a:pPr>
              <a:buFont typeface="Wingdings" pitchFamily="2" charset="2"/>
              <a:buNone/>
              <a:defRPr/>
            </a:pPr>
            <a:endParaRPr lang="en-US" dirty="0" smtClean="0"/>
          </a:p>
        </p:txBody>
      </p:sp>
      <p:sp>
        <p:nvSpPr>
          <p:cNvPr id="2" name="Slide Number Placeholder 3"/>
          <p:cNvSpPr>
            <a:spLocks noGrp="1"/>
          </p:cNvSpPr>
          <p:nvPr>
            <p:ph type="sldNum" sz="quarter" idx="10"/>
          </p:nvPr>
        </p:nvSpPr>
        <p:spPr>
          <a:xfrm>
            <a:off x="0" y="1271588"/>
            <a:ext cx="533400" cy="244475"/>
          </a:xfrm>
          <a:noFill/>
        </p:spPr>
        <p:txBody>
          <a:bodyPr/>
          <a:lstStyle/>
          <a:p>
            <a:pPr>
              <a:lnSpc>
                <a:spcPct val="80000"/>
              </a:lnSpc>
            </a:pPr>
            <a:fld id="{9DFDBCFC-5AD5-4B37-A983-397D5D3CFE24}" type="slidenum">
              <a:rPr lang="en-US" altLang="en-US" sz="1200" smtClean="0">
                <a:solidFill>
                  <a:srgbClr val="FFFFFF"/>
                </a:solidFill>
                <a:latin typeface="Tw Cen MT" pitchFamily="34" charset="0"/>
              </a:rPr>
              <a:pPr>
                <a:lnSpc>
                  <a:spcPct val="80000"/>
                </a:lnSpc>
              </a:pPr>
              <a:t>8</a:t>
            </a:fld>
            <a:endParaRPr lang="en-US" altLang="en-US" sz="1200" smtClean="0">
              <a:solidFill>
                <a:srgbClr val="FFFFFF"/>
              </a:solidFill>
              <a:latin typeface="Tw Cen MT" pitchFamily="34" charset="0"/>
            </a:endParaRPr>
          </a:p>
        </p:txBody>
      </p:sp>
      <p:graphicFrame>
        <p:nvGraphicFramePr>
          <p:cNvPr id="2050" name="Object 2"/>
          <p:cNvGraphicFramePr>
            <a:graphicFrameLocks noChangeAspect="1"/>
          </p:cNvGraphicFramePr>
          <p:nvPr/>
        </p:nvGraphicFramePr>
        <p:xfrm>
          <a:off x="2514600" y="2057400"/>
          <a:ext cx="4584700" cy="838200"/>
        </p:xfrm>
        <a:graphic>
          <a:graphicData uri="http://schemas.openxmlformats.org/presentationml/2006/ole">
            <p:oleObj spid="_x0000_s2050" name="Equation" r:id="rId3" imgW="2362200" imgH="431800" progId="Equation.3">
              <p:embed/>
            </p:oleObj>
          </a:graphicData>
        </a:graphic>
      </p:graphicFrame>
      <p:graphicFrame>
        <p:nvGraphicFramePr>
          <p:cNvPr id="2051" name="Object 3"/>
          <p:cNvGraphicFramePr>
            <a:graphicFrameLocks noChangeAspect="1"/>
          </p:cNvGraphicFramePr>
          <p:nvPr/>
        </p:nvGraphicFramePr>
        <p:xfrm>
          <a:off x="2819400" y="4114800"/>
          <a:ext cx="3200400" cy="571500"/>
        </p:xfrm>
        <a:graphic>
          <a:graphicData uri="http://schemas.openxmlformats.org/presentationml/2006/ole">
            <p:oleObj spid="_x0000_s2051" name="Equation" r:id="rId4" imgW="1422400" imgH="25400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12775" y="228600"/>
            <a:ext cx="8153400" cy="990600"/>
          </a:xfrm>
        </p:spPr>
        <p:txBody>
          <a:bodyPr/>
          <a:lstStyle/>
          <a:p>
            <a:r>
              <a:rPr lang="en-US" altLang="en-US" sz="3600" smtClean="0"/>
              <a:t>An experiment (for binomial distribution) </a:t>
            </a:r>
          </a:p>
        </p:txBody>
      </p:sp>
      <p:sp>
        <p:nvSpPr>
          <p:cNvPr id="47107" name="Content Placeholder 2"/>
          <p:cNvSpPr>
            <a:spLocks noGrp="1"/>
          </p:cNvSpPr>
          <p:nvPr>
            <p:ph sz="quarter" idx="1"/>
          </p:nvPr>
        </p:nvSpPr>
        <p:spPr>
          <a:xfrm>
            <a:off x="533400" y="1371600"/>
            <a:ext cx="8153400" cy="4495800"/>
          </a:xfrm>
        </p:spPr>
        <p:txBody>
          <a:bodyPr/>
          <a:lstStyle/>
          <a:p>
            <a:r>
              <a:rPr lang="en-US" altLang="en-US" sz="2400" smtClean="0"/>
              <a:t>Common structure for binomial distribution:</a:t>
            </a:r>
          </a:p>
          <a:p>
            <a:pPr marL="881063" lvl="1" indent="-514350">
              <a:buFont typeface="Tw Cen MT" pitchFamily="34" charset="0"/>
              <a:buAutoNum type="arabicPeriod"/>
            </a:pPr>
            <a:r>
              <a:rPr lang="en-US" altLang="en-US" sz="2400" smtClean="0"/>
              <a:t>A sample of n independent trials</a:t>
            </a:r>
          </a:p>
          <a:p>
            <a:pPr marL="881063" lvl="1" indent="-514350">
              <a:buFont typeface="Tw Cen MT" pitchFamily="34" charset="0"/>
              <a:buAutoNum type="arabicPeriod"/>
            </a:pPr>
            <a:r>
              <a:rPr lang="en-US" altLang="en-US" sz="2400" smtClean="0"/>
              <a:t>Each trial can have only two possible outcomes, which are denoted as “success” and “failure” (the term “success” is used in a general way, without specific meaning)</a:t>
            </a:r>
          </a:p>
          <a:p>
            <a:pPr marL="881063" lvl="1" indent="-514350">
              <a:buFont typeface="Tw Cen MT" pitchFamily="34" charset="0"/>
              <a:buAutoNum type="arabicPeriod"/>
            </a:pPr>
            <a:r>
              <a:rPr lang="en-US" altLang="en-US" sz="2400" smtClean="0"/>
              <a:t>The probability of a success at each trial is assumed to be the same, with probability p (hence the probability of failure is 1-p=q)</a:t>
            </a:r>
          </a:p>
          <a:p>
            <a:pPr marL="881063" lvl="1" indent="-514350">
              <a:buFont typeface="Tw Cen MT" pitchFamily="34" charset="0"/>
              <a:buAutoNum type="arabicPeriod"/>
            </a:pPr>
            <a:r>
              <a:rPr lang="en-US" altLang="en-US" sz="2400" smtClean="0"/>
              <a:t>Let random variable:</a:t>
            </a:r>
          </a:p>
          <a:p>
            <a:pPr marL="881063" lvl="1" indent="-514350">
              <a:buFont typeface="Wingdings 2" pitchFamily="18" charset="2"/>
              <a:buNone/>
            </a:pPr>
            <a:r>
              <a:rPr lang="en-US" altLang="en-US" sz="2400" smtClean="0"/>
              <a:t>            </a:t>
            </a:r>
            <a:r>
              <a:rPr lang="en-US" altLang="en-US" sz="2400" b="1" i="1" smtClean="0"/>
              <a:t>X=number of successes among n trails</a:t>
            </a:r>
          </a:p>
        </p:txBody>
      </p:sp>
      <p:sp>
        <p:nvSpPr>
          <p:cNvPr id="47108" name="Slide Number Placeholder 3"/>
          <p:cNvSpPr>
            <a:spLocks noGrp="1"/>
          </p:cNvSpPr>
          <p:nvPr>
            <p:ph type="sldNum" sz="quarter" idx="10"/>
          </p:nvPr>
        </p:nvSpPr>
        <p:spPr>
          <a:xfrm>
            <a:off x="0" y="1271588"/>
            <a:ext cx="533400" cy="244475"/>
          </a:xfrm>
          <a:noFill/>
        </p:spPr>
        <p:txBody>
          <a:bodyPr/>
          <a:lstStyle/>
          <a:p>
            <a:pPr>
              <a:lnSpc>
                <a:spcPct val="80000"/>
              </a:lnSpc>
            </a:pPr>
            <a:fld id="{78659FB4-F69D-43AF-903D-A55F743CEA27}" type="slidenum">
              <a:rPr lang="en-US" altLang="en-US" sz="1200" smtClean="0">
                <a:solidFill>
                  <a:srgbClr val="FFFFFF"/>
                </a:solidFill>
                <a:latin typeface="Tw Cen MT" pitchFamily="34" charset="0"/>
              </a:rPr>
              <a:pPr>
                <a:lnSpc>
                  <a:spcPct val="80000"/>
                </a:lnSpc>
              </a:pPr>
              <a:t>9</a:t>
            </a:fld>
            <a:endParaRPr lang="en-US" altLang="en-US" sz="1200" smtClean="0">
              <a:solidFill>
                <a:srgbClr val="FFFFFF"/>
              </a:solidFill>
              <a:latin typeface="Tw Cen MT"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w Cen MT"/>
        <a:ea typeface="굴림"/>
        <a:cs typeface="굴림"/>
      </a:majorFont>
      <a:minorFont>
        <a:latin typeface="Tw Cen MT"/>
        <a:ea typeface="굴림"/>
        <a:cs typeface="굴림"/>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0000"/>
        </a:solidFill>
        <a:ln w="3175">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0000"/>
        </a:solidFill>
        <a:ln w="3175">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2420</TotalTime>
  <Words>2448</Words>
  <Application>Microsoft Office PowerPoint</Application>
  <PresentationFormat>On-screen Show (4:3)</PresentationFormat>
  <Paragraphs>307</Paragraphs>
  <Slides>50</Slides>
  <Notes>8</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2</vt:i4>
      </vt:variant>
      <vt:variant>
        <vt:lpstr>Slide Titles</vt:lpstr>
      </vt:variant>
      <vt:variant>
        <vt:i4>50</vt:i4>
      </vt:variant>
    </vt:vector>
  </HeadingPairs>
  <TitlesOfParts>
    <vt:vector size="67" baseType="lpstr">
      <vt:lpstr>Times New Roman</vt:lpstr>
      <vt:lpstr>굴림</vt:lpstr>
      <vt:lpstr>Tw Cen MT</vt:lpstr>
      <vt:lpstr>Wingdings</vt:lpstr>
      <vt:lpstr>Wingdings 2</vt:lpstr>
      <vt:lpstr>Arial</vt:lpstr>
      <vt:lpstr>Batang</vt:lpstr>
      <vt:lpstr>Comic Sans MS</vt:lpstr>
      <vt:lpstr>Courier New</vt:lpstr>
      <vt:lpstr>Symbol</vt:lpstr>
      <vt:lpstr>Calibri</vt:lpstr>
      <vt:lpstr>ＭＳ Ｐゴシック</vt:lpstr>
      <vt:lpstr>1_Office Theme</vt:lpstr>
      <vt:lpstr>Default Design</vt:lpstr>
      <vt:lpstr>1_Default Design</vt:lpstr>
      <vt:lpstr>Microsoft Equation 3.0</vt:lpstr>
      <vt:lpstr>Equation</vt:lpstr>
      <vt:lpstr>Slide 1</vt:lpstr>
      <vt:lpstr>Slide 2</vt:lpstr>
      <vt:lpstr>Introduction</vt:lpstr>
      <vt:lpstr>Random variables</vt:lpstr>
      <vt:lpstr>Two types of random variables</vt:lpstr>
      <vt:lpstr>Probability distribution function</vt:lpstr>
      <vt:lpstr>Expected value (expectation) of a discrete random variable </vt:lpstr>
      <vt:lpstr>Variance (population variance) of a discrete random variable </vt:lpstr>
      <vt:lpstr>An experiment (for binomial distribution) </vt:lpstr>
      <vt:lpstr>How to fit a real problem into binomial structure</vt:lpstr>
      <vt:lpstr>How to calculate the probability of an outcome from binomial structure </vt:lpstr>
      <vt:lpstr>Combination plays an role …</vt:lpstr>
      <vt:lpstr>Binomial distribution</vt:lpstr>
      <vt:lpstr>Using binomial tables</vt:lpstr>
      <vt:lpstr>Expected value and variance of the binomial distribution</vt:lpstr>
      <vt:lpstr>Bernoulli distribution</vt:lpstr>
      <vt:lpstr>Write binomial random variable in terms of bernoulli random variables</vt:lpstr>
      <vt:lpstr>Proof of expectation and variable of binomial variable </vt:lpstr>
      <vt:lpstr>Poisson distribution for rare events</vt:lpstr>
      <vt:lpstr>Examples</vt:lpstr>
      <vt:lpstr>Poisson distribution </vt:lpstr>
      <vt:lpstr>Use Poisson table (Table 2 in the Appendix)</vt:lpstr>
      <vt:lpstr>Expectation and variance of a Poisson random variable</vt:lpstr>
      <vt:lpstr>Slide 24</vt:lpstr>
      <vt:lpstr>Binomial when n is large and p is very small</vt:lpstr>
      <vt:lpstr>Probability that a continuous random variable falls in range [a, b]</vt:lpstr>
      <vt:lpstr>Probability density function </vt:lpstr>
      <vt:lpstr>Some remarks</vt:lpstr>
      <vt:lpstr>Expectation and variance</vt:lpstr>
      <vt:lpstr>Normal distribution</vt:lpstr>
      <vt:lpstr>The pdf of normal distribution </vt:lpstr>
      <vt:lpstr>An example of Normal pdf</vt:lpstr>
      <vt:lpstr>Location is measured by </vt:lpstr>
      <vt:lpstr>Spread is measured by σ2 </vt:lpstr>
      <vt:lpstr>Standard normal distribution N(0, 1) </vt:lpstr>
      <vt:lpstr>Density of N(0,1)</vt:lpstr>
      <vt:lpstr>Properties of the standard normal N(0, 1)</vt:lpstr>
      <vt:lpstr>Some notations</vt:lpstr>
      <vt:lpstr>Normal table: Table 3 in Appendix</vt:lpstr>
      <vt:lpstr>Using symmetry properties of N(0,1)</vt:lpstr>
      <vt:lpstr>Pr(a≤X≤b)=Pr(X≤b)-Pr(X≤a)</vt:lpstr>
      <vt:lpstr>The (100u)th percentile</vt:lpstr>
      <vt:lpstr>Example of finding percentiles</vt:lpstr>
      <vt:lpstr>Now: from N(, σ2) to N(0,1)</vt:lpstr>
      <vt:lpstr>How to standardize the normal distribution? </vt:lpstr>
      <vt:lpstr>How to standardize the normal distribution? </vt:lpstr>
      <vt:lpstr>Standardization</vt:lpstr>
      <vt:lpstr>Use standardization for many problems</vt:lpstr>
      <vt:lpstr>Always draw a graph…</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Biostatistics</dc:title>
  <dc:creator>ohc03</dc:creator>
  <cp:lastModifiedBy>Fenyo</cp:lastModifiedBy>
  <cp:revision>177</cp:revision>
  <dcterms:modified xsi:type="dcterms:W3CDTF">2014-09-29T22:08:26Z</dcterms:modified>
</cp:coreProperties>
</file>