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6"/>
  </p:notesMasterIdLst>
  <p:sldIdLst>
    <p:sldId id="542" r:id="rId2"/>
    <p:sldId id="778" r:id="rId3"/>
    <p:sldId id="803" r:id="rId4"/>
    <p:sldId id="804" r:id="rId5"/>
    <p:sldId id="805" r:id="rId6"/>
    <p:sldId id="806" r:id="rId7"/>
    <p:sldId id="807" r:id="rId8"/>
    <p:sldId id="808" r:id="rId9"/>
    <p:sldId id="809" r:id="rId10"/>
    <p:sldId id="810" r:id="rId11"/>
    <p:sldId id="811" r:id="rId12"/>
    <p:sldId id="812" r:id="rId13"/>
    <p:sldId id="813" r:id="rId14"/>
    <p:sldId id="814" r:id="rId15"/>
  </p:sldIdLst>
  <p:sldSz cx="9144000" cy="6858000" type="screen4x3"/>
  <p:notesSz cx="6858000" cy="9144000"/>
  <p:defaultTextStyle>
    <a:defPPr>
      <a:defRPr lang="en-GB"/>
    </a:defPPr>
    <a:lvl1pPr algn="l" defTabSz="449263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Times New Roman" pitchFamily="18" charset="0"/>
        <a:ea typeface="굴림" pitchFamily="34" charset="-127"/>
        <a:cs typeface="+mn-cs"/>
      </a:defRPr>
    </a:lvl1pPr>
    <a:lvl2pPr marL="457200" algn="l" defTabSz="449263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Times New Roman" pitchFamily="18" charset="0"/>
        <a:ea typeface="굴림" pitchFamily="34" charset="-127"/>
        <a:cs typeface="+mn-cs"/>
      </a:defRPr>
    </a:lvl2pPr>
    <a:lvl3pPr marL="914400" algn="l" defTabSz="449263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Times New Roman" pitchFamily="18" charset="0"/>
        <a:ea typeface="굴림" pitchFamily="34" charset="-127"/>
        <a:cs typeface="+mn-cs"/>
      </a:defRPr>
    </a:lvl3pPr>
    <a:lvl4pPr marL="1371600" algn="l" defTabSz="449263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Times New Roman" pitchFamily="18" charset="0"/>
        <a:ea typeface="굴림" pitchFamily="34" charset="-127"/>
        <a:cs typeface="+mn-cs"/>
      </a:defRPr>
    </a:lvl4pPr>
    <a:lvl5pPr marL="1828800" algn="l" defTabSz="449263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Times New Roman" pitchFamily="18" charset="0"/>
        <a:ea typeface="굴림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굴림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굴림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굴림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0598" autoAdjust="0"/>
  </p:normalViewPr>
  <p:slideViewPr>
    <p:cSldViewPr>
      <p:cViewPr varScale="1">
        <p:scale>
          <a:sx n="114" d="100"/>
          <a:sy n="114" d="100"/>
        </p:scale>
        <p:origin x="-606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Batang" pitchFamily="18" charset="-127"/>
                <a:ea typeface="Batang" pitchFamily="18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7237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Batang" pitchFamily="18" charset="-127"/>
                <a:ea typeface="Batang" pitchFamily="18" charset="-127"/>
              </a:defRPr>
            </a:lvl1pPr>
          </a:lstStyle>
          <a:p>
            <a:pPr>
              <a:defRPr/>
            </a:pPr>
            <a:fld id="{6F325505-30B5-42A8-AD38-F78A7AC834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933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BDEF2BB-7C19-4988-B397-25376B247091}" type="slidenum">
              <a:rPr lang="en-US" altLang="en-US" smtClean="0">
                <a:cs typeface="굴림" pitchFamily="34" charset="-127"/>
              </a:rPr>
              <a:pPr/>
              <a:t>1</a:t>
            </a:fld>
            <a:endParaRPr lang="en-US" altLang="en-US" smtClean="0">
              <a:cs typeface="굴림" pitchFamily="34" charset="-127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7A36B-46D9-4855-887A-365E5089A6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94470-791F-404C-B1E1-29B6C959D6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6238" y="6351"/>
            <a:ext cx="2038351" cy="6118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351"/>
            <a:ext cx="5964239" cy="6118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8752A-CF78-4AA2-8E8C-E2135B84C5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9F738-2B18-4510-9BDB-BFA0DA8BC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6F272-C33E-46FA-B7A9-4F4321DF5D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776" y="1600201"/>
            <a:ext cx="39989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4089" y="1600201"/>
            <a:ext cx="40005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E534F-EF85-4215-82D5-8CEFA759AF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16356-687D-41C9-BD29-AB75B230EC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09995-1D98-4A98-8F4B-DC2B37FADC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CFDA6-C421-4A22-B8A6-C2B37516DD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29E31-58CC-4680-A892-FEB9EA67B6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48C44-5EFE-48CD-AF25-E1EA879770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-9525" y="6053138"/>
            <a:ext cx="2249488" cy="712787"/>
          </a:xfrm>
          <a:prstGeom prst="rect">
            <a:avLst/>
          </a:prstGeom>
          <a:solidFill>
            <a:srgbClr val="DD80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2359025" y="6043613"/>
            <a:ext cx="6784975" cy="714375"/>
          </a:xfrm>
          <a:prstGeom prst="rect">
            <a:avLst/>
          </a:prstGeom>
          <a:solidFill>
            <a:srgbClr val="94B6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1813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제목 텍스트의 서식을 편집하려면 클릭하십시오.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18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아웃트라인 텍스트의 서식을 편집하려면 클릭하십시오</a:t>
            </a:r>
          </a:p>
          <a:p>
            <a:pPr lvl="1"/>
            <a:r>
              <a:rPr lang="en-GB" altLang="en-US" smtClean="0"/>
              <a:t>2번째 아웃트라인</a:t>
            </a:r>
          </a:p>
          <a:p>
            <a:pPr lvl="2"/>
            <a:r>
              <a:rPr lang="en-GB" altLang="en-US" smtClean="0"/>
              <a:t>3번째 아웃트라인</a:t>
            </a:r>
          </a:p>
          <a:p>
            <a:pPr lvl="3"/>
            <a:r>
              <a:rPr lang="en-GB" altLang="en-US" smtClean="0"/>
              <a:t>4번째 아웃트라인</a:t>
            </a:r>
          </a:p>
          <a:p>
            <a:pPr lvl="4"/>
            <a:r>
              <a:rPr lang="en-GB" altLang="en-US" smtClean="0"/>
              <a:t>5번째 아웃트라인</a:t>
            </a:r>
          </a:p>
          <a:p>
            <a:pPr lvl="4"/>
            <a:r>
              <a:rPr lang="en-GB" altLang="en-US" smtClean="0"/>
              <a:t>6번째 아웃트라인</a:t>
            </a:r>
          </a:p>
          <a:p>
            <a:pPr lvl="4"/>
            <a:r>
              <a:rPr lang="en-GB" altLang="en-US" smtClean="0"/>
              <a:t>7번째 아웃트라인</a:t>
            </a:r>
          </a:p>
          <a:p>
            <a:pPr lvl="4"/>
            <a:r>
              <a:rPr lang="en-GB" altLang="en-US" smtClean="0"/>
              <a:t>8번째 아웃트라인</a:t>
            </a:r>
          </a:p>
          <a:p>
            <a:pPr lvl="4"/>
            <a:r>
              <a:rPr lang="en-GB" altLang="en-US" smtClean="0"/>
              <a:t>9번째 아웃트라인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76200" y="6069013"/>
            <a:ext cx="20574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085975" y="188913"/>
            <a:ext cx="58674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001000" y="228600"/>
            <a:ext cx="836613" cy="37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>
                <a:srgbClr val="EBDDC3"/>
              </a:buClr>
              <a:defRPr sz="1400" b="1">
                <a:solidFill>
                  <a:srgbClr val="EBDDC3"/>
                </a:solidFill>
                <a:latin typeface="Batang" pitchFamily="18" charset="-127"/>
                <a:ea typeface="Batang" pitchFamily="18" charset="-127"/>
              </a:defRPr>
            </a:lvl1pPr>
          </a:lstStyle>
          <a:p>
            <a:pPr>
              <a:defRPr/>
            </a:pPr>
            <a:fld id="{437176D7-F2DE-4B13-9DBC-D8807508E8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EBDDC3"/>
        </a:buClr>
        <a:buSzPct val="100000"/>
        <a:buFont typeface="Tw Cen MT" pitchFamily="34" charset="0"/>
        <a:defRPr sz="4400">
          <a:solidFill>
            <a:srgbClr val="EBDDC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EBDDC3"/>
        </a:buClr>
        <a:buSzPct val="100000"/>
        <a:buFont typeface="Tw Cen MT" pitchFamily="34" charset="0"/>
        <a:defRPr sz="4400">
          <a:solidFill>
            <a:srgbClr val="EBDDC3"/>
          </a:solidFill>
          <a:latin typeface="Tw Cen MT" pitchFamily="32" charset="0"/>
          <a:ea typeface="굴림" charset="0"/>
          <a:cs typeface="굴림" charset="0"/>
        </a:defRPr>
      </a:lvl2pPr>
      <a:lvl3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EBDDC3"/>
        </a:buClr>
        <a:buSzPct val="100000"/>
        <a:buFont typeface="Tw Cen MT" pitchFamily="34" charset="0"/>
        <a:defRPr sz="4400">
          <a:solidFill>
            <a:srgbClr val="EBDDC3"/>
          </a:solidFill>
          <a:latin typeface="Tw Cen MT" pitchFamily="32" charset="0"/>
          <a:ea typeface="굴림" charset="0"/>
          <a:cs typeface="굴림" charset="0"/>
        </a:defRPr>
      </a:lvl3pPr>
      <a:lvl4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EBDDC3"/>
        </a:buClr>
        <a:buSzPct val="100000"/>
        <a:buFont typeface="Tw Cen MT" pitchFamily="34" charset="0"/>
        <a:defRPr sz="4400">
          <a:solidFill>
            <a:srgbClr val="EBDDC3"/>
          </a:solidFill>
          <a:latin typeface="Tw Cen MT" pitchFamily="32" charset="0"/>
          <a:ea typeface="굴림" charset="0"/>
          <a:cs typeface="굴림" charset="0"/>
        </a:defRPr>
      </a:lvl4pPr>
      <a:lvl5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EBDDC3"/>
        </a:buClr>
        <a:buSzPct val="100000"/>
        <a:buFont typeface="Tw Cen MT" pitchFamily="34" charset="0"/>
        <a:defRPr sz="4400">
          <a:solidFill>
            <a:srgbClr val="EBDDC3"/>
          </a:solidFill>
          <a:latin typeface="Tw Cen MT" pitchFamily="32" charset="0"/>
          <a:ea typeface="굴림" charset="0"/>
          <a:cs typeface="굴림" charset="0"/>
        </a:defRPr>
      </a:lvl5pPr>
      <a:lvl6pPr marL="4572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EBDDC3"/>
        </a:buClr>
        <a:buSzPct val="100000"/>
        <a:buFont typeface="Tw Cen MT" pitchFamily="32" charset="0"/>
        <a:defRPr sz="4400">
          <a:solidFill>
            <a:srgbClr val="EBDDC3"/>
          </a:solidFill>
          <a:latin typeface="Tw Cen MT" pitchFamily="32" charset="0"/>
          <a:ea typeface="굴림" charset="0"/>
          <a:cs typeface="굴림" charset="0"/>
        </a:defRPr>
      </a:lvl6pPr>
      <a:lvl7pPr marL="9144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EBDDC3"/>
        </a:buClr>
        <a:buSzPct val="100000"/>
        <a:buFont typeface="Tw Cen MT" pitchFamily="32" charset="0"/>
        <a:defRPr sz="4400">
          <a:solidFill>
            <a:srgbClr val="EBDDC3"/>
          </a:solidFill>
          <a:latin typeface="Tw Cen MT" pitchFamily="32" charset="0"/>
          <a:ea typeface="굴림" charset="0"/>
          <a:cs typeface="굴림" charset="0"/>
        </a:defRPr>
      </a:lvl7pPr>
      <a:lvl8pPr marL="13716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EBDDC3"/>
        </a:buClr>
        <a:buSzPct val="100000"/>
        <a:buFont typeface="Tw Cen MT" pitchFamily="32" charset="0"/>
        <a:defRPr sz="4400">
          <a:solidFill>
            <a:srgbClr val="EBDDC3"/>
          </a:solidFill>
          <a:latin typeface="Tw Cen MT" pitchFamily="32" charset="0"/>
          <a:ea typeface="굴림" charset="0"/>
          <a:cs typeface="굴림" charset="0"/>
        </a:defRPr>
      </a:lvl8pPr>
      <a:lvl9pPr marL="18288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EBDDC3"/>
        </a:buClr>
        <a:buSzPct val="100000"/>
        <a:buFont typeface="Tw Cen MT" pitchFamily="32" charset="0"/>
        <a:defRPr sz="4400">
          <a:solidFill>
            <a:srgbClr val="EBDDC3"/>
          </a:solidFill>
          <a:latin typeface="Tw Cen MT" pitchFamily="32" charset="0"/>
          <a:ea typeface="굴림" charset="0"/>
          <a:cs typeface="굴림" charset="0"/>
        </a:defRPr>
      </a:lvl9pPr>
    </p:titleStyle>
    <p:bodyStyle>
      <a:lvl1pPr marL="317500" indent="-317500" algn="l" defTabSz="449263" rtl="0" eaLnBrk="0" fontAlgn="base" hangingPunct="0">
        <a:lnSpc>
          <a:spcPct val="101000"/>
        </a:lnSpc>
        <a:spcBef>
          <a:spcPts val="700"/>
        </a:spcBef>
        <a:spcAft>
          <a:spcPct val="0"/>
        </a:spcAft>
        <a:buClr>
          <a:srgbClr val="DD8047"/>
        </a:buClr>
        <a:buSzPct val="60000"/>
        <a:buFont typeface="Wingdings" pitchFamily="2" charset="2"/>
        <a:buChar char=""/>
        <a:defRPr sz="2900">
          <a:solidFill>
            <a:srgbClr val="FFFFFF"/>
          </a:solidFill>
          <a:latin typeface="+mn-lt"/>
          <a:ea typeface="+mn-ea"/>
          <a:cs typeface="+mn-cs"/>
        </a:defRPr>
      </a:lvl1pPr>
      <a:lvl2pPr marL="638175" indent="-273050" algn="l" defTabSz="449263" rtl="0" eaLnBrk="0" fontAlgn="base" hangingPunct="0">
        <a:lnSpc>
          <a:spcPct val="101000"/>
        </a:lnSpc>
        <a:spcBef>
          <a:spcPts val="550"/>
        </a:spcBef>
        <a:spcAft>
          <a:spcPct val="0"/>
        </a:spcAft>
        <a:buClr>
          <a:srgbClr val="94B6D2"/>
        </a:buClr>
        <a:buSzPct val="70000"/>
        <a:buFont typeface="Wingdings 2" pitchFamily="18" charset="2"/>
        <a:buChar char=""/>
        <a:defRPr sz="2600">
          <a:solidFill>
            <a:srgbClr val="FFFFFF"/>
          </a:solidFill>
          <a:latin typeface="+mn-lt"/>
          <a:ea typeface="+mn-ea"/>
          <a:cs typeface="+mn-cs"/>
        </a:defRPr>
      </a:lvl2pPr>
      <a:lvl3pPr marL="914400" indent="-228600" algn="l" defTabSz="449263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DD8047"/>
        </a:buClr>
        <a:buSzPct val="75000"/>
        <a:buFont typeface="Wingdings" pitchFamily="2" charset="2"/>
        <a:buChar char=""/>
        <a:defRPr sz="2300">
          <a:solidFill>
            <a:srgbClr val="FFFFFF"/>
          </a:solidFill>
          <a:latin typeface="+mn-lt"/>
          <a:ea typeface="+mn-ea"/>
          <a:cs typeface="+mn-cs"/>
        </a:defRPr>
      </a:lvl3pPr>
      <a:lvl4pPr marL="1371600" indent="-228600" algn="l" defTabSz="449263" rtl="0" eaLnBrk="0" fontAlgn="base" hangingPunct="0">
        <a:lnSpc>
          <a:spcPct val="101000"/>
        </a:lnSpc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1828800" indent="-228600" algn="l" defTabSz="449263" rtl="0" eaLnBrk="0" fontAlgn="base" hangingPunct="0">
        <a:lnSpc>
          <a:spcPct val="101000"/>
        </a:lnSpc>
        <a:spcBef>
          <a:spcPts val="400"/>
        </a:spcBef>
        <a:spcAft>
          <a:spcPct val="0"/>
        </a:spcAft>
        <a:buClr>
          <a:srgbClr val="A5AB81"/>
        </a:buClr>
        <a:buSzPct val="65000"/>
        <a:buFont typeface="Wingdings" pitchFamily="2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286000" indent="-228600" algn="l" defTabSz="449263" rtl="0" fontAlgn="base">
        <a:lnSpc>
          <a:spcPct val="101000"/>
        </a:lnSpc>
        <a:spcBef>
          <a:spcPts val="400"/>
        </a:spcBef>
        <a:spcAft>
          <a:spcPct val="0"/>
        </a:spcAft>
        <a:buClr>
          <a:srgbClr val="A5AB81"/>
        </a:buClr>
        <a:buSzPct val="65000"/>
        <a:buFont typeface="Wingding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743200" indent="-228600" algn="l" defTabSz="449263" rtl="0" fontAlgn="base">
        <a:lnSpc>
          <a:spcPct val="101000"/>
        </a:lnSpc>
        <a:spcBef>
          <a:spcPts val="400"/>
        </a:spcBef>
        <a:spcAft>
          <a:spcPct val="0"/>
        </a:spcAft>
        <a:buClr>
          <a:srgbClr val="A5AB81"/>
        </a:buClr>
        <a:buSzPct val="65000"/>
        <a:buFont typeface="Wingding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200400" indent="-228600" algn="l" defTabSz="449263" rtl="0" fontAlgn="base">
        <a:lnSpc>
          <a:spcPct val="101000"/>
        </a:lnSpc>
        <a:spcBef>
          <a:spcPts val="400"/>
        </a:spcBef>
        <a:spcAft>
          <a:spcPct val="0"/>
        </a:spcAft>
        <a:buClr>
          <a:srgbClr val="A5AB81"/>
        </a:buClr>
        <a:buSzPct val="65000"/>
        <a:buFont typeface="Wingding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657600" indent="-228600" algn="l" defTabSz="449263" rtl="0" fontAlgn="base">
        <a:lnSpc>
          <a:spcPct val="101000"/>
        </a:lnSpc>
        <a:spcBef>
          <a:spcPts val="400"/>
        </a:spcBef>
        <a:spcAft>
          <a:spcPct val="0"/>
        </a:spcAft>
        <a:buClr>
          <a:srgbClr val="A5AB81"/>
        </a:buClr>
        <a:buSzPct val="65000"/>
        <a:buFont typeface="Wingdings" charset="2"/>
        <a:buChar char="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7"/>
          <p:cNvSpPr>
            <a:spLocks noChangeArrowheads="1"/>
          </p:cNvSpPr>
          <p:nvPr/>
        </p:nvSpPr>
        <p:spPr bwMode="auto">
          <a:xfrm>
            <a:off x="0" y="2971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2800" b="1" dirty="0">
                <a:latin typeface="Comic Sans MS" pitchFamily="66" charset="0"/>
              </a:rPr>
              <a:t>Introduction to Biostatistics and Bioinformatics</a:t>
            </a:r>
          </a:p>
          <a:p>
            <a:pPr algn="ctr"/>
            <a:endParaRPr lang="en-US" altLang="en-US" sz="2800" b="1" dirty="0">
              <a:latin typeface="Comic Sans MS" pitchFamily="66" charset="0"/>
            </a:endParaRPr>
          </a:p>
          <a:p>
            <a:pPr algn="ctr"/>
            <a:r>
              <a:rPr lang="en-US" altLang="en-US" sz="2800" b="1" dirty="0">
                <a:latin typeface="Comic Sans MS" pitchFamily="66" charset="0"/>
              </a:rPr>
              <a:t>Estimation </a:t>
            </a:r>
            <a:r>
              <a:rPr lang="en-US" altLang="en-US" sz="2800" b="1" dirty="0" smtClean="0">
                <a:latin typeface="Comic Sans MS" pitchFamily="66" charset="0"/>
              </a:rPr>
              <a:t>II</a:t>
            </a:r>
            <a:endParaRPr lang="sv-SE" altLang="en-US" sz="2800" b="1" dirty="0">
              <a:latin typeface="Comic Sans MS" pitchFamily="66" charset="0"/>
            </a:endParaRPr>
          </a:p>
        </p:txBody>
      </p:sp>
      <p:sp>
        <p:nvSpPr>
          <p:cNvPr id="2051" name="Line 88"/>
          <p:cNvSpPr>
            <a:spLocks noChangeShapeType="1"/>
          </p:cNvSpPr>
          <p:nvPr/>
        </p:nvSpPr>
        <p:spPr bwMode="auto">
          <a:xfrm>
            <a:off x="609600" y="32766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232150" y="1371600"/>
            <a:ext cx="27003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3200" b="1" i="1">
                <a:solidFill>
                  <a:srgbClr val="7030A0"/>
                </a:solidFill>
                <a:latin typeface="Comic Sans MS" pitchFamily="66" charset="0"/>
              </a:rPr>
              <a:t>This Lecture</a:t>
            </a:r>
            <a:endParaRPr lang="sv-SE" altLang="en-US" sz="3200" b="1" i="1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2053" name="Rectangle 1"/>
          <p:cNvSpPr>
            <a:spLocks noChangeArrowheads="1"/>
          </p:cNvSpPr>
          <p:nvPr/>
        </p:nvSpPr>
        <p:spPr bwMode="auto">
          <a:xfrm>
            <a:off x="2266950" y="4038600"/>
            <a:ext cx="45720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None/>
            </a:pPr>
            <a:r>
              <a:rPr lang="en-GB" altLang="en-US">
                <a:solidFill>
                  <a:srgbClr val="FFFFFF"/>
                </a:solidFill>
                <a:latin typeface="Tw Cen MT" pitchFamily="34" charset="0"/>
              </a:rPr>
              <a:t>By Judy Zhong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None/>
            </a:pPr>
            <a:r>
              <a:rPr lang="en-GB" altLang="en-US">
                <a:solidFill>
                  <a:srgbClr val="FFFFFF"/>
                </a:solidFill>
                <a:latin typeface="Tw Cen MT" pitchFamily="34" charset="0"/>
              </a:rPr>
              <a:t>Assistant Professor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None/>
            </a:pPr>
            <a:r>
              <a:rPr lang="en-GB" altLang="en-US">
                <a:solidFill>
                  <a:srgbClr val="FFFFFF"/>
                </a:solidFill>
                <a:latin typeface="Tw Cen MT" pitchFamily="34" charset="0"/>
              </a:rPr>
              <a:t>Division of Biostatistics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None/>
            </a:pPr>
            <a:r>
              <a:rPr lang="en-GB" altLang="en-US">
                <a:solidFill>
                  <a:srgbClr val="FFFFFF"/>
                </a:solidFill>
                <a:latin typeface="Tw Cen MT" pitchFamily="34" charset="0"/>
              </a:rPr>
              <a:t>Department of Population Health</a:t>
            </a:r>
          </a:p>
          <a:p>
            <a:pPr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 pitchFamily="2" charset="2"/>
              <a:buNone/>
            </a:pPr>
            <a:r>
              <a:rPr lang="en-US" altLang="en-US"/>
              <a:t>Judy.zhong@nyumc.org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500" smtClean="0">
                <a:ea typeface="ＭＳ Ｐゴシック" pitchFamily="34" charset="-128"/>
              </a:rPr>
              <a:t>Central limit theorem plays an important role</a:t>
            </a:r>
          </a:p>
        </p:txBody>
      </p:sp>
      <p:sp>
        <p:nvSpPr>
          <p:cNvPr id="1536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If sample size n is large, use central limit theorem</a:t>
            </a:r>
          </a:p>
          <a:p>
            <a:r>
              <a:rPr lang="en-US" dirty="0" smtClean="0">
                <a:ea typeface="ＭＳ Ｐゴシック" pitchFamily="34" charset="-128"/>
              </a:rPr>
              <a:t>As discussed earlier, sample proportion is a special case of sample mean</a:t>
            </a:r>
          </a:p>
          <a:p>
            <a:r>
              <a:rPr lang="en-US" dirty="0" smtClean="0">
                <a:ea typeface="ＭＳ Ｐゴシック" pitchFamily="34" charset="-128"/>
              </a:rPr>
              <a:t>Recall, </a:t>
            </a:r>
          </a:p>
          <a:p>
            <a:r>
              <a:rPr lang="en-US" dirty="0" smtClean="0">
                <a:ea typeface="ＭＳ Ｐゴシック" pitchFamily="34" charset="-128"/>
              </a:rPr>
              <a:t>We have 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    that is, sample proportion is approximately normal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            </a:t>
            </a: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2D14DBCC-BC60-4312-9979-10B14A702B57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10</a:t>
            </a:fld>
            <a:endParaRPr lang="en-US" sz="1200">
              <a:solidFill>
                <a:srgbClr val="FFFFFF"/>
              </a:solidFill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067059"/>
              </p:ext>
            </p:extLst>
          </p:nvPr>
        </p:nvGraphicFramePr>
        <p:xfrm>
          <a:off x="2416175" y="3200400"/>
          <a:ext cx="3375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3" imgW="1600200" imgH="203040" progId="Equation.3">
                  <p:embed/>
                </p:oleObj>
              </mc:Choice>
              <mc:Fallback>
                <p:oleObj name="Equation" r:id="rId3" imgW="1600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3200400"/>
                        <a:ext cx="33750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836004"/>
              </p:ext>
            </p:extLst>
          </p:nvPr>
        </p:nvGraphicFramePr>
        <p:xfrm>
          <a:off x="2819400" y="4267200"/>
          <a:ext cx="2894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5" imgW="1028520" imgH="203040" progId="Equation.3">
                  <p:embed/>
                </p:oleObj>
              </mc:Choice>
              <mc:Fallback>
                <p:oleObj name="Equation" r:id="rId5" imgW="1028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67200"/>
                        <a:ext cx="28940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914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Develop CI formula for p (large sample case)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95400"/>
            <a:ext cx="8153400" cy="4495800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We start from</a:t>
            </a:r>
          </a:p>
          <a:p>
            <a:r>
              <a:rPr lang="en-US" sz="2400" smtClean="0">
                <a:ea typeface="ＭＳ Ｐゴシック" pitchFamily="34" charset="-128"/>
              </a:rPr>
              <a:t>Then</a:t>
            </a:r>
          </a:p>
          <a:p>
            <a:endParaRPr lang="en-US" sz="2400" smtClean="0">
              <a:ea typeface="ＭＳ Ｐゴシック" pitchFamily="34" charset="-128"/>
            </a:endParaRPr>
          </a:p>
          <a:p>
            <a:endParaRPr lang="en-US" sz="2400" smtClean="0">
              <a:ea typeface="ＭＳ Ｐゴシック" pitchFamily="34" charset="-128"/>
            </a:endParaRPr>
          </a:p>
          <a:p>
            <a:endParaRPr lang="en-US" sz="2400" smtClean="0">
              <a:ea typeface="ＭＳ Ｐゴシック" pitchFamily="34" charset="-128"/>
            </a:endParaRPr>
          </a:p>
          <a:p>
            <a:endParaRPr lang="en-US" sz="2400" smtClean="0">
              <a:ea typeface="ＭＳ Ｐゴシック" pitchFamily="34" charset="-128"/>
            </a:endParaRPr>
          </a:p>
          <a:p>
            <a:endParaRPr lang="en-US" sz="2400" smtClean="0">
              <a:ea typeface="ＭＳ Ｐゴシック" pitchFamily="34" charset="-128"/>
            </a:endParaRPr>
          </a:p>
          <a:p>
            <a:r>
              <a:rPr lang="en-US" sz="2400" smtClean="0">
                <a:ea typeface="ＭＳ Ｐゴシック" pitchFamily="34" charset="-128"/>
              </a:rPr>
              <a:t>Thus</a:t>
            </a: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endParaRPr lang="en-US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89773303-04FA-495E-BF06-5104B43A6C67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11</a:t>
            </a:fld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766888"/>
            <a:ext cx="71723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466357"/>
              </p:ext>
            </p:extLst>
          </p:nvPr>
        </p:nvGraphicFramePr>
        <p:xfrm>
          <a:off x="2971800" y="1219200"/>
          <a:ext cx="20716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4" imgW="1028520" imgH="203040" progId="Equation.3">
                  <p:embed/>
                </p:oleObj>
              </mc:Choice>
              <mc:Fallback>
                <p:oleObj name="Equation" r:id="rId4" imgW="1028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19200"/>
                        <a:ext cx="20716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552950"/>
            <a:ext cx="48577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58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CI for p – Normal theory method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An approximate 100%×(1-</a:t>
            </a:r>
            <a:r>
              <a:rPr lang="el-GR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α</a:t>
            </a:r>
            <a:r>
              <a:rPr lang="en-US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 CI for the binomial parameter p based on the normal approximation is given by </a:t>
            </a:r>
          </a:p>
          <a:p>
            <a:endParaRPr lang="en-US" smtClean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6C1CBEF1-0E7E-469F-A881-4D077BB8D5AD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12</a:t>
            </a:fld>
            <a:endParaRPr lang="en-US" sz="1200">
              <a:solidFill>
                <a:srgbClr val="FFFFFF"/>
              </a:solidFill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714375" y="3143250"/>
          <a:ext cx="7715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3" imgW="3429000" imgH="253800" progId="Equation.3">
                  <p:embed/>
                </p:oleObj>
              </mc:Choice>
              <mc:Fallback>
                <p:oleObj name="Equation" r:id="rId3" imgW="3429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143250"/>
                        <a:ext cx="7715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50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4000" smtClean="0">
                <a:ea typeface="ＭＳ Ｐゴシック" pitchFamily="34" charset="-128"/>
              </a:rPr>
              <a:t>An example of CI for p 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>
          <a:xfrm>
            <a:off x="686647" y="1433513"/>
            <a:ext cx="8153400" cy="44958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Example 6.49 (Cancer example continued)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49B20443-2E26-40E8-933A-E6D9FFE595C5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13</a:t>
            </a:fld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009775"/>
            <a:ext cx="82804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44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Point estimation of population prevalence</a:t>
            </a:r>
            <a:br>
              <a:rPr lang="en-US" dirty="0" smtClean="0">
                <a:ea typeface="ＭＳ Ｐゴシック" pitchFamily="34" charset="-128"/>
              </a:rPr>
            </a:br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Confidence interval estimate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1143C945-28A8-4213-B2BB-E9EF6930AB76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14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Review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Point estimation, Standard error</a:t>
            </a:r>
          </a:p>
          <a:p>
            <a:r>
              <a:rPr lang="en-US" dirty="0" smtClean="0">
                <a:ea typeface="ＭＳ Ｐゴシック" pitchFamily="34" charset="-128"/>
              </a:rPr>
              <a:t>Central limit theorem</a:t>
            </a:r>
          </a:p>
          <a:p>
            <a:r>
              <a:rPr lang="en-US" dirty="0" smtClean="0">
                <a:ea typeface="ＭＳ Ｐゴシック" pitchFamily="34" charset="-128"/>
              </a:rPr>
              <a:t>T-distribution</a:t>
            </a:r>
          </a:p>
          <a:p>
            <a:r>
              <a:rPr lang="en-US" dirty="0" smtClean="0">
                <a:ea typeface="ＭＳ Ｐゴシック" pitchFamily="34" charset="-128"/>
              </a:rPr>
              <a:t>Confidence interval estimate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1143C945-28A8-4213-B2BB-E9EF6930AB76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612774" y="228600"/>
            <a:ext cx="8531225" cy="990600"/>
          </a:xfrm>
        </p:spPr>
        <p:txBody>
          <a:bodyPr/>
          <a:lstStyle/>
          <a:p>
            <a:r>
              <a:rPr lang="en-US" sz="4000" dirty="0" smtClean="0">
                <a:ea typeface="ＭＳ Ｐゴシック" pitchFamily="34" charset="-128"/>
              </a:rPr>
              <a:t>Estimating the population proportion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8153400" cy="4495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ea typeface="ＭＳ Ｐゴシック" pitchFamily="34" charset="-128"/>
              </a:rPr>
              <a:t>Setting: </a:t>
            </a:r>
          </a:p>
          <a:p>
            <a:pPr lvl="1"/>
            <a:r>
              <a:rPr lang="en-US" sz="2400" i="1" dirty="0" smtClean="0">
                <a:ea typeface="ＭＳ Ｐゴシック" pitchFamily="34" charset="-128"/>
              </a:rPr>
              <a:t>X</a:t>
            </a:r>
            <a:r>
              <a:rPr lang="en-US" sz="2400" dirty="0" smtClean="0">
                <a:ea typeface="ＭＳ Ｐゴシック" pitchFamily="34" charset="-128"/>
              </a:rPr>
              <a:t> follows binomial distribution </a:t>
            </a:r>
            <a:r>
              <a:rPr lang="en-US" sz="2400" i="1" dirty="0" smtClean="0">
                <a:ea typeface="ＭＳ Ｐゴシック" pitchFamily="34" charset="-128"/>
              </a:rPr>
              <a:t>Bin(n, p)</a:t>
            </a:r>
          </a:p>
          <a:p>
            <a:r>
              <a:rPr lang="en-US" sz="2400" dirty="0" smtClean="0">
                <a:ea typeface="ＭＳ Ｐゴシック" pitchFamily="34" charset="-128"/>
              </a:rPr>
              <a:t>Intuition: 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Parameter </a:t>
            </a:r>
            <a:r>
              <a:rPr lang="en-US" sz="2400" i="1" dirty="0" smtClean="0">
                <a:ea typeface="ＭＳ Ｐゴシック" pitchFamily="34" charset="-128"/>
              </a:rPr>
              <a:t>p</a:t>
            </a:r>
            <a:r>
              <a:rPr lang="en-US" sz="2400" dirty="0" smtClean="0">
                <a:ea typeface="ＭＳ Ｐゴシック" pitchFamily="34" charset="-128"/>
              </a:rPr>
              <a:t> is unknown population proportion of success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We consider the following sample proportion of success</a:t>
            </a:r>
          </a:p>
          <a:p>
            <a:pPr lvl="1">
              <a:buFont typeface="Wingdings 2" pitchFamily="18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1DF21889-0E89-4622-AB4A-CEBA280BC105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</a:t>
            </a:fld>
            <a:endParaRPr lang="en-US" sz="1200">
              <a:solidFill>
                <a:srgbClr val="FFFFFF"/>
              </a:solidFill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900863"/>
              </p:ext>
            </p:extLst>
          </p:nvPr>
        </p:nvGraphicFramePr>
        <p:xfrm>
          <a:off x="3733800" y="4343400"/>
          <a:ext cx="11731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3" imgW="596880" imgH="203040" progId="Equation.3">
                  <p:embed/>
                </p:oleObj>
              </mc:Choice>
              <mc:Fallback>
                <p:oleObj name="Equation" r:id="rId3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43400"/>
                        <a:ext cx="117316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1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An example of estimating p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153400" cy="4495800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Estimating the prevalence of malignant melanoma in 45- to 54-year-old women in the US. Suppose a random sample of 5000 women is selected from this age group., of whom 28 are found to have the disease</a:t>
            </a:r>
          </a:p>
          <a:p>
            <a:r>
              <a:rPr lang="en-US" sz="2400" dirty="0" smtClean="0">
                <a:ea typeface="ＭＳ Ｐゴシック" pitchFamily="34" charset="-128"/>
              </a:rPr>
              <a:t>Suppose the prevalence of the disease (population proportion of the disease) in this age group is p. How can p be estimated?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6D8FA238-2781-4B19-AB1B-58A7AD61A590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9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2800" smtClean="0">
                <a:ea typeface="ＭＳ Ｐゴシック" pitchFamily="34" charset="-128"/>
              </a:rPr>
              <a:t>Cancer example continued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Let </a:t>
            </a:r>
            <a:r>
              <a:rPr lang="en-US" i="1" dirty="0" smtClean="0">
                <a:ea typeface="ＭＳ Ｐゴシック" pitchFamily="34" charset="-128"/>
              </a:rPr>
              <a:t>X </a:t>
            </a:r>
            <a:r>
              <a:rPr lang="en-US" dirty="0" smtClean="0">
                <a:ea typeface="ＭＳ Ｐゴシック" pitchFamily="34" charset="-128"/>
              </a:rPr>
              <a:t>be the number of women with the disease among the n women</a:t>
            </a:r>
          </a:p>
          <a:p>
            <a:r>
              <a:rPr lang="en-US" i="1" dirty="0" smtClean="0">
                <a:ea typeface="ＭＳ Ｐゴシック" pitchFamily="34" charset="-128"/>
              </a:rPr>
              <a:t>X</a:t>
            </a:r>
            <a:r>
              <a:rPr lang="en-US" dirty="0" smtClean="0">
                <a:ea typeface="ＭＳ Ｐゴシック" pitchFamily="34" charset="-128"/>
              </a:rPr>
              <a:t> can be looked at a binomial random variable with parameters </a:t>
            </a:r>
            <a:r>
              <a:rPr lang="en-US" i="1" dirty="0" smtClean="0">
                <a:ea typeface="ＭＳ Ｐゴシック" pitchFamily="34" charset="-128"/>
              </a:rPr>
              <a:t>n</a:t>
            </a:r>
            <a:r>
              <a:rPr lang="en-US" dirty="0" smtClean="0">
                <a:ea typeface="ＭＳ Ｐゴシック" pitchFamily="34" charset="-128"/>
              </a:rPr>
              <a:t> and </a:t>
            </a:r>
            <a:r>
              <a:rPr lang="en-US" i="1" dirty="0" smtClean="0">
                <a:ea typeface="ＭＳ Ｐゴシック" pitchFamily="34" charset="-128"/>
              </a:rPr>
              <a:t>p</a:t>
            </a:r>
            <a:r>
              <a:rPr lang="en-US" dirty="0" smtClean="0">
                <a:ea typeface="ＭＳ Ｐゴシック" pitchFamily="34" charset="-128"/>
              </a:rPr>
              <a:t> </a:t>
            </a:r>
          </a:p>
          <a:p>
            <a:r>
              <a:rPr lang="en-US" dirty="0" smtClean="0">
                <a:ea typeface="ＭＳ Ｐゴシック" pitchFamily="34" charset="-128"/>
              </a:rPr>
              <a:t>Recall Chapter 4, we have </a:t>
            </a:r>
            <a:r>
              <a:rPr lang="en-US" i="1" dirty="0" smtClean="0">
                <a:ea typeface="ＭＳ Ｐゴシック" pitchFamily="34" charset="-128"/>
              </a:rPr>
              <a:t>E(X)=np </a:t>
            </a:r>
            <a:r>
              <a:rPr lang="en-US" dirty="0" smtClean="0">
                <a:ea typeface="ＭＳ Ｐゴシック" pitchFamily="34" charset="-128"/>
              </a:rPr>
              <a:t>and </a:t>
            </a:r>
            <a:r>
              <a:rPr lang="en-US" i="1" dirty="0" err="1" smtClean="0">
                <a:ea typeface="ＭＳ Ｐゴシック" pitchFamily="34" charset="-128"/>
              </a:rPr>
              <a:t>Var</a:t>
            </a:r>
            <a:r>
              <a:rPr lang="en-US" i="1" dirty="0" smtClean="0">
                <a:ea typeface="ＭＳ Ｐゴシック" pitchFamily="34" charset="-128"/>
              </a:rPr>
              <a:t>(X)=</a:t>
            </a:r>
            <a:r>
              <a:rPr lang="en-US" i="1" dirty="0" err="1" smtClean="0">
                <a:ea typeface="ＭＳ Ｐゴシック" pitchFamily="34" charset="-128"/>
              </a:rPr>
              <a:t>npq</a:t>
            </a:r>
            <a:r>
              <a:rPr lang="en-US" dirty="0" smtClean="0">
                <a:ea typeface="ＭＳ Ｐゴシック" pitchFamily="34" charset="-128"/>
              </a:rPr>
              <a:t>, where </a:t>
            </a:r>
            <a:r>
              <a:rPr lang="en-US" i="1" dirty="0" smtClean="0">
                <a:ea typeface="ＭＳ Ｐゴシック" pitchFamily="34" charset="-128"/>
              </a:rPr>
              <a:t>q=1-p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97059FB3-9AFE-41F2-BF54-A7975C6359CD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5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Properties of sample proportion</a:t>
            </a:r>
          </a:p>
        </p:txBody>
      </p:sp>
      <p:sp>
        <p:nvSpPr>
          <p:cNvPr id="1332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Sample proportion of the disease among n women: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Its mean: </a:t>
            </a:r>
          </a:p>
          <a:p>
            <a:pPr lvl="1">
              <a:buFont typeface="Wingdings" pitchFamily="2" charset="2"/>
              <a:buChar char="q"/>
            </a:pPr>
            <a:r>
              <a:rPr lang="en-US" sz="2100" i="1" dirty="0" smtClean="0">
                <a:ea typeface="ＭＳ Ｐゴシック" pitchFamily="34" charset="-128"/>
              </a:rPr>
              <a:t>Thus, the sample proportion is an unbiased estimator for p</a:t>
            </a:r>
          </a:p>
          <a:p>
            <a:r>
              <a:rPr lang="en-US" sz="2400" dirty="0" smtClean="0">
                <a:ea typeface="ＭＳ Ｐゴシック" pitchFamily="34" charset="-128"/>
              </a:rPr>
              <a:t>Its variance and standard deviation: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pPr lvl="1"/>
            <a:r>
              <a:rPr lang="en-US" sz="2100" i="1" dirty="0" smtClean="0">
                <a:ea typeface="ＭＳ Ｐゴシック" pitchFamily="34" charset="-128"/>
              </a:rPr>
              <a:t>Thus, the standard error of the sample proportion is           , where can be estimated by           , where </a:t>
            </a:r>
            <a:r>
              <a:rPr lang="en-US" sz="2100" dirty="0" smtClean="0">
                <a:ea typeface="ＭＳ Ｐゴシック" pitchFamily="34" charset="-128"/>
              </a:rPr>
              <a:t>  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F27D945C-8081-477F-B39B-FB000F75E3CC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6</a:t>
            </a:fld>
            <a:endParaRPr lang="en-US" sz="1200">
              <a:solidFill>
                <a:srgbClr val="FFFFFF"/>
              </a:solidFill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513511"/>
              </p:ext>
            </p:extLst>
          </p:nvPr>
        </p:nvGraphicFramePr>
        <p:xfrm>
          <a:off x="3602038" y="2193925"/>
          <a:ext cx="101123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3" imgW="596880" imgH="203040" progId="Equation.3">
                  <p:embed/>
                </p:oleObj>
              </mc:Choice>
              <mc:Fallback>
                <p:oleObj name="Equation" r:id="rId3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2193925"/>
                        <a:ext cx="1011237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2428875" y="3071813"/>
          <a:ext cx="22542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5" imgW="1282680" imgH="203040" progId="Equation.3">
                  <p:embed/>
                </p:oleObj>
              </mc:Choice>
              <mc:Fallback>
                <p:oleObj name="Equation" r:id="rId5" imgW="1282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071813"/>
                        <a:ext cx="22542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2786063" y="4357688"/>
          <a:ext cx="30861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7" imgW="1828800" imgH="507960" progId="Equation.3">
                  <p:embed/>
                </p:oleObj>
              </mc:Choice>
              <mc:Fallback>
                <p:oleObj name="Equation" r:id="rId7" imgW="18288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357688"/>
                        <a:ext cx="30861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091663"/>
              </p:ext>
            </p:extLst>
          </p:nvPr>
        </p:nvGraphicFramePr>
        <p:xfrm>
          <a:off x="6690357" y="5242557"/>
          <a:ext cx="7143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9" imgW="507960" imgH="253800" progId="Equation.3">
                  <p:embed/>
                </p:oleObj>
              </mc:Choice>
              <mc:Fallback>
                <p:oleObj name="Equation" r:id="rId9" imgW="507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357" y="5242557"/>
                        <a:ext cx="7143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110155"/>
              </p:ext>
            </p:extLst>
          </p:nvPr>
        </p:nvGraphicFramePr>
        <p:xfrm>
          <a:off x="3048000" y="5562600"/>
          <a:ext cx="7143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Equation" r:id="rId11" imgW="507960" imgH="253800" progId="Equation.3">
                  <p:embed/>
                </p:oleObj>
              </mc:Choice>
              <mc:Fallback>
                <p:oleObj name="Equation" r:id="rId11" imgW="507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562600"/>
                        <a:ext cx="7143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498361"/>
              </p:ext>
            </p:extLst>
          </p:nvPr>
        </p:nvGraphicFramePr>
        <p:xfrm>
          <a:off x="4648200" y="5611708"/>
          <a:ext cx="78581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1" name="Equation" r:id="rId13" imgW="558720" imgH="203040" progId="Equation.3">
                  <p:embed/>
                </p:oleObj>
              </mc:Choice>
              <mc:Fallback>
                <p:oleObj name="Equation" r:id="rId13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611708"/>
                        <a:ext cx="78581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6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An example of point estimate of p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(Cancer example continued): Estimate the prevalence of malignant melanoma </a:t>
            </a:r>
          </a:p>
          <a:p>
            <a:r>
              <a:rPr lang="en-US" sz="2400" dirty="0" smtClean="0">
                <a:ea typeface="ＭＳ Ｐゴシック" pitchFamily="34" charset="-128"/>
              </a:rPr>
              <a:t>Solution: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98033AE5-C12C-48E0-BF70-B6979262DB89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7</a:t>
            </a:fld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571625"/>
            <a:ext cx="77152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4500563"/>
            <a:ext cx="70961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11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304800" y="23707"/>
            <a:ext cx="8458200" cy="990600"/>
          </a:xfrm>
        </p:spPr>
        <p:txBody>
          <a:bodyPr/>
          <a:lstStyle/>
          <a:p>
            <a:r>
              <a:rPr lang="en-US" sz="3200" dirty="0" smtClean="0">
                <a:ea typeface="ＭＳ Ｐゴシック" pitchFamily="34" charset="-128"/>
              </a:rPr>
              <a:t>Why sample proportion is best estimator for p</a:t>
            </a:r>
          </a:p>
        </p:txBody>
      </p:sp>
      <p:sp>
        <p:nvSpPr>
          <p:cNvPr id="14342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153400" cy="4495800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Actually, sample proportion    is also sample mean</a:t>
            </a:r>
          </a:p>
          <a:p>
            <a:endParaRPr lang="en-US" sz="2800" dirty="0" smtClean="0">
              <a:ea typeface="ＭＳ Ｐゴシック" pitchFamily="34" charset="-128"/>
            </a:endParaRPr>
          </a:p>
          <a:p>
            <a:r>
              <a:rPr lang="en-US" sz="2800" dirty="0" smtClean="0">
                <a:ea typeface="ＭＳ Ｐゴシック" pitchFamily="34" charset="-128"/>
              </a:rPr>
              <a:t>Actually, population proportion p is also population mean </a:t>
            </a:r>
          </a:p>
          <a:p>
            <a:r>
              <a:rPr lang="en-US" sz="2800" dirty="0" smtClean="0">
                <a:ea typeface="ＭＳ Ｐゴシック" pitchFamily="34" charset="-128"/>
              </a:rPr>
              <a:t>Recall that the sample mean is minimum variance unbiased estimate of the population mean</a:t>
            </a:r>
          </a:p>
          <a:p>
            <a:r>
              <a:rPr lang="en-US" sz="2800" dirty="0" smtClean="0">
                <a:ea typeface="ＭＳ Ｐゴシック" pitchFamily="34" charset="-128"/>
              </a:rPr>
              <a:t>Therefore, the sample proportion is also the minimum variance unbiased estimate of the population proportion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ea typeface="ＭＳ Ｐゴシック" pitchFamily="34" charset="-128"/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9CF901F0-8BA2-4611-9AE1-A11E5C19C747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8</a:t>
            </a:fld>
            <a:endParaRPr lang="en-US" sz="1200">
              <a:solidFill>
                <a:srgbClr val="FFFFFF"/>
              </a:solidFill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798584"/>
              </p:ext>
            </p:extLst>
          </p:nvPr>
        </p:nvGraphicFramePr>
        <p:xfrm>
          <a:off x="5088622" y="1125523"/>
          <a:ext cx="21431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3" imgW="152280" imgH="203040" progId="Equation.3">
                  <p:embed/>
                </p:oleObj>
              </mc:Choice>
              <mc:Fallback>
                <p:oleObj name="Equation" r:id="rId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622" y="1125523"/>
                        <a:ext cx="21431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731100"/>
              </p:ext>
            </p:extLst>
          </p:nvPr>
        </p:nvGraphicFramePr>
        <p:xfrm>
          <a:off x="3352800" y="1524000"/>
          <a:ext cx="1785937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5" imgW="1054080" imgH="431640" progId="Equation.3">
                  <p:embed/>
                </p:oleObj>
              </mc:Choice>
              <mc:Fallback>
                <p:oleObj name="Equation" r:id="rId5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24000"/>
                        <a:ext cx="1785937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51656"/>
              </p:ext>
            </p:extLst>
          </p:nvPr>
        </p:nvGraphicFramePr>
        <p:xfrm>
          <a:off x="3560762" y="2590800"/>
          <a:ext cx="14684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7" imgW="939600" imgH="228600" progId="Equation.3">
                  <p:embed/>
                </p:oleObj>
              </mc:Choice>
              <mc:Fallback>
                <p:oleObj name="Equation" r:id="rId7" imgW="93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2" y="2590800"/>
                        <a:ext cx="146843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3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200" smtClean="0">
                <a:ea typeface="ＭＳ Ｐゴシック" pitchFamily="34" charset="-128"/>
              </a:rPr>
              <a:t>Interval estimation for </a:t>
            </a:r>
            <a:r>
              <a:rPr lang="en-US" sz="3200" i="1" smtClean="0">
                <a:ea typeface="ＭＳ Ｐゴシック" pitchFamily="34" charset="-128"/>
              </a:rPr>
              <a:t>p</a:t>
            </a:r>
            <a:endParaRPr lang="en-US" sz="3200" smtClean="0">
              <a:ea typeface="ＭＳ Ｐゴシック" pitchFamily="34" charset="-128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153400" cy="4495800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We use sample proportion as a point estimate for the population proportion </a:t>
            </a:r>
            <a:r>
              <a:rPr lang="en-US" sz="2400" i="1" dirty="0" smtClean="0">
                <a:ea typeface="ＭＳ Ｐゴシック" pitchFamily="34" charset="-128"/>
              </a:rPr>
              <a:t>p</a:t>
            </a:r>
            <a:r>
              <a:rPr lang="en-US" sz="2400" dirty="0" smtClean="0">
                <a:ea typeface="ＭＳ Ｐゴシック" pitchFamily="34" charset="-128"/>
              </a:rPr>
              <a:t>. We want to go further to construct an interval estimate for p. Let’s see one example first</a:t>
            </a:r>
          </a:p>
          <a:p>
            <a:r>
              <a:rPr lang="en-US" sz="2000" dirty="0" smtClean="0">
                <a:ea typeface="ＭＳ Ｐゴシック" pitchFamily="34" charset="-128"/>
              </a:rPr>
              <a:t>Suppose we are interested in estimating the prevalence rate of breast cancer among 50- to 54-year-old women whose mothers have had breast cancer.</a:t>
            </a:r>
          </a:p>
          <a:p>
            <a:r>
              <a:rPr lang="en-US" sz="2000" dirty="0" smtClean="0">
                <a:ea typeface="ＭＳ Ｐゴシック" pitchFamily="34" charset="-128"/>
              </a:rPr>
              <a:t>Suppose that in a random sample of 10,000 such women, 400 are found to have had breast cancer at some point in their lives</a:t>
            </a:r>
          </a:p>
          <a:p>
            <a:r>
              <a:rPr lang="en-US" sz="2000" dirty="0" smtClean="0">
                <a:ea typeface="ＭＳ Ｐゴシック" pitchFamily="34" charset="-128"/>
              </a:rPr>
              <a:t>We have shown that the best point estimate of the prevalence rate p is given by the sample proportion </a:t>
            </a:r>
            <a:r>
              <a:rPr lang="en-US" sz="2000" dirty="0" err="1" smtClean="0">
                <a:ea typeface="ＭＳ Ｐゴシック" pitchFamily="34" charset="-128"/>
              </a:rPr>
              <a:t>p_hat</a:t>
            </a:r>
            <a:r>
              <a:rPr lang="en-US" sz="2000" dirty="0" smtClean="0">
                <a:ea typeface="ＭＳ Ｐゴシック" pitchFamily="34" charset="-128"/>
              </a:rPr>
              <a:t>=400/10000=0.040. How can an interval estimate of p be obtained?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ea typeface="ＭＳ Ｐゴシック" pitchFamily="34" charset="-128"/>
              </a:rPr>
              <a:t>    </a:t>
            </a:r>
            <a:r>
              <a:rPr lang="en-US" sz="2000" i="1" dirty="0" smtClean="0">
                <a:ea typeface="ＭＳ Ｐゴシック" pitchFamily="34" charset="-128"/>
              </a:rPr>
              <a:t>(Note that in this example, the sample size n=10,000 is large)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C7D2D0BF-AE48-411E-92FD-50532366CF08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9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345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굴림"/>
        <a:cs typeface="굴림"/>
      </a:majorFont>
      <a:minorFont>
        <a:latin typeface="Tw Cen MT"/>
        <a:ea typeface="굴림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564</Words>
  <Application>Microsoft Office PowerPoint</Application>
  <PresentationFormat>On-screen Show (4:3)</PresentationFormat>
  <Paragraphs>110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1_Office Theme</vt:lpstr>
      <vt:lpstr>Equation</vt:lpstr>
      <vt:lpstr>PowerPoint Presentation</vt:lpstr>
      <vt:lpstr>Review</vt:lpstr>
      <vt:lpstr>Estimating the population proportion</vt:lpstr>
      <vt:lpstr>An example of estimating p</vt:lpstr>
      <vt:lpstr>Cancer example continued</vt:lpstr>
      <vt:lpstr>Properties of sample proportion</vt:lpstr>
      <vt:lpstr>An example of point estimate of p</vt:lpstr>
      <vt:lpstr>Why sample proportion is best estimator for p</vt:lpstr>
      <vt:lpstr>Interval estimation for p</vt:lpstr>
      <vt:lpstr>Central limit theorem plays an important role</vt:lpstr>
      <vt:lpstr>Develop CI formula for p (large sample case)</vt:lpstr>
      <vt:lpstr>CI for p – Normal theory method</vt:lpstr>
      <vt:lpstr>An example of CI for p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Biostatistics</dc:title>
  <dc:creator>ohc03</dc:creator>
  <cp:lastModifiedBy>fenyo</cp:lastModifiedBy>
  <cp:revision>191</cp:revision>
  <dcterms:modified xsi:type="dcterms:W3CDTF">2014-10-06T16:20:23Z</dcterms:modified>
</cp:coreProperties>
</file>