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1" r:id="rId5"/>
    <p:sldId id="260" r:id="rId6"/>
    <p:sldId id="262" r:id="rId7"/>
    <p:sldId id="263" r:id="rId8"/>
    <p:sldId id="264" r:id="rId9"/>
    <p:sldId id="278" r:id="rId10"/>
    <p:sldId id="269" r:id="rId11"/>
    <p:sldId id="279"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C295150-4FD7-4802-B0EB-D52217513A72}" type="datetime1">
              <a:rPr lang="en-US" smtClean="0"/>
              <a:pPr/>
              <a:t>6/25/15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6/25/15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6/25/15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6/25/15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2B6C6-10FF-4510-A888-F0B9C6A788B0}" type="datetime1">
              <a:rPr lang="en-US" smtClean="0"/>
              <a:pPr/>
              <a:t>6/25/15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847B31-A4E1-4FCE-8661-5EC33A675437}" type="datetime1">
              <a:rPr lang="en-US" smtClean="0"/>
              <a:pPr/>
              <a:t>6/25/15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832D-B7F8-4A85-B115-3F84BE9AC26D}" type="datetime1">
              <a:rPr lang="en-US" smtClean="0"/>
              <a:pPr/>
              <a:t>6/25/15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B34F3-05F7-41C1-B84E-68CE2E00C83C}" type="datetime1">
              <a:rPr lang="en-US" smtClean="0"/>
              <a:pPr/>
              <a:t>6/25/15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6/25/15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57738-F4B0-48EA-9B71-E0F723F8BF6C}" type="datetime1">
              <a:rPr lang="en-US" smtClean="0"/>
              <a:pPr/>
              <a:t>6/25/15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0D5EF-7D26-425F-8C45-B9312ACE18BC}" type="datetime1">
              <a:rPr lang="en-US" smtClean="0"/>
              <a:pPr/>
              <a:t>6/25/15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6/25/15</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Club</a:t>
            </a:r>
            <a:endParaRPr lang="en-US" dirty="0"/>
          </a:p>
        </p:txBody>
      </p:sp>
      <p:sp>
        <p:nvSpPr>
          <p:cNvPr id="3" name="Subtitle 2"/>
          <p:cNvSpPr>
            <a:spLocks noGrp="1"/>
          </p:cNvSpPr>
          <p:nvPr>
            <p:ph type="subTitle" idx="1"/>
          </p:nvPr>
        </p:nvSpPr>
        <p:spPr/>
        <p:txBody>
          <a:bodyPr/>
          <a:lstStyle/>
          <a:p>
            <a:r>
              <a:rPr lang="en-US" dirty="0" smtClean="0"/>
              <a:t>Intro Python: </a:t>
            </a:r>
            <a:r>
              <a:rPr lang="en-US" dirty="0"/>
              <a:t>Variables, Indexing, Numbers, Strings</a:t>
            </a:r>
          </a:p>
        </p:txBody>
      </p:sp>
    </p:spTree>
    <p:extLst>
      <p:ext uri="{BB962C8B-B14F-4D97-AF65-F5344CB8AC3E}">
        <p14:creationId xmlns:p14="http://schemas.microsoft.com/office/powerpoint/2010/main" val="17968713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smtClean="0"/>
              <a:t>You want to load 30.0 </a:t>
            </a:r>
            <a:r>
              <a:rPr lang="en-US" sz="1600" dirty="0"/>
              <a:t>u</a:t>
            </a:r>
            <a:r>
              <a:rPr lang="en-US" sz="1600" dirty="0" smtClean="0"/>
              <a:t>g of protein for a Western and your protein concentration is 2.0 ug/ul.  How many ul will you need? </a:t>
            </a:r>
          </a:p>
          <a:p>
            <a:pPr marL="411480" lvl="1" indent="0">
              <a:buNone/>
            </a:pPr>
            <a:r>
              <a:rPr lang="en-US" sz="1600" dirty="0" smtClean="0"/>
              <a:t>1. Create the variable protein and assign 30.0 and create the variable concentration and assign 2.0</a:t>
            </a:r>
          </a:p>
          <a:p>
            <a:pPr lvl="2"/>
            <a:r>
              <a:rPr lang="en-US" sz="1600" dirty="0" smtClean="0"/>
              <a:t>i.e. protein = 30.0 (first one is done for you)</a:t>
            </a:r>
          </a:p>
          <a:p>
            <a:pPr lvl="1"/>
            <a:r>
              <a:rPr lang="en-US" sz="1600" dirty="0" smtClean="0"/>
              <a:t>Create the variable answer and assign the arithmetic to this variable – what is the answer? (print the variable)</a:t>
            </a:r>
          </a:p>
          <a:p>
            <a:pPr lvl="2"/>
            <a:r>
              <a:rPr lang="en-US" sz="1600" dirty="0" smtClean="0"/>
              <a:t>i.e. answer = </a:t>
            </a:r>
          </a:p>
          <a:p>
            <a:r>
              <a:rPr lang="en-US" sz="1600" dirty="0" smtClean="0"/>
              <a:t>Given the phrase </a:t>
            </a:r>
            <a:r>
              <a:rPr lang="en-US" sz="1600" dirty="0"/>
              <a:t>The answer to life, the universe, and everything = </a:t>
            </a:r>
            <a:r>
              <a:rPr lang="en-US" sz="1600" dirty="0" smtClean="0"/>
              <a:t>and the number 42, assign each to a variable.  Using these variables create the phrase “The answer to life, the universe, and everything = 42” as output</a:t>
            </a:r>
          </a:p>
          <a:p>
            <a:pPr lvl="1"/>
            <a:r>
              <a:rPr lang="en-US" sz="1600" dirty="0" smtClean="0"/>
              <a:t>1. phrase1 = </a:t>
            </a:r>
          </a:p>
          <a:p>
            <a:pPr lvl="1"/>
            <a:r>
              <a:rPr lang="en-US" sz="1600" dirty="0" smtClean="0"/>
              <a:t>2. phrase2 = </a:t>
            </a:r>
          </a:p>
          <a:p>
            <a:pPr lvl="1"/>
            <a:r>
              <a:rPr lang="en-US" sz="1600" dirty="0" smtClean="0"/>
              <a:t>3. wholephrase = </a:t>
            </a:r>
          </a:p>
          <a:p>
            <a:pPr lvl="1"/>
            <a:r>
              <a:rPr lang="en-US" sz="1600" dirty="0" smtClean="0"/>
              <a:t># hint assign each variable the same object type and by this I mean all things should be strings in this case </a:t>
            </a:r>
            <a:endParaRPr lang="en-US" sz="1600" dirty="0"/>
          </a:p>
        </p:txBody>
      </p:sp>
      <p:sp>
        <p:nvSpPr>
          <p:cNvPr id="3" name="Title 2"/>
          <p:cNvSpPr>
            <a:spLocks noGrp="1"/>
          </p:cNvSpPr>
          <p:nvPr>
            <p:ph type="title"/>
          </p:nvPr>
        </p:nvSpPr>
        <p:spPr/>
        <p:txBody>
          <a:bodyPr/>
          <a:lstStyle/>
          <a:p>
            <a:r>
              <a:rPr lang="en-US" dirty="0" smtClean="0"/>
              <a:t>Your Turn</a:t>
            </a:r>
            <a:endParaRPr lang="en-US" dirty="0"/>
          </a:p>
        </p:txBody>
      </p:sp>
    </p:spTree>
    <p:extLst>
      <p:ext uri="{BB962C8B-B14F-4D97-AF65-F5344CB8AC3E}">
        <p14:creationId xmlns:p14="http://schemas.microsoft.com/office/powerpoint/2010/main" val="40265794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a:t>
            </a:r>
          </a:p>
          <a:p>
            <a:pPr lvl="1"/>
            <a:r>
              <a:rPr lang="en-US" dirty="0" smtClean="0"/>
              <a:t>Protein = 30.0</a:t>
            </a:r>
          </a:p>
          <a:p>
            <a:pPr lvl="1"/>
            <a:r>
              <a:rPr lang="en-US" dirty="0" smtClean="0"/>
              <a:t>Concentration = 2.0</a:t>
            </a:r>
          </a:p>
          <a:p>
            <a:pPr lvl="1"/>
            <a:r>
              <a:rPr lang="en-US" dirty="0" smtClean="0"/>
              <a:t>Answer = protein/concentration</a:t>
            </a:r>
          </a:p>
          <a:p>
            <a:pPr lvl="1"/>
            <a:r>
              <a:rPr lang="en-US" dirty="0" smtClean="0"/>
              <a:t>Answer</a:t>
            </a:r>
            <a:endParaRPr lang="en-US" dirty="0"/>
          </a:p>
        </p:txBody>
      </p:sp>
      <p:sp>
        <p:nvSpPr>
          <p:cNvPr id="3" name="Title 2"/>
          <p:cNvSpPr>
            <a:spLocks noGrp="1"/>
          </p:cNvSpPr>
          <p:nvPr>
            <p:ph type="title"/>
          </p:nvPr>
        </p:nvSpPr>
        <p:spPr/>
        <p:txBody>
          <a:bodyPr/>
          <a:lstStyle/>
          <a:p>
            <a:r>
              <a:rPr lang="en-US" dirty="0" smtClean="0"/>
              <a:t>Answer to the problems</a:t>
            </a:r>
            <a:endParaRPr lang="en-US" dirty="0"/>
          </a:p>
        </p:txBody>
      </p:sp>
    </p:spTree>
    <p:extLst>
      <p:ext uri="{BB962C8B-B14F-4D97-AF65-F5344CB8AC3E}">
        <p14:creationId xmlns:p14="http://schemas.microsoft.com/office/powerpoint/2010/main" val="6209541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Indexing by position can be used with strings or lists (lists - another object we will cover later)</a:t>
            </a:r>
          </a:p>
          <a:p>
            <a:r>
              <a:rPr lang="en-US" dirty="0" smtClean="0"/>
              <a:t>Can access individual pieces of a string with indexing</a:t>
            </a:r>
          </a:p>
          <a:p>
            <a:r>
              <a:rPr lang="en-US" dirty="0" smtClean="0"/>
              <a:t>Type and press enter:</a:t>
            </a:r>
          </a:p>
          <a:p>
            <a:pPr lvl="1"/>
            <a:r>
              <a:rPr lang="en-US" dirty="0" smtClean="0"/>
              <a:t>word</a:t>
            </a:r>
          </a:p>
          <a:p>
            <a:pPr lvl="1"/>
            <a:r>
              <a:rPr lang="en-US" dirty="0" smtClean="0"/>
              <a:t>word[0]</a:t>
            </a:r>
          </a:p>
          <a:p>
            <a:pPr lvl="1"/>
            <a:r>
              <a:rPr lang="en-US" dirty="0" smtClean="0"/>
              <a:t>word[5]</a:t>
            </a:r>
          </a:p>
          <a:p>
            <a:pPr lvl="1"/>
            <a:r>
              <a:rPr lang="en-US" dirty="0" smtClean="0"/>
              <a:t>word[-1]</a:t>
            </a:r>
          </a:p>
          <a:p>
            <a:pPr lvl="1"/>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Indexing</a:t>
            </a:r>
            <a:endParaRPr lang="en-US" dirty="0"/>
          </a:p>
        </p:txBody>
      </p:sp>
    </p:spTree>
    <p:extLst>
      <p:ext uri="{BB962C8B-B14F-4D97-AF65-F5344CB8AC3E}">
        <p14:creationId xmlns:p14="http://schemas.microsoft.com/office/powerpoint/2010/main" val="7058178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Indexing</a:t>
            </a:r>
            <a:endParaRPr lang="en-US" dirty="0"/>
          </a:p>
        </p:txBody>
      </p:sp>
      <p:grpSp>
        <p:nvGrpSpPr>
          <p:cNvPr id="21" name="Group 20"/>
          <p:cNvGrpSpPr/>
          <p:nvPr/>
        </p:nvGrpSpPr>
        <p:grpSpPr>
          <a:xfrm>
            <a:off x="2855253" y="2245376"/>
            <a:ext cx="3469345" cy="1790522"/>
            <a:chOff x="2910537" y="2872905"/>
            <a:chExt cx="3469345" cy="1790522"/>
          </a:xfrm>
        </p:grpSpPr>
        <p:sp>
          <p:nvSpPr>
            <p:cNvPr id="4" name="TextBox 3"/>
            <p:cNvSpPr txBox="1"/>
            <p:nvPr/>
          </p:nvSpPr>
          <p:spPr>
            <a:xfrm>
              <a:off x="2910537" y="2872905"/>
              <a:ext cx="3469345" cy="1015663"/>
            </a:xfrm>
            <a:prstGeom prst="rect">
              <a:avLst/>
            </a:prstGeom>
            <a:noFill/>
          </p:spPr>
          <p:txBody>
            <a:bodyPr wrap="square" rtlCol="0">
              <a:spAutoFit/>
            </a:bodyPr>
            <a:lstStyle/>
            <a:p>
              <a:r>
                <a:rPr lang="en-US" sz="6000" dirty="0" smtClean="0"/>
                <a:t>‘python’</a:t>
              </a:r>
              <a:endParaRPr lang="en-US" sz="6000" dirty="0"/>
            </a:p>
          </p:txBody>
        </p:sp>
        <p:grpSp>
          <p:nvGrpSpPr>
            <p:cNvPr id="13" name="Group 12"/>
            <p:cNvGrpSpPr/>
            <p:nvPr/>
          </p:nvGrpSpPr>
          <p:grpSpPr>
            <a:xfrm>
              <a:off x="3194426" y="3832127"/>
              <a:ext cx="2752160" cy="369332"/>
              <a:chOff x="3194426" y="3832127"/>
              <a:chExt cx="2752160" cy="369332"/>
            </a:xfrm>
          </p:grpSpPr>
          <p:sp>
            <p:nvSpPr>
              <p:cNvPr id="5" name="TextBox 4"/>
              <p:cNvSpPr txBox="1"/>
              <p:nvPr/>
            </p:nvSpPr>
            <p:spPr>
              <a:xfrm>
                <a:off x="3194426" y="3832127"/>
                <a:ext cx="582704" cy="369332"/>
              </a:xfrm>
              <a:prstGeom prst="rect">
                <a:avLst/>
              </a:prstGeom>
              <a:noFill/>
            </p:spPr>
            <p:txBody>
              <a:bodyPr wrap="square" rtlCol="0">
                <a:spAutoFit/>
              </a:bodyPr>
              <a:lstStyle/>
              <a:p>
                <a:r>
                  <a:rPr lang="en-US" dirty="0" smtClean="0"/>
                  <a:t>0 </a:t>
                </a:r>
                <a:endParaRPr lang="en-US" dirty="0"/>
              </a:p>
            </p:txBody>
          </p:sp>
          <p:sp>
            <p:nvSpPr>
              <p:cNvPr id="7" name="TextBox 6"/>
              <p:cNvSpPr txBox="1"/>
              <p:nvPr/>
            </p:nvSpPr>
            <p:spPr>
              <a:xfrm>
                <a:off x="3641164" y="3832127"/>
                <a:ext cx="582704" cy="369332"/>
              </a:xfrm>
              <a:prstGeom prst="rect">
                <a:avLst/>
              </a:prstGeom>
              <a:noFill/>
            </p:spPr>
            <p:txBody>
              <a:bodyPr wrap="square" rtlCol="0">
                <a:spAutoFit/>
              </a:bodyPr>
              <a:lstStyle/>
              <a:p>
                <a:r>
                  <a:rPr lang="en-US" dirty="0"/>
                  <a:t>1</a:t>
                </a:r>
                <a:r>
                  <a:rPr lang="en-US" dirty="0" smtClean="0"/>
                  <a:t> </a:t>
                </a:r>
                <a:endParaRPr lang="en-US" dirty="0"/>
              </a:p>
            </p:txBody>
          </p:sp>
          <p:sp>
            <p:nvSpPr>
              <p:cNvPr id="8" name="TextBox 7"/>
              <p:cNvSpPr txBox="1"/>
              <p:nvPr/>
            </p:nvSpPr>
            <p:spPr>
              <a:xfrm>
                <a:off x="3995270" y="3832127"/>
                <a:ext cx="582704" cy="369332"/>
              </a:xfrm>
              <a:prstGeom prst="rect">
                <a:avLst/>
              </a:prstGeom>
              <a:noFill/>
            </p:spPr>
            <p:txBody>
              <a:bodyPr wrap="square" rtlCol="0">
                <a:spAutoFit/>
              </a:bodyPr>
              <a:lstStyle/>
              <a:p>
                <a:r>
                  <a:rPr lang="en-US" dirty="0" smtClean="0"/>
                  <a:t>2 </a:t>
                </a:r>
                <a:endParaRPr lang="en-US" dirty="0"/>
              </a:p>
            </p:txBody>
          </p:sp>
          <p:sp>
            <p:nvSpPr>
              <p:cNvPr id="9" name="TextBox 8"/>
              <p:cNvSpPr txBox="1"/>
              <p:nvPr/>
            </p:nvSpPr>
            <p:spPr>
              <a:xfrm>
                <a:off x="4422588" y="3832127"/>
                <a:ext cx="582704" cy="369332"/>
              </a:xfrm>
              <a:prstGeom prst="rect">
                <a:avLst/>
              </a:prstGeom>
              <a:noFill/>
            </p:spPr>
            <p:txBody>
              <a:bodyPr wrap="square" rtlCol="0">
                <a:spAutoFit/>
              </a:bodyPr>
              <a:lstStyle/>
              <a:p>
                <a:r>
                  <a:rPr lang="en-US" dirty="0"/>
                  <a:t>3</a:t>
                </a:r>
                <a:r>
                  <a:rPr lang="en-US" dirty="0" smtClean="0"/>
                  <a:t> </a:t>
                </a:r>
                <a:endParaRPr lang="en-US" dirty="0"/>
              </a:p>
            </p:txBody>
          </p:sp>
          <p:sp>
            <p:nvSpPr>
              <p:cNvPr id="10" name="TextBox 9"/>
              <p:cNvSpPr txBox="1"/>
              <p:nvPr/>
            </p:nvSpPr>
            <p:spPr>
              <a:xfrm>
                <a:off x="4867836" y="3832127"/>
                <a:ext cx="582704" cy="369332"/>
              </a:xfrm>
              <a:prstGeom prst="rect">
                <a:avLst/>
              </a:prstGeom>
              <a:noFill/>
            </p:spPr>
            <p:txBody>
              <a:bodyPr wrap="square" rtlCol="0">
                <a:spAutoFit/>
              </a:bodyPr>
              <a:lstStyle/>
              <a:p>
                <a:r>
                  <a:rPr lang="en-US" dirty="0" smtClean="0"/>
                  <a:t>4 </a:t>
                </a:r>
                <a:endParaRPr lang="en-US" dirty="0"/>
              </a:p>
            </p:txBody>
          </p:sp>
          <p:sp>
            <p:nvSpPr>
              <p:cNvPr id="11" name="TextBox 10"/>
              <p:cNvSpPr txBox="1"/>
              <p:nvPr/>
            </p:nvSpPr>
            <p:spPr>
              <a:xfrm>
                <a:off x="5363882" y="3832127"/>
                <a:ext cx="582704" cy="369332"/>
              </a:xfrm>
              <a:prstGeom prst="rect">
                <a:avLst/>
              </a:prstGeom>
              <a:noFill/>
            </p:spPr>
            <p:txBody>
              <a:bodyPr wrap="square" rtlCol="0">
                <a:spAutoFit/>
              </a:bodyPr>
              <a:lstStyle/>
              <a:p>
                <a:r>
                  <a:rPr lang="en-US" dirty="0"/>
                  <a:t>5</a:t>
                </a:r>
                <a:r>
                  <a:rPr lang="en-US" dirty="0" smtClean="0"/>
                  <a:t> </a:t>
                </a:r>
                <a:endParaRPr lang="en-US" dirty="0"/>
              </a:p>
            </p:txBody>
          </p:sp>
        </p:grpSp>
        <p:grpSp>
          <p:nvGrpSpPr>
            <p:cNvPr id="14" name="Group 13"/>
            <p:cNvGrpSpPr/>
            <p:nvPr/>
          </p:nvGrpSpPr>
          <p:grpSpPr>
            <a:xfrm>
              <a:off x="3206378" y="4294095"/>
              <a:ext cx="2752160" cy="369332"/>
              <a:chOff x="3194426" y="3832127"/>
              <a:chExt cx="2752160" cy="369332"/>
            </a:xfrm>
          </p:grpSpPr>
          <p:sp>
            <p:nvSpPr>
              <p:cNvPr id="15" name="TextBox 14"/>
              <p:cNvSpPr txBox="1"/>
              <p:nvPr/>
            </p:nvSpPr>
            <p:spPr>
              <a:xfrm>
                <a:off x="3194426" y="3832127"/>
                <a:ext cx="582704" cy="369332"/>
              </a:xfrm>
              <a:prstGeom prst="rect">
                <a:avLst/>
              </a:prstGeom>
              <a:noFill/>
            </p:spPr>
            <p:txBody>
              <a:bodyPr wrap="square" rtlCol="0">
                <a:spAutoFit/>
              </a:bodyPr>
              <a:lstStyle/>
              <a:p>
                <a:r>
                  <a:rPr lang="en-US" dirty="0" smtClean="0"/>
                  <a:t>-6 </a:t>
                </a:r>
                <a:endParaRPr lang="en-US" dirty="0"/>
              </a:p>
            </p:txBody>
          </p:sp>
          <p:sp>
            <p:nvSpPr>
              <p:cNvPr id="16" name="TextBox 15"/>
              <p:cNvSpPr txBox="1"/>
              <p:nvPr/>
            </p:nvSpPr>
            <p:spPr>
              <a:xfrm>
                <a:off x="3581400" y="3832127"/>
                <a:ext cx="582704" cy="369332"/>
              </a:xfrm>
              <a:prstGeom prst="rect">
                <a:avLst/>
              </a:prstGeom>
              <a:noFill/>
            </p:spPr>
            <p:txBody>
              <a:bodyPr wrap="square" rtlCol="0">
                <a:spAutoFit/>
              </a:bodyPr>
              <a:lstStyle/>
              <a:p>
                <a:r>
                  <a:rPr lang="en-US" dirty="0" smtClean="0"/>
                  <a:t>-5 </a:t>
                </a:r>
                <a:endParaRPr lang="en-US" dirty="0"/>
              </a:p>
            </p:txBody>
          </p:sp>
          <p:sp>
            <p:nvSpPr>
              <p:cNvPr id="17" name="TextBox 16"/>
              <p:cNvSpPr txBox="1"/>
              <p:nvPr/>
            </p:nvSpPr>
            <p:spPr>
              <a:xfrm>
                <a:off x="3995270" y="3832127"/>
                <a:ext cx="582704" cy="369332"/>
              </a:xfrm>
              <a:prstGeom prst="rect">
                <a:avLst/>
              </a:prstGeom>
              <a:noFill/>
            </p:spPr>
            <p:txBody>
              <a:bodyPr wrap="square" rtlCol="0">
                <a:spAutoFit/>
              </a:bodyPr>
              <a:lstStyle/>
              <a:p>
                <a:r>
                  <a:rPr lang="en-US" dirty="0" smtClean="0"/>
                  <a:t>-4 </a:t>
                </a:r>
                <a:endParaRPr lang="en-US" dirty="0"/>
              </a:p>
            </p:txBody>
          </p:sp>
          <p:sp>
            <p:nvSpPr>
              <p:cNvPr id="18" name="TextBox 17"/>
              <p:cNvSpPr txBox="1"/>
              <p:nvPr/>
            </p:nvSpPr>
            <p:spPr>
              <a:xfrm>
                <a:off x="4422588" y="3832127"/>
                <a:ext cx="582704" cy="369332"/>
              </a:xfrm>
              <a:prstGeom prst="rect">
                <a:avLst/>
              </a:prstGeom>
              <a:noFill/>
            </p:spPr>
            <p:txBody>
              <a:bodyPr wrap="square" rtlCol="0">
                <a:spAutoFit/>
              </a:bodyPr>
              <a:lstStyle/>
              <a:p>
                <a:r>
                  <a:rPr lang="en-US" dirty="0" smtClean="0"/>
                  <a:t>-3 </a:t>
                </a:r>
                <a:endParaRPr lang="en-US" dirty="0"/>
              </a:p>
            </p:txBody>
          </p:sp>
          <p:sp>
            <p:nvSpPr>
              <p:cNvPr id="19" name="TextBox 18"/>
              <p:cNvSpPr txBox="1"/>
              <p:nvPr/>
            </p:nvSpPr>
            <p:spPr>
              <a:xfrm>
                <a:off x="4867836" y="3832127"/>
                <a:ext cx="582704" cy="369332"/>
              </a:xfrm>
              <a:prstGeom prst="rect">
                <a:avLst/>
              </a:prstGeom>
              <a:noFill/>
            </p:spPr>
            <p:txBody>
              <a:bodyPr wrap="square" rtlCol="0">
                <a:spAutoFit/>
              </a:bodyPr>
              <a:lstStyle/>
              <a:p>
                <a:r>
                  <a:rPr lang="en-US" dirty="0" smtClean="0"/>
                  <a:t>-2 </a:t>
                </a:r>
                <a:endParaRPr lang="en-US" dirty="0"/>
              </a:p>
            </p:txBody>
          </p:sp>
          <p:sp>
            <p:nvSpPr>
              <p:cNvPr id="20" name="TextBox 19"/>
              <p:cNvSpPr txBox="1"/>
              <p:nvPr/>
            </p:nvSpPr>
            <p:spPr>
              <a:xfrm>
                <a:off x="5363882" y="3832127"/>
                <a:ext cx="582704" cy="369332"/>
              </a:xfrm>
              <a:prstGeom prst="rect">
                <a:avLst/>
              </a:prstGeom>
              <a:noFill/>
            </p:spPr>
            <p:txBody>
              <a:bodyPr wrap="square" rtlCol="0">
                <a:spAutoFit/>
              </a:bodyPr>
              <a:lstStyle/>
              <a:p>
                <a:r>
                  <a:rPr lang="en-US" dirty="0" smtClean="0"/>
                  <a:t>-1 </a:t>
                </a:r>
                <a:endParaRPr lang="en-US" dirty="0"/>
              </a:p>
            </p:txBody>
          </p:sp>
        </p:grpSp>
      </p:grpSp>
      <p:sp>
        <p:nvSpPr>
          <p:cNvPr id="22" name="TextBox 21"/>
          <p:cNvSpPr txBox="1"/>
          <p:nvPr/>
        </p:nvSpPr>
        <p:spPr>
          <a:xfrm>
            <a:off x="3451290" y="4457775"/>
            <a:ext cx="3588261" cy="646331"/>
          </a:xfrm>
          <a:prstGeom prst="rect">
            <a:avLst/>
          </a:prstGeom>
          <a:noFill/>
        </p:spPr>
        <p:txBody>
          <a:bodyPr wrap="square" rtlCol="0">
            <a:spAutoFit/>
          </a:bodyPr>
          <a:lstStyle/>
          <a:p>
            <a:r>
              <a:rPr lang="en-US" sz="3600" dirty="0" smtClean="0"/>
              <a:t>variable[_:_:_]</a:t>
            </a:r>
            <a:endParaRPr lang="en-US" sz="3600" dirty="0"/>
          </a:p>
        </p:txBody>
      </p:sp>
      <p:sp>
        <p:nvSpPr>
          <p:cNvPr id="23" name="TextBox 22"/>
          <p:cNvSpPr txBox="1"/>
          <p:nvPr/>
        </p:nvSpPr>
        <p:spPr>
          <a:xfrm>
            <a:off x="508005" y="4512236"/>
            <a:ext cx="2167965" cy="646331"/>
          </a:xfrm>
          <a:prstGeom prst="rect">
            <a:avLst/>
          </a:prstGeom>
          <a:noFill/>
        </p:spPr>
        <p:txBody>
          <a:bodyPr wrap="square" rtlCol="0">
            <a:spAutoFit/>
          </a:bodyPr>
          <a:lstStyle/>
          <a:p>
            <a:r>
              <a:rPr lang="en-US" sz="3600" dirty="0" smtClean="0"/>
              <a:t>To index:</a:t>
            </a:r>
            <a:endParaRPr lang="en-US" sz="3600" dirty="0"/>
          </a:p>
        </p:txBody>
      </p:sp>
      <p:grpSp>
        <p:nvGrpSpPr>
          <p:cNvPr id="32" name="Group 31"/>
          <p:cNvGrpSpPr/>
          <p:nvPr/>
        </p:nvGrpSpPr>
        <p:grpSpPr>
          <a:xfrm>
            <a:off x="4457594" y="5182810"/>
            <a:ext cx="1356009" cy="1249949"/>
            <a:chOff x="3561134" y="5108105"/>
            <a:chExt cx="1356009" cy="1249949"/>
          </a:xfrm>
        </p:grpSpPr>
        <p:sp>
          <p:nvSpPr>
            <p:cNvPr id="24" name="TextBox 23"/>
            <p:cNvSpPr txBox="1"/>
            <p:nvPr/>
          </p:nvSpPr>
          <p:spPr>
            <a:xfrm>
              <a:off x="3561134" y="5711723"/>
              <a:ext cx="1356009" cy="646331"/>
            </a:xfrm>
            <a:prstGeom prst="rect">
              <a:avLst/>
            </a:prstGeom>
            <a:noFill/>
          </p:spPr>
          <p:txBody>
            <a:bodyPr wrap="square" rtlCol="0">
              <a:spAutoFit/>
            </a:bodyPr>
            <a:lstStyle/>
            <a:p>
              <a:r>
                <a:rPr lang="en-US" dirty="0" smtClean="0"/>
                <a:t>Start position</a:t>
              </a:r>
              <a:endParaRPr lang="en-US" dirty="0"/>
            </a:p>
          </p:txBody>
        </p:sp>
        <p:sp>
          <p:nvSpPr>
            <p:cNvPr id="27" name="Right Arrow 26"/>
            <p:cNvSpPr/>
            <p:nvPr/>
          </p:nvSpPr>
          <p:spPr>
            <a:xfrm rot="18543963">
              <a:off x="4137888" y="5233889"/>
              <a:ext cx="475405" cy="22383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5443863" y="5217522"/>
            <a:ext cx="1416326" cy="923297"/>
            <a:chOff x="5085279" y="5127876"/>
            <a:chExt cx="1416326" cy="923297"/>
          </a:xfrm>
        </p:grpSpPr>
        <p:sp>
          <p:nvSpPr>
            <p:cNvPr id="25" name="TextBox 24"/>
            <p:cNvSpPr txBox="1"/>
            <p:nvPr/>
          </p:nvSpPr>
          <p:spPr>
            <a:xfrm>
              <a:off x="5085279" y="5681841"/>
              <a:ext cx="1416326" cy="369332"/>
            </a:xfrm>
            <a:prstGeom prst="rect">
              <a:avLst/>
            </a:prstGeom>
            <a:noFill/>
          </p:spPr>
          <p:txBody>
            <a:bodyPr wrap="square" rtlCol="0">
              <a:spAutoFit/>
            </a:bodyPr>
            <a:lstStyle/>
            <a:p>
              <a:r>
                <a:rPr lang="en-US" dirty="0" smtClean="0"/>
                <a:t>End position</a:t>
              </a:r>
              <a:endParaRPr lang="en-US" dirty="0"/>
            </a:p>
          </p:txBody>
        </p:sp>
        <p:sp>
          <p:nvSpPr>
            <p:cNvPr id="28" name="Right Arrow 27"/>
            <p:cNvSpPr/>
            <p:nvPr/>
          </p:nvSpPr>
          <p:spPr>
            <a:xfrm rot="16200000">
              <a:off x="5169506" y="5253660"/>
              <a:ext cx="475405" cy="22383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6228832" y="5177205"/>
            <a:ext cx="1704928" cy="1016505"/>
            <a:chOff x="6660196" y="5034668"/>
            <a:chExt cx="1704928" cy="1016505"/>
          </a:xfrm>
        </p:grpSpPr>
        <p:sp>
          <p:nvSpPr>
            <p:cNvPr id="26" name="TextBox 25"/>
            <p:cNvSpPr txBox="1"/>
            <p:nvPr/>
          </p:nvSpPr>
          <p:spPr>
            <a:xfrm>
              <a:off x="6660196" y="5681841"/>
              <a:ext cx="1704928" cy="369332"/>
            </a:xfrm>
            <a:prstGeom prst="rect">
              <a:avLst/>
            </a:prstGeom>
            <a:noFill/>
          </p:spPr>
          <p:txBody>
            <a:bodyPr wrap="square" rtlCol="0">
              <a:spAutoFit/>
            </a:bodyPr>
            <a:lstStyle/>
            <a:p>
              <a:r>
                <a:rPr lang="en-US" dirty="0" smtClean="0"/>
                <a:t>increments</a:t>
              </a:r>
              <a:endParaRPr lang="en-US" dirty="0"/>
            </a:p>
          </p:txBody>
        </p:sp>
        <p:sp>
          <p:nvSpPr>
            <p:cNvPr id="29" name="Right Arrow 28"/>
            <p:cNvSpPr/>
            <p:nvPr/>
          </p:nvSpPr>
          <p:spPr>
            <a:xfrm rot="13972923">
              <a:off x="6554817" y="5160452"/>
              <a:ext cx="475405" cy="22383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9082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Indexing starts at zero goes 1 past the end</a:t>
            </a:r>
          </a:p>
          <a:p>
            <a:r>
              <a:rPr lang="en-US" dirty="0" smtClean="0"/>
              <a:t>Type and press enter:</a:t>
            </a:r>
          </a:p>
          <a:p>
            <a:pPr lvl="1"/>
            <a:r>
              <a:rPr lang="en-US" dirty="0"/>
              <a:t>w</a:t>
            </a:r>
            <a:r>
              <a:rPr lang="en-US" dirty="0" smtClean="0"/>
              <a:t>ord[0:6]</a:t>
            </a:r>
          </a:p>
          <a:p>
            <a:pPr lvl="1"/>
            <a:r>
              <a:rPr lang="en-US" dirty="0" smtClean="0"/>
              <a:t>word[6</a:t>
            </a:r>
            <a:r>
              <a:rPr lang="en-US" dirty="0">
                <a:solidFill>
                  <a:schemeClr val="tx1"/>
                </a:solidFill>
              </a:rPr>
              <a:t>]</a:t>
            </a:r>
            <a:r>
              <a:rPr lang="en-US" dirty="0" smtClean="0">
                <a:solidFill>
                  <a:srgbClr val="FF0000"/>
                </a:solidFill>
              </a:rPr>
              <a:t> #this will not access the last element an error message will be the output</a:t>
            </a:r>
          </a:p>
          <a:p>
            <a:r>
              <a:rPr lang="en-US" dirty="0" smtClean="0">
                <a:solidFill>
                  <a:srgbClr val="000000"/>
                </a:solidFill>
              </a:rPr>
              <a:t>If you leave the start or end position blank, python will assume you want to start at the beginning and end at the end.  If you leave the increments blank, python defaults to increments of 1.  Type and press enter:</a:t>
            </a:r>
          </a:p>
          <a:p>
            <a:pPr lvl="1"/>
            <a:r>
              <a:rPr lang="en-US" dirty="0"/>
              <a:t>w</a:t>
            </a:r>
            <a:r>
              <a:rPr lang="en-US" dirty="0" smtClean="0"/>
              <a:t>ord[:6]</a:t>
            </a:r>
          </a:p>
          <a:p>
            <a:pPr lvl="1"/>
            <a:r>
              <a:rPr lang="en-US" dirty="0"/>
              <a:t>w</a:t>
            </a:r>
            <a:r>
              <a:rPr lang="en-US" dirty="0" smtClean="0"/>
              <a:t>ord[0:6:2]</a:t>
            </a:r>
          </a:p>
          <a:p>
            <a:pPr lvl="1"/>
            <a:r>
              <a:rPr lang="en-US" dirty="0"/>
              <a:t>w</a:t>
            </a:r>
            <a:r>
              <a:rPr lang="en-US" dirty="0" smtClean="0"/>
              <a:t>ord[::-1]</a:t>
            </a:r>
            <a:endParaRPr lang="en-US" dirty="0"/>
          </a:p>
        </p:txBody>
      </p:sp>
      <p:sp>
        <p:nvSpPr>
          <p:cNvPr id="2" name="Title 1"/>
          <p:cNvSpPr>
            <a:spLocks noGrp="1"/>
          </p:cNvSpPr>
          <p:nvPr>
            <p:ph type="title"/>
          </p:nvPr>
        </p:nvSpPr>
        <p:spPr/>
        <p:txBody>
          <a:bodyPr/>
          <a:lstStyle/>
          <a:p>
            <a:r>
              <a:rPr lang="en-US" dirty="0" smtClean="0"/>
              <a:t>Indexing</a:t>
            </a:r>
            <a:endParaRPr lang="en-US" dirty="0"/>
          </a:p>
        </p:txBody>
      </p:sp>
    </p:spTree>
    <p:extLst>
      <p:ext uri="{BB962C8B-B14F-4D97-AF65-F5344CB8AC3E}">
        <p14:creationId xmlns:p14="http://schemas.microsoft.com/office/powerpoint/2010/main" val="20479716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indexing to output ‘atcg’ from ‘actgcag’</a:t>
            </a:r>
          </a:p>
          <a:p>
            <a:pPr lvl="1"/>
            <a:r>
              <a:rPr lang="en-US" dirty="0" smtClean="0"/>
              <a:t>Remember to assign ‘actgcag’ to a variable first</a:t>
            </a:r>
            <a:endParaRPr lang="en-US" dirty="0"/>
          </a:p>
        </p:txBody>
      </p:sp>
      <p:sp>
        <p:nvSpPr>
          <p:cNvPr id="3" name="Title 2"/>
          <p:cNvSpPr>
            <a:spLocks noGrp="1"/>
          </p:cNvSpPr>
          <p:nvPr>
            <p:ph type="title"/>
          </p:nvPr>
        </p:nvSpPr>
        <p:spPr/>
        <p:txBody>
          <a:bodyPr/>
          <a:lstStyle/>
          <a:p>
            <a:r>
              <a:rPr lang="en-US" dirty="0" smtClean="0"/>
              <a:t>Your Turn</a:t>
            </a:r>
            <a:endParaRPr lang="en-US" dirty="0"/>
          </a:p>
        </p:txBody>
      </p:sp>
    </p:spTree>
    <p:extLst>
      <p:ext uri="{BB962C8B-B14F-4D97-AF65-F5344CB8AC3E}">
        <p14:creationId xmlns:p14="http://schemas.microsoft.com/office/powerpoint/2010/main" val="40936150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60241"/>
          </a:xfrm>
        </p:spPr>
        <p:txBody>
          <a:bodyPr>
            <a:normAutofit fontScale="92500" lnSpcReduction="20000"/>
          </a:bodyPr>
          <a:lstStyle/>
          <a:p>
            <a:r>
              <a:rPr lang="en-US" dirty="0" smtClean="0"/>
              <a:t>Type and hit enter:</a:t>
            </a:r>
          </a:p>
          <a:p>
            <a:pPr lvl="1"/>
            <a:r>
              <a:rPr lang="en-US" dirty="0"/>
              <a:t>d</a:t>
            </a:r>
            <a:r>
              <a:rPr lang="en-US" dirty="0" smtClean="0"/>
              <a:t>ir(word)</a:t>
            </a:r>
          </a:p>
          <a:p>
            <a:r>
              <a:rPr lang="en-US" dirty="0" smtClean="0"/>
              <a:t>dir function outputs the methods that can be used with a particular object – in this case string object</a:t>
            </a:r>
          </a:p>
          <a:p>
            <a:r>
              <a:rPr lang="en-US" dirty="0" smtClean="0"/>
              <a:t>python uses the . notation for methods that act on objects; syntax is: </a:t>
            </a:r>
          </a:p>
          <a:p>
            <a:pPr lvl="1"/>
            <a:r>
              <a:rPr lang="en-US" dirty="0"/>
              <a:t>o</a:t>
            </a:r>
            <a:r>
              <a:rPr lang="en-US" dirty="0" smtClean="0"/>
              <a:t>bject.method()</a:t>
            </a:r>
          </a:p>
          <a:p>
            <a:r>
              <a:rPr lang="en-US" dirty="0" smtClean="0"/>
              <a:t>Synonymous </a:t>
            </a:r>
            <a:r>
              <a:rPr lang="en-US" dirty="0" smtClean="0"/>
              <a:t>to methods </a:t>
            </a:r>
            <a:r>
              <a:rPr lang="en-US" dirty="0" smtClean="0"/>
              <a:t>are functions which also act on objects:</a:t>
            </a:r>
          </a:p>
          <a:p>
            <a:pPr lvl="1"/>
            <a:r>
              <a:rPr lang="en-US" dirty="0"/>
              <a:t>f</a:t>
            </a:r>
            <a:r>
              <a:rPr lang="en-US" dirty="0" smtClean="0"/>
              <a:t>unction(object)</a:t>
            </a:r>
          </a:p>
          <a:p>
            <a:r>
              <a:rPr lang="en-US" dirty="0" smtClean="0"/>
              <a:t>It is easier to google the syntax for function or method than to bother with dir()</a:t>
            </a:r>
          </a:p>
          <a:p>
            <a:pPr lvl="1"/>
            <a:endParaRPr lang="en-US" dirty="0" smtClean="0"/>
          </a:p>
          <a:p>
            <a:pPr marL="411480" lvl="1" indent="0">
              <a:buNone/>
            </a:pPr>
            <a:r>
              <a:rPr lang="en-US" dirty="0"/>
              <a:t>	</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Methods and Functions for Strings</a:t>
            </a:r>
            <a:endParaRPr lang="en-US" dirty="0"/>
          </a:p>
        </p:txBody>
      </p:sp>
    </p:spTree>
    <p:extLst>
      <p:ext uri="{BB962C8B-B14F-4D97-AF65-F5344CB8AC3E}">
        <p14:creationId xmlns:p14="http://schemas.microsoft.com/office/powerpoint/2010/main" val="4185262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4000" y="2248347"/>
            <a:ext cx="8889999" cy="3877815"/>
          </a:xfrm>
        </p:spPr>
        <p:txBody>
          <a:bodyPr>
            <a:normAutofit fontScale="92500"/>
          </a:bodyPr>
          <a:lstStyle/>
          <a:p>
            <a:r>
              <a:rPr lang="en-US" dirty="0" smtClean="0"/>
              <a:t>Type and press enter:</a:t>
            </a:r>
          </a:p>
          <a:p>
            <a:pPr lvl="1"/>
            <a:r>
              <a:rPr lang="en-US" dirty="0" smtClean="0"/>
              <a:t>len(word)</a:t>
            </a:r>
          </a:p>
          <a:p>
            <a:pPr lvl="1"/>
            <a:r>
              <a:rPr lang="en-US" dirty="0" smtClean="0"/>
              <a:t>word.split(‘t’)</a:t>
            </a:r>
          </a:p>
          <a:p>
            <a:pPr lvl="1"/>
            <a:r>
              <a:rPr lang="en-US" dirty="0"/>
              <a:t>w</a:t>
            </a:r>
            <a:r>
              <a:rPr lang="en-US" dirty="0" smtClean="0"/>
              <a:t>ord.find(‘t’)</a:t>
            </a:r>
          </a:p>
          <a:p>
            <a:pPr lvl="1"/>
            <a:r>
              <a:rPr lang="en-US" dirty="0"/>
              <a:t>w</a:t>
            </a:r>
            <a:r>
              <a:rPr lang="en-US" dirty="0" smtClean="0"/>
              <a:t>ord.count(‘t’)</a:t>
            </a:r>
          </a:p>
          <a:p>
            <a:r>
              <a:rPr lang="en-US" dirty="0" smtClean="0"/>
              <a:t>Another way to put numbers within strings, type and press enter:</a:t>
            </a:r>
          </a:p>
          <a:p>
            <a:pPr lvl="1"/>
            <a:r>
              <a:rPr lang="en-US" dirty="0" smtClean="0"/>
              <a:t>‘The answer to life the universe and everything is {0} ‘.format(6*7)</a:t>
            </a:r>
          </a:p>
          <a:p>
            <a:r>
              <a:rPr lang="en-US" dirty="0" smtClean="0"/>
              <a:t>To exit python, type and press enter:</a:t>
            </a:r>
          </a:p>
          <a:p>
            <a:pPr lvl="1"/>
            <a:r>
              <a:rPr lang="en-US" dirty="0"/>
              <a:t>q</a:t>
            </a:r>
            <a:r>
              <a:rPr lang="en-US" dirty="0" smtClean="0"/>
              <a:t>uit()</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Useful methods for strings</a:t>
            </a:r>
            <a:endParaRPr lang="en-US" dirty="0"/>
          </a:p>
        </p:txBody>
      </p:sp>
    </p:spTree>
    <p:extLst>
      <p:ext uri="{BB962C8B-B14F-4D97-AF65-F5344CB8AC3E}">
        <p14:creationId xmlns:p14="http://schemas.microsoft.com/office/powerpoint/2010/main" val="38692719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8490" y="2592005"/>
            <a:ext cx="7745505" cy="2607526"/>
          </a:xfrm>
        </p:spPr>
        <p:txBody>
          <a:bodyPr>
            <a:noAutofit/>
          </a:bodyPr>
          <a:lstStyle/>
          <a:p>
            <a:r>
              <a:rPr lang="en-US" sz="1800" dirty="0" smtClean="0"/>
              <a:t>Open your text editor (TextWrangler or Notepad ++) and type the following lines:</a:t>
            </a:r>
          </a:p>
          <a:p>
            <a:pPr marL="411480" lvl="1" indent="0">
              <a:buNone/>
            </a:pPr>
            <a:endParaRPr lang="en-US" sz="1800" dirty="0"/>
          </a:p>
          <a:p>
            <a:pPr marL="411480" lvl="1" indent="0">
              <a:buNone/>
            </a:pPr>
            <a:r>
              <a:rPr lang="en-US" sz="1800" dirty="0"/>
              <a:t>print 'This is my first python </a:t>
            </a:r>
            <a:r>
              <a:rPr lang="en-US" sz="1800" dirty="0" smtClean="0"/>
              <a:t>script’</a:t>
            </a:r>
            <a:endParaRPr lang="en-US" sz="1800" dirty="0"/>
          </a:p>
          <a:p>
            <a:pPr marL="411480" lvl="1" indent="0">
              <a:buNone/>
            </a:pPr>
            <a:r>
              <a:rPr lang="en-US" sz="1800" dirty="0" smtClean="0"/>
              <a:t>math_answer </a:t>
            </a:r>
            <a:r>
              <a:rPr lang="en-US" sz="1800" dirty="0"/>
              <a:t>= str(1+1)</a:t>
            </a:r>
          </a:p>
          <a:p>
            <a:pPr marL="411480" lvl="1" indent="0">
              <a:buNone/>
            </a:pPr>
            <a:r>
              <a:rPr lang="en-US" sz="1800" dirty="0"/>
              <a:t>print 'I can do math. 1+1=' + </a:t>
            </a:r>
            <a:r>
              <a:rPr lang="en-US" sz="1800" dirty="0" smtClean="0"/>
              <a:t>math_answer</a:t>
            </a:r>
            <a:endParaRPr lang="en-US" sz="1800" dirty="0"/>
          </a:p>
          <a:p>
            <a:pPr marL="411480" lvl="1" indent="0">
              <a:buNone/>
            </a:pPr>
            <a:r>
              <a:rPr lang="en-US" sz="1800" dirty="0"/>
              <a:t>print 'I can do math. 1+1={0}'.format(1+1</a:t>
            </a:r>
            <a:r>
              <a:rPr lang="en-US" sz="1800" dirty="0" smtClean="0"/>
              <a:t>)</a:t>
            </a:r>
          </a:p>
          <a:p>
            <a:pPr marL="411480" lvl="1" indent="0">
              <a:buNone/>
            </a:pPr>
            <a:endParaRPr lang="en-US" sz="1800" dirty="0" smtClean="0"/>
          </a:p>
          <a:p>
            <a:pPr marL="0" indent="0">
              <a:buNone/>
            </a:pPr>
            <a:endParaRPr lang="en-US" sz="1800" dirty="0" smtClean="0"/>
          </a:p>
          <a:p>
            <a:endParaRPr lang="en-US" sz="1800" dirty="0" smtClean="0"/>
          </a:p>
          <a:p>
            <a:pPr marL="0" indent="0">
              <a:buNone/>
            </a:pPr>
            <a:endParaRPr lang="en-US" sz="1800" dirty="0"/>
          </a:p>
          <a:p>
            <a:pPr lvl="1"/>
            <a:endParaRPr lang="en-US" sz="1800" dirty="0"/>
          </a:p>
        </p:txBody>
      </p:sp>
      <p:sp>
        <p:nvSpPr>
          <p:cNvPr id="3" name="Title 2"/>
          <p:cNvSpPr>
            <a:spLocks noGrp="1"/>
          </p:cNvSpPr>
          <p:nvPr>
            <p:ph type="title"/>
          </p:nvPr>
        </p:nvSpPr>
        <p:spPr/>
        <p:txBody>
          <a:bodyPr/>
          <a:lstStyle/>
          <a:p>
            <a:r>
              <a:rPr lang="en-US" sz="4400" dirty="0" smtClean="0"/>
              <a:t>Building python script </a:t>
            </a:r>
            <a:endParaRPr lang="en-US" sz="4400" dirty="0"/>
          </a:p>
        </p:txBody>
      </p:sp>
    </p:spTree>
    <p:extLst>
      <p:ext uri="{BB962C8B-B14F-4D97-AF65-F5344CB8AC3E}">
        <p14:creationId xmlns:p14="http://schemas.microsoft.com/office/powerpoint/2010/main" val="1792517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Once you’re finished put each line into python </a:t>
            </a:r>
            <a:r>
              <a:rPr lang="en-US" sz="1800" dirty="0" smtClean="0"/>
              <a:t>interpreter </a:t>
            </a:r>
            <a:r>
              <a:rPr lang="en-US" sz="1800" dirty="0"/>
              <a:t>and look at the </a:t>
            </a:r>
            <a:r>
              <a:rPr lang="en-US" sz="1800" dirty="0" smtClean="0"/>
              <a:t>output</a:t>
            </a:r>
          </a:p>
          <a:p>
            <a:pPr lvl="1"/>
            <a:r>
              <a:rPr lang="en-US" sz="1600" dirty="0" smtClean="0"/>
              <a:t>Note that str() function will change number objects into strings</a:t>
            </a:r>
            <a:endParaRPr lang="en-US" sz="1600" dirty="0"/>
          </a:p>
          <a:p>
            <a:r>
              <a:rPr lang="en-US" sz="1800" dirty="0"/>
              <a:t>Create a directory within coding_club named python_scripts using the command-line (exit out of python before you do this)</a:t>
            </a:r>
          </a:p>
          <a:p>
            <a:r>
              <a:rPr lang="en-US" sz="1800" dirty="0"/>
              <a:t>Save your python script as first_python_script.py to directory python_scripts</a:t>
            </a:r>
          </a:p>
          <a:p>
            <a:pPr lvl="1"/>
            <a:r>
              <a:rPr lang="en-US" sz="1800" dirty="0"/>
              <a:t>Notice the </a:t>
            </a:r>
            <a:r>
              <a:rPr lang="en-US" sz="1800" dirty="0" smtClean="0"/>
              <a:t>extension </a:t>
            </a:r>
            <a:r>
              <a:rPr lang="en-US" sz="1800" dirty="0"/>
              <a:t>on the </a:t>
            </a:r>
            <a:r>
              <a:rPr lang="en-US" sz="1800" dirty="0" err="1" smtClean="0"/>
              <a:t>first_</a:t>
            </a:r>
            <a:r>
              <a:rPr lang="en-US" sz="1800" dirty="0" err="1" smtClean="0"/>
              <a:t>python_script.py</a:t>
            </a:r>
            <a:endParaRPr lang="en-US" sz="1800" dirty="0"/>
          </a:p>
          <a:p>
            <a:r>
              <a:rPr lang="en-US" sz="1800" dirty="0"/>
              <a:t>To run your </a:t>
            </a:r>
            <a:r>
              <a:rPr lang="en-US" sz="1800" dirty="0" smtClean="0"/>
              <a:t>script you can do either:</a:t>
            </a:r>
            <a:endParaRPr lang="en-US" sz="1800" dirty="0"/>
          </a:p>
          <a:p>
            <a:pPr lvl="1"/>
            <a:r>
              <a:rPr lang="en-US" sz="1800" dirty="0"/>
              <a:t>python &lt;path&gt;/</a:t>
            </a:r>
            <a:r>
              <a:rPr lang="en-US" sz="1800" dirty="0" err="1"/>
              <a:t>python_scripts</a:t>
            </a:r>
            <a:r>
              <a:rPr lang="en-US" sz="1800" dirty="0" smtClean="0"/>
              <a:t>/</a:t>
            </a:r>
            <a:r>
              <a:rPr lang="en-US" sz="1800" dirty="0" err="1" smtClean="0"/>
              <a:t>first_python_script.py</a:t>
            </a:r>
            <a:endParaRPr lang="en-US" sz="1800" dirty="0"/>
          </a:p>
          <a:p>
            <a:pPr lvl="1"/>
            <a:r>
              <a:rPr lang="en-US" sz="1800" dirty="0"/>
              <a:t>Using relative paths, change into the directory where python_script.py is located and type python </a:t>
            </a:r>
            <a:r>
              <a:rPr lang="en-US" sz="1800" dirty="0" err="1" smtClean="0"/>
              <a:t>first_python_script.py</a:t>
            </a:r>
            <a:endParaRPr lang="en-US" sz="1800" dirty="0"/>
          </a:p>
          <a:p>
            <a:pPr marL="0" indent="0">
              <a:buNone/>
            </a:pPr>
            <a:endParaRPr lang="en-US" sz="1800" dirty="0"/>
          </a:p>
        </p:txBody>
      </p:sp>
      <p:sp>
        <p:nvSpPr>
          <p:cNvPr id="3" name="Title 2"/>
          <p:cNvSpPr>
            <a:spLocks noGrp="1"/>
          </p:cNvSpPr>
          <p:nvPr>
            <p:ph type="title"/>
          </p:nvPr>
        </p:nvSpPr>
        <p:spPr/>
        <p:txBody>
          <a:bodyPr/>
          <a:lstStyle/>
          <a:p>
            <a:r>
              <a:rPr lang="en-US" dirty="0" smtClean="0"/>
              <a:t>Building python script</a:t>
            </a:r>
            <a:endParaRPr lang="en-US" dirty="0"/>
          </a:p>
        </p:txBody>
      </p:sp>
    </p:spTree>
    <p:extLst>
      <p:ext uri="{BB962C8B-B14F-4D97-AF65-F5344CB8AC3E}">
        <p14:creationId xmlns:p14="http://schemas.microsoft.com/office/powerpoint/2010/main" val="39483461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Working with python and python objects</a:t>
            </a:r>
          </a:p>
          <a:p>
            <a:r>
              <a:rPr lang="en-US" dirty="0" smtClean="0"/>
              <a:t>Numbers</a:t>
            </a:r>
          </a:p>
          <a:p>
            <a:r>
              <a:rPr lang="en-US" dirty="0" smtClean="0"/>
              <a:t>Strings</a:t>
            </a:r>
          </a:p>
          <a:p>
            <a:r>
              <a:rPr lang="en-US" dirty="0" smtClean="0"/>
              <a:t>Variables</a:t>
            </a:r>
          </a:p>
          <a:p>
            <a:r>
              <a:rPr lang="en-US" dirty="0" smtClean="0"/>
              <a:t>Indexing</a:t>
            </a:r>
          </a:p>
          <a:p>
            <a:r>
              <a:rPr lang="en-US" dirty="0" smtClean="0"/>
              <a:t>Building a python script</a:t>
            </a:r>
          </a:p>
          <a:p>
            <a:endParaRPr lang="en-US" dirty="0" smtClean="0"/>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685017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have sequenced a vector that you found in the lab that supposedly contains a short hairpin sequence of interest to you.  All of your nifty cloning software has broken down (as well as any online freeware tools-yes folks the world has come to an end) and you have to use python to figure out whether your sequence of interest is in the vector and at what position your sequence is in.   </a:t>
            </a:r>
            <a:endParaRPr lang="en-US" dirty="0"/>
          </a:p>
        </p:txBody>
      </p:sp>
      <p:sp>
        <p:nvSpPr>
          <p:cNvPr id="3" name="Title 2"/>
          <p:cNvSpPr>
            <a:spLocks noGrp="1"/>
          </p:cNvSpPr>
          <p:nvPr>
            <p:ph type="title"/>
          </p:nvPr>
        </p:nvSpPr>
        <p:spPr/>
        <p:txBody>
          <a:bodyPr/>
          <a:lstStyle/>
          <a:p>
            <a:r>
              <a:rPr lang="en-US" dirty="0" smtClean="0"/>
              <a:t>Your Assignment</a:t>
            </a:r>
            <a:endParaRPr lang="en-US" dirty="0"/>
          </a:p>
        </p:txBody>
      </p:sp>
    </p:spTree>
    <p:extLst>
      <p:ext uri="{BB962C8B-B14F-4D97-AF65-F5344CB8AC3E}">
        <p14:creationId xmlns:p14="http://schemas.microsoft.com/office/powerpoint/2010/main" val="4232140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Vector sequence:</a:t>
            </a:r>
          </a:p>
          <a:p>
            <a:pPr lvl="1"/>
            <a:r>
              <a:rPr lang="en-US" dirty="0" smtClean="0"/>
              <a:t>NNNNNNNNNNNNNNNNNNNNNGGCTGTGGCNAGTACTGCGACCTCCTAGCAAACTGGGGCACAGATAATCGATAGTTTGTTTGAATGAGGCTTCAGTACTTTACAGAATCGTTGCCTGCACATCTTGGANCACTTGCTGGGATTACTTCTTCAGGTTAACCCAACAGAAGGCTCGAGAAGGTATATTGCTGTTGACAGTGAGCGCGTAGTGTGATGTGTCTGAACTTAGTGAAGCCNNNNNATGTAANNTTCAGACACATCACACTACATGCCTACTGNCTCGGAATTCAAGGGGCTACTTTANGGNNNCAATTATNNTTGTTNNNNNAAAANNTGAANANCNTTGNNNNTNNNCTTTGNNANNNTTTTNNNNANNGCNNNNNNNNAAANNGGGNANAAANTNAANNNNNNTTTTTTTCANNNGNANNANNNANNNNGNCNNGNNNNNNNNNCNNNNNNNNNGNNTNGNNGNNNNNNGNNNNNNCNNNNNNTNANNNNNNNNNNNGNNNNNANNNNNNNNNNNTNNNNNNNNNNNNNNNNNNNNNTNNNNNNCCNNGGNNNNNNNNNNNNNNNNNNNNNNNNNNNNNNNNNNNNNNNNNNNNNNGNNNNNNNNNNNNNNNNNNNANNNNNNNCNNNNNNNNNNTNNNNNNNNNNNNNNNNNTNNNNNNNNNNNNNNNNNNNNNNNNNGANNNNNGNNNNNNNNNNNNNNNNNNNNNNNNNNNNNNNNNNNNNNNN</a:t>
            </a:r>
          </a:p>
          <a:p>
            <a:r>
              <a:rPr lang="en-US" dirty="0"/>
              <a:t>Short </a:t>
            </a:r>
            <a:r>
              <a:rPr lang="en-US" dirty="0" smtClean="0"/>
              <a:t>hairpin: </a:t>
            </a:r>
            <a:r>
              <a:rPr lang="en-US" dirty="0"/>
              <a:t>GTAGTGTGATGTGTCTGAACT </a:t>
            </a:r>
            <a:endParaRPr lang="en-US" dirty="0" smtClean="0"/>
          </a:p>
        </p:txBody>
      </p:sp>
      <p:sp>
        <p:nvSpPr>
          <p:cNvPr id="3" name="Title 2"/>
          <p:cNvSpPr>
            <a:spLocks noGrp="1"/>
          </p:cNvSpPr>
          <p:nvPr>
            <p:ph type="title"/>
          </p:nvPr>
        </p:nvSpPr>
        <p:spPr/>
        <p:txBody>
          <a:bodyPr/>
          <a:lstStyle/>
          <a:p>
            <a:r>
              <a:rPr lang="en-US" dirty="0" smtClean="0"/>
              <a:t>Your assignment: Sequences</a:t>
            </a:r>
            <a:endParaRPr lang="en-US" dirty="0"/>
          </a:p>
        </p:txBody>
      </p:sp>
    </p:spTree>
    <p:extLst>
      <p:ext uri="{BB962C8B-B14F-4D97-AF65-F5344CB8AC3E}">
        <p14:creationId xmlns:p14="http://schemas.microsoft.com/office/powerpoint/2010/main" val="7142177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Build a python script named sequence_locator.py saved to python_scripts folder that:</a:t>
            </a:r>
          </a:p>
          <a:p>
            <a:pPr lvl="1"/>
            <a:r>
              <a:rPr lang="en-US" dirty="0" smtClean="0"/>
              <a:t>1. assigns the vector and short-hairpin sequences to variables – use these variables from here on</a:t>
            </a:r>
          </a:p>
          <a:p>
            <a:pPr lvl="1"/>
            <a:r>
              <a:rPr lang="en-US" dirty="0" smtClean="0"/>
              <a:t>2. counts the number of occurrences of the short-hairpin sequence within the vector sequence</a:t>
            </a:r>
          </a:p>
          <a:p>
            <a:pPr lvl="1"/>
            <a:r>
              <a:rPr lang="en-US" dirty="0" smtClean="0"/>
              <a:t>3.finds the start position of the short-hairpin sequence within the vector sequence</a:t>
            </a:r>
          </a:p>
          <a:p>
            <a:pPr lvl="1"/>
            <a:r>
              <a:rPr lang="en-US" dirty="0" smtClean="0"/>
              <a:t>4. finds the end position of the short-hairpin sequence within the vector sequence (this will probably require two steps and some math</a:t>
            </a:r>
            <a:r>
              <a:rPr lang="en-US" dirty="0" smtClean="0">
                <a:sym typeface="Wingdings"/>
              </a:rPr>
              <a:t>)</a:t>
            </a:r>
          </a:p>
          <a:p>
            <a:pPr lvl="1"/>
            <a:r>
              <a:rPr lang="en-US" dirty="0" smtClean="0"/>
              <a:t> 5. Uses the start position and end position of the short-hairpin to find the sequence within the vector that supposedly matches</a:t>
            </a:r>
          </a:p>
          <a:p>
            <a:pPr lvl="2"/>
            <a:r>
              <a:rPr lang="en-US" dirty="0" smtClean="0"/>
              <a:t>Hint: run each step interactively until you can get it to work.  Save things that work to your script</a:t>
            </a:r>
          </a:p>
          <a:p>
            <a:pPr lvl="2"/>
            <a:r>
              <a:rPr lang="en-US" dirty="0" smtClean="0"/>
              <a:t>Hint: you will want to assign each steps output to a variable </a:t>
            </a:r>
            <a:endParaRPr lang="en-US" dirty="0"/>
          </a:p>
        </p:txBody>
      </p:sp>
      <p:sp>
        <p:nvSpPr>
          <p:cNvPr id="3" name="Title 2"/>
          <p:cNvSpPr>
            <a:spLocks noGrp="1"/>
          </p:cNvSpPr>
          <p:nvPr>
            <p:ph type="title"/>
          </p:nvPr>
        </p:nvSpPr>
        <p:spPr/>
        <p:txBody>
          <a:bodyPr/>
          <a:lstStyle/>
          <a:p>
            <a:r>
              <a:rPr lang="en-US" dirty="0" smtClean="0"/>
              <a:t>Your Assignment</a:t>
            </a:r>
            <a:endParaRPr lang="en-US" dirty="0"/>
          </a:p>
        </p:txBody>
      </p:sp>
    </p:spTree>
    <p:extLst>
      <p:ext uri="{BB962C8B-B14F-4D97-AF65-F5344CB8AC3E}">
        <p14:creationId xmlns:p14="http://schemas.microsoft.com/office/powerpoint/2010/main" val="11375972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Python Script output</a:t>
            </a:r>
            <a:endParaRPr lang="en-US" dirty="0"/>
          </a:p>
        </p:txBody>
      </p:sp>
      <p:pic>
        <p:nvPicPr>
          <p:cNvPr id="9" name="Picture 8" descr="Screen Shot 2015-06-24 at 11.39.16 A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641600"/>
            <a:ext cx="9144000" cy="1553630"/>
          </a:xfrm>
          <a:prstGeom prst="rect">
            <a:avLst/>
          </a:prstGeom>
        </p:spPr>
      </p:pic>
    </p:spTree>
    <p:extLst>
      <p:ext uri="{BB962C8B-B14F-4D97-AF65-F5344CB8AC3E}">
        <p14:creationId xmlns:p14="http://schemas.microsoft.com/office/powerpoint/2010/main" val="26493729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 of shell commands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436398487"/>
              </p:ext>
            </p:extLst>
          </p:nvPr>
        </p:nvGraphicFramePr>
        <p:xfrm>
          <a:off x="881525" y="2395070"/>
          <a:ext cx="7739530" cy="4114799"/>
        </p:xfrm>
        <a:graphic>
          <a:graphicData uri="http://schemas.openxmlformats.org/drawingml/2006/table">
            <a:tbl>
              <a:tblPr firstRow="1" bandRow="1">
                <a:tableStyleId>{17292A2E-F333-43FB-9621-5CBBE7FDCDCB}</a:tableStyleId>
              </a:tblPr>
              <a:tblGrid>
                <a:gridCol w="1960225"/>
                <a:gridCol w="1960225"/>
                <a:gridCol w="3819080"/>
              </a:tblGrid>
              <a:tr h="275104">
                <a:tc>
                  <a:txBody>
                    <a:bodyPr/>
                    <a:lstStyle/>
                    <a:p>
                      <a:r>
                        <a:rPr lang="en-US" dirty="0" smtClean="0"/>
                        <a:t>Commands mac</a:t>
                      </a:r>
                      <a:endParaRPr lang="en-US" dirty="0"/>
                    </a:p>
                  </a:txBody>
                  <a:tcPr/>
                </a:tc>
                <a:tc>
                  <a:txBody>
                    <a:bodyPr/>
                    <a:lstStyle/>
                    <a:p>
                      <a:r>
                        <a:rPr lang="en-US" dirty="0" smtClean="0"/>
                        <a:t>Commands PC</a:t>
                      </a:r>
                      <a:endParaRPr lang="en-US" dirty="0"/>
                    </a:p>
                  </a:txBody>
                  <a:tcPr/>
                </a:tc>
                <a:tc>
                  <a:txBody>
                    <a:bodyPr/>
                    <a:lstStyle/>
                    <a:p>
                      <a:r>
                        <a:rPr lang="en-US" dirty="0" smtClean="0"/>
                        <a:t>What they do</a:t>
                      </a:r>
                      <a:endParaRPr lang="en-US" dirty="0"/>
                    </a:p>
                  </a:txBody>
                  <a:tcPr/>
                </a:tc>
              </a:tr>
              <a:tr h="275104">
                <a:tc>
                  <a:txBody>
                    <a:bodyPr/>
                    <a:lstStyle/>
                    <a:p>
                      <a:r>
                        <a:rPr lang="en-US" dirty="0" smtClean="0"/>
                        <a:t>cd</a:t>
                      </a:r>
                      <a:endParaRPr lang="en-US" dirty="0"/>
                    </a:p>
                  </a:txBody>
                  <a:tcPr/>
                </a:tc>
                <a:tc>
                  <a:txBody>
                    <a:bodyPr/>
                    <a:lstStyle/>
                    <a:p>
                      <a:r>
                        <a:rPr lang="en-US" dirty="0" smtClean="0"/>
                        <a:t>cd</a:t>
                      </a:r>
                      <a:endParaRPr lang="en-US" dirty="0"/>
                    </a:p>
                  </a:txBody>
                  <a:tcPr/>
                </a:tc>
                <a:tc>
                  <a:txBody>
                    <a:bodyPr/>
                    <a:lstStyle/>
                    <a:p>
                      <a:r>
                        <a:rPr lang="en-US" dirty="0" smtClean="0"/>
                        <a:t>Change directory</a:t>
                      </a:r>
                      <a:endParaRPr lang="en-US" dirty="0"/>
                    </a:p>
                  </a:txBody>
                  <a:tcPr/>
                </a:tc>
              </a:tr>
              <a:tr h="678337">
                <a:tc>
                  <a:txBody>
                    <a:bodyPr/>
                    <a:lstStyle/>
                    <a:p>
                      <a:r>
                        <a:rPr lang="en-US" dirty="0" smtClean="0"/>
                        <a:t>pwd</a:t>
                      </a:r>
                      <a:endParaRPr lang="en-US" dirty="0"/>
                    </a:p>
                  </a:txBody>
                  <a:tcPr/>
                </a:tc>
                <a:tc>
                  <a:txBody>
                    <a:bodyPr/>
                    <a:lstStyle/>
                    <a:p>
                      <a:r>
                        <a:rPr lang="en-US" dirty="0" smtClean="0"/>
                        <a:t>chdir</a:t>
                      </a:r>
                      <a:endParaRPr lang="en-US" dirty="0"/>
                    </a:p>
                  </a:txBody>
                  <a:tcPr/>
                </a:tc>
                <a:tc>
                  <a:txBody>
                    <a:bodyPr/>
                    <a:lstStyle/>
                    <a:p>
                      <a:r>
                        <a:rPr lang="en-US" dirty="0" smtClean="0"/>
                        <a:t>Print</a:t>
                      </a:r>
                      <a:r>
                        <a:rPr lang="en-US" baseline="0" dirty="0" smtClean="0"/>
                        <a:t> working directory</a:t>
                      </a:r>
                    </a:p>
                    <a:p>
                      <a:r>
                        <a:rPr lang="en-US" baseline="0" dirty="0" smtClean="0"/>
                        <a:t> a.k.a the folder I am currently in on the terminal</a:t>
                      </a:r>
                      <a:endParaRPr lang="en-US" dirty="0"/>
                    </a:p>
                  </a:txBody>
                  <a:tcPr/>
                </a:tc>
              </a:tr>
              <a:tr h="275104">
                <a:tc>
                  <a:txBody>
                    <a:bodyPr/>
                    <a:lstStyle/>
                    <a:p>
                      <a:r>
                        <a:rPr lang="en-US" dirty="0" smtClean="0"/>
                        <a:t>ls</a:t>
                      </a:r>
                      <a:endParaRPr lang="en-US" dirty="0"/>
                    </a:p>
                  </a:txBody>
                  <a:tcPr/>
                </a:tc>
                <a:tc>
                  <a:txBody>
                    <a:bodyPr/>
                    <a:lstStyle/>
                    <a:p>
                      <a:r>
                        <a:rPr lang="en-US" dirty="0" smtClean="0"/>
                        <a:t>dir</a:t>
                      </a:r>
                      <a:endParaRPr lang="en-US" dirty="0"/>
                    </a:p>
                  </a:txBody>
                  <a:tcPr/>
                </a:tc>
                <a:tc>
                  <a:txBody>
                    <a:bodyPr/>
                    <a:lstStyle/>
                    <a:p>
                      <a:r>
                        <a:rPr lang="en-US" dirty="0" smtClean="0"/>
                        <a:t>List contents of directory</a:t>
                      </a:r>
                      <a:endParaRPr lang="en-US" dirty="0"/>
                    </a:p>
                  </a:txBody>
                  <a:tcPr/>
                </a:tc>
              </a:tr>
              <a:tr h="275104">
                <a:tc>
                  <a:txBody>
                    <a:bodyPr/>
                    <a:lstStyle/>
                    <a:p>
                      <a:r>
                        <a:rPr lang="en-US" dirty="0" smtClean="0"/>
                        <a:t>mkdir</a:t>
                      </a:r>
                      <a:endParaRPr lang="en-US" dirty="0"/>
                    </a:p>
                  </a:txBody>
                  <a:tcPr/>
                </a:tc>
                <a:tc>
                  <a:txBody>
                    <a:bodyPr/>
                    <a:lstStyle/>
                    <a:p>
                      <a:r>
                        <a:rPr lang="en-US" dirty="0" smtClean="0"/>
                        <a:t>mkdir</a:t>
                      </a:r>
                      <a:endParaRPr lang="en-US" dirty="0"/>
                    </a:p>
                  </a:txBody>
                  <a:tcPr/>
                </a:tc>
                <a:tc>
                  <a:txBody>
                    <a:bodyPr/>
                    <a:lstStyle/>
                    <a:p>
                      <a:r>
                        <a:rPr lang="en-US" dirty="0" smtClean="0"/>
                        <a:t>Make directory</a:t>
                      </a:r>
                      <a:endParaRPr lang="en-US" dirty="0"/>
                    </a:p>
                  </a:txBody>
                  <a:tcPr/>
                </a:tc>
              </a:tr>
              <a:tr h="275104">
                <a:tc>
                  <a:txBody>
                    <a:bodyPr/>
                    <a:lstStyle/>
                    <a:p>
                      <a:r>
                        <a:rPr lang="en-US" dirty="0" smtClean="0"/>
                        <a:t>echo</a:t>
                      </a:r>
                      <a:endParaRPr lang="en-US" dirty="0"/>
                    </a:p>
                  </a:txBody>
                  <a:tcPr/>
                </a:tc>
                <a:tc>
                  <a:txBody>
                    <a:bodyPr/>
                    <a:lstStyle/>
                    <a:p>
                      <a:r>
                        <a:rPr lang="en-US" dirty="0" smtClean="0"/>
                        <a:t>echo</a:t>
                      </a:r>
                      <a:endParaRPr lang="en-US" dirty="0"/>
                    </a:p>
                  </a:txBody>
                  <a:tcPr/>
                </a:tc>
                <a:tc>
                  <a:txBody>
                    <a:bodyPr/>
                    <a:lstStyle/>
                    <a:p>
                      <a:r>
                        <a:rPr lang="en-US" dirty="0" smtClean="0"/>
                        <a:t>Write</a:t>
                      </a:r>
                      <a:r>
                        <a:rPr lang="en-US" baseline="0" dirty="0" smtClean="0"/>
                        <a:t> arguments to standard output</a:t>
                      </a:r>
                      <a:endParaRPr lang="en-US" dirty="0"/>
                    </a:p>
                  </a:txBody>
                  <a:tcPr/>
                </a:tc>
              </a:tr>
              <a:tr h="275104">
                <a:tc>
                  <a:txBody>
                    <a:bodyPr/>
                    <a:lstStyle/>
                    <a:p>
                      <a:r>
                        <a:rPr lang="en-US" dirty="0" smtClean="0"/>
                        <a:t>cat</a:t>
                      </a:r>
                      <a:endParaRPr lang="en-US" dirty="0"/>
                    </a:p>
                  </a:txBody>
                  <a:tcPr/>
                </a:tc>
                <a:tc>
                  <a:txBody>
                    <a:bodyPr/>
                    <a:lstStyle/>
                    <a:p>
                      <a:r>
                        <a:rPr lang="en-US" dirty="0" smtClean="0"/>
                        <a:t>type</a:t>
                      </a:r>
                      <a:endParaRPr lang="en-US" dirty="0"/>
                    </a:p>
                  </a:txBody>
                  <a:tcPr/>
                </a:tc>
                <a:tc>
                  <a:txBody>
                    <a:bodyPr/>
                    <a:lstStyle/>
                    <a:p>
                      <a:r>
                        <a:rPr lang="en-US" dirty="0" smtClean="0"/>
                        <a:t>Print files</a:t>
                      </a:r>
                      <a:endParaRPr lang="en-US" dirty="0"/>
                    </a:p>
                  </a:txBody>
                  <a:tcPr/>
                </a:tc>
              </a:tr>
              <a:tr h="275104">
                <a:tc>
                  <a:txBody>
                    <a:bodyPr/>
                    <a:lstStyle/>
                    <a:p>
                      <a:r>
                        <a:rPr lang="en-US" dirty="0" smtClean="0"/>
                        <a:t>&gt;</a:t>
                      </a:r>
                      <a:endParaRPr lang="en-US" dirty="0"/>
                    </a:p>
                  </a:txBody>
                  <a:tcPr/>
                </a:tc>
                <a:tc>
                  <a:txBody>
                    <a:bodyPr/>
                    <a:lstStyle/>
                    <a:p>
                      <a:r>
                        <a:rPr lang="en-US" dirty="0" smtClean="0"/>
                        <a:t>&gt;</a:t>
                      </a:r>
                      <a:endParaRPr lang="en-US" dirty="0"/>
                    </a:p>
                  </a:txBody>
                  <a:tcPr/>
                </a:tc>
                <a:tc>
                  <a:txBody>
                    <a:bodyPr/>
                    <a:lstStyle/>
                    <a:p>
                      <a:r>
                        <a:rPr lang="en-US" dirty="0" smtClean="0"/>
                        <a:t>Redirect standard input to file</a:t>
                      </a:r>
                      <a:endParaRPr lang="en-US" dirty="0"/>
                    </a:p>
                  </a:txBody>
                  <a:tcPr/>
                </a:tc>
              </a:tr>
              <a:tr h="275104">
                <a:tc>
                  <a:txBody>
                    <a:bodyPr/>
                    <a:lstStyle/>
                    <a:p>
                      <a:r>
                        <a:rPr lang="en-US" dirty="0" smtClean="0"/>
                        <a:t>cp</a:t>
                      </a:r>
                      <a:endParaRPr lang="en-US" dirty="0"/>
                    </a:p>
                  </a:txBody>
                  <a:tcPr/>
                </a:tc>
                <a:tc>
                  <a:txBody>
                    <a:bodyPr/>
                    <a:lstStyle/>
                    <a:p>
                      <a:r>
                        <a:rPr lang="en-US" dirty="0" smtClean="0"/>
                        <a:t>copy</a:t>
                      </a:r>
                      <a:endParaRPr lang="en-US" dirty="0"/>
                    </a:p>
                  </a:txBody>
                  <a:tcPr/>
                </a:tc>
                <a:tc>
                  <a:txBody>
                    <a:bodyPr/>
                    <a:lstStyle/>
                    <a:p>
                      <a:r>
                        <a:rPr lang="en-US" dirty="0" smtClean="0"/>
                        <a:t>Copy</a:t>
                      </a:r>
                      <a:r>
                        <a:rPr lang="en-US" baseline="0" dirty="0" smtClean="0"/>
                        <a:t> file to new location</a:t>
                      </a:r>
                      <a:endParaRPr lang="en-US" dirty="0"/>
                    </a:p>
                  </a:txBody>
                  <a:tcPr/>
                </a:tc>
              </a:tr>
            </a:tbl>
          </a:graphicData>
        </a:graphic>
      </p:graphicFrame>
    </p:spTree>
    <p:extLst>
      <p:ext uri="{BB962C8B-B14F-4D97-AF65-F5344CB8AC3E}">
        <p14:creationId xmlns:p14="http://schemas.microsoft.com/office/powerpoint/2010/main" val="11174683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Type and press enter:</a:t>
            </a:r>
          </a:p>
          <a:p>
            <a:pPr lvl="1"/>
            <a:r>
              <a:rPr lang="en-US" dirty="0" smtClean="0"/>
              <a:t>python</a:t>
            </a:r>
          </a:p>
          <a:p>
            <a:r>
              <a:rPr lang="en-US" dirty="0" smtClean="0">
                <a:solidFill>
                  <a:srgbClr val="FF0000"/>
                </a:solidFill>
              </a:rPr>
              <a:t>How does the prompt change?</a:t>
            </a:r>
          </a:p>
          <a:p>
            <a:r>
              <a:rPr lang="en-US" dirty="0" smtClean="0">
                <a:solidFill>
                  <a:srgbClr val="000000"/>
                </a:solidFill>
              </a:rPr>
              <a:t>You are now working within the </a:t>
            </a:r>
            <a:r>
              <a:rPr lang="en-US" dirty="0">
                <a:solidFill>
                  <a:srgbClr val="000000"/>
                </a:solidFill>
              </a:rPr>
              <a:t>P</a:t>
            </a:r>
            <a:r>
              <a:rPr lang="en-US" dirty="0" smtClean="0">
                <a:solidFill>
                  <a:srgbClr val="000000"/>
                </a:solidFill>
              </a:rPr>
              <a:t>ython Shell or python intepretor – this is an interactive session and you know this by the prompt &gt;&gt;&gt;</a:t>
            </a:r>
          </a:p>
          <a:p>
            <a:r>
              <a:rPr lang="en-US" dirty="0" smtClean="0"/>
              <a:t>Type and press enter:</a:t>
            </a:r>
          </a:p>
          <a:p>
            <a:pPr lvl="1"/>
            <a:r>
              <a:rPr lang="en-US" dirty="0"/>
              <a:t>q</a:t>
            </a:r>
            <a:r>
              <a:rPr lang="en-US" dirty="0" smtClean="0"/>
              <a:t>uit()</a:t>
            </a:r>
          </a:p>
          <a:p>
            <a:r>
              <a:rPr lang="en-US" dirty="0" smtClean="0"/>
              <a:t>You have now left the python shell – </a:t>
            </a:r>
            <a:r>
              <a:rPr lang="en-US" dirty="0" smtClean="0">
                <a:solidFill>
                  <a:srgbClr val="FF0000"/>
                </a:solidFill>
              </a:rPr>
              <a:t>how does the prompt change?</a:t>
            </a:r>
            <a:endParaRPr lang="en-US" dirty="0">
              <a:solidFill>
                <a:srgbClr val="FF0000"/>
              </a:solidFill>
            </a:endParaRPr>
          </a:p>
        </p:txBody>
      </p:sp>
      <p:sp>
        <p:nvSpPr>
          <p:cNvPr id="3" name="Title 2"/>
          <p:cNvSpPr>
            <a:spLocks noGrp="1"/>
          </p:cNvSpPr>
          <p:nvPr>
            <p:ph type="title"/>
          </p:nvPr>
        </p:nvSpPr>
        <p:spPr/>
        <p:txBody>
          <a:bodyPr/>
          <a:lstStyle/>
          <a:p>
            <a:r>
              <a:rPr lang="en-US" dirty="0" smtClean="0"/>
              <a:t>Python – into the world of programming!</a:t>
            </a:r>
            <a:endParaRPr lang="en-US" dirty="0"/>
          </a:p>
        </p:txBody>
      </p:sp>
    </p:spTree>
    <p:extLst>
      <p:ext uri="{BB962C8B-B14F-4D97-AF65-F5344CB8AC3E}">
        <p14:creationId xmlns:p14="http://schemas.microsoft.com/office/powerpoint/2010/main" val="8344614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Numbers</a:t>
            </a:r>
          </a:p>
          <a:p>
            <a:r>
              <a:rPr lang="en-US" dirty="0" smtClean="0"/>
              <a:t>Strings</a:t>
            </a:r>
          </a:p>
          <a:p>
            <a:r>
              <a:rPr lang="en-US" dirty="0" smtClean="0"/>
              <a:t>Lists </a:t>
            </a:r>
          </a:p>
          <a:p>
            <a:r>
              <a:rPr lang="en-US" dirty="0" smtClean="0"/>
              <a:t>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Python Objects</a:t>
            </a:r>
            <a:endParaRPr lang="en-US" dirty="0"/>
          </a:p>
        </p:txBody>
      </p:sp>
    </p:spTree>
    <p:extLst>
      <p:ext uri="{BB962C8B-B14F-4D97-AF65-F5344CB8AC3E}">
        <p14:creationId xmlns:p14="http://schemas.microsoft.com/office/powerpoint/2010/main" val="472722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interpreter will act as a calculator and the expression syntax is nearly identical to using a calculator (spaces aren’t necessary but make the code prettier)</a:t>
            </a:r>
          </a:p>
          <a:p>
            <a:r>
              <a:rPr lang="en-US" dirty="0" smtClean="0"/>
              <a:t>type and press enter:</a:t>
            </a:r>
          </a:p>
          <a:p>
            <a:pPr lvl="1"/>
            <a:r>
              <a:rPr lang="en-US" dirty="0" smtClean="0"/>
              <a:t>python</a:t>
            </a:r>
          </a:p>
          <a:p>
            <a:pPr lvl="1"/>
            <a:r>
              <a:rPr lang="en-US" dirty="0" smtClean="0"/>
              <a:t>2 + 2</a:t>
            </a:r>
            <a:endParaRPr lang="en-US" dirty="0"/>
          </a:p>
          <a:p>
            <a:pPr lvl="1"/>
            <a:r>
              <a:rPr lang="en-US" dirty="0" smtClean="0"/>
              <a:t>(</a:t>
            </a:r>
            <a:r>
              <a:rPr lang="en-US" dirty="0"/>
              <a:t>50 - </a:t>
            </a:r>
            <a:r>
              <a:rPr lang="en-US" dirty="0" smtClean="0"/>
              <a:t>5.0)*6 </a:t>
            </a:r>
            <a:r>
              <a:rPr lang="en-US" dirty="0"/>
              <a:t>/ </a:t>
            </a:r>
            <a:r>
              <a:rPr lang="en-US" dirty="0" smtClean="0"/>
              <a:t>4</a:t>
            </a:r>
          </a:p>
          <a:p>
            <a:pPr lvl="1"/>
            <a:r>
              <a:rPr lang="en-US" dirty="0" smtClean="0">
                <a:solidFill>
                  <a:schemeClr val="tx1"/>
                </a:solidFill>
              </a:rPr>
              <a:t>8/5</a:t>
            </a:r>
          </a:p>
          <a:p>
            <a:pPr lvl="1"/>
            <a:r>
              <a:rPr lang="en-US" dirty="0" smtClean="0">
                <a:solidFill>
                  <a:srgbClr val="000000"/>
                </a:solidFill>
              </a:rPr>
              <a:t>8/5.0</a:t>
            </a:r>
          </a:p>
          <a:p>
            <a:pPr lvl="1"/>
            <a:r>
              <a:rPr lang="en-US" dirty="0">
                <a:solidFill>
                  <a:srgbClr val="FF0000"/>
                </a:solidFill>
              </a:rPr>
              <a:t>Notice 5 vs </a:t>
            </a:r>
            <a:r>
              <a:rPr lang="en-US" dirty="0" smtClean="0">
                <a:solidFill>
                  <a:srgbClr val="FF0000"/>
                </a:solidFill>
              </a:rPr>
              <a:t>5.0</a:t>
            </a:r>
            <a:endParaRPr lang="en-US" dirty="0" smtClean="0">
              <a:solidFill>
                <a:srgbClr val="000000"/>
              </a:solidFill>
            </a:endParaRPr>
          </a:p>
          <a:p>
            <a:r>
              <a:rPr lang="en-US" dirty="0" smtClean="0">
                <a:solidFill>
                  <a:srgbClr val="000000"/>
                </a:solidFill>
              </a:rPr>
              <a:t>Integer (i.e. 5) and float (5.0) are two types of numbers – to retrieve decimals use floats</a:t>
            </a:r>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8759858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Strings = words or numbers, all will be read like words in python if surrounded by quotes</a:t>
            </a:r>
          </a:p>
          <a:p>
            <a:pPr lvl="1"/>
            <a:r>
              <a:rPr lang="en-US" dirty="0" smtClean="0"/>
              <a:t>Quotes can be “” or ‘’</a:t>
            </a:r>
          </a:p>
          <a:p>
            <a:r>
              <a:rPr lang="en-US" dirty="0" smtClean="0"/>
              <a:t>Type and press enter (don’t copy/paste from slides or if you do don’t include the powerpoint quotes):</a:t>
            </a:r>
          </a:p>
          <a:p>
            <a:pPr lvl="1"/>
            <a:r>
              <a:rPr lang="en-US" dirty="0" smtClean="0"/>
              <a:t>‘CTGACT’</a:t>
            </a:r>
          </a:p>
          <a:p>
            <a:pPr lvl="1"/>
            <a:r>
              <a:rPr lang="en-US" dirty="0" smtClean="0">
                <a:solidFill>
                  <a:srgbClr val="FF0000"/>
                </a:solidFill>
              </a:rPr>
              <a:t>Notice the output</a:t>
            </a:r>
          </a:p>
          <a:p>
            <a:pPr lvl="1"/>
            <a:r>
              <a:rPr lang="en-US" dirty="0" smtClean="0">
                <a:solidFill>
                  <a:schemeClr val="tx1"/>
                </a:solidFill>
              </a:rPr>
              <a:t>‘5’</a:t>
            </a:r>
          </a:p>
          <a:p>
            <a:pPr lvl="1"/>
            <a:r>
              <a:rPr lang="en-US" dirty="0" smtClean="0">
                <a:solidFill>
                  <a:schemeClr val="tx1"/>
                </a:solidFill>
              </a:rPr>
              <a:t>5</a:t>
            </a:r>
          </a:p>
          <a:p>
            <a:pPr lvl="1"/>
            <a:r>
              <a:rPr lang="en-US" dirty="0">
                <a:solidFill>
                  <a:srgbClr val="FF0000"/>
                </a:solidFill>
              </a:rPr>
              <a:t>Notice the </a:t>
            </a:r>
            <a:r>
              <a:rPr lang="en-US" dirty="0" smtClean="0">
                <a:solidFill>
                  <a:srgbClr val="FF0000"/>
                </a:solidFill>
              </a:rPr>
              <a:t>difference between the output for ‘5’ and 5</a:t>
            </a:r>
            <a:endParaRPr lang="en-US" dirty="0">
              <a:solidFill>
                <a:srgbClr val="FF0000"/>
              </a:solidFill>
            </a:endParaRPr>
          </a:p>
          <a:p>
            <a:pPr marL="411480" lvl="1" indent="0">
              <a:buNone/>
            </a:pPr>
            <a:endParaRPr lang="en-US" dirty="0" smtClean="0">
              <a:solidFill>
                <a:schemeClr val="tx1"/>
              </a:solidFill>
            </a:endParaRPr>
          </a:p>
          <a:p>
            <a:pPr lvl="1"/>
            <a:endParaRPr lang="en-US" dirty="0">
              <a:solidFill>
                <a:srgbClr val="FF0000"/>
              </a:solidFill>
            </a:endParaRP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2613220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15418"/>
          </a:xfrm>
        </p:spPr>
        <p:txBody>
          <a:bodyPr>
            <a:normAutofit fontScale="70000" lnSpcReduction="20000"/>
          </a:bodyPr>
          <a:lstStyle/>
          <a:p>
            <a:pPr marL="365760" lvl="1">
              <a:buFont typeface="Wingdings" pitchFamily="2" charset="2"/>
              <a:buChar char=""/>
            </a:pPr>
            <a:r>
              <a:rPr lang="en-US" dirty="0" smtClean="0"/>
              <a:t>Type and press enter:</a:t>
            </a:r>
          </a:p>
          <a:p>
            <a:pPr marL="731520" lvl="2"/>
            <a:r>
              <a:rPr lang="en-US" dirty="0" smtClean="0"/>
              <a:t>word = ‘python’</a:t>
            </a:r>
          </a:p>
          <a:p>
            <a:pPr marL="731520" lvl="2"/>
            <a:r>
              <a:rPr lang="en-US" dirty="0"/>
              <a:t>p</a:t>
            </a:r>
            <a:r>
              <a:rPr lang="en-US" dirty="0" smtClean="0"/>
              <a:t>hrase = ‘ is awesome’</a:t>
            </a:r>
          </a:p>
          <a:p>
            <a:pPr marL="731520" lvl="2"/>
            <a:r>
              <a:rPr lang="en-US" dirty="0" smtClean="0">
                <a:solidFill>
                  <a:srgbClr val="FF0000"/>
                </a:solidFill>
              </a:rPr>
              <a:t>Notice that there is no output</a:t>
            </a:r>
          </a:p>
          <a:p>
            <a:pPr marL="731520" lvl="2"/>
            <a:r>
              <a:rPr lang="en-US" dirty="0" smtClean="0">
                <a:solidFill>
                  <a:srgbClr val="000000"/>
                </a:solidFill>
              </a:rPr>
              <a:t>word</a:t>
            </a:r>
          </a:p>
          <a:p>
            <a:pPr marL="731520" lvl="2"/>
            <a:r>
              <a:rPr lang="en-US" dirty="0" smtClean="0">
                <a:solidFill>
                  <a:srgbClr val="FF0000"/>
                </a:solidFill>
              </a:rPr>
              <a:t>Notice the output ‘python’ is returned, therefore the variable word stores ‘python’ in memory</a:t>
            </a:r>
          </a:p>
          <a:p>
            <a:pPr marL="731520" lvl="2"/>
            <a:r>
              <a:rPr lang="en-US" dirty="0" smtClean="0">
                <a:solidFill>
                  <a:schemeClr val="tx1"/>
                </a:solidFill>
              </a:rPr>
              <a:t>number = 5</a:t>
            </a:r>
          </a:p>
          <a:p>
            <a:pPr marL="365760" lvl="1"/>
            <a:r>
              <a:rPr lang="en-US" dirty="0" smtClean="0">
                <a:solidFill>
                  <a:schemeClr val="tx1"/>
                </a:solidFill>
              </a:rPr>
              <a:t>Functions can act on variables. Type and press enter:</a:t>
            </a:r>
          </a:p>
          <a:p>
            <a:pPr marL="731520" lvl="2"/>
            <a:r>
              <a:rPr lang="en-US" dirty="0" smtClean="0">
                <a:solidFill>
                  <a:schemeClr val="tx1"/>
                </a:solidFill>
              </a:rPr>
              <a:t>type(word)</a:t>
            </a:r>
          </a:p>
          <a:p>
            <a:pPr marL="731520" lvl="2"/>
            <a:r>
              <a:rPr lang="en-US" dirty="0">
                <a:solidFill>
                  <a:schemeClr val="tx1"/>
                </a:solidFill>
              </a:rPr>
              <a:t>t</a:t>
            </a:r>
            <a:r>
              <a:rPr lang="en-US" dirty="0" smtClean="0">
                <a:solidFill>
                  <a:schemeClr val="tx1"/>
                </a:solidFill>
              </a:rPr>
              <a:t>ype(number)</a:t>
            </a:r>
          </a:p>
          <a:p>
            <a:pPr marL="731520" lvl="2"/>
            <a:r>
              <a:rPr lang="en-US" dirty="0" smtClean="0">
                <a:solidFill>
                  <a:srgbClr val="FF0000"/>
                </a:solidFill>
              </a:rPr>
              <a:t>What object type is the variable word?</a:t>
            </a:r>
          </a:p>
          <a:p>
            <a:pPr marL="731520" lvl="2"/>
            <a:r>
              <a:rPr lang="en-US" dirty="0" smtClean="0">
                <a:solidFill>
                  <a:srgbClr val="FF0000"/>
                </a:solidFill>
              </a:rPr>
              <a:t>What object type is number?</a:t>
            </a:r>
          </a:p>
          <a:p>
            <a:pPr marL="365760" lvl="1"/>
            <a:r>
              <a:rPr lang="en-US" dirty="0" smtClean="0">
                <a:solidFill>
                  <a:srgbClr val="000000"/>
                </a:solidFill>
              </a:rPr>
              <a:t>Depending on the object math or string concatenation can occur. Type and press enter:</a:t>
            </a:r>
          </a:p>
          <a:p>
            <a:pPr marL="731520" lvl="2"/>
            <a:r>
              <a:rPr lang="en-US" dirty="0">
                <a:solidFill>
                  <a:srgbClr val="000000"/>
                </a:solidFill>
              </a:rPr>
              <a:t>w</a:t>
            </a:r>
            <a:r>
              <a:rPr lang="en-US" dirty="0" smtClean="0">
                <a:solidFill>
                  <a:srgbClr val="000000"/>
                </a:solidFill>
              </a:rPr>
              <a:t>ord + phrase</a:t>
            </a:r>
          </a:p>
          <a:p>
            <a:pPr marL="731520" lvl="2"/>
            <a:r>
              <a:rPr lang="en-US" dirty="0">
                <a:solidFill>
                  <a:srgbClr val="000000"/>
                </a:solidFill>
              </a:rPr>
              <a:t>n</a:t>
            </a:r>
            <a:r>
              <a:rPr lang="en-US" dirty="0" smtClean="0">
                <a:solidFill>
                  <a:srgbClr val="000000"/>
                </a:solidFill>
              </a:rPr>
              <a:t>umber + number</a:t>
            </a:r>
            <a:endParaRPr lang="en-US" dirty="0" smtClean="0">
              <a:solidFill>
                <a:srgbClr val="FF0000"/>
              </a:solidFill>
            </a:endParaRPr>
          </a:p>
          <a:p>
            <a:pPr marL="365760" lvl="1"/>
            <a:r>
              <a:rPr lang="en-US" dirty="0" smtClean="0">
                <a:solidFill>
                  <a:srgbClr val="000000"/>
                </a:solidFill>
              </a:rPr>
              <a:t>Take Home message: variables store objects of different types, to retrieve the object, type the name of the variable and press enter</a:t>
            </a:r>
          </a:p>
          <a:p>
            <a:pPr marL="365760" lvl="1"/>
            <a:endParaRPr lang="en-US" dirty="0" smtClean="0">
              <a:solidFill>
                <a:srgbClr val="000000"/>
              </a:solidFill>
            </a:endParaRPr>
          </a:p>
          <a:p>
            <a:pPr marL="731520" lvl="2"/>
            <a:endParaRPr lang="en-US" dirty="0">
              <a:solidFill>
                <a:schemeClr val="tx1"/>
              </a:solidFill>
            </a:endParaRPr>
          </a:p>
          <a:p>
            <a:endParaRPr lang="en-US" dirty="0"/>
          </a:p>
        </p:txBody>
      </p:sp>
      <p:sp>
        <p:nvSpPr>
          <p:cNvPr id="3" name="Title 2"/>
          <p:cNvSpPr>
            <a:spLocks noGrp="1"/>
          </p:cNvSpPr>
          <p:nvPr>
            <p:ph type="title"/>
          </p:nvPr>
        </p:nvSpPr>
        <p:spPr/>
        <p:txBody>
          <a:bodyPr/>
          <a:lstStyle/>
          <a:p>
            <a:r>
              <a:rPr lang="en-US" sz="3600" dirty="0" smtClean="0"/>
              <a:t>Variables – a way to refer to objects (just like math class)</a:t>
            </a:r>
            <a:endParaRPr lang="en-US" sz="3600" dirty="0"/>
          </a:p>
        </p:txBody>
      </p:sp>
    </p:spTree>
    <p:extLst>
      <p:ext uri="{BB962C8B-B14F-4D97-AF65-F5344CB8AC3E}">
        <p14:creationId xmlns:p14="http://schemas.microsoft.com/office/powerpoint/2010/main" val="12428685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Variables can have any name you want to give them, but you should give them a name that is meaningful so you can figure out what they are later.</a:t>
            </a:r>
          </a:p>
          <a:p>
            <a:pPr marL="0" indent="0">
              <a:buNone/>
            </a:pPr>
            <a:endParaRPr lang="en-US" dirty="0" smtClean="0"/>
          </a:p>
          <a:p>
            <a:r>
              <a:rPr lang="en-US" dirty="0" smtClean="0"/>
              <a:t>Variable names can’t include whitespace and can’t begin with a number.</a:t>
            </a:r>
            <a:endParaRPr lang="en-US" dirty="0"/>
          </a:p>
        </p:txBody>
      </p:sp>
      <p:sp>
        <p:nvSpPr>
          <p:cNvPr id="3" name="Title 2"/>
          <p:cNvSpPr>
            <a:spLocks noGrp="1"/>
          </p:cNvSpPr>
          <p:nvPr>
            <p:ph type="title"/>
          </p:nvPr>
        </p:nvSpPr>
        <p:spPr/>
        <p:txBody>
          <a:bodyPr/>
          <a:lstStyle/>
          <a:p>
            <a:r>
              <a:rPr lang="en-US" dirty="0" smtClean="0"/>
              <a:t>Naming Variables</a:t>
            </a:r>
            <a:endParaRPr lang="en-US" dirty="0"/>
          </a:p>
        </p:txBody>
      </p:sp>
    </p:spTree>
    <p:extLst>
      <p:ext uri="{BB962C8B-B14F-4D97-AF65-F5344CB8AC3E}">
        <p14:creationId xmlns:p14="http://schemas.microsoft.com/office/powerpoint/2010/main" val="18606181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3142</TotalTime>
  <Words>1486</Words>
  <Application>Microsoft Macintosh PowerPoint</Application>
  <PresentationFormat>On-screen Show (4:3)</PresentationFormat>
  <Paragraphs>206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Hardcover</vt:lpstr>
      <vt:lpstr>Coding Club</vt:lpstr>
      <vt:lpstr>Agenda</vt:lpstr>
      <vt:lpstr>Review of shell commands</vt:lpstr>
      <vt:lpstr>Python – into the world of programming!</vt:lpstr>
      <vt:lpstr>Python Objects</vt:lpstr>
      <vt:lpstr>Numbers</vt:lpstr>
      <vt:lpstr>“Strings”</vt:lpstr>
      <vt:lpstr>Variables – a way to refer to objects (just like math class)</vt:lpstr>
      <vt:lpstr>Naming Variables</vt:lpstr>
      <vt:lpstr>Your Turn</vt:lpstr>
      <vt:lpstr>Answer to the problems</vt:lpstr>
      <vt:lpstr>Indexing</vt:lpstr>
      <vt:lpstr>Indexing</vt:lpstr>
      <vt:lpstr>Indexing</vt:lpstr>
      <vt:lpstr>Your Turn</vt:lpstr>
      <vt:lpstr>Methods and Functions for Strings</vt:lpstr>
      <vt:lpstr>Useful methods for strings</vt:lpstr>
      <vt:lpstr>Building python script </vt:lpstr>
      <vt:lpstr>Building python script</vt:lpstr>
      <vt:lpstr>Your Assignment</vt:lpstr>
      <vt:lpstr>Your assignment: Sequences</vt:lpstr>
      <vt:lpstr>Your Assignment</vt:lpstr>
      <vt:lpstr>Python Script output</vt:lpstr>
    </vt:vector>
  </TitlesOfParts>
  <Company>NYUMC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Club</dc:title>
  <dc:creator>Amanda Ernlund</dc:creator>
  <cp:lastModifiedBy>Amanda Ernlund</cp:lastModifiedBy>
  <cp:revision>42</cp:revision>
  <dcterms:created xsi:type="dcterms:W3CDTF">2015-06-22T14:50:54Z</dcterms:created>
  <dcterms:modified xsi:type="dcterms:W3CDTF">2015-06-25T23:51:40Z</dcterms:modified>
</cp:coreProperties>
</file>