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3" r:id="rId5"/>
    <p:sldId id="264" r:id="rId6"/>
    <p:sldId id="265" r:id="rId7"/>
    <p:sldId id="266" r:id="rId8"/>
    <p:sldId id="267" r:id="rId9"/>
    <p:sldId id="268" r:id="rId10"/>
    <p:sldId id="269" r:id="rId11"/>
    <p:sldId id="270" r:id="rId12"/>
    <p:sldId id="280" r:id="rId13"/>
    <p:sldId id="259" r:id="rId14"/>
    <p:sldId id="281" r:id="rId15"/>
    <p:sldId id="260" r:id="rId16"/>
    <p:sldId id="261" r:id="rId17"/>
    <p:sldId id="271" r:id="rId18"/>
    <p:sldId id="273" r:id="rId19"/>
    <p:sldId id="274" r:id="rId20"/>
    <p:sldId id="285" r:id="rId21"/>
    <p:sldId id="276" r:id="rId22"/>
    <p:sldId id="284" r:id="rId23"/>
    <p:sldId id="277" r:id="rId24"/>
    <p:sldId id="278" r:id="rId25"/>
    <p:sldId id="279" r:id="rId26"/>
    <p:sldId id="282" r:id="rId27"/>
    <p:sldId id="28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2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DAC59550-570E-2B44-8FCA-11DA9245169A}" type="datetimeFigureOut">
              <a:rPr lang="en-US" smtClean="0"/>
              <a:t>7/24/15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114FA90-28B6-4C4A-9057-9EE495049CAB}" type="slidenum">
              <a:rPr lang="en-US" smtClean="0"/>
              <a:t>‹#›</a:t>
            </a:fld>
            <a:endParaRPr lang="en-US"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C59550-570E-2B44-8FCA-11DA9245169A}" type="datetimeFigureOut">
              <a:rPr lang="en-US" smtClean="0"/>
              <a:t>7/24/15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14FA90-28B6-4C4A-9057-9EE495049CAB}" type="slidenum">
              <a:rPr lang="en-US" smtClean="0"/>
              <a:t>‹#›</a:t>
            </a:fld>
            <a:endParaRPr lang="en-US" dirty="0"/>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C59550-570E-2B44-8FCA-11DA9245169A}" type="datetimeFigureOut">
              <a:rPr lang="en-US" smtClean="0"/>
              <a:t>7/24/15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14FA90-28B6-4C4A-9057-9EE495049CAB}" type="slidenum">
              <a:rPr lang="en-US" smtClean="0"/>
              <a:t>‹#›</a:t>
            </a:fld>
            <a:endParaRPr lang="en-US" dirty="0"/>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C59550-570E-2B44-8FCA-11DA9245169A}" type="datetimeFigureOut">
              <a:rPr lang="en-US" smtClean="0"/>
              <a:t>7/24/15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14FA90-28B6-4C4A-9057-9EE495049CAB}" type="slidenum">
              <a:rPr lang="en-US" smtClean="0"/>
              <a:t>‹#›</a:t>
            </a:fld>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C59550-570E-2B44-8FCA-11DA9245169A}" type="datetimeFigureOut">
              <a:rPr lang="en-US" smtClean="0"/>
              <a:t>7/24/15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14FA90-28B6-4C4A-9057-9EE495049CAB}"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AC59550-570E-2B44-8FCA-11DA9245169A}" type="datetimeFigureOut">
              <a:rPr lang="en-US" smtClean="0"/>
              <a:t>7/24/15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14FA90-28B6-4C4A-9057-9EE495049CAB}" type="slidenum">
              <a:rPr lang="en-US" smtClean="0"/>
              <a:t>‹#›</a:t>
            </a:fld>
            <a:endParaRPr lang="en-US" dirty="0"/>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C59550-570E-2B44-8FCA-11DA9245169A}" type="datetimeFigureOut">
              <a:rPr lang="en-US" smtClean="0"/>
              <a:t>7/24/15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114FA90-28B6-4C4A-9057-9EE495049CAB}" type="slidenum">
              <a:rPr lang="en-US" smtClean="0"/>
              <a:t>‹#›</a:t>
            </a:fld>
            <a:endParaRPr lang="en-US" dirty="0"/>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C59550-570E-2B44-8FCA-11DA9245169A}" type="datetimeFigureOut">
              <a:rPr lang="en-US" smtClean="0"/>
              <a:t>7/24/15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14FA90-28B6-4C4A-9057-9EE495049CAB}" type="slidenum">
              <a:rPr lang="en-US" smtClean="0"/>
              <a:t>‹#›</a:t>
            </a:fld>
            <a:endParaRPr lang="en-US" dirty="0"/>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59550-570E-2B44-8FCA-11DA9245169A}" type="datetimeFigureOut">
              <a:rPr lang="en-US" smtClean="0"/>
              <a:t>7/24/15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114FA90-28B6-4C4A-9057-9EE495049CA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C59550-570E-2B44-8FCA-11DA9245169A}" type="datetimeFigureOut">
              <a:rPr lang="en-US" smtClean="0"/>
              <a:t>7/24/15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14FA90-28B6-4C4A-9057-9EE495049CA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C59550-570E-2B44-8FCA-11DA9245169A}" type="datetimeFigureOut">
              <a:rPr lang="en-US" smtClean="0"/>
              <a:t>7/24/15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14FA90-28B6-4C4A-9057-9EE495049CA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DAC59550-570E-2B44-8FCA-11DA9245169A}" type="datetimeFigureOut">
              <a:rPr lang="en-US" smtClean="0"/>
              <a:t>7/24/15</a:t>
            </a:fld>
            <a:endParaRPr lang="en-US"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3114FA90-28B6-4C4A-9057-9EE495049CA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a:t>
            </a:r>
            <a:endParaRPr lang="en-US" dirty="0"/>
          </a:p>
        </p:txBody>
      </p:sp>
      <p:sp>
        <p:nvSpPr>
          <p:cNvPr id="3" name="Subtitle 2"/>
          <p:cNvSpPr>
            <a:spLocks noGrp="1"/>
          </p:cNvSpPr>
          <p:nvPr>
            <p:ph type="subTitle" idx="1"/>
          </p:nvPr>
        </p:nvSpPr>
        <p:spPr/>
        <p:txBody>
          <a:bodyPr/>
          <a:lstStyle/>
          <a:p>
            <a:r>
              <a:rPr lang="en-US" dirty="0" smtClean="0"/>
              <a:t>Dictionaries</a:t>
            </a:r>
            <a:endParaRPr lang="en-US" dirty="0"/>
          </a:p>
        </p:txBody>
      </p:sp>
    </p:spTree>
    <p:extLst>
      <p:ext uri="{BB962C8B-B14F-4D97-AF65-F5344CB8AC3E}">
        <p14:creationId xmlns:p14="http://schemas.microsoft.com/office/powerpoint/2010/main" val="1622554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2"/>
          <p:cNvSpPr>
            <a:spLocks noGrp="1"/>
          </p:cNvSpPr>
          <p:nvPr>
            <p:ph type="title"/>
          </p:nvPr>
        </p:nvSpPr>
        <p:spPr/>
        <p:txBody>
          <a:bodyPr/>
          <a:lstStyle/>
          <a:p>
            <a:r>
              <a:rPr lang="en-US" dirty="0" smtClean="0"/>
              <a:t>What’s happening in our nested for loop?</a:t>
            </a:r>
            <a:endParaRPr lang="en-US" dirty="0"/>
          </a:p>
        </p:txBody>
      </p:sp>
      <p:grpSp>
        <p:nvGrpSpPr>
          <p:cNvPr id="3" name="Group 2"/>
          <p:cNvGrpSpPr/>
          <p:nvPr/>
        </p:nvGrpSpPr>
        <p:grpSpPr>
          <a:xfrm>
            <a:off x="4110745" y="2553842"/>
            <a:ext cx="4178193" cy="3307341"/>
            <a:chOff x="2717161" y="2425776"/>
            <a:chExt cx="4178193" cy="3307341"/>
          </a:xfrm>
        </p:grpSpPr>
        <p:sp>
          <p:nvSpPr>
            <p:cNvPr id="11" name="TextBox 10"/>
            <p:cNvSpPr txBox="1"/>
            <p:nvPr/>
          </p:nvSpPr>
          <p:spPr>
            <a:xfrm>
              <a:off x="2717161" y="4981814"/>
              <a:ext cx="2231570" cy="707886"/>
            </a:xfrm>
            <a:prstGeom prst="rect">
              <a:avLst/>
            </a:prstGeom>
            <a:noFill/>
          </p:spPr>
          <p:txBody>
            <a:bodyPr wrap="square" rtlCol="0">
              <a:spAutoFit/>
            </a:bodyPr>
            <a:lstStyle/>
            <a:p>
              <a:r>
                <a:rPr lang="en-US" sz="4000" b="1" dirty="0" smtClean="0"/>
                <a:t>Output:</a:t>
              </a:r>
              <a:endParaRPr lang="en-US" sz="4000" b="1" dirty="0"/>
            </a:p>
          </p:txBody>
        </p:sp>
        <p:sp>
          <p:nvSpPr>
            <p:cNvPr id="12" name="TextBox 11"/>
            <p:cNvSpPr txBox="1"/>
            <p:nvPr/>
          </p:nvSpPr>
          <p:spPr>
            <a:xfrm>
              <a:off x="4859084" y="4963676"/>
              <a:ext cx="1162209" cy="769441"/>
            </a:xfrm>
            <a:prstGeom prst="rect">
              <a:avLst/>
            </a:prstGeom>
            <a:noFill/>
          </p:spPr>
          <p:txBody>
            <a:bodyPr wrap="square" rtlCol="0">
              <a:spAutoFit/>
            </a:bodyPr>
            <a:lstStyle/>
            <a:p>
              <a:r>
                <a:rPr lang="en-US" sz="4400" dirty="0" smtClean="0"/>
                <a:t>‘d1’</a:t>
              </a:r>
              <a:endParaRPr lang="en-US" sz="4400" dirty="0"/>
            </a:p>
          </p:txBody>
        </p:sp>
        <p:sp>
          <p:nvSpPr>
            <p:cNvPr id="14" name="TextBox 13"/>
            <p:cNvSpPr txBox="1"/>
            <p:nvPr/>
          </p:nvSpPr>
          <p:spPr>
            <a:xfrm>
              <a:off x="2806807" y="2489809"/>
              <a:ext cx="3325479" cy="769441"/>
            </a:xfrm>
            <a:prstGeom prst="rect">
              <a:avLst/>
            </a:prstGeom>
            <a:noFill/>
          </p:spPr>
          <p:txBody>
            <a:bodyPr wrap="square" rtlCol="0">
              <a:spAutoFit/>
            </a:bodyPr>
            <a:lstStyle/>
            <a:p>
              <a:r>
                <a:rPr lang="en-US" sz="4400" dirty="0" smtClean="0"/>
                <a:t>‘a’ ‘b’ ‘c’ ‘d’</a:t>
              </a:r>
              <a:endParaRPr lang="en-US" sz="4400" dirty="0"/>
            </a:p>
          </p:txBody>
        </p:sp>
        <p:sp>
          <p:nvSpPr>
            <p:cNvPr id="15" name="Rectangle 14"/>
            <p:cNvSpPr/>
            <p:nvPr/>
          </p:nvSpPr>
          <p:spPr>
            <a:xfrm>
              <a:off x="4973252" y="2425776"/>
              <a:ext cx="852714" cy="907143"/>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3569875" y="3642170"/>
              <a:ext cx="3325479" cy="769441"/>
            </a:xfrm>
            <a:prstGeom prst="rect">
              <a:avLst/>
            </a:prstGeom>
            <a:noFill/>
          </p:spPr>
          <p:txBody>
            <a:bodyPr wrap="square" rtlCol="0">
              <a:spAutoFit/>
            </a:bodyPr>
            <a:lstStyle/>
            <a:p>
              <a:r>
                <a:rPr lang="en-US" sz="4400" dirty="0" smtClean="0"/>
                <a:t>‘1’ ‘2’</a:t>
              </a:r>
              <a:endParaRPr lang="en-US" sz="4400" dirty="0"/>
            </a:p>
          </p:txBody>
        </p:sp>
        <p:sp>
          <p:nvSpPr>
            <p:cNvPr id="19" name="Rectangle 18"/>
            <p:cNvSpPr/>
            <p:nvPr/>
          </p:nvSpPr>
          <p:spPr>
            <a:xfrm>
              <a:off x="3452267" y="3660099"/>
              <a:ext cx="852714" cy="90714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grpSp>
      <p:sp>
        <p:nvSpPr>
          <p:cNvPr id="4" name="Rectangle 3"/>
          <p:cNvSpPr/>
          <p:nvPr/>
        </p:nvSpPr>
        <p:spPr>
          <a:xfrm>
            <a:off x="343647" y="3217980"/>
            <a:ext cx="3767098" cy="1631216"/>
          </a:xfrm>
          <a:prstGeom prst="rect">
            <a:avLst/>
          </a:prstGeom>
        </p:spPr>
        <p:txBody>
          <a:bodyPr wrap="square">
            <a:spAutoFit/>
          </a:bodyPr>
          <a:lstStyle/>
          <a:p>
            <a:r>
              <a:rPr lang="en-US" sz="2000" dirty="0" smtClean="0"/>
              <a:t>list1 = [‘a’, ‘b’, ‘c’, ‘d’]</a:t>
            </a:r>
          </a:p>
          <a:p>
            <a:r>
              <a:rPr lang="en-US" sz="2000" dirty="0" smtClean="0"/>
              <a:t>list2 = [‘1’,’2’]</a:t>
            </a:r>
          </a:p>
          <a:p>
            <a:r>
              <a:rPr lang="en-US" sz="2000" dirty="0" smtClean="0"/>
              <a:t>for letter in list1:</a:t>
            </a:r>
          </a:p>
          <a:p>
            <a:pPr lvl="1"/>
            <a:r>
              <a:rPr lang="en-US" sz="2000" dirty="0" smtClean="0"/>
              <a:t>for number in list2:</a:t>
            </a:r>
          </a:p>
          <a:p>
            <a:pPr lvl="2"/>
            <a:r>
              <a:rPr lang="en-US" sz="2000" dirty="0" smtClean="0"/>
              <a:t>print(letter+number)</a:t>
            </a:r>
          </a:p>
        </p:txBody>
      </p:sp>
    </p:spTree>
    <p:extLst>
      <p:ext uri="{BB962C8B-B14F-4D97-AF65-F5344CB8AC3E}">
        <p14:creationId xmlns:p14="http://schemas.microsoft.com/office/powerpoint/2010/main" val="15558232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2"/>
          <p:cNvSpPr>
            <a:spLocks noGrp="1"/>
          </p:cNvSpPr>
          <p:nvPr>
            <p:ph type="title"/>
          </p:nvPr>
        </p:nvSpPr>
        <p:spPr/>
        <p:txBody>
          <a:bodyPr/>
          <a:lstStyle/>
          <a:p>
            <a:r>
              <a:rPr lang="en-US" dirty="0" smtClean="0"/>
              <a:t>What’s happening in our nested for loop?</a:t>
            </a:r>
            <a:endParaRPr lang="en-US" dirty="0"/>
          </a:p>
        </p:txBody>
      </p:sp>
      <p:grpSp>
        <p:nvGrpSpPr>
          <p:cNvPr id="3" name="Group 2"/>
          <p:cNvGrpSpPr/>
          <p:nvPr/>
        </p:nvGrpSpPr>
        <p:grpSpPr>
          <a:xfrm>
            <a:off x="4110745" y="2553842"/>
            <a:ext cx="4178193" cy="3307341"/>
            <a:chOff x="2717161" y="2425776"/>
            <a:chExt cx="4178193" cy="3307341"/>
          </a:xfrm>
        </p:grpSpPr>
        <p:sp>
          <p:nvSpPr>
            <p:cNvPr id="11" name="TextBox 10"/>
            <p:cNvSpPr txBox="1"/>
            <p:nvPr/>
          </p:nvSpPr>
          <p:spPr>
            <a:xfrm>
              <a:off x="2717161" y="4981814"/>
              <a:ext cx="2231570" cy="707886"/>
            </a:xfrm>
            <a:prstGeom prst="rect">
              <a:avLst/>
            </a:prstGeom>
            <a:noFill/>
          </p:spPr>
          <p:txBody>
            <a:bodyPr wrap="square" rtlCol="0">
              <a:spAutoFit/>
            </a:bodyPr>
            <a:lstStyle/>
            <a:p>
              <a:r>
                <a:rPr lang="en-US" sz="4000" b="1" dirty="0" smtClean="0"/>
                <a:t>Output:</a:t>
              </a:r>
              <a:endParaRPr lang="en-US" sz="4000" b="1" dirty="0"/>
            </a:p>
          </p:txBody>
        </p:sp>
        <p:sp>
          <p:nvSpPr>
            <p:cNvPr id="12" name="TextBox 11"/>
            <p:cNvSpPr txBox="1"/>
            <p:nvPr/>
          </p:nvSpPr>
          <p:spPr>
            <a:xfrm>
              <a:off x="4859084" y="4963676"/>
              <a:ext cx="1162209" cy="769441"/>
            </a:xfrm>
            <a:prstGeom prst="rect">
              <a:avLst/>
            </a:prstGeom>
            <a:noFill/>
          </p:spPr>
          <p:txBody>
            <a:bodyPr wrap="square" rtlCol="0">
              <a:spAutoFit/>
            </a:bodyPr>
            <a:lstStyle/>
            <a:p>
              <a:r>
                <a:rPr lang="en-US" sz="4400" dirty="0" smtClean="0"/>
                <a:t>‘d2’</a:t>
              </a:r>
              <a:endParaRPr lang="en-US" sz="4400" dirty="0"/>
            </a:p>
          </p:txBody>
        </p:sp>
        <p:sp>
          <p:nvSpPr>
            <p:cNvPr id="14" name="TextBox 13"/>
            <p:cNvSpPr txBox="1"/>
            <p:nvPr/>
          </p:nvSpPr>
          <p:spPr>
            <a:xfrm>
              <a:off x="2806807" y="2489809"/>
              <a:ext cx="3325479" cy="769441"/>
            </a:xfrm>
            <a:prstGeom prst="rect">
              <a:avLst/>
            </a:prstGeom>
            <a:noFill/>
          </p:spPr>
          <p:txBody>
            <a:bodyPr wrap="square" rtlCol="0">
              <a:spAutoFit/>
            </a:bodyPr>
            <a:lstStyle/>
            <a:p>
              <a:r>
                <a:rPr lang="en-US" sz="4400" dirty="0" smtClean="0"/>
                <a:t>‘a’ ‘b’ ‘c’ ‘d’</a:t>
              </a:r>
              <a:endParaRPr lang="en-US" sz="4400" dirty="0"/>
            </a:p>
          </p:txBody>
        </p:sp>
        <p:sp>
          <p:nvSpPr>
            <p:cNvPr id="15" name="Rectangle 14"/>
            <p:cNvSpPr/>
            <p:nvPr/>
          </p:nvSpPr>
          <p:spPr>
            <a:xfrm>
              <a:off x="4973252" y="2425776"/>
              <a:ext cx="852714" cy="907143"/>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3569875" y="3642170"/>
              <a:ext cx="3325479" cy="769441"/>
            </a:xfrm>
            <a:prstGeom prst="rect">
              <a:avLst/>
            </a:prstGeom>
            <a:noFill/>
          </p:spPr>
          <p:txBody>
            <a:bodyPr wrap="square" rtlCol="0">
              <a:spAutoFit/>
            </a:bodyPr>
            <a:lstStyle/>
            <a:p>
              <a:r>
                <a:rPr lang="en-US" sz="4400" dirty="0" smtClean="0"/>
                <a:t>‘1’ ‘2’</a:t>
              </a:r>
              <a:endParaRPr lang="en-US" sz="4400" dirty="0"/>
            </a:p>
          </p:txBody>
        </p:sp>
        <p:sp>
          <p:nvSpPr>
            <p:cNvPr id="19" name="Rectangle 18"/>
            <p:cNvSpPr/>
            <p:nvPr/>
          </p:nvSpPr>
          <p:spPr>
            <a:xfrm>
              <a:off x="4303904" y="3660099"/>
              <a:ext cx="852714" cy="90714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grpSp>
      <p:sp>
        <p:nvSpPr>
          <p:cNvPr id="4" name="Rectangle 3"/>
          <p:cNvSpPr/>
          <p:nvPr/>
        </p:nvSpPr>
        <p:spPr>
          <a:xfrm>
            <a:off x="343647" y="3217980"/>
            <a:ext cx="3767098" cy="1631216"/>
          </a:xfrm>
          <a:prstGeom prst="rect">
            <a:avLst/>
          </a:prstGeom>
        </p:spPr>
        <p:txBody>
          <a:bodyPr wrap="square">
            <a:spAutoFit/>
          </a:bodyPr>
          <a:lstStyle/>
          <a:p>
            <a:r>
              <a:rPr lang="en-US" sz="2000" dirty="0" smtClean="0"/>
              <a:t>list1 = [‘a’, ‘b’, ‘c’, ‘d’]</a:t>
            </a:r>
          </a:p>
          <a:p>
            <a:r>
              <a:rPr lang="en-US" sz="2000" dirty="0" smtClean="0"/>
              <a:t>list2 = [‘1’,’2’]</a:t>
            </a:r>
          </a:p>
          <a:p>
            <a:r>
              <a:rPr lang="en-US" sz="2000" dirty="0" smtClean="0"/>
              <a:t>for letter in list1:</a:t>
            </a:r>
          </a:p>
          <a:p>
            <a:pPr lvl="1"/>
            <a:r>
              <a:rPr lang="en-US" sz="2000" dirty="0" smtClean="0"/>
              <a:t>for number in list2:</a:t>
            </a:r>
          </a:p>
          <a:p>
            <a:pPr lvl="2"/>
            <a:r>
              <a:rPr lang="en-US" sz="2000" dirty="0" smtClean="0"/>
              <a:t>print(letter+number)</a:t>
            </a:r>
          </a:p>
        </p:txBody>
      </p:sp>
    </p:spTree>
    <p:extLst>
      <p:ext uri="{BB962C8B-B14F-4D97-AF65-F5344CB8AC3E}">
        <p14:creationId xmlns:p14="http://schemas.microsoft.com/office/powerpoint/2010/main" val="88295932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r>
              <a:rPr lang="en-US" sz="1800" dirty="0" smtClean="0"/>
              <a:t>A quick way to iterate without using a for loop</a:t>
            </a:r>
          </a:p>
          <a:p>
            <a:r>
              <a:rPr lang="en-US" sz="1800" dirty="0" smtClean="0"/>
              <a:t>Type and press enter:</a:t>
            </a:r>
          </a:p>
          <a:p>
            <a:pPr lvl="1"/>
            <a:r>
              <a:rPr lang="en-US" sz="1800" dirty="0"/>
              <a:t>n</a:t>
            </a:r>
            <a:r>
              <a:rPr lang="en-US" sz="1800" dirty="0" smtClean="0"/>
              <a:t>ewlist = []</a:t>
            </a:r>
          </a:p>
          <a:p>
            <a:pPr lvl="1"/>
            <a:r>
              <a:rPr lang="en-US" sz="1800" dirty="0" smtClean="0"/>
              <a:t>for letter in list1:</a:t>
            </a:r>
          </a:p>
          <a:p>
            <a:pPr lvl="2"/>
            <a:r>
              <a:rPr lang="en-US" sz="1800" dirty="0"/>
              <a:t>n</a:t>
            </a:r>
            <a:r>
              <a:rPr lang="en-US" sz="1800" dirty="0" smtClean="0"/>
              <a:t>ewlist.append(letter*2)</a:t>
            </a:r>
          </a:p>
          <a:p>
            <a:pPr lvl="1"/>
            <a:r>
              <a:rPr lang="en-US" sz="1800" dirty="0" smtClean="0"/>
              <a:t>newlist2 </a:t>
            </a:r>
            <a:r>
              <a:rPr lang="en-US" sz="1800" dirty="0"/>
              <a:t>= [letter*2 for letter in list1</a:t>
            </a:r>
            <a:r>
              <a:rPr lang="en-US" sz="1800" dirty="0" smtClean="0"/>
              <a:t>]</a:t>
            </a:r>
          </a:p>
          <a:p>
            <a:r>
              <a:rPr lang="en-US" sz="1800" dirty="0" smtClean="0"/>
              <a:t>The contents of newlist and newlist2 should be the same</a:t>
            </a:r>
          </a:p>
          <a:p>
            <a:r>
              <a:rPr lang="en-US" sz="1800" dirty="0" smtClean="0"/>
              <a:t>Type and press enter:</a:t>
            </a:r>
          </a:p>
          <a:p>
            <a:pPr lvl="1"/>
            <a:r>
              <a:rPr lang="en-US" sz="1800" dirty="0"/>
              <a:t>c</a:t>
            </a:r>
            <a:r>
              <a:rPr lang="en-US" sz="1800" dirty="0" smtClean="0"/>
              <a:t>ombine = []</a:t>
            </a:r>
          </a:p>
          <a:p>
            <a:pPr lvl="1"/>
            <a:r>
              <a:rPr lang="en-US" sz="1800" dirty="0" smtClean="0"/>
              <a:t>for </a:t>
            </a:r>
            <a:r>
              <a:rPr lang="en-US" sz="1800" dirty="0"/>
              <a:t>letter in list1:</a:t>
            </a:r>
          </a:p>
          <a:p>
            <a:pPr lvl="2"/>
            <a:r>
              <a:rPr lang="en-US" sz="1800" dirty="0"/>
              <a:t>for number in list2:</a:t>
            </a:r>
          </a:p>
          <a:p>
            <a:pPr lvl="3"/>
            <a:r>
              <a:rPr lang="en-US" dirty="0"/>
              <a:t>c</a:t>
            </a:r>
            <a:r>
              <a:rPr lang="en-US" dirty="0" smtClean="0"/>
              <a:t>ombine.append(letter</a:t>
            </a:r>
            <a:r>
              <a:rPr lang="en-US" dirty="0"/>
              <a:t>+number</a:t>
            </a:r>
            <a:r>
              <a:rPr lang="en-US" dirty="0" smtClean="0"/>
              <a:t>)</a:t>
            </a:r>
          </a:p>
          <a:p>
            <a:pPr lvl="1"/>
            <a:r>
              <a:rPr lang="en-US" sz="1800" dirty="0"/>
              <a:t>c</a:t>
            </a:r>
            <a:r>
              <a:rPr lang="en-US" sz="1800" dirty="0" smtClean="0"/>
              <a:t>ombine2 = [letter+number for number in list2 for letter in list1]</a:t>
            </a:r>
            <a:endParaRPr lang="en-US" sz="1800" dirty="0"/>
          </a:p>
          <a:p>
            <a:endParaRPr lang="en-US" sz="1800" dirty="0" smtClean="0"/>
          </a:p>
          <a:p>
            <a:pPr lvl="1"/>
            <a:endParaRPr lang="en-US" sz="1800" dirty="0"/>
          </a:p>
          <a:p>
            <a:pPr lvl="1"/>
            <a:endParaRPr lang="en-US" sz="1800" dirty="0"/>
          </a:p>
        </p:txBody>
      </p:sp>
      <p:sp>
        <p:nvSpPr>
          <p:cNvPr id="2" name="Title 1"/>
          <p:cNvSpPr>
            <a:spLocks noGrp="1"/>
          </p:cNvSpPr>
          <p:nvPr>
            <p:ph type="title"/>
          </p:nvPr>
        </p:nvSpPr>
        <p:spPr/>
        <p:txBody>
          <a:bodyPr/>
          <a:lstStyle/>
          <a:p>
            <a:r>
              <a:rPr lang="en-US" dirty="0" smtClean="0"/>
              <a:t>List Comprehensions</a:t>
            </a:r>
            <a:endParaRPr lang="en-US" dirty="0"/>
          </a:p>
        </p:txBody>
      </p:sp>
    </p:spTree>
    <p:extLst>
      <p:ext uri="{BB962C8B-B14F-4D97-AF65-F5344CB8AC3E}">
        <p14:creationId xmlns:p14="http://schemas.microsoft.com/office/powerpoint/2010/main" val="371112365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Note the curly brackets for dictionaries</a:t>
            </a:r>
          </a:p>
          <a:p>
            <a:r>
              <a:rPr lang="en-US" dirty="0" smtClean="0"/>
              <a:t>Unordered collection of objects (unlike lists which are ordered) comprised of key:value pairs</a:t>
            </a:r>
          </a:p>
          <a:p>
            <a:r>
              <a:rPr lang="en-US" dirty="0" smtClean="0"/>
              <a:t>Dictionaries unlike lists are indexed by key and not by numeric position</a:t>
            </a:r>
          </a:p>
          <a:p>
            <a:r>
              <a:rPr lang="en-US" dirty="0" smtClean="0"/>
              <a:t>Like a list, a dictionary can shrink and grow</a:t>
            </a:r>
          </a:p>
          <a:p>
            <a:r>
              <a:rPr lang="en-US" dirty="0" smtClean="0"/>
              <a:t>Like a list, the contents of a dictionary can be modified</a:t>
            </a:r>
          </a:p>
          <a:p>
            <a:r>
              <a:rPr lang="en-US" dirty="0" smtClean="0"/>
              <a:t>Like a list, a dictionary can be nested</a:t>
            </a:r>
          </a:p>
          <a:p>
            <a:r>
              <a:rPr lang="en-US" dirty="0" smtClean="0"/>
              <a:t>The keys of a dictionary can only be objects that cannot grow and shrink, so keys can’t be lists or dictionaries</a:t>
            </a:r>
          </a:p>
          <a:p>
            <a:r>
              <a:rPr lang="en-US" dirty="0" smtClean="0"/>
              <a:t>The </a:t>
            </a:r>
            <a:r>
              <a:rPr lang="en-US" dirty="0" err="1" smtClean="0"/>
              <a:t>vlaues</a:t>
            </a:r>
            <a:r>
              <a:rPr lang="en-US" dirty="0" smtClean="0"/>
              <a:t> of a dictionary can be any object</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166150194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8777" y="3832113"/>
            <a:ext cx="7745505" cy="2383418"/>
          </a:xfrm>
        </p:spPr>
        <p:txBody>
          <a:bodyPr/>
          <a:lstStyle/>
          <a:p>
            <a:r>
              <a:rPr lang="en-US" dirty="0"/>
              <a:t>Type and press enter:</a:t>
            </a:r>
          </a:p>
          <a:p>
            <a:pPr lvl="1"/>
            <a:r>
              <a:rPr lang="en-US" dirty="0"/>
              <a:t>D = {'food': 'Spam', 'quantity': 4, 'color': 'pink'} </a:t>
            </a:r>
          </a:p>
          <a:p>
            <a:pPr lvl="1"/>
            <a:r>
              <a:rPr lang="fr-FR" dirty="0"/>
              <a:t>D['food’] </a:t>
            </a:r>
            <a:endParaRPr lang="fr-FR" dirty="0" smtClean="0">
              <a:solidFill>
                <a:schemeClr val="tx1"/>
              </a:solidFill>
            </a:endParaRPr>
          </a:p>
          <a:p>
            <a:pPr lvl="1"/>
            <a:r>
              <a:rPr lang="fr-FR" dirty="0" smtClean="0">
                <a:solidFill>
                  <a:schemeClr val="tx1"/>
                </a:solidFill>
              </a:rPr>
              <a:t>D</a:t>
            </a:r>
            <a:r>
              <a:rPr lang="fr-FR" dirty="0">
                <a:solidFill>
                  <a:schemeClr val="tx1"/>
                </a:solidFill>
              </a:rPr>
              <a:t>[1</a:t>
            </a:r>
            <a:r>
              <a:rPr lang="fr-FR" dirty="0" smtClean="0">
                <a:solidFill>
                  <a:schemeClr val="tx1"/>
                </a:solidFill>
              </a:rPr>
              <a:t>]</a:t>
            </a:r>
          </a:p>
          <a:p>
            <a:r>
              <a:rPr lang="fr-FR" dirty="0" smtClean="0">
                <a:solidFill>
                  <a:srgbClr val="FF0000"/>
                </a:solidFill>
              </a:rPr>
              <a:t>Why </a:t>
            </a:r>
            <a:r>
              <a:rPr lang="fr-FR" dirty="0">
                <a:solidFill>
                  <a:srgbClr val="FF0000"/>
                </a:solidFill>
              </a:rPr>
              <a:t>does D[1] give an error</a:t>
            </a:r>
            <a:r>
              <a:rPr lang="fr-FR" dirty="0" smtClean="0">
                <a:solidFill>
                  <a:srgbClr val="FF0000"/>
                </a:solidFill>
              </a:rPr>
              <a:t>?</a:t>
            </a:r>
          </a:p>
          <a:p>
            <a:endParaRPr lang="en-US" dirty="0"/>
          </a:p>
        </p:txBody>
      </p:sp>
      <p:sp>
        <p:nvSpPr>
          <p:cNvPr id="3" name="Title 2"/>
          <p:cNvSpPr>
            <a:spLocks noGrp="1"/>
          </p:cNvSpPr>
          <p:nvPr>
            <p:ph type="title"/>
          </p:nvPr>
        </p:nvSpPr>
        <p:spPr/>
        <p:txBody>
          <a:bodyPr/>
          <a:lstStyle/>
          <a:p>
            <a:r>
              <a:rPr lang="en-US" dirty="0" smtClean="0"/>
              <a:t>Indexing Dictionaries</a:t>
            </a:r>
            <a:endParaRPr lang="en-US" dirty="0"/>
          </a:p>
        </p:txBody>
      </p:sp>
      <p:sp>
        <p:nvSpPr>
          <p:cNvPr id="4" name="TextBox 3"/>
          <p:cNvSpPr txBox="1"/>
          <p:nvPr/>
        </p:nvSpPr>
        <p:spPr>
          <a:xfrm>
            <a:off x="688490" y="2345765"/>
            <a:ext cx="7875792" cy="954107"/>
          </a:xfrm>
          <a:prstGeom prst="rect">
            <a:avLst/>
          </a:prstGeom>
          <a:noFill/>
        </p:spPr>
        <p:txBody>
          <a:bodyPr wrap="square" rtlCol="0">
            <a:spAutoFit/>
          </a:bodyPr>
          <a:lstStyle/>
          <a:p>
            <a:pPr marL="0" lvl="1"/>
            <a:r>
              <a:rPr lang="en-US" sz="2800" dirty="0" smtClean="0"/>
              <a:t>D = {'food': 'Spam', 'quantity': 4, 'color': 'pink'} </a:t>
            </a:r>
          </a:p>
          <a:p>
            <a:endParaRPr lang="en-US" sz="2800" dirty="0"/>
          </a:p>
        </p:txBody>
      </p:sp>
      <p:sp>
        <p:nvSpPr>
          <p:cNvPr id="5" name="Down Arrow 4"/>
          <p:cNvSpPr/>
          <p:nvPr/>
        </p:nvSpPr>
        <p:spPr>
          <a:xfrm>
            <a:off x="1972235" y="2913529"/>
            <a:ext cx="179294" cy="3863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0294" y="3466353"/>
            <a:ext cx="642470" cy="369332"/>
          </a:xfrm>
          <a:prstGeom prst="rect">
            <a:avLst/>
          </a:prstGeom>
          <a:noFill/>
        </p:spPr>
        <p:txBody>
          <a:bodyPr wrap="square" rtlCol="0">
            <a:spAutoFit/>
          </a:bodyPr>
          <a:lstStyle/>
          <a:p>
            <a:r>
              <a:rPr lang="en-US" dirty="0" smtClean="0"/>
              <a:t>key</a:t>
            </a:r>
            <a:endParaRPr lang="en-US" dirty="0"/>
          </a:p>
        </p:txBody>
      </p:sp>
      <p:sp>
        <p:nvSpPr>
          <p:cNvPr id="7" name="Down Arrow 6"/>
          <p:cNvSpPr/>
          <p:nvPr/>
        </p:nvSpPr>
        <p:spPr>
          <a:xfrm>
            <a:off x="3021095" y="2901578"/>
            <a:ext cx="179294" cy="3863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2879153" y="3469343"/>
            <a:ext cx="871081" cy="369332"/>
          </a:xfrm>
          <a:prstGeom prst="rect">
            <a:avLst/>
          </a:prstGeom>
          <a:noFill/>
        </p:spPr>
        <p:txBody>
          <a:bodyPr wrap="square" rtlCol="0">
            <a:spAutoFit/>
          </a:bodyPr>
          <a:lstStyle/>
          <a:p>
            <a:r>
              <a:rPr lang="en-US" dirty="0" smtClean="0"/>
              <a:t>value</a:t>
            </a:r>
            <a:endParaRPr lang="en-US" dirty="0"/>
          </a:p>
        </p:txBody>
      </p:sp>
      <p:sp>
        <p:nvSpPr>
          <p:cNvPr id="9" name="Down Arrow 8"/>
          <p:cNvSpPr/>
          <p:nvPr/>
        </p:nvSpPr>
        <p:spPr>
          <a:xfrm>
            <a:off x="4368775" y="2874686"/>
            <a:ext cx="179294" cy="3863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4226834" y="3462781"/>
            <a:ext cx="642470" cy="369332"/>
          </a:xfrm>
          <a:prstGeom prst="rect">
            <a:avLst/>
          </a:prstGeom>
          <a:noFill/>
        </p:spPr>
        <p:txBody>
          <a:bodyPr wrap="square" rtlCol="0">
            <a:spAutoFit/>
          </a:bodyPr>
          <a:lstStyle/>
          <a:p>
            <a:r>
              <a:rPr lang="en-US" dirty="0" smtClean="0"/>
              <a:t>key</a:t>
            </a:r>
            <a:endParaRPr lang="en-US" dirty="0"/>
          </a:p>
        </p:txBody>
      </p:sp>
      <p:sp>
        <p:nvSpPr>
          <p:cNvPr id="11" name="Down Arrow 10"/>
          <p:cNvSpPr/>
          <p:nvPr/>
        </p:nvSpPr>
        <p:spPr>
          <a:xfrm>
            <a:off x="5492340" y="2862735"/>
            <a:ext cx="179294" cy="3863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5295857" y="3462781"/>
            <a:ext cx="871081" cy="369332"/>
          </a:xfrm>
          <a:prstGeom prst="rect">
            <a:avLst/>
          </a:prstGeom>
          <a:noFill/>
        </p:spPr>
        <p:txBody>
          <a:bodyPr wrap="square" rtlCol="0">
            <a:spAutoFit/>
          </a:bodyPr>
          <a:lstStyle/>
          <a:p>
            <a:r>
              <a:rPr lang="en-US" dirty="0" smtClean="0"/>
              <a:t>value</a:t>
            </a:r>
            <a:endParaRPr lang="en-US" dirty="0"/>
          </a:p>
        </p:txBody>
      </p:sp>
      <p:sp>
        <p:nvSpPr>
          <p:cNvPr id="13" name="Down Arrow 12"/>
          <p:cNvSpPr/>
          <p:nvPr/>
        </p:nvSpPr>
        <p:spPr>
          <a:xfrm>
            <a:off x="6302144" y="2880666"/>
            <a:ext cx="179294" cy="3863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6210241" y="3435889"/>
            <a:ext cx="642470" cy="369332"/>
          </a:xfrm>
          <a:prstGeom prst="rect">
            <a:avLst/>
          </a:prstGeom>
          <a:noFill/>
        </p:spPr>
        <p:txBody>
          <a:bodyPr wrap="square" rtlCol="0">
            <a:spAutoFit/>
          </a:bodyPr>
          <a:lstStyle/>
          <a:p>
            <a:r>
              <a:rPr lang="en-US" dirty="0" smtClean="0"/>
              <a:t>key</a:t>
            </a:r>
            <a:endParaRPr lang="en-US" dirty="0"/>
          </a:p>
        </p:txBody>
      </p:sp>
      <p:sp>
        <p:nvSpPr>
          <p:cNvPr id="15" name="TextBox 14"/>
          <p:cNvSpPr txBox="1"/>
          <p:nvPr/>
        </p:nvSpPr>
        <p:spPr>
          <a:xfrm>
            <a:off x="7061905" y="3406589"/>
            <a:ext cx="871081" cy="369332"/>
          </a:xfrm>
          <a:prstGeom prst="rect">
            <a:avLst/>
          </a:prstGeom>
          <a:noFill/>
        </p:spPr>
        <p:txBody>
          <a:bodyPr wrap="square" rtlCol="0">
            <a:spAutoFit/>
          </a:bodyPr>
          <a:lstStyle/>
          <a:p>
            <a:r>
              <a:rPr lang="en-US" dirty="0" smtClean="0"/>
              <a:t>value</a:t>
            </a:r>
            <a:endParaRPr lang="en-US" dirty="0"/>
          </a:p>
        </p:txBody>
      </p:sp>
      <p:sp>
        <p:nvSpPr>
          <p:cNvPr id="16" name="Down Arrow 15"/>
          <p:cNvSpPr/>
          <p:nvPr/>
        </p:nvSpPr>
        <p:spPr>
          <a:xfrm>
            <a:off x="7336063" y="2898597"/>
            <a:ext cx="179294" cy="3863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2067370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Type and press enter:</a:t>
            </a:r>
          </a:p>
          <a:p>
            <a:pPr lvl="1"/>
            <a:r>
              <a:rPr lang="tr-TR" dirty="0" err="1" smtClean="0"/>
              <a:t>newD</a:t>
            </a:r>
            <a:r>
              <a:rPr lang="tr-TR" dirty="0" smtClean="0"/>
              <a:t> </a:t>
            </a:r>
            <a:r>
              <a:rPr lang="tr-TR" dirty="0"/>
              <a:t>= {</a:t>
            </a:r>
            <a:r>
              <a:rPr lang="tr-TR" dirty="0" smtClean="0"/>
              <a:t>}</a:t>
            </a:r>
          </a:p>
          <a:p>
            <a:pPr lvl="1"/>
            <a:r>
              <a:rPr lang="tr-TR" dirty="0" err="1" smtClean="0"/>
              <a:t>newD</a:t>
            </a:r>
            <a:endParaRPr lang="tr-TR" dirty="0"/>
          </a:p>
          <a:p>
            <a:pPr lvl="1"/>
            <a:r>
              <a:rPr lang="tr-TR" dirty="0" err="1" smtClean="0"/>
              <a:t>newD</a:t>
            </a:r>
            <a:r>
              <a:rPr lang="tr-TR" dirty="0"/>
              <a:t>['name'] = '</a:t>
            </a:r>
            <a:r>
              <a:rPr lang="tr-TR" dirty="0" smtClean="0"/>
              <a:t>Bob’ </a:t>
            </a:r>
          </a:p>
          <a:p>
            <a:pPr lvl="1"/>
            <a:r>
              <a:rPr lang="tr-TR" dirty="0" err="1" smtClean="0"/>
              <a:t>newD</a:t>
            </a:r>
            <a:r>
              <a:rPr lang="tr-TR" dirty="0"/>
              <a:t>['job'] = '</a:t>
            </a:r>
            <a:r>
              <a:rPr lang="tr-TR" dirty="0" smtClean="0"/>
              <a:t>dev’</a:t>
            </a:r>
            <a:endParaRPr lang="tr-TR" dirty="0"/>
          </a:p>
          <a:p>
            <a:pPr lvl="1"/>
            <a:r>
              <a:rPr lang="tr-TR" dirty="0" err="1" smtClean="0"/>
              <a:t>newD</a:t>
            </a:r>
            <a:r>
              <a:rPr lang="tr-TR" dirty="0"/>
              <a:t>['age'] = 40 </a:t>
            </a:r>
          </a:p>
          <a:p>
            <a:pPr lvl="1"/>
            <a:r>
              <a:rPr lang="tr-TR" dirty="0" err="1" smtClean="0"/>
              <a:t>newD</a:t>
            </a:r>
            <a:endParaRPr lang="tr-TR" dirty="0"/>
          </a:p>
          <a:p>
            <a:pPr lvl="1"/>
            <a:r>
              <a:rPr lang="tr-TR" dirty="0" err="1" smtClean="0"/>
              <a:t>newD</a:t>
            </a:r>
            <a:r>
              <a:rPr lang="tr-TR" dirty="0"/>
              <a:t>['</a:t>
            </a:r>
            <a:r>
              <a:rPr lang="tr-TR" dirty="0" smtClean="0"/>
              <a:t>name’]</a:t>
            </a:r>
          </a:p>
          <a:p>
            <a:pPr lvl="1"/>
            <a:r>
              <a:rPr lang="tr-TR" dirty="0" smtClean="0">
                <a:solidFill>
                  <a:srgbClr val="FF0000"/>
                </a:solidFill>
              </a:rPr>
              <a:t>Notice that </a:t>
            </a:r>
            <a:r>
              <a:rPr lang="tr-TR" dirty="0" err="1" smtClean="0">
                <a:solidFill>
                  <a:srgbClr val="FF0000"/>
                </a:solidFill>
              </a:rPr>
              <a:t>newD</a:t>
            </a:r>
            <a:r>
              <a:rPr lang="tr-TR" dirty="0" smtClean="0">
                <a:solidFill>
                  <a:srgbClr val="FF0000"/>
                </a:solidFill>
              </a:rPr>
              <a:t> now contains key:value assignments</a:t>
            </a:r>
            <a:endParaRPr lang="tr-TR" dirty="0">
              <a:solidFill>
                <a:srgbClr val="FF0000"/>
              </a:solidFill>
            </a:endParaRPr>
          </a:p>
          <a:p>
            <a:pPr lvl="1"/>
            <a:endParaRPr lang="en-US" dirty="0">
              <a:solidFill>
                <a:srgbClr val="FF0000"/>
              </a:solidFill>
            </a:endParaRPr>
          </a:p>
        </p:txBody>
      </p:sp>
      <p:sp>
        <p:nvSpPr>
          <p:cNvPr id="3" name="Title 2"/>
          <p:cNvSpPr>
            <a:spLocks noGrp="1"/>
          </p:cNvSpPr>
          <p:nvPr>
            <p:ph type="title"/>
          </p:nvPr>
        </p:nvSpPr>
        <p:spPr/>
        <p:txBody>
          <a:bodyPr/>
          <a:lstStyle/>
          <a:p>
            <a:r>
              <a:rPr lang="en-US" sz="3200" dirty="0" smtClean="0"/>
              <a:t>We can also create empty dictionaries and fill them one by one</a:t>
            </a:r>
            <a:endParaRPr lang="en-US" sz="3200" dirty="0"/>
          </a:p>
        </p:txBody>
      </p:sp>
    </p:spTree>
    <p:extLst>
      <p:ext uri="{BB962C8B-B14F-4D97-AF65-F5344CB8AC3E}">
        <p14:creationId xmlns:p14="http://schemas.microsoft.com/office/powerpoint/2010/main" val="223916819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for item in D.keys():</a:t>
            </a:r>
          </a:p>
          <a:p>
            <a:pPr lvl="1"/>
            <a:r>
              <a:rPr lang="en-US" dirty="0"/>
              <a:t>p</a:t>
            </a:r>
            <a:r>
              <a:rPr lang="en-US" dirty="0" smtClean="0"/>
              <a:t>rint item</a:t>
            </a:r>
          </a:p>
          <a:p>
            <a:r>
              <a:rPr lang="en-US" dirty="0" smtClean="0">
                <a:solidFill>
                  <a:srgbClr val="FF0000"/>
                </a:solidFill>
              </a:rPr>
              <a:t>What is this printing, the keys or values?</a:t>
            </a:r>
          </a:p>
          <a:p>
            <a:pPr lvl="1"/>
            <a:endParaRPr lang="en-US" dirty="0"/>
          </a:p>
          <a:p>
            <a:r>
              <a:rPr lang="en-US" dirty="0"/>
              <a:t>f</a:t>
            </a:r>
            <a:r>
              <a:rPr lang="en-US" dirty="0" smtClean="0"/>
              <a:t>or item in D.keys():</a:t>
            </a:r>
          </a:p>
          <a:p>
            <a:pPr lvl="1"/>
            <a:r>
              <a:rPr lang="en-US" dirty="0" smtClean="0"/>
              <a:t>print D[item]</a:t>
            </a:r>
          </a:p>
          <a:p>
            <a:r>
              <a:rPr lang="en-US" dirty="0" smtClean="0">
                <a:solidFill>
                  <a:srgbClr val="FF0000"/>
                </a:solidFill>
              </a:rPr>
              <a:t>What is this printing, the keys or values?</a:t>
            </a:r>
          </a:p>
          <a:p>
            <a:pPr lvl="1"/>
            <a:endParaRPr lang="en-US" dirty="0"/>
          </a:p>
          <a:p>
            <a:r>
              <a:rPr lang="en-US" dirty="0" smtClean="0"/>
              <a:t>for key,value in D.iteritems():</a:t>
            </a:r>
          </a:p>
          <a:p>
            <a:pPr lvl="1"/>
            <a:r>
              <a:rPr lang="en-US" dirty="0" smtClean="0"/>
              <a:t>print(key, value)</a:t>
            </a:r>
          </a:p>
          <a:p>
            <a:r>
              <a:rPr lang="en-US" dirty="0" smtClean="0">
                <a:solidFill>
                  <a:srgbClr val="FF0000"/>
                </a:solidFill>
              </a:rPr>
              <a:t>Trick question: What is this printing, the keys or values?</a:t>
            </a:r>
            <a:endParaRPr lang="en-US" dirty="0">
              <a:solidFill>
                <a:srgbClr val="FF0000"/>
              </a:solidFill>
            </a:endParaRPr>
          </a:p>
        </p:txBody>
      </p:sp>
      <p:sp>
        <p:nvSpPr>
          <p:cNvPr id="3" name="Title 2"/>
          <p:cNvSpPr>
            <a:spLocks noGrp="1"/>
          </p:cNvSpPr>
          <p:nvPr>
            <p:ph type="title"/>
          </p:nvPr>
        </p:nvSpPr>
        <p:spPr/>
        <p:txBody>
          <a:bodyPr/>
          <a:lstStyle/>
          <a:p>
            <a:r>
              <a:rPr lang="en-US" dirty="0" smtClean="0"/>
              <a:t>How to iterate through dictionaries</a:t>
            </a:r>
            <a:endParaRPr lang="en-US" dirty="0"/>
          </a:p>
        </p:txBody>
      </p:sp>
    </p:spTree>
    <p:extLst>
      <p:ext uri="{BB962C8B-B14F-4D97-AF65-F5344CB8AC3E}">
        <p14:creationId xmlns:p14="http://schemas.microsoft.com/office/powerpoint/2010/main" val="388196672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We have a DNA sequence where we want to find the reverse complement.  Not just that, but we want a script that we can reuse for all DNA sequences without having to modify the script every time.</a:t>
            </a:r>
          </a:p>
          <a:p>
            <a:r>
              <a:rPr lang="en-US" dirty="0" smtClean="0"/>
              <a:t>First, we need to make a script that can accept system arguments (arguments you give on the command line when you run the script)</a:t>
            </a:r>
          </a:p>
          <a:p>
            <a:pPr lvl="1"/>
            <a:r>
              <a:rPr lang="en-US" dirty="0" smtClean="0"/>
              <a:t>Behold, the python module sys to give input to a script </a:t>
            </a:r>
          </a:p>
          <a:p>
            <a:r>
              <a:rPr lang="en-US" dirty="0" smtClean="0"/>
              <a:t>Modules or packages provide extra functionality to python’s pre-built functions</a:t>
            </a:r>
          </a:p>
          <a:p>
            <a:pPr lvl="1"/>
            <a:r>
              <a:rPr lang="en-US" dirty="0" smtClean="0"/>
              <a:t>modules must be imported in each python session in order to access their functions</a:t>
            </a:r>
            <a:endParaRPr lang="en-US" dirty="0"/>
          </a:p>
        </p:txBody>
      </p:sp>
      <p:sp>
        <p:nvSpPr>
          <p:cNvPr id="3" name="Title 2"/>
          <p:cNvSpPr>
            <a:spLocks noGrp="1"/>
          </p:cNvSpPr>
          <p:nvPr>
            <p:ph type="title"/>
          </p:nvPr>
        </p:nvSpPr>
        <p:spPr/>
        <p:txBody>
          <a:bodyPr/>
          <a:lstStyle/>
          <a:p>
            <a:r>
              <a:rPr lang="en-US" dirty="0" smtClean="0"/>
              <a:t>Reverse Complementing DNA</a:t>
            </a:r>
            <a:endParaRPr lang="en-US" dirty="0"/>
          </a:p>
        </p:txBody>
      </p:sp>
    </p:spTree>
    <p:extLst>
      <p:ext uri="{BB962C8B-B14F-4D97-AF65-F5344CB8AC3E}">
        <p14:creationId xmlns:p14="http://schemas.microsoft.com/office/powerpoint/2010/main" val="214899057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a python script that looks like this:</a:t>
            </a:r>
          </a:p>
        </p:txBody>
      </p:sp>
      <p:sp>
        <p:nvSpPr>
          <p:cNvPr id="5" name="Content Placeholder 4"/>
          <p:cNvSpPr>
            <a:spLocks noGrp="1"/>
          </p:cNvSpPr>
          <p:nvPr>
            <p:ph sz="quarter" idx="13"/>
          </p:nvPr>
        </p:nvSpPr>
        <p:spPr>
          <a:xfrm>
            <a:off x="3615765" y="2443472"/>
            <a:ext cx="5610192" cy="3877056"/>
          </a:xfrm>
        </p:spPr>
        <p:txBody>
          <a:bodyPr>
            <a:normAutofit fontScale="92500" lnSpcReduction="20000"/>
          </a:bodyPr>
          <a:lstStyle/>
          <a:p>
            <a:r>
              <a:rPr lang="en-US" dirty="0"/>
              <a:t>Run your script by typing into the command line</a:t>
            </a:r>
            <a:r>
              <a:rPr lang="en-US" dirty="0" smtClean="0"/>
              <a:t>:</a:t>
            </a:r>
          </a:p>
          <a:p>
            <a:r>
              <a:rPr lang="en-US" dirty="0"/>
              <a:t>p</a:t>
            </a:r>
            <a:r>
              <a:rPr lang="en-US" dirty="0" smtClean="0"/>
              <a:t>ython system_input.py hello </a:t>
            </a:r>
            <a:r>
              <a:rPr lang="en-US" dirty="0" smtClean="0"/>
              <a:t>world</a:t>
            </a:r>
          </a:p>
          <a:p>
            <a:r>
              <a:rPr lang="en-US" dirty="0" smtClean="0"/>
              <a:t>If you are using </a:t>
            </a:r>
            <a:r>
              <a:rPr lang="en-US" dirty="0" err="1" smtClean="0"/>
              <a:t>spyder</a:t>
            </a:r>
            <a:r>
              <a:rPr lang="en-US" dirty="0"/>
              <a:t> </a:t>
            </a:r>
            <a:r>
              <a:rPr lang="en-US" dirty="0" smtClean="0"/>
              <a:t>type in the console:</a:t>
            </a:r>
          </a:p>
          <a:p>
            <a:r>
              <a:rPr lang="en-US" dirty="0"/>
              <a:t>%run </a:t>
            </a:r>
            <a:r>
              <a:rPr lang="en-US" dirty="0" err="1"/>
              <a:t>system_input.py</a:t>
            </a:r>
            <a:r>
              <a:rPr lang="en-US" dirty="0"/>
              <a:t> hello world</a:t>
            </a:r>
            <a:endParaRPr lang="en-US" dirty="0" smtClean="0"/>
          </a:p>
          <a:p>
            <a:r>
              <a:rPr lang="en-US" dirty="0" smtClean="0"/>
              <a:t>Modify your script so that the output is hello world </a:t>
            </a:r>
          </a:p>
          <a:p>
            <a:pPr lvl="1"/>
            <a:r>
              <a:rPr lang="en-US" dirty="0" smtClean="0"/>
              <a:t>Index sys.argv to get just hello world</a:t>
            </a:r>
          </a:p>
          <a:p>
            <a:pPr lvl="1"/>
            <a:r>
              <a:rPr lang="en-US" dirty="0" smtClean="0"/>
              <a:t>Convert your resulting list to a string (google list to string python</a:t>
            </a:r>
            <a:r>
              <a:rPr lang="en-US" dirty="0" smtClean="0"/>
              <a:t>)</a:t>
            </a:r>
          </a:p>
          <a:p>
            <a:pPr lvl="2"/>
            <a:r>
              <a:rPr lang="en-US" dirty="0" smtClean="0"/>
              <a:t>(this is the ‘’.join() method)</a:t>
            </a:r>
            <a:endParaRPr lang="en-US" dirty="0"/>
          </a:p>
        </p:txBody>
      </p:sp>
      <p:sp>
        <p:nvSpPr>
          <p:cNvPr id="6" name="Content Placeholder 5"/>
          <p:cNvSpPr>
            <a:spLocks noGrp="1"/>
          </p:cNvSpPr>
          <p:nvPr>
            <p:ph sz="quarter" idx="14"/>
          </p:nvPr>
        </p:nvSpPr>
        <p:spPr>
          <a:xfrm>
            <a:off x="124043" y="3405692"/>
            <a:ext cx="4512236" cy="2017955"/>
          </a:xfrm>
          <a:ln>
            <a:noFill/>
          </a:ln>
        </p:spPr>
        <p:txBody>
          <a:bodyPr>
            <a:normAutofit/>
          </a:bodyPr>
          <a:lstStyle/>
          <a:p>
            <a:r>
              <a:rPr lang="en-US" sz="1800" dirty="0"/>
              <a:t>import sys</a:t>
            </a:r>
          </a:p>
          <a:p>
            <a:r>
              <a:rPr lang="en-US" sz="1800" dirty="0"/>
              <a:t>repeat_after_me = </a:t>
            </a:r>
            <a:r>
              <a:rPr lang="en-US" sz="1800" dirty="0" smtClean="0"/>
              <a:t>sys.argv[:]</a:t>
            </a:r>
            <a:endParaRPr lang="en-US" sz="1800" dirty="0"/>
          </a:p>
          <a:p>
            <a:r>
              <a:rPr lang="en-US" sz="1800" dirty="0"/>
              <a:t>print(repeat_after_me)</a:t>
            </a:r>
          </a:p>
          <a:p>
            <a:pPr marL="0" indent="0">
              <a:buNone/>
            </a:pPr>
            <a:endParaRPr lang="en-US" sz="1800" dirty="0"/>
          </a:p>
        </p:txBody>
      </p:sp>
      <p:sp>
        <p:nvSpPr>
          <p:cNvPr id="7" name="TextBox 6"/>
          <p:cNvSpPr txBox="1"/>
          <p:nvPr/>
        </p:nvSpPr>
        <p:spPr>
          <a:xfrm>
            <a:off x="960754" y="2908159"/>
            <a:ext cx="2046491" cy="369332"/>
          </a:xfrm>
          <a:prstGeom prst="rect">
            <a:avLst/>
          </a:prstGeom>
          <a:noFill/>
        </p:spPr>
        <p:txBody>
          <a:bodyPr wrap="square" rtlCol="0">
            <a:spAutoFit/>
          </a:bodyPr>
          <a:lstStyle/>
          <a:p>
            <a:r>
              <a:rPr lang="en-US" dirty="0" err="1" smtClean="0"/>
              <a:t>system_input.py</a:t>
            </a:r>
            <a:endParaRPr lang="en-US" dirty="0"/>
          </a:p>
        </p:txBody>
      </p:sp>
      <p:sp>
        <p:nvSpPr>
          <p:cNvPr id="8" name="Rectangle 7"/>
          <p:cNvSpPr/>
          <p:nvPr/>
        </p:nvSpPr>
        <p:spPr>
          <a:xfrm>
            <a:off x="49885" y="3405692"/>
            <a:ext cx="3565880" cy="130077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2382972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99247" y="1994350"/>
            <a:ext cx="7745505" cy="3877815"/>
          </a:xfrm>
        </p:spPr>
        <p:txBody>
          <a:bodyPr>
            <a:noAutofit/>
          </a:bodyPr>
          <a:lstStyle/>
          <a:p>
            <a:r>
              <a:rPr lang="en-US" sz="1700" dirty="0" smtClean="0"/>
              <a:t>1. Now that we know how to give a script system arguments, we need to convert our DNA sequence into it’s complement:</a:t>
            </a:r>
          </a:p>
          <a:p>
            <a:pPr lvl="1"/>
            <a:r>
              <a:rPr lang="en-US" sz="1700" dirty="0"/>
              <a:t>a</a:t>
            </a:r>
            <a:r>
              <a:rPr lang="en-US" sz="1700" dirty="0" smtClean="0"/>
              <a:t>. use a practice sequence within your script: </a:t>
            </a:r>
            <a:r>
              <a:rPr lang="en-US" sz="1700" dirty="0" err="1" smtClean="0"/>
              <a:t>ie</a:t>
            </a:r>
            <a:r>
              <a:rPr lang="en-US" sz="1700" dirty="0"/>
              <a:t> </a:t>
            </a:r>
            <a:r>
              <a:rPr lang="en-US" sz="1700" dirty="0" smtClean="0"/>
              <a:t>sequence </a:t>
            </a:r>
            <a:r>
              <a:rPr lang="en-US" sz="1700" dirty="0"/>
              <a:t>= '</a:t>
            </a:r>
            <a:r>
              <a:rPr lang="en-US" sz="1700" dirty="0" err="1" smtClean="0"/>
              <a:t>atcggacttca</a:t>
            </a:r>
            <a:r>
              <a:rPr lang="en-US" sz="1700" dirty="0" smtClean="0"/>
              <a:t>’</a:t>
            </a:r>
          </a:p>
          <a:p>
            <a:pPr lvl="1"/>
            <a:r>
              <a:rPr lang="en-US" sz="1700" dirty="0"/>
              <a:t>b</a:t>
            </a:r>
            <a:r>
              <a:rPr lang="en-US" sz="1700" dirty="0" smtClean="0"/>
              <a:t>. We should store the DNA sequence as a variable</a:t>
            </a:r>
          </a:p>
          <a:p>
            <a:pPr lvl="1"/>
            <a:r>
              <a:rPr lang="en-US" sz="1700" dirty="0"/>
              <a:t>c</a:t>
            </a:r>
            <a:r>
              <a:rPr lang="en-US" sz="1700" dirty="0" smtClean="0"/>
              <a:t>. We should reverse the sequence of the dna</a:t>
            </a:r>
          </a:p>
          <a:p>
            <a:pPr lvl="1"/>
            <a:r>
              <a:rPr lang="en-US" sz="1700" dirty="0"/>
              <a:t>d</a:t>
            </a:r>
            <a:r>
              <a:rPr lang="en-US" sz="1700" dirty="0" smtClean="0"/>
              <a:t>. We should create a dictionary of complementary bases</a:t>
            </a:r>
          </a:p>
          <a:p>
            <a:pPr lvl="1"/>
            <a:r>
              <a:rPr lang="en-US" sz="1700" dirty="0"/>
              <a:t>e</a:t>
            </a:r>
            <a:r>
              <a:rPr lang="en-US" sz="1700" dirty="0" smtClean="0"/>
              <a:t>. We should iterate through the dna sequence.  Within our for loop, we need to index the dictionary with our dna nucleotides and pull out the value for the keys.</a:t>
            </a:r>
          </a:p>
          <a:p>
            <a:pPr lvl="1"/>
            <a:r>
              <a:rPr lang="en-US" sz="1700" dirty="0"/>
              <a:t>f</a:t>
            </a:r>
            <a:r>
              <a:rPr lang="en-US" sz="1700" dirty="0" smtClean="0"/>
              <a:t>. We should store these values from the dictionary to an empty list</a:t>
            </a:r>
          </a:p>
          <a:p>
            <a:r>
              <a:rPr lang="en-US" sz="1700" dirty="0" smtClean="0"/>
              <a:t>2. We need to convert the list to a string</a:t>
            </a:r>
          </a:p>
          <a:p>
            <a:r>
              <a:rPr lang="en-US" sz="1700" dirty="0"/>
              <a:t>3</a:t>
            </a:r>
            <a:r>
              <a:rPr lang="en-US" sz="1700" smtClean="0"/>
              <a:t>. </a:t>
            </a:r>
            <a:r>
              <a:rPr lang="en-US" sz="1700" dirty="0" smtClean="0"/>
              <a:t>Erase your practice sequence and give your sequence as a system command</a:t>
            </a:r>
          </a:p>
          <a:p>
            <a:r>
              <a:rPr lang="en-US" sz="1700" b="1" dirty="0" smtClean="0"/>
              <a:t>The answer we should get if our </a:t>
            </a:r>
            <a:r>
              <a:rPr lang="en-US" sz="1700" b="1" dirty="0"/>
              <a:t>script worked is: </a:t>
            </a:r>
            <a:r>
              <a:rPr lang="en-US" sz="1700" b="1" dirty="0" err="1"/>
              <a:t>tgaagtccgat</a:t>
            </a:r>
            <a:endParaRPr lang="en-US" sz="1700" b="1" dirty="0"/>
          </a:p>
        </p:txBody>
      </p:sp>
      <p:sp>
        <p:nvSpPr>
          <p:cNvPr id="5" name="Title 4"/>
          <p:cNvSpPr>
            <a:spLocks noGrp="1"/>
          </p:cNvSpPr>
          <p:nvPr>
            <p:ph type="title"/>
          </p:nvPr>
        </p:nvSpPr>
        <p:spPr/>
        <p:txBody>
          <a:bodyPr/>
          <a:lstStyle/>
          <a:p>
            <a:r>
              <a:rPr lang="en-US" dirty="0" smtClean="0"/>
              <a:t>Breaking our problem down </a:t>
            </a:r>
            <a:endParaRPr lang="en-US" dirty="0"/>
          </a:p>
        </p:txBody>
      </p:sp>
    </p:spTree>
    <p:extLst>
      <p:ext uri="{BB962C8B-B14F-4D97-AF65-F5344CB8AC3E}">
        <p14:creationId xmlns:p14="http://schemas.microsoft.com/office/powerpoint/2010/main" val="134702602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Review on for loops – nested for loops</a:t>
            </a:r>
          </a:p>
          <a:p>
            <a:r>
              <a:rPr lang="en-US" dirty="0" smtClean="0"/>
              <a:t>Dictionaries </a:t>
            </a:r>
            <a:r>
              <a:rPr lang="en-US" dirty="0"/>
              <a:t>(p.79 Learning Python</a:t>
            </a:r>
            <a:r>
              <a:rPr lang="en-US" dirty="0" smtClean="0"/>
              <a:t>)</a:t>
            </a:r>
          </a:p>
          <a:p>
            <a:r>
              <a:rPr lang="en-US" dirty="0" smtClean="0"/>
              <a:t>Sys Module for system arguments</a:t>
            </a:r>
          </a:p>
          <a:p>
            <a:r>
              <a:rPr lang="en-US" dirty="0" smtClean="0"/>
              <a:t>Reverse complementing a DNA sequence</a:t>
            </a:r>
          </a:p>
          <a:p>
            <a:r>
              <a:rPr lang="en-US" dirty="0" smtClean="0"/>
              <a:t>Using the range function for for loops</a:t>
            </a:r>
          </a:p>
          <a:p>
            <a:endParaRPr lang="en-US" dirty="0"/>
          </a:p>
          <a:p>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38557984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import </a:t>
            </a:r>
            <a:r>
              <a:rPr lang="en-US" dirty="0" smtClean="0"/>
              <a:t>sys</a:t>
            </a:r>
          </a:p>
          <a:p>
            <a:r>
              <a:rPr lang="en-US" dirty="0"/>
              <a:t>sequence = </a:t>
            </a:r>
            <a:r>
              <a:rPr lang="en-US" dirty="0" err="1"/>
              <a:t>str</a:t>
            </a:r>
            <a:r>
              <a:rPr lang="en-US" dirty="0"/>
              <a:t>(</a:t>
            </a:r>
            <a:r>
              <a:rPr lang="en-US" dirty="0" err="1"/>
              <a:t>sys.argv</a:t>
            </a:r>
            <a:r>
              <a:rPr lang="en-US" dirty="0"/>
              <a:t>[1])</a:t>
            </a:r>
          </a:p>
          <a:p>
            <a:r>
              <a:rPr lang="en-US" dirty="0" err="1"/>
              <a:t>newseq</a:t>
            </a:r>
            <a:r>
              <a:rPr lang="en-US" dirty="0"/>
              <a:t> = sequence[::-1]</a:t>
            </a:r>
          </a:p>
          <a:p>
            <a:r>
              <a:rPr lang="tr-TR" dirty="0" err="1"/>
              <a:t>dnadict</a:t>
            </a:r>
            <a:r>
              <a:rPr lang="tr-TR" dirty="0"/>
              <a:t> = {'</a:t>
            </a:r>
            <a:r>
              <a:rPr lang="tr-TR" dirty="0" err="1"/>
              <a:t>a':'t</a:t>
            </a:r>
            <a:r>
              <a:rPr lang="tr-TR" dirty="0"/>
              <a:t>', '</a:t>
            </a:r>
            <a:r>
              <a:rPr lang="tr-TR" dirty="0" err="1"/>
              <a:t>t':'a</a:t>
            </a:r>
            <a:r>
              <a:rPr lang="tr-TR" dirty="0"/>
              <a:t>', '</a:t>
            </a:r>
            <a:r>
              <a:rPr lang="tr-TR" dirty="0" err="1"/>
              <a:t>c':'g</a:t>
            </a:r>
            <a:r>
              <a:rPr lang="tr-TR" dirty="0"/>
              <a:t>', '</a:t>
            </a:r>
            <a:r>
              <a:rPr lang="tr-TR" dirty="0" err="1"/>
              <a:t>g':'c</a:t>
            </a:r>
            <a:r>
              <a:rPr lang="tr-TR" dirty="0"/>
              <a:t>'}</a:t>
            </a:r>
          </a:p>
          <a:p>
            <a:r>
              <a:rPr lang="tr-TR" dirty="0" err="1"/>
              <a:t>compseq</a:t>
            </a:r>
            <a:r>
              <a:rPr lang="tr-TR" dirty="0"/>
              <a:t> = []</a:t>
            </a:r>
          </a:p>
          <a:p>
            <a:r>
              <a:rPr lang="tr-TR" dirty="0" err="1"/>
              <a:t>for</a:t>
            </a:r>
            <a:r>
              <a:rPr lang="tr-TR" dirty="0"/>
              <a:t> </a:t>
            </a:r>
            <a:r>
              <a:rPr lang="tr-TR" dirty="0" err="1"/>
              <a:t>item</a:t>
            </a:r>
            <a:r>
              <a:rPr lang="tr-TR" dirty="0"/>
              <a:t> in </a:t>
            </a:r>
            <a:r>
              <a:rPr lang="tr-TR" dirty="0" err="1" smtClean="0"/>
              <a:t>newseq</a:t>
            </a:r>
            <a:r>
              <a:rPr lang="tr-TR" dirty="0" smtClean="0"/>
              <a:t>:</a:t>
            </a:r>
          </a:p>
          <a:p>
            <a:pPr lvl="1"/>
            <a:r>
              <a:rPr lang="tr-TR" dirty="0" err="1" smtClean="0"/>
              <a:t>compseq.append</a:t>
            </a:r>
            <a:r>
              <a:rPr lang="tr-TR" dirty="0"/>
              <a:t>(</a:t>
            </a:r>
            <a:r>
              <a:rPr lang="tr-TR" dirty="0" err="1"/>
              <a:t>dnadict</a:t>
            </a:r>
            <a:r>
              <a:rPr lang="tr-TR" dirty="0"/>
              <a:t>[</a:t>
            </a:r>
            <a:r>
              <a:rPr lang="tr-TR" dirty="0" err="1"/>
              <a:t>item</a:t>
            </a:r>
            <a:r>
              <a:rPr lang="tr-TR" dirty="0"/>
              <a:t>]</a:t>
            </a:r>
            <a:r>
              <a:rPr lang="tr-TR" dirty="0" smtClean="0"/>
              <a:t>)</a:t>
            </a:r>
          </a:p>
          <a:p>
            <a:pPr lvl="1"/>
            <a:endParaRPr lang="tr-TR" dirty="0"/>
          </a:p>
          <a:p>
            <a:r>
              <a:rPr lang="tr-TR" dirty="0"/>
              <a:t>newseq2 = ''.</a:t>
            </a:r>
            <a:r>
              <a:rPr lang="tr-TR" dirty="0" err="1"/>
              <a:t>join</a:t>
            </a:r>
            <a:r>
              <a:rPr lang="tr-TR" dirty="0"/>
              <a:t>(</a:t>
            </a:r>
            <a:r>
              <a:rPr lang="tr-TR" dirty="0" err="1"/>
              <a:t>compseq</a:t>
            </a:r>
            <a:r>
              <a:rPr lang="tr-TR" smtClean="0"/>
              <a:t>)</a:t>
            </a:r>
            <a:endParaRPr lang="tr-TR" dirty="0"/>
          </a:p>
          <a:p>
            <a:r>
              <a:rPr lang="tr-TR" dirty="0" err="1"/>
              <a:t>print</a:t>
            </a:r>
            <a:r>
              <a:rPr lang="tr-TR" dirty="0"/>
              <a:t>(newseq2)</a:t>
            </a:r>
          </a:p>
          <a:p>
            <a:endParaRPr lang="tr-TR" dirty="0"/>
          </a:p>
          <a:p>
            <a:endParaRPr lang="en-US" dirty="0"/>
          </a:p>
        </p:txBody>
      </p:sp>
      <p:sp>
        <p:nvSpPr>
          <p:cNvPr id="3" name="Title 2"/>
          <p:cNvSpPr>
            <a:spLocks noGrp="1"/>
          </p:cNvSpPr>
          <p:nvPr>
            <p:ph type="title"/>
          </p:nvPr>
        </p:nvSpPr>
        <p:spPr/>
        <p:txBody>
          <a:bodyPr/>
          <a:lstStyle/>
          <a:p>
            <a:r>
              <a:rPr lang="en-US" dirty="0" smtClean="0"/>
              <a:t>The Answer</a:t>
            </a:r>
            <a:endParaRPr lang="en-US" dirty="0"/>
          </a:p>
        </p:txBody>
      </p:sp>
    </p:spTree>
    <p:extLst>
      <p:ext uri="{BB962C8B-B14F-4D97-AF65-F5344CB8AC3E}">
        <p14:creationId xmlns:p14="http://schemas.microsoft.com/office/powerpoint/2010/main" val="680020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smtClean="0"/>
              <a:t>You don’t have to go through every item.  You can write a for loop to iterate by numeric position. Remember your indexing (start, end, step)</a:t>
            </a:r>
          </a:p>
          <a:p>
            <a:r>
              <a:rPr lang="en-US" sz="2000" dirty="0" smtClean="0"/>
              <a:t>Type and press enter:</a:t>
            </a:r>
          </a:p>
          <a:p>
            <a:pPr lvl="1"/>
            <a:r>
              <a:rPr lang="en-US" sz="2000" dirty="0"/>
              <a:t>list1 = [‘a’, ‘b’, ‘c’, ‘d’</a:t>
            </a:r>
            <a:r>
              <a:rPr lang="en-US" sz="2000" dirty="0" smtClean="0"/>
              <a:t>]</a:t>
            </a:r>
          </a:p>
          <a:p>
            <a:pPr lvl="1"/>
            <a:r>
              <a:rPr lang="en-US" sz="2000" dirty="0"/>
              <a:t>l</a:t>
            </a:r>
            <a:r>
              <a:rPr lang="en-US" sz="2000" dirty="0" smtClean="0"/>
              <a:t>en(list1)</a:t>
            </a:r>
          </a:p>
          <a:p>
            <a:pPr lvl="1"/>
            <a:r>
              <a:rPr lang="en-US" sz="2000" dirty="0" smtClean="0"/>
              <a:t>range(0, len(list1))</a:t>
            </a:r>
          </a:p>
          <a:p>
            <a:pPr lvl="1"/>
            <a:r>
              <a:rPr lang="en-US" sz="2000" dirty="0" smtClean="0"/>
              <a:t>range</a:t>
            </a:r>
            <a:r>
              <a:rPr lang="en-US" sz="2000" dirty="0"/>
              <a:t>(0, len(list1), 2</a:t>
            </a:r>
            <a:r>
              <a:rPr lang="en-US" sz="2000" dirty="0" smtClean="0"/>
              <a:t>)</a:t>
            </a:r>
          </a:p>
          <a:p>
            <a:pPr marL="411480" lvl="1" indent="0">
              <a:buNone/>
            </a:pPr>
            <a:endParaRPr lang="en-US" sz="2000" dirty="0" smtClean="0"/>
          </a:p>
          <a:p>
            <a:pPr lvl="1"/>
            <a:endParaRPr lang="en-US" sz="2000" dirty="0"/>
          </a:p>
          <a:p>
            <a:endParaRPr lang="en-US" sz="2000" dirty="0" smtClean="0"/>
          </a:p>
          <a:p>
            <a:endParaRPr lang="en-US" sz="2000" dirty="0" smtClean="0"/>
          </a:p>
        </p:txBody>
      </p:sp>
      <p:sp>
        <p:nvSpPr>
          <p:cNvPr id="3" name="Title 2"/>
          <p:cNvSpPr>
            <a:spLocks noGrp="1"/>
          </p:cNvSpPr>
          <p:nvPr>
            <p:ph type="title"/>
          </p:nvPr>
        </p:nvSpPr>
        <p:spPr/>
        <p:txBody>
          <a:bodyPr/>
          <a:lstStyle/>
          <a:p>
            <a:r>
              <a:rPr lang="en-US" dirty="0" smtClean="0"/>
              <a:t>One other thing about iterating….</a:t>
            </a:r>
            <a:endParaRPr lang="en-US" dirty="0"/>
          </a:p>
        </p:txBody>
      </p:sp>
    </p:spTree>
    <p:extLst>
      <p:ext uri="{BB962C8B-B14F-4D97-AF65-F5344CB8AC3E}">
        <p14:creationId xmlns:p14="http://schemas.microsoft.com/office/powerpoint/2010/main" val="419600516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smtClean="0"/>
              <a:t>This </a:t>
            </a:r>
            <a:r>
              <a:rPr lang="en-US" sz="2000" dirty="0"/>
              <a:t>for loop will iterate through range of list1 or the index of </a:t>
            </a:r>
            <a:r>
              <a:rPr lang="en-US" sz="2000" dirty="0" smtClean="0"/>
              <a:t>list1, type and press enter:</a:t>
            </a:r>
            <a:endParaRPr lang="en-US" sz="2000" dirty="0"/>
          </a:p>
          <a:p>
            <a:pPr lvl="1"/>
            <a:r>
              <a:rPr lang="en-US" sz="2000" dirty="0"/>
              <a:t>for i in range(0, len(list1), 2):</a:t>
            </a:r>
          </a:p>
          <a:p>
            <a:pPr lvl="2"/>
            <a:r>
              <a:rPr lang="en-US" dirty="0"/>
              <a:t>print(i)</a:t>
            </a:r>
          </a:p>
          <a:p>
            <a:r>
              <a:rPr lang="en-US" sz="2000" dirty="0" smtClean="0"/>
              <a:t>This </a:t>
            </a:r>
            <a:r>
              <a:rPr lang="en-US" sz="2000" dirty="0"/>
              <a:t>for loop will iterate through list1 by indexing list1 using </a:t>
            </a:r>
            <a:r>
              <a:rPr lang="en-US" sz="2000" dirty="0" smtClean="0"/>
              <a:t>i, type and press enter:</a:t>
            </a:r>
            <a:endParaRPr lang="en-US" sz="2000" dirty="0"/>
          </a:p>
          <a:p>
            <a:pPr lvl="1"/>
            <a:r>
              <a:rPr lang="en-US" sz="2000" dirty="0"/>
              <a:t>for i in range(0, len(list1), 2):</a:t>
            </a:r>
          </a:p>
          <a:p>
            <a:pPr lvl="2"/>
            <a:r>
              <a:rPr lang="en-US" dirty="0"/>
              <a:t>print(list1[i]</a:t>
            </a:r>
            <a:r>
              <a:rPr lang="en-US" dirty="0" smtClean="0"/>
              <a:t>)</a:t>
            </a:r>
          </a:p>
          <a:p>
            <a:r>
              <a:rPr lang="en-US" sz="2000" dirty="0" smtClean="0"/>
              <a:t>This for loop will iterate through list1 but pull out multiple indices, type and press enter:</a:t>
            </a:r>
          </a:p>
          <a:p>
            <a:pPr lvl="1"/>
            <a:r>
              <a:rPr lang="en-US" sz="2000" dirty="0"/>
              <a:t>f</a:t>
            </a:r>
            <a:r>
              <a:rPr lang="en-US" sz="2000" dirty="0" smtClean="0"/>
              <a:t>or i in range(0, len(list1),2):</a:t>
            </a:r>
          </a:p>
          <a:p>
            <a:pPr lvl="2"/>
            <a:r>
              <a:rPr lang="en-US" dirty="0"/>
              <a:t>l</a:t>
            </a:r>
            <a:r>
              <a:rPr lang="en-US" dirty="0" smtClean="0"/>
              <a:t>ist1[i:i+2]</a:t>
            </a:r>
            <a:endParaRPr lang="en-US" dirty="0"/>
          </a:p>
        </p:txBody>
      </p:sp>
      <p:sp>
        <p:nvSpPr>
          <p:cNvPr id="4" name="Title 2"/>
          <p:cNvSpPr>
            <a:spLocks noGrp="1"/>
          </p:cNvSpPr>
          <p:nvPr>
            <p:ph type="title"/>
          </p:nvPr>
        </p:nvSpPr>
        <p:spPr/>
        <p:txBody>
          <a:bodyPr/>
          <a:lstStyle/>
          <a:p>
            <a:r>
              <a:rPr lang="en-US" dirty="0" smtClean="0"/>
              <a:t>One other thing about iterating….</a:t>
            </a:r>
            <a:endParaRPr lang="en-US" dirty="0"/>
          </a:p>
        </p:txBody>
      </p:sp>
    </p:spTree>
    <p:extLst>
      <p:ext uri="{BB962C8B-B14F-4D97-AF65-F5344CB8AC3E}">
        <p14:creationId xmlns:p14="http://schemas.microsoft.com/office/powerpoint/2010/main" val="370926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You have a long nucleotide sequence.  You want to translate that sequence into amino acids.  And, you want your script to work for any nucleotide sequence you give it in the future. I, being the benevolent teacher, will give you the code for the nucleotide and amino acids.  However, you must make the dictionary!</a:t>
            </a:r>
          </a:p>
          <a:p>
            <a:r>
              <a:rPr lang="en-US" dirty="0" smtClean="0"/>
              <a:t>You can use this as your practice sequence which you will give as a system argument once you are finished, while building your script write this sequence into the script saved as a variable so that you can make sure your code works: </a:t>
            </a:r>
            <a:r>
              <a:rPr lang="en-US" dirty="0" err="1" smtClean="0"/>
              <a:t>atcggacttcat</a:t>
            </a:r>
            <a:endParaRPr lang="en-US" dirty="0" smtClean="0"/>
          </a:p>
          <a:p>
            <a:r>
              <a:rPr lang="en-US" dirty="0" smtClean="0"/>
              <a:t>Your answer should be: IGLH</a:t>
            </a:r>
          </a:p>
        </p:txBody>
      </p:sp>
      <p:sp>
        <p:nvSpPr>
          <p:cNvPr id="3" name="Title 2"/>
          <p:cNvSpPr>
            <a:spLocks noGrp="1"/>
          </p:cNvSpPr>
          <p:nvPr>
            <p:ph type="title"/>
          </p:nvPr>
        </p:nvSpPr>
        <p:spPr/>
        <p:txBody>
          <a:bodyPr/>
          <a:lstStyle/>
          <a:p>
            <a:r>
              <a:rPr lang="en-US" dirty="0" smtClean="0"/>
              <a:t>Homework</a:t>
            </a:r>
            <a:endParaRPr lang="en-US" dirty="0"/>
          </a:p>
        </p:txBody>
      </p:sp>
    </p:spTree>
    <p:extLst>
      <p:ext uri="{BB962C8B-B14F-4D97-AF65-F5344CB8AC3E}">
        <p14:creationId xmlns:p14="http://schemas.microsoft.com/office/powerpoint/2010/main" val="165510560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761" y="2248347"/>
            <a:ext cx="9442823" cy="3877815"/>
          </a:xfrm>
        </p:spPr>
        <p:txBody>
          <a:bodyPr>
            <a:normAutofit/>
          </a:bodyPr>
          <a:lstStyle/>
          <a:p>
            <a:r>
              <a:rPr lang="tr-TR" sz="1400" dirty="0"/>
              <a:t>bases = ['t', 'c', 'a', 'g']</a:t>
            </a:r>
          </a:p>
          <a:p>
            <a:r>
              <a:rPr lang="tr-TR" sz="1400" dirty="0"/>
              <a:t>codons = [a+b+c for a in bases for b in bases for c in bases]</a:t>
            </a:r>
          </a:p>
          <a:p>
            <a:r>
              <a:rPr lang="tr-TR" sz="1400" dirty="0"/>
              <a:t>amino_acids = 'FFLLSSSSYY**CC*</a:t>
            </a:r>
            <a:r>
              <a:rPr lang="tr-TR" sz="1400" dirty="0" smtClean="0"/>
              <a:t>WLLLLPPPPHHQQRRRRIIIMTTTTNNKKSSRRVVVVAAAADDEEGGGG’</a:t>
            </a:r>
          </a:p>
          <a:p>
            <a:r>
              <a:rPr lang="tr-TR" sz="1400" dirty="0" smtClean="0"/>
              <a:t>#* this means stop codon</a:t>
            </a:r>
            <a:endParaRPr lang="en-US" sz="1400" dirty="0"/>
          </a:p>
        </p:txBody>
      </p:sp>
      <p:sp>
        <p:nvSpPr>
          <p:cNvPr id="3" name="Title 2"/>
          <p:cNvSpPr>
            <a:spLocks noGrp="1"/>
          </p:cNvSpPr>
          <p:nvPr>
            <p:ph type="title"/>
          </p:nvPr>
        </p:nvSpPr>
        <p:spPr/>
        <p:txBody>
          <a:bodyPr/>
          <a:lstStyle/>
          <a:p>
            <a:r>
              <a:rPr lang="en-US" dirty="0" smtClean="0"/>
              <a:t>Code to get you started</a:t>
            </a:r>
            <a:endParaRPr lang="en-US" dirty="0"/>
          </a:p>
        </p:txBody>
      </p:sp>
    </p:spTree>
    <p:extLst>
      <p:ext uri="{BB962C8B-B14F-4D97-AF65-F5344CB8AC3E}">
        <p14:creationId xmlns:p14="http://schemas.microsoft.com/office/powerpoint/2010/main" val="259779412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1. Create a dictionary from the important lists given in the code provided.  I have not taught you how to do that.  You must figure out which lists from the previous code are important for your dictionary and how to convert these two lists into a dictionary.</a:t>
            </a:r>
          </a:p>
          <a:p>
            <a:pPr lvl="1"/>
            <a:r>
              <a:rPr lang="en-US" dirty="0" smtClean="0"/>
              <a:t>Hint:   Google “create dictionary from two lists python” – usually stack overflow will give the most understandable answers to google questions.</a:t>
            </a:r>
          </a:p>
          <a:p>
            <a:pPr lvl="1"/>
            <a:r>
              <a:rPr lang="en-US" dirty="0" smtClean="0"/>
              <a:t>Hint2:  It’s probably easier if your nucleotide list comprises your dictionary keys and the amino acid list will be values for your keys.</a:t>
            </a:r>
          </a:p>
          <a:p>
            <a:endParaRPr lang="en-US" dirty="0"/>
          </a:p>
        </p:txBody>
      </p:sp>
      <p:sp>
        <p:nvSpPr>
          <p:cNvPr id="3" name="Title 2"/>
          <p:cNvSpPr>
            <a:spLocks noGrp="1"/>
          </p:cNvSpPr>
          <p:nvPr>
            <p:ph type="title"/>
          </p:nvPr>
        </p:nvSpPr>
        <p:spPr/>
        <p:txBody>
          <a:bodyPr/>
          <a:lstStyle/>
          <a:p>
            <a:r>
              <a:rPr lang="en-US" dirty="0" smtClean="0"/>
              <a:t>Steps to break down the problem</a:t>
            </a:r>
            <a:endParaRPr lang="en-US" dirty="0"/>
          </a:p>
        </p:txBody>
      </p:sp>
    </p:spTree>
    <p:extLst>
      <p:ext uri="{BB962C8B-B14F-4D97-AF65-F5344CB8AC3E}">
        <p14:creationId xmlns:p14="http://schemas.microsoft.com/office/powerpoint/2010/main" val="53534766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2. Create a for loop that iterates by position so that it iterates in steps or intervals of 3 (you are using this to break your DNA string into codons)</a:t>
            </a:r>
          </a:p>
          <a:p>
            <a:r>
              <a:rPr lang="en-US" dirty="0" smtClean="0"/>
              <a:t>3. Within your for loop assign each group of 3 nucleotides to a variable (remember how we indexed using range method?)</a:t>
            </a:r>
          </a:p>
          <a:p>
            <a:r>
              <a:rPr lang="en-US" dirty="0" smtClean="0"/>
              <a:t>4. Use the variable that you created in step 3 to index your dictionary within your for loop</a:t>
            </a:r>
          </a:p>
          <a:p>
            <a:r>
              <a:rPr lang="en-US" dirty="0" smtClean="0"/>
              <a:t>5. You can save the results of your for loop as a list</a:t>
            </a:r>
          </a:p>
          <a:p>
            <a:r>
              <a:rPr lang="en-US" dirty="0" smtClean="0"/>
              <a:t>6. Use the join method to join your list into a string and print this as output</a:t>
            </a:r>
          </a:p>
          <a:p>
            <a:r>
              <a:rPr lang="en-US" dirty="0" smtClean="0"/>
              <a:t>7. Delete your example sequence variable from your script and give to your script as a system argument</a:t>
            </a:r>
            <a:endParaRPr lang="en-US" dirty="0"/>
          </a:p>
        </p:txBody>
      </p:sp>
      <p:sp>
        <p:nvSpPr>
          <p:cNvPr id="4" name="Title 2"/>
          <p:cNvSpPr>
            <a:spLocks noGrp="1"/>
          </p:cNvSpPr>
          <p:nvPr>
            <p:ph type="title"/>
          </p:nvPr>
        </p:nvSpPr>
        <p:spPr/>
        <p:txBody>
          <a:bodyPr/>
          <a:lstStyle/>
          <a:p>
            <a:r>
              <a:rPr lang="en-US" dirty="0" smtClean="0"/>
              <a:t>Steps to break down the problem</a:t>
            </a:r>
            <a:endParaRPr lang="en-US" dirty="0"/>
          </a:p>
        </p:txBody>
      </p:sp>
    </p:spTree>
    <p:extLst>
      <p:ext uri="{BB962C8B-B14F-4D97-AF65-F5344CB8AC3E}">
        <p14:creationId xmlns:p14="http://schemas.microsoft.com/office/powerpoint/2010/main" val="207281510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Your Answer Should Look Like:</a:t>
            </a:r>
            <a:endParaRPr lang="en-US" dirty="0"/>
          </a:p>
        </p:txBody>
      </p:sp>
      <p:pic>
        <p:nvPicPr>
          <p:cNvPr id="4" name="Picture 3" descr="Screen Shot 2015-07-23 at 12.43.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6359"/>
            <a:ext cx="9144000" cy="1294030"/>
          </a:xfrm>
          <a:prstGeom prst="rect">
            <a:avLst/>
          </a:prstGeom>
        </p:spPr>
      </p:pic>
    </p:spTree>
    <p:extLst>
      <p:ext uri="{BB962C8B-B14F-4D97-AF65-F5344CB8AC3E}">
        <p14:creationId xmlns:p14="http://schemas.microsoft.com/office/powerpoint/2010/main" val="315105837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For loops allow us to iterate through ordered sequence objects like strings and lists.</a:t>
            </a:r>
          </a:p>
          <a:p>
            <a:r>
              <a:rPr lang="en-US" dirty="0" smtClean="0"/>
              <a:t>Nested for loops can contain if statements and other for loops.  You must indent in order to nest.</a:t>
            </a:r>
          </a:p>
          <a:p>
            <a:r>
              <a:rPr lang="en-US" dirty="0" smtClean="0"/>
              <a:t>Type and press enter:</a:t>
            </a:r>
          </a:p>
          <a:p>
            <a:r>
              <a:rPr lang="en-US" dirty="0"/>
              <a:t>l</a:t>
            </a:r>
            <a:r>
              <a:rPr lang="en-US" dirty="0" smtClean="0"/>
              <a:t>ist1 = [‘a’, ‘b’, ‘c’, ‘d’]</a:t>
            </a:r>
          </a:p>
          <a:p>
            <a:r>
              <a:rPr lang="en-US" dirty="0"/>
              <a:t>l</a:t>
            </a:r>
            <a:r>
              <a:rPr lang="en-US" dirty="0" smtClean="0"/>
              <a:t>ist2 = [‘1’,’2’]</a:t>
            </a:r>
          </a:p>
          <a:p>
            <a:r>
              <a:rPr lang="en-US" dirty="0"/>
              <a:t>f</a:t>
            </a:r>
            <a:r>
              <a:rPr lang="en-US" dirty="0" smtClean="0"/>
              <a:t>or letter in list1:</a:t>
            </a:r>
          </a:p>
          <a:p>
            <a:pPr lvl="1"/>
            <a:r>
              <a:rPr lang="en-US" dirty="0"/>
              <a:t>f</a:t>
            </a:r>
            <a:r>
              <a:rPr lang="en-US" dirty="0" smtClean="0"/>
              <a:t>or number in list2:</a:t>
            </a:r>
          </a:p>
          <a:p>
            <a:pPr lvl="2"/>
            <a:r>
              <a:rPr lang="en-US" dirty="0"/>
              <a:t>p</a:t>
            </a:r>
            <a:r>
              <a:rPr lang="en-US" dirty="0" smtClean="0"/>
              <a:t>rint(letter+number)</a:t>
            </a:r>
          </a:p>
          <a:p>
            <a:pPr lvl="2"/>
            <a:endParaRPr lang="en-US" dirty="0" smtClean="0"/>
          </a:p>
          <a:p>
            <a:pPr lvl="1"/>
            <a:endParaRPr lang="en-US"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US" dirty="0" smtClean="0"/>
              <a:t>Review</a:t>
            </a:r>
            <a:endParaRPr lang="en-US" dirty="0"/>
          </a:p>
        </p:txBody>
      </p:sp>
    </p:spTree>
    <p:extLst>
      <p:ext uri="{BB962C8B-B14F-4D97-AF65-F5344CB8AC3E}">
        <p14:creationId xmlns:p14="http://schemas.microsoft.com/office/powerpoint/2010/main" val="316315801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2"/>
          <p:cNvSpPr>
            <a:spLocks noGrp="1"/>
          </p:cNvSpPr>
          <p:nvPr>
            <p:ph type="title"/>
          </p:nvPr>
        </p:nvSpPr>
        <p:spPr/>
        <p:txBody>
          <a:bodyPr/>
          <a:lstStyle/>
          <a:p>
            <a:r>
              <a:rPr lang="en-US" dirty="0" smtClean="0"/>
              <a:t>What’s happening in our nested for loop?</a:t>
            </a:r>
            <a:endParaRPr lang="en-US" dirty="0"/>
          </a:p>
        </p:txBody>
      </p:sp>
      <p:grpSp>
        <p:nvGrpSpPr>
          <p:cNvPr id="3" name="Group 2"/>
          <p:cNvGrpSpPr/>
          <p:nvPr/>
        </p:nvGrpSpPr>
        <p:grpSpPr>
          <a:xfrm>
            <a:off x="4110745" y="2553842"/>
            <a:ext cx="4178193" cy="3307341"/>
            <a:chOff x="2717161" y="2425776"/>
            <a:chExt cx="4178193" cy="3307341"/>
          </a:xfrm>
        </p:grpSpPr>
        <p:sp>
          <p:nvSpPr>
            <p:cNvPr id="11" name="TextBox 10"/>
            <p:cNvSpPr txBox="1"/>
            <p:nvPr/>
          </p:nvSpPr>
          <p:spPr>
            <a:xfrm>
              <a:off x="2717161" y="4981814"/>
              <a:ext cx="2231570" cy="707886"/>
            </a:xfrm>
            <a:prstGeom prst="rect">
              <a:avLst/>
            </a:prstGeom>
            <a:noFill/>
          </p:spPr>
          <p:txBody>
            <a:bodyPr wrap="square" rtlCol="0">
              <a:spAutoFit/>
            </a:bodyPr>
            <a:lstStyle/>
            <a:p>
              <a:r>
                <a:rPr lang="en-US" sz="4000" b="1" dirty="0" smtClean="0"/>
                <a:t>Output:</a:t>
              </a:r>
              <a:endParaRPr lang="en-US" sz="4000" b="1" dirty="0"/>
            </a:p>
          </p:txBody>
        </p:sp>
        <p:sp>
          <p:nvSpPr>
            <p:cNvPr id="12" name="TextBox 11"/>
            <p:cNvSpPr txBox="1"/>
            <p:nvPr/>
          </p:nvSpPr>
          <p:spPr>
            <a:xfrm>
              <a:off x="4859084" y="4963676"/>
              <a:ext cx="1162209" cy="769441"/>
            </a:xfrm>
            <a:prstGeom prst="rect">
              <a:avLst/>
            </a:prstGeom>
            <a:noFill/>
          </p:spPr>
          <p:txBody>
            <a:bodyPr wrap="square" rtlCol="0">
              <a:spAutoFit/>
            </a:bodyPr>
            <a:lstStyle/>
            <a:p>
              <a:r>
                <a:rPr lang="en-US" sz="4400" dirty="0" smtClean="0"/>
                <a:t>‘a1’</a:t>
              </a:r>
              <a:endParaRPr lang="en-US" sz="4400" dirty="0"/>
            </a:p>
          </p:txBody>
        </p:sp>
        <p:sp>
          <p:nvSpPr>
            <p:cNvPr id="14" name="TextBox 13"/>
            <p:cNvSpPr txBox="1"/>
            <p:nvPr/>
          </p:nvSpPr>
          <p:spPr>
            <a:xfrm>
              <a:off x="2806807" y="2489809"/>
              <a:ext cx="3325479" cy="769441"/>
            </a:xfrm>
            <a:prstGeom prst="rect">
              <a:avLst/>
            </a:prstGeom>
            <a:noFill/>
          </p:spPr>
          <p:txBody>
            <a:bodyPr wrap="square" rtlCol="0">
              <a:spAutoFit/>
            </a:bodyPr>
            <a:lstStyle/>
            <a:p>
              <a:r>
                <a:rPr lang="en-US" sz="4400" dirty="0" smtClean="0"/>
                <a:t>‘a’ ‘b’ ‘c’ ‘d’</a:t>
              </a:r>
              <a:endParaRPr lang="en-US" sz="4400" dirty="0"/>
            </a:p>
          </p:txBody>
        </p:sp>
        <p:sp>
          <p:nvSpPr>
            <p:cNvPr id="15" name="Rectangle 14"/>
            <p:cNvSpPr/>
            <p:nvPr/>
          </p:nvSpPr>
          <p:spPr>
            <a:xfrm>
              <a:off x="2717161" y="2425776"/>
              <a:ext cx="852714" cy="907143"/>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3569875" y="3642170"/>
              <a:ext cx="3325479" cy="769441"/>
            </a:xfrm>
            <a:prstGeom prst="rect">
              <a:avLst/>
            </a:prstGeom>
            <a:noFill/>
          </p:spPr>
          <p:txBody>
            <a:bodyPr wrap="square" rtlCol="0">
              <a:spAutoFit/>
            </a:bodyPr>
            <a:lstStyle/>
            <a:p>
              <a:r>
                <a:rPr lang="en-US" sz="4400" dirty="0" smtClean="0"/>
                <a:t>‘1’ ‘2’</a:t>
              </a:r>
              <a:endParaRPr lang="en-US" sz="4400" dirty="0"/>
            </a:p>
          </p:txBody>
        </p:sp>
        <p:sp>
          <p:nvSpPr>
            <p:cNvPr id="19" name="Rectangle 18"/>
            <p:cNvSpPr/>
            <p:nvPr/>
          </p:nvSpPr>
          <p:spPr>
            <a:xfrm>
              <a:off x="3452267" y="3660099"/>
              <a:ext cx="852714" cy="90714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grpSp>
      <p:sp>
        <p:nvSpPr>
          <p:cNvPr id="4" name="Rectangle 3"/>
          <p:cNvSpPr/>
          <p:nvPr/>
        </p:nvSpPr>
        <p:spPr>
          <a:xfrm>
            <a:off x="343647" y="3217980"/>
            <a:ext cx="3767098" cy="1631216"/>
          </a:xfrm>
          <a:prstGeom prst="rect">
            <a:avLst/>
          </a:prstGeom>
        </p:spPr>
        <p:txBody>
          <a:bodyPr wrap="square">
            <a:spAutoFit/>
          </a:bodyPr>
          <a:lstStyle/>
          <a:p>
            <a:r>
              <a:rPr lang="en-US" sz="2000" dirty="0" smtClean="0"/>
              <a:t>list1 = [‘a’, ‘b’, ‘c’, ‘d’]</a:t>
            </a:r>
          </a:p>
          <a:p>
            <a:r>
              <a:rPr lang="en-US" sz="2000" dirty="0" smtClean="0"/>
              <a:t>list2 = [‘1’,’2’]</a:t>
            </a:r>
          </a:p>
          <a:p>
            <a:r>
              <a:rPr lang="en-US" sz="2000" dirty="0" smtClean="0"/>
              <a:t>for letter in list1:</a:t>
            </a:r>
          </a:p>
          <a:p>
            <a:pPr lvl="1"/>
            <a:r>
              <a:rPr lang="en-US" sz="2000" dirty="0" smtClean="0"/>
              <a:t>for number in list2:</a:t>
            </a:r>
          </a:p>
          <a:p>
            <a:pPr lvl="2"/>
            <a:r>
              <a:rPr lang="en-US" sz="2000" dirty="0" smtClean="0"/>
              <a:t>print(letter+number)</a:t>
            </a:r>
          </a:p>
        </p:txBody>
      </p:sp>
    </p:spTree>
    <p:extLst>
      <p:ext uri="{BB962C8B-B14F-4D97-AF65-F5344CB8AC3E}">
        <p14:creationId xmlns:p14="http://schemas.microsoft.com/office/powerpoint/2010/main" val="6003637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2"/>
          <p:cNvSpPr>
            <a:spLocks noGrp="1"/>
          </p:cNvSpPr>
          <p:nvPr>
            <p:ph type="title"/>
          </p:nvPr>
        </p:nvSpPr>
        <p:spPr/>
        <p:txBody>
          <a:bodyPr/>
          <a:lstStyle/>
          <a:p>
            <a:r>
              <a:rPr lang="en-US" dirty="0" smtClean="0"/>
              <a:t>What’s happening in our nested for loop?</a:t>
            </a:r>
            <a:endParaRPr lang="en-US" dirty="0"/>
          </a:p>
        </p:txBody>
      </p:sp>
      <p:grpSp>
        <p:nvGrpSpPr>
          <p:cNvPr id="3" name="Group 2"/>
          <p:cNvGrpSpPr/>
          <p:nvPr/>
        </p:nvGrpSpPr>
        <p:grpSpPr>
          <a:xfrm>
            <a:off x="4110745" y="2553842"/>
            <a:ext cx="4178193" cy="3307341"/>
            <a:chOff x="2717161" y="2425776"/>
            <a:chExt cx="4178193" cy="3307341"/>
          </a:xfrm>
        </p:grpSpPr>
        <p:sp>
          <p:nvSpPr>
            <p:cNvPr id="11" name="TextBox 10"/>
            <p:cNvSpPr txBox="1"/>
            <p:nvPr/>
          </p:nvSpPr>
          <p:spPr>
            <a:xfrm>
              <a:off x="2717161" y="4981814"/>
              <a:ext cx="2231570" cy="707886"/>
            </a:xfrm>
            <a:prstGeom prst="rect">
              <a:avLst/>
            </a:prstGeom>
            <a:noFill/>
          </p:spPr>
          <p:txBody>
            <a:bodyPr wrap="square" rtlCol="0">
              <a:spAutoFit/>
            </a:bodyPr>
            <a:lstStyle/>
            <a:p>
              <a:r>
                <a:rPr lang="en-US" sz="4000" b="1" dirty="0" smtClean="0"/>
                <a:t>Output:</a:t>
              </a:r>
              <a:endParaRPr lang="en-US" sz="4000" b="1" dirty="0"/>
            </a:p>
          </p:txBody>
        </p:sp>
        <p:sp>
          <p:nvSpPr>
            <p:cNvPr id="12" name="TextBox 11"/>
            <p:cNvSpPr txBox="1"/>
            <p:nvPr/>
          </p:nvSpPr>
          <p:spPr>
            <a:xfrm>
              <a:off x="4859084" y="4963676"/>
              <a:ext cx="1162209" cy="769441"/>
            </a:xfrm>
            <a:prstGeom prst="rect">
              <a:avLst/>
            </a:prstGeom>
            <a:noFill/>
          </p:spPr>
          <p:txBody>
            <a:bodyPr wrap="square" rtlCol="0">
              <a:spAutoFit/>
            </a:bodyPr>
            <a:lstStyle/>
            <a:p>
              <a:r>
                <a:rPr lang="en-US" sz="4400" dirty="0" smtClean="0"/>
                <a:t>‘a2’</a:t>
              </a:r>
              <a:endParaRPr lang="en-US" sz="4400" dirty="0"/>
            </a:p>
          </p:txBody>
        </p:sp>
        <p:sp>
          <p:nvSpPr>
            <p:cNvPr id="14" name="TextBox 13"/>
            <p:cNvSpPr txBox="1"/>
            <p:nvPr/>
          </p:nvSpPr>
          <p:spPr>
            <a:xfrm>
              <a:off x="2806807" y="2489809"/>
              <a:ext cx="3325479" cy="769441"/>
            </a:xfrm>
            <a:prstGeom prst="rect">
              <a:avLst/>
            </a:prstGeom>
            <a:noFill/>
          </p:spPr>
          <p:txBody>
            <a:bodyPr wrap="square" rtlCol="0">
              <a:spAutoFit/>
            </a:bodyPr>
            <a:lstStyle/>
            <a:p>
              <a:r>
                <a:rPr lang="en-US" sz="4400" dirty="0" smtClean="0"/>
                <a:t>‘a’ ‘b’ ‘c’ ‘d’</a:t>
              </a:r>
              <a:endParaRPr lang="en-US" sz="4400" dirty="0"/>
            </a:p>
          </p:txBody>
        </p:sp>
        <p:sp>
          <p:nvSpPr>
            <p:cNvPr id="15" name="Rectangle 14"/>
            <p:cNvSpPr/>
            <p:nvPr/>
          </p:nvSpPr>
          <p:spPr>
            <a:xfrm>
              <a:off x="2717161" y="2425776"/>
              <a:ext cx="852714" cy="907143"/>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3569875" y="3642170"/>
              <a:ext cx="3325479" cy="769441"/>
            </a:xfrm>
            <a:prstGeom prst="rect">
              <a:avLst/>
            </a:prstGeom>
            <a:noFill/>
          </p:spPr>
          <p:txBody>
            <a:bodyPr wrap="square" rtlCol="0">
              <a:spAutoFit/>
            </a:bodyPr>
            <a:lstStyle/>
            <a:p>
              <a:r>
                <a:rPr lang="en-US" sz="4400" dirty="0" smtClean="0"/>
                <a:t>‘1’ ‘2’</a:t>
              </a:r>
              <a:endParaRPr lang="en-US" sz="4400" dirty="0"/>
            </a:p>
          </p:txBody>
        </p:sp>
        <p:sp>
          <p:nvSpPr>
            <p:cNvPr id="19" name="Rectangle 18"/>
            <p:cNvSpPr/>
            <p:nvPr/>
          </p:nvSpPr>
          <p:spPr>
            <a:xfrm>
              <a:off x="4303904" y="3660099"/>
              <a:ext cx="852714" cy="90714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grpSp>
      <p:sp>
        <p:nvSpPr>
          <p:cNvPr id="4" name="Rectangle 3"/>
          <p:cNvSpPr/>
          <p:nvPr/>
        </p:nvSpPr>
        <p:spPr>
          <a:xfrm>
            <a:off x="343647" y="3217980"/>
            <a:ext cx="3767098" cy="1631216"/>
          </a:xfrm>
          <a:prstGeom prst="rect">
            <a:avLst/>
          </a:prstGeom>
        </p:spPr>
        <p:txBody>
          <a:bodyPr wrap="square">
            <a:spAutoFit/>
          </a:bodyPr>
          <a:lstStyle/>
          <a:p>
            <a:r>
              <a:rPr lang="en-US" sz="2000" dirty="0" smtClean="0"/>
              <a:t>list1 = [‘a’, ‘b’, ‘c’, ‘d’]</a:t>
            </a:r>
          </a:p>
          <a:p>
            <a:r>
              <a:rPr lang="en-US" sz="2000" dirty="0" smtClean="0"/>
              <a:t>list2 = [‘1’,’2’]</a:t>
            </a:r>
          </a:p>
          <a:p>
            <a:r>
              <a:rPr lang="en-US" sz="2000" dirty="0" smtClean="0"/>
              <a:t>for letter in list1:</a:t>
            </a:r>
          </a:p>
          <a:p>
            <a:pPr lvl="1"/>
            <a:r>
              <a:rPr lang="en-US" sz="2000" dirty="0" smtClean="0"/>
              <a:t>for number in list2:</a:t>
            </a:r>
          </a:p>
          <a:p>
            <a:pPr lvl="2"/>
            <a:r>
              <a:rPr lang="en-US" sz="2000" dirty="0" smtClean="0"/>
              <a:t>print(letter+number)</a:t>
            </a:r>
          </a:p>
        </p:txBody>
      </p:sp>
    </p:spTree>
    <p:extLst>
      <p:ext uri="{BB962C8B-B14F-4D97-AF65-F5344CB8AC3E}">
        <p14:creationId xmlns:p14="http://schemas.microsoft.com/office/powerpoint/2010/main" val="198169282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2"/>
          <p:cNvSpPr>
            <a:spLocks noGrp="1"/>
          </p:cNvSpPr>
          <p:nvPr>
            <p:ph type="title"/>
          </p:nvPr>
        </p:nvSpPr>
        <p:spPr/>
        <p:txBody>
          <a:bodyPr/>
          <a:lstStyle/>
          <a:p>
            <a:r>
              <a:rPr lang="en-US" dirty="0" smtClean="0"/>
              <a:t>What’s happening in our nested for loop?</a:t>
            </a:r>
            <a:endParaRPr lang="en-US" dirty="0"/>
          </a:p>
        </p:txBody>
      </p:sp>
      <p:grpSp>
        <p:nvGrpSpPr>
          <p:cNvPr id="3" name="Group 2"/>
          <p:cNvGrpSpPr/>
          <p:nvPr/>
        </p:nvGrpSpPr>
        <p:grpSpPr>
          <a:xfrm>
            <a:off x="4110745" y="2553842"/>
            <a:ext cx="4178193" cy="3307341"/>
            <a:chOff x="2717161" y="2425776"/>
            <a:chExt cx="4178193" cy="3307341"/>
          </a:xfrm>
        </p:grpSpPr>
        <p:sp>
          <p:nvSpPr>
            <p:cNvPr id="11" name="TextBox 10"/>
            <p:cNvSpPr txBox="1"/>
            <p:nvPr/>
          </p:nvSpPr>
          <p:spPr>
            <a:xfrm>
              <a:off x="2717161" y="4981814"/>
              <a:ext cx="2231570" cy="707886"/>
            </a:xfrm>
            <a:prstGeom prst="rect">
              <a:avLst/>
            </a:prstGeom>
            <a:noFill/>
          </p:spPr>
          <p:txBody>
            <a:bodyPr wrap="square" rtlCol="0">
              <a:spAutoFit/>
            </a:bodyPr>
            <a:lstStyle/>
            <a:p>
              <a:r>
                <a:rPr lang="en-US" sz="4000" b="1" dirty="0" smtClean="0"/>
                <a:t>Output:</a:t>
              </a:r>
              <a:endParaRPr lang="en-US" sz="4000" b="1" dirty="0"/>
            </a:p>
          </p:txBody>
        </p:sp>
        <p:sp>
          <p:nvSpPr>
            <p:cNvPr id="12" name="TextBox 11"/>
            <p:cNvSpPr txBox="1"/>
            <p:nvPr/>
          </p:nvSpPr>
          <p:spPr>
            <a:xfrm>
              <a:off x="4859084" y="4963676"/>
              <a:ext cx="1162209" cy="769441"/>
            </a:xfrm>
            <a:prstGeom prst="rect">
              <a:avLst/>
            </a:prstGeom>
            <a:noFill/>
          </p:spPr>
          <p:txBody>
            <a:bodyPr wrap="square" rtlCol="0">
              <a:spAutoFit/>
            </a:bodyPr>
            <a:lstStyle/>
            <a:p>
              <a:r>
                <a:rPr lang="en-US" sz="4400" dirty="0" smtClean="0"/>
                <a:t>‘b1’</a:t>
              </a:r>
              <a:endParaRPr lang="en-US" sz="4400" dirty="0"/>
            </a:p>
          </p:txBody>
        </p:sp>
        <p:sp>
          <p:nvSpPr>
            <p:cNvPr id="14" name="TextBox 13"/>
            <p:cNvSpPr txBox="1"/>
            <p:nvPr/>
          </p:nvSpPr>
          <p:spPr>
            <a:xfrm>
              <a:off x="2806807" y="2489809"/>
              <a:ext cx="3325479" cy="769441"/>
            </a:xfrm>
            <a:prstGeom prst="rect">
              <a:avLst/>
            </a:prstGeom>
            <a:noFill/>
          </p:spPr>
          <p:txBody>
            <a:bodyPr wrap="square" rtlCol="0">
              <a:spAutoFit/>
            </a:bodyPr>
            <a:lstStyle/>
            <a:p>
              <a:r>
                <a:rPr lang="en-US" sz="4400" dirty="0" smtClean="0"/>
                <a:t>‘a’ ‘b’ ‘c’ ‘d’</a:t>
              </a:r>
              <a:endParaRPr lang="en-US" sz="4400" dirty="0"/>
            </a:p>
          </p:txBody>
        </p:sp>
        <p:sp>
          <p:nvSpPr>
            <p:cNvPr id="15" name="Rectangle 14"/>
            <p:cNvSpPr/>
            <p:nvPr/>
          </p:nvSpPr>
          <p:spPr>
            <a:xfrm>
              <a:off x="3509034" y="2425776"/>
              <a:ext cx="852714" cy="907143"/>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3569875" y="3642170"/>
              <a:ext cx="3325479" cy="769441"/>
            </a:xfrm>
            <a:prstGeom prst="rect">
              <a:avLst/>
            </a:prstGeom>
            <a:noFill/>
          </p:spPr>
          <p:txBody>
            <a:bodyPr wrap="square" rtlCol="0">
              <a:spAutoFit/>
            </a:bodyPr>
            <a:lstStyle/>
            <a:p>
              <a:r>
                <a:rPr lang="en-US" sz="4400" dirty="0" smtClean="0"/>
                <a:t>‘1’ ‘2’</a:t>
              </a:r>
              <a:endParaRPr lang="en-US" sz="4400" dirty="0"/>
            </a:p>
          </p:txBody>
        </p:sp>
        <p:sp>
          <p:nvSpPr>
            <p:cNvPr id="19" name="Rectangle 18"/>
            <p:cNvSpPr/>
            <p:nvPr/>
          </p:nvSpPr>
          <p:spPr>
            <a:xfrm>
              <a:off x="3452267" y="3660099"/>
              <a:ext cx="852714" cy="90714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grpSp>
      <p:sp>
        <p:nvSpPr>
          <p:cNvPr id="4" name="Rectangle 3"/>
          <p:cNvSpPr/>
          <p:nvPr/>
        </p:nvSpPr>
        <p:spPr>
          <a:xfrm>
            <a:off x="343647" y="3217980"/>
            <a:ext cx="3767098" cy="1631216"/>
          </a:xfrm>
          <a:prstGeom prst="rect">
            <a:avLst/>
          </a:prstGeom>
        </p:spPr>
        <p:txBody>
          <a:bodyPr wrap="square">
            <a:spAutoFit/>
          </a:bodyPr>
          <a:lstStyle/>
          <a:p>
            <a:r>
              <a:rPr lang="en-US" sz="2000" dirty="0" smtClean="0"/>
              <a:t>list1 = [‘a’, ‘b’, ‘c’, ‘d’]</a:t>
            </a:r>
          </a:p>
          <a:p>
            <a:r>
              <a:rPr lang="en-US" sz="2000" dirty="0" smtClean="0"/>
              <a:t>list2 = [‘1’,’2’]</a:t>
            </a:r>
          </a:p>
          <a:p>
            <a:r>
              <a:rPr lang="en-US" sz="2000" dirty="0" smtClean="0"/>
              <a:t>for letter in list1:</a:t>
            </a:r>
          </a:p>
          <a:p>
            <a:pPr lvl="1"/>
            <a:r>
              <a:rPr lang="en-US" sz="2000" dirty="0" smtClean="0"/>
              <a:t>for number in list2:</a:t>
            </a:r>
          </a:p>
          <a:p>
            <a:pPr lvl="2"/>
            <a:r>
              <a:rPr lang="en-US" sz="2000" dirty="0" smtClean="0"/>
              <a:t>print(letter+number)</a:t>
            </a:r>
          </a:p>
        </p:txBody>
      </p:sp>
    </p:spTree>
    <p:extLst>
      <p:ext uri="{BB962C8B-B14F-4D97-AF65-F5344CB8AC3E}">
        <p14:creationId xmlns:p14="http://schemas.microsoft.com/office/powerpoint/2010/main" val="19261482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2"/>
          <p:cNvSpPr>
            <a:spLocks noGrp="1"/>
          </p:cNvSpPr>
          <p:nvPr>
            <p:ph type="title"/>
          </p:nvPr>
        </p:nvSpPr>
        <p:spPr/>
        <p:txBody>
          <a:bodyPr/>
          <a:lstStyle/>
          <a:p>
            <a:r>
              <a:rPr lang="en-US" dirty="0" smtClean="0"/>
              <a:t>What’s happening in our nested for loop?</a:t>
            </a:r>
            <a:endParaRPr lang="en-US" dirty="0"/>
          </a:p>
        </p:txBody>
      </p:sp>
      <p:grpSp>
        <p:nvGrpSpPr>
          <p:cNvPr id="3" name="Group 2"/>
          <p:cNvGrpSpPr/>
          <p:nvPr/>
        </p:nvGrpSpPr>
        <p:grpSpPr>
          <a:xfrm>
            <a:off x="4110745" y="2553842"/>
            <a:ext cx="4178193" cy="3307341"/>
            <a:chOff x="2717161" y="2425776"/>
            <a:chExt cx="4178193" cy="3307341"/>
          </a:xfrm>
        </p:grpSpPr>
        <p:sp>
          <p:nvSpPr>
            <p:cNvPr id="11" name="TextBox 10"/>
            <p:cNvSpPr txBox="1"/>
            <p:nvPr/>
          </p:nvSpPr>
          <p:spPr>
            <a:xfrm>
              <a:off x="2717161" y="4981814"/>
              <a:ext cx="2231570" cy="707886"/>
            </a:xfrm>
            <a:prstGeom prst="rect">
              <a:avLst/>
            </a:prstGeom>
            <a:noFill/>
          </p:spPr>
          <p:txBody>
            <a:bodyPr wrap="square" rtlCol="0">
              <a:spAutoFit/>
            </a:bodyPr>
            <a:lstStyle/>
            <a:p>
              <a:r>
                <a:rPr lang="en-US" sz="4000" b="1" dirty="0" smtClean="0"/>
                <a:t>Output:</a:t>
              </a:r>
              <a:endParaRPr lang="en-US" sz="4000" b="1" dirty="0"/>
            </a:p>
          </p:txBody>
        </p:sp>
        <p:sp>
          <p:nvSpPr>
            <p:cNvPr id="12" name="TextBox 11"/>
            <p:cNvSpPr txBox="1"/>
            <p:nvPr/>
          </p:nvSpPr>
          <p:spPr>
            <a:xfrm>
              <a:off x="4859084" y="4963676"/>
              <a:ext cx="1162209" cy="769441"/>
            </a:xfrm>
            <a:prstGeom prst="rect">
              <a:avLst/>
            </a:prstGeom>
            <a:noFill/>
          </p:spPr>
          <p:txBody>
            <a:bodyPr wrap="square" rtlCol="0">
              <a:spAutoFit/>
            </a:bodyPr>
            <a:lstStyle/>
            <a:p>
              <a:r>
                <a:rPr lang="en-US" sz="4400" dirty="0" smtClean="0"/>
                <a:t>‘b2’</a:t>
              </a:r>
              <a:endParaRPr lang="en-US" sz="4400" dirty="0"/>
            </a:p>
          </p:txBody>
        </p:sp>
        <p:sp>
          <p:nvSpPr>
            <p:cNvPr id="14" name="TextBox 13"/>
            <p:cNvSpPr txBox="1"/>
            <p:nvPr/>
          </p:nvSpPr>
          <p:spPr>
            <a:xfrm>
              <a:off x="2806807" y="2489809"/>
              <a:ext cx="3325479" cy="769441"/>
            </a:xfrm>
            <a:prstGeom prst="rect">
              <a:avLst/>
            </a:prstGeom>
            <a:noFill/>
          </p:spPr>
          <p:txBody>
            <a:bodyPr wrap="square" rtlCol="0">
              <a:spAutoFit/>
            </a:bodyPr>
            <a:lstStyle/>
            <a:p>
              <a:r>
                <a:rPr lang="en-US" sz="4400" dirty="0" smtClean="0"/>
                <a:t>‘a’ ‘b’ ‘c’ ‘d’</a:t>
              </a:r>
              <a:endParaRPr lang="en-US" sz="4400" dirty="0"/>
            </a:p>
          </p:txBody>
        </p:sp>
        <p:sp>
          <p:nvSpPr>
            <p:cNvPr id="15" name="Rectangle 14"/>
            <p:cNvSpPr/>
            <p:nvPr/>
          </p:nvSpPr>
          <p:spPr>
            <a:xfrm>
              <a:off x="3509034" y="2425776"/>
              <a:ext cx="852714" cy="907143"/>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3569875" y="3642170"/>
              <a:ext cx="3325479" cy="769441"/>
            </a:xfrm>
            <a:prstGeom prst="rect">
              <a:avLst/>
            </a:prstGeom>
            <a:noFill/>
          </p:spPr>
          <p:txBody>
            <a:bodyPr wrap="square" rtlCol="0">
              <a:spAutoFit/>
            </a:bodyPr>
            <a:lstStyle/>
            <a:p>
              <a:r>
                <a:rPr lang="en-US" sz="4400" dirty="0" smtClean="0"/>
                <a:t>‘1’ ‘2’</a:t>
              </a:r>
              <a:endParaRPr lang="en-US" sz="4400" dirty="0"/>
            </a:p>
          </p:txBody>
        </p:sp>
        <p:sp>
          <p:nvSpPr>
            <p:cNvPr id="19" name="Rectangle 18"/>
            <p:cNvSpPr/>
            <p:nvPr/>
          </p:nvSpPr>
          <p:spPr>
            <a:xfrm>
              <a:off x="4303904" y="3660099"/>
              <a:ext cx="852714" cy="90714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grpSp>
      <p:sp>
        <p:nvSpPr>
          <p:cNvPr id="4" name="Rectangle 3"/>
          <p:cNvSpPr/>
          <p:nvPr/>
        </p:nvSpPr>
        <p:spPr>
          <a:xfrm>
            <a:off x="343647" y="3217980"/>
            <a:ext cx="3767098" cy="1631216"/>
          </a:xfrm>
          <a:prstGeom prst="rect">
            <a:avLst/>
          </a:prstGeom>
        </p:spPr>
        <p:txBody>
          <a:bodyPr wrap="square">
            <a:spAutoFit/>
          </a:bodyPr>
          <a:lstStyle/>
          <a:p>
            <a:r>
              <a:rPr lang="en-US" sz="2000" dirty="0" smtClean="0"/>
              <a:t>list1 = [‘a’, ‘b’, ‘c’, ‘d’]</a:t>
            </a:r>
          </a:p>
          <a:p>
            <a:r>
              <a:rPr lang="en-US" sz="2000" dirty="0" smtClean="0"/>
              <a:t>list2 = [‘1’,’2’]</a:t>
            </a:r>
          </a:p>
          <a:p>
            <a:r>
              <a:rPr lang="en-US" sz="2000" dirty="0" smtClean="0"/>
              <a:t>for letter in list1:</a:t>
            </a:r>
          </a:p>
          <a:p>
            <a:pPr lvl="1"/>
            <a:r>
              <a:rPr lang="en-US" sz="2000" dirty="0" smtClean="0"/>
              <a:t>for number in list2:</a:t>
            </a:r>
          </a:p>
          <a:p>
            <a:pPr lvl="2"/>
            <a:r>
              <a:rPr lang="en-US" sz="2000" dirty="0" smtClean="0"/>
              <a:t>print(letter+number)</a:t>
            </a:r>
          </a:p>
        </p:txBody>
      </p:sp>
    </p:spTree>
    <p:extLst>
      <p:ext uri="{BB962C8B-B14F-4D97-AF65-F5344CB8AC3E}">
        <p14:creationId xmlns:p14="http://schemas.microsoft.com/office/powerpoint/2010/main" val="42172111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2"/>
          <p:cNvSpPr>
            <a:spLocks noGrp="1"/>
          </p:cNvSpPr>
          <p:nvPr>
            <p:ph type="title"/>
          </p:nvPr>
        </p:nvSpPr>
        <p:spPr/>
        <p:txBody>
          <a:bodyPr/>
          <a:lstStyle/>
          <a:p>
            <a:r>
              <a:rPr lang="en-US" dirty="0" smtClean="0"/>
              <a:t>What’s happening in our nested for loop?</a:t>
            </a:r>
            <a:endParaRPr lang="en-US" dirty="0"/>
          </a:p>
        </p:txBody>
      </p:sp>
      <p:grpSp>
        <p:nvGrpSpPr>
          <p:cNvPr id="3" name="Group 2"/>
          <p:cNvGrpSpPr/>
          <p:nvPr/>
        </p:nvGrpSpPr>
        <p:grpSpPr>
          <a:xfrm>
            <a:off x="4110745" y="2553842"/>
            <a:ext cx="4178193" cy="3307341"/>
            <a:chOff x="2717161" y="2425776"/>
            <a:chExt cx="4178193" cy="3307341"/>
          </a:xfrm>
        </p:grpSpPr>
        <p:sp>
          <p:nvSpPr>
            <p:cNvPr id="11" name="TextBox 10"/>
            <p:cNvSpPr txBox="1"/>
            <p:nvPr/>
          </p:nvSpPr>
          <p:spPr>
            <a:xfrm>
              <a:off x="2717161" y="4981814"/>
              <a:ext cx="2231570" cy="707886"/>
            </a:xfrm>
            <a:prstGeom prst="rect">
              <a:avLst/>
            </a:prstGeom>
            <a:noFill/>
          </p:spPr>
          <p:txBody>
            <a:bodyPr wrap="square" rtlCol="0">
              <a:spAutoFit/>
            </a:bodyPr>
            <a:lstStyle/>
            <a:p>
              <a:r>
                <a:rPr lang="en-US" sz="4000" b="1" dirty="0" smtClean="0"/>
                <a:t>Output:</a:t>
              </a:r>
              <a:endParaRPr lang="en-US" sz="4000" b="1" dirty="0"/>
            </a:p>
          </p:txBody>
        </p:sp>
        <p:sp>
          <p:nvSpPr>
            <p:cNvPr id="12" name="TextBox 11"/>
            <p:cNvSpPr txBox="1"/>
            <p:nvPr/>
          </p:nvSpPr>
          <p:spPr>
            <a:xfrm>
              <a:off x="4859084" y="4963676"/>
              <a:ext cx="1162209" cy="769441"/>
            </a:xfrm>
            <a:prstGeom prst="rect">
              <a:avLst/>
            </a:prstGeom>
            <a:noFill/>
          </p:spPr>
          <p:txBody>
            <a:bodyPr wrap="square" rtlCol="0">
              <a:spAutoFit/>
            </a:bodyPr>
            <a:lstStyle/>
            <a:p>
              <a:r>
                <a:rPr lang="en-US" sz="4400" dirty="0" smtClean="0"/>
                <a:t>‘c1’</a:t>
              </a:r>
              <a:endParaRPr lang="en-US" sz="4400" dirty="0"/>
            </a:p>
          </p:txBody>
        </p:sp>
        <p:sp>
          <p:nvSpPr>
            <p:cNvPr id="14" name="TextBox 13"/>
            <p:cNvSpPr txBox="1"/>
            <p:nvPr/>
          </p:nvSpPr>
          <p:spPr>
            <a:xfrm>
              <a:off x="2806807" y="2489809"/>
              <a:ext cx="3325479" cy="769441"/>
            </a:xfrm>
            <a:prstGeom prst="rect">
              <a:avLst/>
            </a:prstGeom>
            <a:noFill/>
          </p:spPr>
          <p:txBody>
            <a:bodyPr wrap="square" rtlCol="0">
              <a:spAutoFit/>
            </a:bodyPr>
            <a:lstStyle/>
            <a:p>
              <a:r>
                <a:rPr lang="en-US" sz="4400" dirty="0" smtClean="0"/>
                <a:t>‘a’ ‘b’ ‘c’ ‘d’</a:t>
              </a:r>
              <a:endParaRPr lang="en-US" sz="4400" dirty="0"/>
            </a:p>
          </p:txBody>
        </p:sp>
        <p:sp>
          <p:nvSpPr>
            <p:cNvPr id="15" name="Rectangle 14"/>
            <p:cNvSpPr/>
            <p:nvPr/>
          </p:nvSpPr>
          <p:spPr>
            <a:xfrm>
              <a:off x="4256084" y="2425776"/>
              <a:ext cx="852714" cy="907143"/>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3569875" y="3642170"/>
              <a:ext cx="3325479" cy="769441"/>
            </a:xfrm>
            <a:prstGeom prst="rect">
              <a:avLst/>
            </a:prstGeom>
            <a:noFill/>
          </p:spPr>
          <p:txBody>
            <a:bodyPr wrap="square" rtlCol="0">
              <a:spAutoFit/>
            </a:bodyPr>
            <a:lstStyle/>
            <a:p>
              <a:r>
                <a:rPr lang="en-US" sz="4400" dirty="0" smtClean="0"/>
                <a:t>‘1’ ‘2’</a:t>
              </a:r>
              <a:endParaRPr lang="en-US" sz="4400" dirty="0"/>
            </a:p>
          </p:txBody>
        </p:sp>
        <p:sp>
          <p:nvSpPr>
            <p:cNvPr id="19" name="Rectangle 18"/>
            <p:cNvSpPr/>
            <p:nvPr/>
          </p:nvSpPr>
          <p:spPr>
            <a:xfrm>
              <a:off x="3452267" y="3660099"/>
              <a:ext cx="852714" cy="90714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grpSp>
      <p:sp>
        <p:nvSpPr>
          <p:cNvPr id="4" name="Rectangle 3"/>
          <p:cNvSpPr/>
          <p:nvPr/>
        </p:nvSpPr>
        <p:spPr>
          <a:xfrm>
            <a:off x="343647" y="3217980"/>
            <a:ext cx="3767098" cy="1631216"/>
          </a:xfrm>
          <a:prstGeom prst="rect">
            <a:avLst/>
          </a:prstGeom>
        </p:spPr>
        <p:txBody>
          <a:bodyPr wrap="square">
            <a:spAutoFit/>
          </a:bodyPr>
          <a:lstStyle/>
          <a:p>
            <a:r>
              <a:rPr lang="en-US" sz="2000" dirty="0" smtClean="0"/>
              <a:t>list1 = [‘a’, ‘b’, ‘c’, ‘d’]</a:t>
            </a:r>
          </a:p>
          <a:p>
            <a:r>
              <a:rPr lang="en-US" sz="2000" dirty="0" smtClean="0"/>
              <a:t>list2 = [‘1’,’2’]</a:t>
            </a:r>
          </a:p>
          <a:p>
            <a:r>
              <a:rPr lang="en-US" sz="2000" dirty="0" smtClean="0"/>
              <a:t>for letter in list1:</a:t>
            </a:r>
          </a:p>
          <a:p>
            <a:pPr lvl="1"/>
            <a:r>
              <a:rPr lang="en-US" sz="2000" dirty="0" smtClean="0"/>
              <a:t>for number in list2:</a:t>
            </a:r>
          </a:p>
          <a:p>
            <a:pPr lvl="2"/>
            <a:r>
              <a:rPr lang="en-US" sz="2000" dirty="0" smtClean="0"/>
              <a:t>print(letter+number)</a:t>
            </a:r>
          </a:p>
        </p:txBody>
      </p:sp>
    </p:spTree>
    <p:extLst>
      <p:ext uri="{BB962C8B-B14F-4D97-AF65-F5344CB8AC3E}">
        <p14:creationId xmlns:p14="http://schemas.microsoft.com/office/powerpoint/2010/main" val="33033158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2"/>
          <p:cNvSpPr>
            <a:spLocks noGrp="1"/>
          </p:cNvSpPr>
          <p:nvPr>
            <p:ph type="title"/>
          </p:nvPr>
        </p:nvSpPr>
        <p:spPr/>
        <p:txBody>
          <a:bodyPr/>
          <a:lstStyle/>
          <a:p>
            <a:r>
              <a:rPr lang="en-US" dirty="0" smtClean="0"/>
              <a:t>What’s happening in our nested for loop?</a:t>
            </a:r>
            <a:endParaRPr lang="en-US" dirty="0"/>
          </a:p>
        </p:txBody>
      </p:sp>
      <p:grpSp>
        <p:nvGrpSpPr>
          <p:cNvPr id="3" name="Group 2"/>
          <p:cNvGrpSpPr/>
          <p:nvPr/>
        </p:nvGrpSpPr>
        <p:grpSpPr>
          <a:xfrm>
            <a:off x="4110745" y="2553842"/>
            <a:ext cx="4178193" cy="3307341"/>
            <a:chOff x="2717161" y="2425776"/>
            <a:chExt cx="4178193" cy="3307341"/>
          </a:xfrm>
        </p:grpSpPr>
        <p:sp>
          <p:nvSpPr>
            <p:cNvPr id="11" name="TextBox 10"/>
            <p:cNvSpPr txBox="1"/>
            <p:nvPr/>
          </p:nvSpPr>
          <p:spPr>
            <a:xfrm>
              <a:off x="2717161" y="4981814"/>
              <a:ext cx="2231570" cy="707886"/>
            </a:xfrm>
            <a:prstGeom prst="rect">
              <a:avLst/>
            </a:prstGeom>
            <a:noFill/>
          </p:spPr>
          <p:txBody>
            <a:bodyPr wrap="square" rtlCol="0">
              <a:spAutoFit/>
            </a:bodyPr>
            <a:lstStyle/>
            <a:p>
              <a:r>
                <a:rPr lang="en-US" sz="4000" b="1" dirty="0" smtClean="0"/>
                <a:t>Output:</a:t>
              </a:r>
              <a:endParaRPr lang="en-US" sz="4000" b="1" dirty="0"/>
            </a:p>
          </p:txBody>
        </p:sp>
        <p:sp>
          <p:nvSpPr>
            <p:cNvPr id="12" name="TextBox 11"/>
            <p:cNvSpPr txBox="1"/>
            <p:nvPr/>
          </p:nvSpPr>
          <p:spPr>
            <a:xfrm>
              <a:off x="4859084" y="4963676"/>
              <a:ext cx="1162209" cy="769441"/>
            </a:xfrm>
            <a:prstGeom prst="rect">
              <a:avLst/>
            </a:prstGeom>
            <a:noFill/>
          </p:spPr>
          <p:txBody>
            <a:bodyPr wrap="square" rtlCol="0">
              <a:spAutoFit/>
            </a:bodyPr>
            <a:lstStyle/>
            <a:p>
              <a:r>
                <a:rPr lang="en-US" sz="4400" dirty="0" smtClean="0"/>
                <a:t>‘c2’</a:t>
              </a:r>
              <a:endParaRPr lang="en-US" sz="4400" dirty="0"/>
            </a:p>
          </p:txBody>
        </p:sp>
        <p:sp>
          <p:nvSpPr>
            <p:cNvPr id="14" name="TextBox 13"/>
            <p:cNvSpPr txBox="1"/>
            <p:nvPr/>
          </p:nvSpPr>
          <p:spPr>
            <a:xfrm>
              <a:off x="2806807" y="2489809"/>
              <a:ext cx="3325479" cy="769441"/>
            </a:xfrm>
            <a:prstGeom prst="rect">
              <a:avLst/>
            </a:prstGeom>
            <a:noFill/>
          </p:spPr>
          <p:txBody>
            <a:bodyPr wrap="square" rtlCol="0">
              <a:spAutoFit/>
            </a:bodyPr>
            <a:lstStyle/>
            <a:p>
              <a:r>
                <a:rPr lang="en-US" sz="4400" dirty="0" smtClean="0"/>
                <a:t>‘a’ ‘b’ ‘c’ ‘d’</a:t>
              </a:r>
              <a:endParaRPr lang="en-US" sz="4400" dirty="0"/>
            </a:p>
          </p:txBody>
        </p:sp>
        <p:sp>
          <p:nvSpPr>
            <p:cNvPr id="15" name="Rectangle 14"/>
            <p:cNvSpPr/>
            <p:nvPr/>
          </p:nvSpPr>
          <p:spPr>
            <a:xfrm>
              <a:off x="4256084" y="2425776"/>
              <a:ext cx="852714" cy="907143"/>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3569875" y="3642170"/>
              <a:ext cx="3325479" cy="769441"/>
            </a:xfrm>
            <a:prstGeom prst="rect">
              <a:avLst/>
            </a:prstGeom>
            <a:noFill/>
          </p:spPr>
          <p:txBody>
            <a:bodyPr wrap="square" rtlCol="0">
              <a:spAutoFit/>
            </a:bodyPr>
            <a:lstStyle/>
            <a:p>
              <a:r>
                <a:rPr lang="en-US" sz="4400" dirty="0" smtClean="0"/>
                <a:t>‘1’ ‘2’</a:t>
              </a:r>
              <a:endParaRPr lang="en-US" sz="4400" dirty="0"/>
            </a:p>
          </p:txBody>
        </p:sp>
        <p:sp>
          <p:nvSpPr>
            <p:cNvPr id="19" name="Rectangle 18"/>
            <p:cNvSpPr/>
            <p:nvPr/>
          </p:nvSpPr>
          <p:spPr>
            <a:xfrm>
              <a:off x="4318845" y="3660099"/>
              <a:ext cx="852714" cy="90714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grpSp>
      <p:sp>
        <p:nvSpPr>
          <p:cNvPr id="4" name="Rectangle 3"/>
          <p:cNvSpPr/>
          <p:nvPr/>
        </p:nvSpPr>
        <p:spPr>
          <a:xfrm>
            <a:off x="343647" y="3217980"/>
            <a:ext cx="3767098" cy="1631216"/>
          </a:xfrm>
          <a:prstGeom prst="rect">
            <a:avLst/>
          </a:prstGeom>
        </p:spPr>
        <p:txBody>
          <a:bodyPr wrap="square">
            <a:spAutoFit/>
          </a:bodyPr>
          <a:lstStyle/>
          <a:p>
            <a:r>
              <a:rPr lang="en-US" sz="2000" dirty="0" smtClean="0"/>
              <a:t>list1 = [‘a’, ‘b’, ‘c’, ‘d’]</a:t>
            </a:r>
          </a:p>
          <a:p>
            <a:r>
              <a:rPr lang="en-US" sz="2000" dirty="0" smtClean="0"/>
              <a:t>list2 = [‘1’,’2’]</a:t>
            </a:r>
          </a:p>
          <a:p>
            <a:r>
              <a:rPr lang="en-US" sz="2000" dirty="0" smtClean="0"/>
              <a:t>for letter in list1:</a:t>
            </a:r>
          </a:p>
          <a:p>
            <a:pPr lvl="1"/>
            <a:r>
              <a:rPr lang="en-US" sz="2000" dirty="0" smtClean="0"/>
              <a:t>for number in list2:</a:t>
            </a:r>
          </a:p>
          <a:p>
            <a:pPr lvl="2"/>
            <a:r>
              <a:rPr lang="en-US" sz="2000" dirty="0" smtClean="0"/>
              <a:t>print(letter+number)</a:t>
            </a:r>
          </a:p>
        </p:txBody>
      </p:sp>
    </p:spTree>
    <p:extLst>
      <p:ext uri="{BB962C8B-B14F-4D97-AF65-F5344CB8AC3E}">
        <p14:creationId xmlns:p14="http://schemas.microsoft.com/office/powerpoint/2010/main" val="250118507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Hardcover.thmx</Template>
  <TotalTime>3086</TotalTime>
  <Words>2235</Words>
  <Application>Microsoft Macintosh PowerPoint</Application>
  <PresentationFormat>On-screen Show (4:3)</PresentationFormat>
  <Paragraphs>239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Hardcover</vt:lpstr>
      <vt:lpstr>Python</vt:lpstr>
      <vt:lpstr>Agenda</vt:lpstr>
      <vt:lpstr>Review</vt:lpstr>
      <vt:lpstr>What’s happening in our nested for loop?</vt:lpstr>
      <vt:lpstr>What’s happening in our nested for loop?</vt:lpstr>
      <vt:lpstr>What’s happening in our nested for loop?</vt:lpstr>
      <vt:lpstr>What’s happening in our nested for loop?</vt:lpstr>
      <vt:lpstr>What’s happening in our nested for loop?</vt:lpstr>
      <vt:lpstr>What’s happening in our nested for loop?</vt:lpstr>
      <vt:lpstr>What’s happening in our nested for loop?</vt:lpstr>
      <vt:lpstr>What’s happening in our nested for loop?</vt:lpstr>
      <vt:lpstr>List Comprehensions</vt:lpstr>
      <vt:lpstr>{Dictionaries}</vt:lpstr>
      <vt:lpstr>Indexing Dictionaries</vt:lpstr>
      <vt:lpstr>We can also create empty dictionaries and fill them one by one</vt:lpstr>
      <vt:lpstr>How to iterate through dictionaries</vt:lpstr>
      <vt:lpstr>Reverse Complementing DNA</vt:lpstr>
      <vt:lpstr>Create a python script that looks like this:</vt:lpstr>
      <vt:lpstr>Breaking our problem down </vt:lpstr>
      <vt:lpstr>The Answer</vt:lpstr>
      <vt:lpstr>One other thing about iterating….</vt:lpstr>
      <vt:lpstr>One other thing about iterating….</vt:lpstr>
      <vt:lpstr>Homework</vt:lpstr>
      <vt:lpstr>Code to get you started</vt:lpstr>
      <vt:lpstr>Steps to break down the problem</vt:lpstr>
      <vt:lpstr>Steps to break down the problem</vt:lpstr>
      <vt:lpstr>Your Answer Should Look Like:</vt:lpstr>
    </vt:vector>
  </TitlesOfParts>
  <Company>NYUMC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Amanda Ernlund</dc:creator>
  <cp:lastModifiedBy>Amanda Ernlund</cp:lastModifiedBy>
  <cp:revision>35</cp:revision>
  <dcterms:created xsi:type="dcterms:W3CDTF">2015-07-21T18:37:15Z</dcterms:created>
  <dcterms:modified xsi:type="dcterms:W3CDTF">2015-07-24T17:07:51Z</dcterms:modified>
</cp:coreProperties>
</file>