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9290" autoAdjust="0"/>
  </p:normalViewPr>
  <p:slideViewPr>
    <p:cSldViewPr showGuides="1">
      <p:cViewPr>
        <p:scale>
          <a:sx n="90" d="100"/>
          <a:sy n="90" d="100"/>
        </p:scale>
        <p:origin x="-920" y="-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874" y="-96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133AE-5701-47C4-9B6E-B5A8A137C285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495DA-DDBC-4234-BDC6-A90F9CC8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91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0CE89D53-52DA-477C-8DCD-99E23F1001E8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634DB9D9-2F50-40E1-A2F7-6010F374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en.wikipedia.org/wiki/Debugger" TargetMode="External"/><Relationship Id="rId20" Type="http://schemas.openxmlformats.org/officeDocument/2006/relationships/hyperlink" Target="https://en.wikipedia.org/wiki/Object_browser" TargetMode="External"/><Relationship Id="rId21" Type="http://schemas.openxmlformats.org/officeDocument/2006/relationships/hyperlink" Target="https://en.wikipedia.org/wiki/Class_hierarchy" TargetMode="External"/><Relationship Id="rId22" Type="http://schemas.openxmlformats.org/officeDocument/2006/relationships/hyperlink" Target="https://en.wikipedia.org/wiki/Diagram" TargetMode="External"/><Relationship Id="rId23" Type="http://schemas.openxmlformats.org/officeDocument/2006/relationships/hyperlink" Target="https://en.wikipedia.org/wiki/Object-oriented_programming" TargetMode="External"/><Relationship Id="rId10" Type="http://schemas.openxmlformats.org/officeDocument/2006/relationships/hyperlink" Target="https://en.wikipedia.org/wiki/Intelligent_code_completion" TargetMode="External"/><Relationship Id="rId11" Type="http://schemas.openxmlformats.org/officeDocument/2006/relationships/hyperlink" Target="https://en.wikipedia.org/wiki/Compiler" TargetMode="External"/><Relationship Id="rId12" Type="http://schemas.openxmlformats.org/officeDocument/2006/relationships/hyperlink" Target="https://en.wikipedia.org/wiki/Interpreter_(computing)" TargetMode="External"/><Relationship Id="rId13" Type="http://schemas.openxmlformats.org/officeDocument/2006/relationships/hyperlink" Target="https://en.wikipedia.org/wiki/NetBeans" TargetMode="External"/><Relationship Id="rId14" Type="http://schemas.openxmlformats.org/officeDocument/2006/relationships/hyperlink" Target="https://en.wikipedia.org/wiki/Eclipse_(software)" TargetMode="External"/><Relationship Id="rId15" Type="http://schemas.openxmlformats.org/officeDocument/2006/relationships/hyperlink" Target="https://en.wikipedia.org/wiki/SharpDevelop" TargetMode="External"/><Relationship Id="rId16" Type="http://schemas.openxmlformats.org/officeDocument/2006/relationships/hyperlink" Target="https://en.wikipedia.org/wiki/Lazarus_(IDE)" TargetMode="External"/><Relationship Id="rId17" Type="http://schemas.openxmlformats.org/officeDocument/2006/relationships/hyperlink" Target="https://en.wikipedia.org/wiki/Version_control_system" TargetMode="External"/><Relationship Id="rId18" Type="http://schemas.openxmlformats.org/officeDocument/2006/relationships/hyperlink" Target="https://en.wikipedia.org/wiki/GUI" TargetMode="External"/><Relationship Id="rId19" Type="http://schemas.openxmlformats.org/officeDocument/2006/relationships/hyperlink" Target="https://en.wikipedia.org/wiki/Class_browser" TargetMode="External"/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hyperlink" Target="http://code.google.com/p/spyderlib/" TargetMode="External"/><Relationship Id="rId4" Type="http://schemas.openxmlformats.org/officeDocument/2006/relationships/hyperlink" Target="https://en.wikipedia.org/wiki/Application_software" TargetMode="External"/><Relationship Id="rId5" Type="http://schemas.openxmlformats.org/officeDocument/2006/relationships/hyperlink" Target="https://en.wikipedia.org/wiki/Computer_programmer" TargetMode="External"/><Relationship Id="rId6" Type="http://schemas.openxmlformats.org/officeDocument/2006/relationships/hyperlink" Target="https://en.wikipedia.org/wiki/Software_development" TargetMode="External"/><Relationship Id="rId7" Type="http://schemas.openxmlformats.org/officeDocument/2006/relationships/hyperlink" Target="https://en.wikipedia.org/wiki/Source_code_editor" TargetMode="External"/><Relationship Id="rId8" Type="http://schemas.openxmlformats.org/officeDocument/2006/relationships/hyperlink" Target="https://en.wikipedia.org/wiki/Build_automation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B9D9-2F50-40E1-A2F7-6010F3745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</a:t>
            </a:r>
          </a:p>
          <a:p>
            <a:r>
              <a:rPr lang="en-US" dirty="0"/>
              <a:t>Is an enhanced interactive interpreter</a:t>
            </a:r>
          </a:p>
          <a:p>
            <a:r>
              <a:rPr lang="en-US" dirty="0"/>
              <a:t>is an interactive shell that addresses the limitation of the standard python interpreter, and it is a work-horse for scientific use of python. It provides an interactive prompt to the python interpreter with a greatly improved user-friendliness.</a:t>
            </a:r>
          </a:p>
          <a:p>
            <a:pPr fontAlgn="base"/>
            <a:r>
              <a:rPr lang="en-US" dirty="0"/>
              <a:t>Command history, which can be browsed with the up and down arrows on the keyboard.</a:t>
            </a:r>
          </a:p>
          <a:p>
            <a:pPr marL="173336" indent="-173336" fontAlgn="base">
              <a:buFont typeface="Arial" panose="020B0604020202020204" pitchFamily="34" charset="0"/>
              <a:buChar char="•"/>
            </a:pPr>
            <a:r>
              <a:rPr lang="en-US" dirty="0"/>
              <a:t>Tab auto-completion.</a:t>
            </a:r>
          </a:p>
          <a:p>
            <a:pPr marL="173336" indent="-173336" fontAlgn="base">
              <a:buFont typeface="Arial" panose="020B0604020202020204" pitchFamily="34" charset="0"/>
              <a:buChar char="•"/>
            </a:pPr>
            <a:r>
              <a:rPr lang="en-US" dirty="0"/>
              <a:t>In-line editing of code.</a:t>
            </a:r>
          </a:p>
          <a:p>
            <a:pPr marL="173336" indent="-173336" fontAlgn="base">
              <a:buFont typeface="Arial" panose="020B0604020202020204" pitchFamily="34" charset="0"/>
              <a:buChar char="•"/>
            </a:pPr>
            <a:r>
              <a:rPr lang="en-US" dirty="0"/>
              <a:t>Object introspection, and automatic extract of documentation strings from python objects like classes and functions.</a:t>
            </a:r>
          </a:p>
          <a:p>
            <a:pPr marL="173336" indent="-173336" fontAlgn="base">
              <a:buFont typeface="Arial" panose="020B0604020202020204" pitchFamily="34" charset="0"/>
              <a:buChar char="•"/>
            </a:pPr>
            <a:r>
              <a:rPr lang="en-US" dirty="0"/>
              <a:t>Good interaction with operating system shell.</a:t>
            </a:r>
          </a:p>
          <a:p>
            <a:pPr marL="173336" indent="-173336" fontAlgn="base">
              <a:buFont typeface="Arial" panose="020B0604020202020204" pitchFamily="34" charset="0"/>
              <a:buChar char="•"/>
            </a:pPr>
            <a:r>
              <a:rPr lang="en-US" dirty="0"/>
              <a:t>Support for multiple parallel back-end processes, that can run on computing clusters or cloud services like Amazon EE2.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>
                <a:hlinkClick r:id="rId3"/>
              </a:rPr>
              <a:t>Spyder</a:t>
            </a:r>
            <a:r>
              <a:rPr lang="en-US" dirty="0"/>
              <a:t> is a MATLAB-like IDE</a:t>
            </a:r>
          </a:p>
          <a:p>
            <a:r>
              <a:rPr lang="en-US" dirty="0"/>
              <a:t>An </a:t>
            </a:r>
            <a:r>
              <a:rPr lang="en-US" b="1" dirty="0"/>
              <a:t>integrated development environment</a:t>
            </a:r>
            <a:r>
              <a:rPr lang="en-US" dirty="0"/>
              <a:t> (</a:t>
            </a:r>
            <a:r>
              <a:rPr lang="en-US" b="1" dirty="0"/>
              <a:t>IDE</a:t>
            </a:r>
            <a:r>
              <a:rPr lang="en-US" dirty="0"/>
              <a:t>) is a </a:t>
            </a:r>
            <a:r>
              <a:rPr lang="en-US" dirty="0">
                <a:hlinkClick r:id="rId4" tooltip="Application software"/>
              </a:rPr>
              <a:t>software application</a:t>
            </a:r>
            <a:r>
              <a:rPr lang="en-US" dirty="0"/>
              <a:t> that provides comprehensive facilities to </a:t>
            </a:r>
            <a:r>
              <a:rPr lang="en-US" dirty="0">
                <a:hlinkClick r:id="rId5" tooltip="Computer programmer"/>
              </a:rPr>
              <a:t>computer programmers</a:t>
            </a:r>
            <a:r>
              <a:rPr lang="en-US" dirty="0"/>
              <a:t> for </a:t>
            </a:r>
            <a:r>
              <a:rPr lang="en-US" dirty="0">
                <a:hlinkClick r:id="rId6" tooltip="Software development"/>
              </a:rPr>
              <a:t>software development</a:t>
            </a:r>
            <a:r>
              <a:rPr lang="en-US" dirty="0"/>
              <a:t>. An IDE normally consists of a </a:t>
            </a:r>
            <a:r>
              <a:rPr lang="en-US" dirty="0">
                <a:hlinkClick r:id="rId7" tooltip="Source code editor"/>
              </a:rPr>
              <a:t>source code editor</a:t>
            </a:r>
            <a:r>
              <a:rPr lang="en-US" dirty="0"/>
              <a:t>, </a:t>
            </a:r>
            <a:r>
              <a:rPr lang="en-US" dirty="0">
                <a:hlinkClick r:id="rId8" tooltip="Build automation"/>
              </a:rPr>
              <a:t>build automation</a:t>
            </a:r>
            <a:r>
              <a:rPr lang="en-US" dirty="0"/>
              <a:t> tools and </a:t>
            </a:r>
            <a:r>
              <a:rPr lang="en-US" dirty="0" err="1"/>
              <a:t>a</a:t>
            </a:r>
            <a:r>
              <a:rPr lang="en-US" dirty="0" err="1">
                <a:hlinkClick r:id="rId9" tooltip="Debugger"/>
              </a:rPr>
              <a:t>debugger</a:t>
            </a:r>
            <a:r>
              <a:rPr lang="en-US" dirty="0"/>
              <a:t>. Most modern IDEs have </a:t>
            </a:r>
            <a:r>
              <a:rPr lang="en-US" dirty="0">
                <a:hlinkClick r:id="rId10" tooltip="Intelligent code completion"/>
              </a:rPr>
              <a:t>intelligent code completion</a:t>
            </a:r>
            <a:r>
              <a:rPr lang="en-US" dirty="0"/>
              <a:t>.</a:t>
            </a:r>
          </a:p>
          <a:p>
            <a:r>
              <a:rPr lang="en-US" dirty="0"/>
              <a:t>Some IDEs contain a </a:t>
            </a:r>
            <a:r>
              <a:rPr lang="en-US" dirty="0">
                <a:hlinkClick r:id="rId11" tooltip="Compiler"/>
              </a:rPr>
              <a:t>compiler</a:t>
            </a:r>
            <a:r>
              <a:rPr lang="en-US" dirty="0"/>
              <a:t>, </a:t>
            </a:r>
            <a:r>
              <a:rPr lang="en-US" dirty="0">
                <a:hlinkClick r:id="rId12" tooltip="Interpreter (computing)"/>
              </a:rPr>
              <a:t>interpreter</a:t>
            </a:r>
            <a:r>
              <a:rPr lang="en-US" dirty="0"/>
              <a:t>, or both, such as </a:t>
            </a:r>
            <a:r>
              <a:rPr lang="en-US" dirty="0">
                <a:hlinkClick r:id="rId13" tooltip="NetBeans"/>
              </a:rPr>
              <a:t>NetBeans</a:t>
            </a:r>
            <a:r>
              <a:rPr lang="en-US" dirty="0"/>
              <a:t> and </a:t>
            </a:r>
            <a:r>
              <a:rPr lang="en-US" dirty="0">
                <a:hlinkClick r:id="rId14" tooltip="Eclipse (software)"/>
              </a:rPr>
              <a:t>Eclipse</a:t>
            </a:r>
            <a:r>
              <a:rPr lang="en-US" dirty="0"/>
              <a:t>; others do not, such as </a:t>
            </a:r>
            <a:r>
              <a:rPr lang="en-US" dirty="0" err="1">
                <a:hlinkClick r:id="rId15" tooltip="SharpDevelop"/>
              </a:rPr>
              <a:t>SharpDevelop</a:t>
            </a:r>
            <a:r>
              <a:rPr lang="en-US" dirty="0"/>
              <a:t> </a:t>
            </a:r>
            <a:r>
              <a:rPr lang="en-US" dirty="0" err="1"/>
              <a:t>and</a:t>
            </a:r>
            <a:r>
              <a:rPr lang="en-US" dirty="0" err="1">
                <a:hlinkClick r:id="rId16" tooltip="Lazarus (IDE)"/>
              </a:rPr>
              <a:t>Lazarus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The boundary between an integrated development environment and other parts of the broader </a:t>
            </a:r>
            <a:r>
              <a:rPr lang="en-US" i="1" dirty="0"/>
              <a:t>software development environment</a:t>
            </a:r>
            <a:r>
              <a:rPr lang="en-US" dirty="0"/>
              <a:t> is not well-defined. Sometimes a </a:t>
            </a:r>
            <a:r>
              <a:rPr lang="en-US" dirty="0">
                <a:hlinkClick r:id="rId17" tooltip="Version control system"/>
              </a:rPr>
              <a:t>version control system</a:t>
            </a:r>
            <a:r>
              <a:rPr lang="en-US" dirty="0"/>
              <a:t>, or various tools to simplify the construction of a Graphical User Interface (</a:t>
            </a:r>
            <a:r>
              <a:rPr lang="en-US" dirty="0">
                <a:hlinkClick r:id="rId18" tooltip="GUI"/>
              </a:rPr>
              <a:t>GUI</a:t>
            </a:r>
            <a:r>
              <a:rPr lang="en-US" dirty="0"/>
              <a:t>), are integrated. Many modern IDEs also have a </a:t>
            </a:r>
            <a:r>
              <a:rPr lang="en-US" dirty="0">
                <a:hlinkClick r:id="rId19" tooltip="Class browser"/>
              </a:rPr>
              <a:t>class browser</a:t>
            </a:r>
            <a:r>
              <a:rPr lang="en-US" dirty="0"/>
              <a:t>, an </a:t>
            </a:r>
            <a:r>
              <a:rPr lang="en-US" dirty="0">
                <a:hlinkClick r:id="rId20" tooltip="Object browser"/>
              </a:rPr>
              <a:t>object browser</a:t>
            </a:r>
            <a:r>
              <a:rPr lang="en-US" dirty="0"/>
              <a:t>, and a </a:t>
            </a:r>
            <a:r>
              <a:rPr lang="en-US" dirty="0">
                <a:hlinkClick r:id="rId21" tooltip="Class hierarchy"/>
              </a:rPr>
              <a:t>class hierarchy</a:t>
            </a:r>
            <a:r>
              <a:rPr lang="en-US" dirty="0"/>
              <a:t> </a:t>
            </a:r>
            <a:r>
              <a:rPr lang="en-US" dirty="0">
                <a:hlinkClick r:id="rId22" tooltip="Diagram"/>
              </a:rPr>
              <a:t>diagram</a:t>
            </a:r>
            <a:r>
              <a:rPr lang="en-US" dirty="0"/>
              <a:t>, for use in </a:t>
            </a:r>
            <a:r>
              <a:rPr lang="en-US" dirty="0">
                <a:hlinkClick r:id="rId23" tooltip="Object-oriented programming"/>
              </a:rPr>
              <a:t>object-oriented software development</a:t>
            </a:r>
            <a:r>
              <a:rPr lang="en-US" dirty="0"/>
              <a:t>.</a:t>
            </a:r>
          </a:p>
          <a:p>
            <a:r>
              <a:rPr lang="en-US" dirty="0"/>
              <a:t>Other IDEs are </a:t>
            </a:r>
          </a:p>
          <a:p>
            <a:r>
              <a:rPr lang="en-US" dirty="0" smtClean="0"/>
              <a:t>Wing IDE</a:t>
            </a:r>
          </a:p>
          <a:p>
            <a:r>
              <a:rPr lang="en-US" dirty="0" err="1" smtClean="0"/>
              <a:t>PyCharm</a:t>
            </a:r>
            <a:endParaRPr lang="en-US" dirty="0"/>
          </a:p>
          <a:p>
            <a:r>
              <a:rPr lang="en-US" dirty="0"/>
              <a:t>NetBeans Eclipse</a:t>
            </a:r>
          </a:p>
          <a:p>
            <a:endParaRPr lang="en-US" dirty="0"/>
          </a:p>
          <a:p>
            <a:r>
              <a:rPr lang="en-US" dirty="0"/>
              <a:t> for scientific computing with python. It has the many advantages of a traditional IDE environment, for example that everything from code editing, execution and debugging is carried out in a single environment, and work on different calculations can be organized as projects in the IDE environment.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B9D9-2F50-40E1-A2F7-6010F3745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2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r>
              <a:rPr lang="en-US" baseline="0" dirty="0" smtClean="0"/>
              <a:t> is an interpreted language, </a:t>
            </a:r>
            <a:r>
              <a:rPr lang="en-US" dirty="0" smtClean="0"/>
              <a:t>is a programming language for which most of its implementations execute instructions directly, without previously compiling a program into machine-language instructions. The interpreter executes the program directly, translating each statement into a sequence of one or more subroutines already compiled into machine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B9D9-2F50-40E1-A2F7-6010F3745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70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 ahead and open it.</a:t>
            </a:r>
            <a:r>
              <a:rPr lang="en-US" baseline="0" dirty="0" smtClean="0"/>
              <a:t> While it opens </a:t>
            </a:r>
            <a:r>
              <a:rPr lang="en-US" baseline="0" dirty="0" err="1" smtClean="0"/>
              <a:t>lets</a:t>
            </a:r>
            <a:r>
              <a:rPr lang="en-US" baseline="0" dirty="0" smtClean="0"/>
              <a:t> explore the 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B9D9-2F50-40E1-A2F7-6010F3745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86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</a:t>
            </a:r>
            <a:r>
              <a:rPr lang="en-US" baseline="0" dirty="0" smtClean="0"/>
              <a:t> opening this is how it looks.</a:t>
            </a:r>
          </a:p>
          <a:p>
            <a:r>
              <a:rPr lang="en-US" baseline="0" dirty="0" smtClean="0"/>
              <a:t>Now I will show you some of the major components of </a:t>
            </a:r>
            <a:r>
              <a:rPr lang="en-US" baseline="0" dirty="0" err="1" smtClean="0"/>
              <a:t>Spyder</a:t>
            </a:r>
            <a:endParaRPr lang="en-US" baseline="0" dirty="0" smtClean="0"/>
          </a:p>
          <a:p>
            <a:r>
              <a:rPr lang="en-US" baseline="0" dirty="0" smtClean="0"/>
              <a:t>The console, which in this case is an </a:t>
            </a:r>
            <a:r>
              <a:rPr lang="en-US" baseline="0" dirty="0" err="1" smtClean="0"/>
              <a:t>Ipyhon</a:t>
            </a:r>
            <a:r>
              <a:rPr lang="en-US" baseline="0" dirty="0" smtClean="0"/>
              <a:t> console. Briefly, </a:t>
            </a:r>
            <a:r>
              <a:rPr lang="en-US" baseline="0" dirty="0" err="1" smtClean="0"/>
              <a:t>IPythons</a:t>
            </a:r>
            <a:r>
              <a:rPr lang="en-US" baseline="0" dirty="0" smtClean="0"/>
              <a:t> is an enhanced Python interpreter. Is the same as your Python console but has enhanced functionality. You can work with </a:t>
            </a:r>
            <a:r>
              <a:rPr lang="en-US" baseline="0" dirty="0" err="1" smtClean="0"/>
              <a:t>IPython</a:t>
            </a:r>
            <a:r>
              <a:rPr lang="en-US" baseline="0" dirty="0" smtClean="0"/>
              <a:t> or open a Python console instead.</a:t>
            </a:r>
          </a:p>
          <a:p>
            <a:r>
              <a:rPr lang="en-US" baseline="0" dirty="0" smtClean="0"/>
              <a:t>You have your editor , which is a text editor with enhanced functionality.</a:t>
            </a:r>
          </a:p>
          <a:p>
            <a:r>
              <a:rPr lang="en-US" baseline="0" dirty="0" smtClean="0"/>
              <a:t>The object explorer which will tell you information about an object. For example if you want to know information about a method.</a:t>
            </a:r>
          </a:p>
          <a:p>
            <a:r>
              <a:rPr lang="en-US" baseline="0" dirty="0" smtClean="0"/>
              <a:t>A variable explorer which will list the variables. It will let you know: the name of the variable, type </a:t>
            </a:r>
            <a:r>
              <a:rPr lang="en-US" baseline="0" dirty="0" err="1" smtClean="0"/>
              <a:t>size,etc</a:t>
            </a:r>
            <a:endParaRPr lang="en-US" baseline="0" dirty="0" smtClean="0"/>
          </a:p>
          <a:p>
            <a:r>
              <a:rPr lang="en-US" baseline="0" dirty="0" smtClean="0"/>
              <a:t>And the file explorer that shows the current directory, you can explore and import files or change the current directory on the top.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B9D9-2F50-40E1-A2F7-6010F3745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1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B9D9-2F50-40E1-A2F7-6010F3745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8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DB9D9-2F50-40E1-A2F7-6010F3745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2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7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5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4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1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55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8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7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2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5000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2C91-5A50-4C01-A9BE-CA1A825BEC01}" type="datetimeFigureOut">
              <a:rPr lang="en-US" smtClean="0"/>
              <a:t>7/9/15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29D9-0796-4E08-8CA6-4850D7310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python.org/ipython-doc/dev/interactive/magics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Exploring </a:t>
            </a:r>
            <a:r>
              <a:rPr lang="en-US" dirty="0" err="1" smtClean="0"/>
              <a:t>Spyder</a:t>
            </a:r>
            <a:r>
              <a:rPr lang="en-US" dirty="0" smtClean="0"/>
              <a:t>: An IDE for scientific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7/9/2015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36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Integrated development environment (IDE)</a:t>
            </a:r>
          </a:p>
          <a:p>
            <a:r>
              <a:rPr lang="en-US" dirty="0" err="1" smtClean="0"/>
              <a:t>Spyder</a:t>
            </a:r>
            <a:endParaRPr lang="en-US" dirty="0" smtClean="0"/>
          </a:p>
          <a:p>
            <a:pPr lvl="1"/>
            <a:r>
              <a:rPr lang="en-US" dirty="0" smtClean="0"/>
              <a:t>Major Components:</a:t>
            </a:r>
          </a:p>
          <a:p>
            <a:pPr lvl="2"/>
            <a:r>
              <a:rPr lang="en-US" dirty="0" err="1" smtClean="0"/>
              <a:t>IPython</a:t>
            </a:r>
            <a:r>
              <a:rPr lang="en-US" dirty="0" smtClean="0"/>
              <a:t> Console or Python Console</a:t>
            </a:r>
          </a:p>
          <a:p>
            <a:pPr lvl="2"/>
            <a:r>
              <a:rPr lang="en-US" dirty="0" smtClean="0"/>
              <a:t>Editor</a:t>
            </a:r>
          </a:p>
          <a:p>
            <a:pPr lvl="2"/>
            <a:r>
              <a:rPr lang="en-US" dirty="0" smtClean="0"/>
              <a:t>Variable Explorer</a:t>
            </a:r>
          </a:p>
          <a:p>
            <a:pPr lvl="2"/>
            <a:r>
              <a:rPr lang="en-US" dirty="0" smtClean="0"/>
              <a:t>Object Explorer</a:t>
            </a:r>
          </a:p>
          <a:p>
            <a:pPr lvl="2"/>
            <a:r>
              <a:rPr lang="en-US" dirty="0" smtClean="0"/>
              <a:t>File Explorer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3779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Integrated development environment (IDE)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Software </a:t>
            </a:r>
            <a:r>
              <a:rPr lang="en-US" dirty="0"/>
              <a:t>application that provides comprehensive facilities to computer programmers for software development. </a:t>
            </a:r>
            <a:endParaRPr lang="en-US" dirty="0" smtClean="0"/>
          </a:p>
          <a:p>
            <a:r>
              <a:rPr lang="en-US" dirty="0"/>
              <a:t>Examples:</a:t>
            </a:r>
          </a:p>
          <a:p>
            <a:pPr lvl="1"/>
            <a:r>
              <a:rPr lang="en-US" b="1" u="sng" dirty="0" err="1"/>
              <a:t>Spyder</a:t>
            </a:r>
            <a:endParaRPr lang="en-US" b="1" u="sng" dirty="0"/>
          </a:p>
          <a:p>
            <a:pPr lvl="1"/>
            <a:r>
              <a:rPr lang="en-US" dirty="0"/>
              <a:t>Wing IDE</a:t>
            </a:r>
            <a:endParaRPr lang="en-US" sz="6200" dirty="0"/>
          </a:p>
          <a:p>
            <a:pPr lvl="1"/>
            <a:r>
              <a:rPr lang="en-US" dirty="0" err="1"/>
              <a:t>PyCharm</a:t>
            </a:r>
            <a:endParaRPr lang="en-US" sz="6200" dirty="0"/>
          </a:p>
          <a:p>
            <a:pPr lvl="1"/>
            <a:r>
              <a:rPr lang="en-US" dirty="0"/>
              <a:t>NetBeans 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Visual Studio</a:t>
            </a:r>
          </a:p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Source code editor</a:t>
            </a:r>
          </a:p>
          <a:p>
            <a:pPr lvl="1"/>
            <a:r>
              <a:rPr lang="en-US" dirty="0" smtClean="0"/>
              <a:t>Build Automation</a:t>
            </a:r>
          </a:p>
          <a:p>
            <a:pPr lvl="1"/>
            <a:r>
              <a:rPr lang="en-US" dirty="0" smtClean="0"/>
              <a:t>Debugger</a:t>
            </a:r>
          </a:p>
          <a:p>
            <a:pPr lvl="1"/>
            <a:r>
              <a:rPr lang="en-US" dirty="0" smtClean="0"/>
              <a:t>Some have :</a:t>
            </a:r>
          </a:p>
          <a:p>
            <a:pPr lvl="2"/>
            <a:r>
              <a:rPr lang="en-US" dirty="0" smtClean="0"/>
              <a:t>Interpreter </a:t>
            </a:r>
          </a:p>
          <a:p>
            <a:pPr lvl="2"/>
            <a:r>
              <a:rPr lang="en-US" dirty="0" smtClean="0"/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311163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</a:t>
            </a:r>
            <a:r>
              <a:rPr lang="en-US" dirty="0" err="1" smtClean="0"/>
              <a:t>Spyder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3926631" cy="241538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Start Menu</a:t>
            </a:r>
          </a:p>
          <a:p>
            <a:r>
              <a:rPr lang="en-US" sz="2400" dirty="0" smtClean="0"/>
              <a:t>Anaconda Launcher</a:t>
            </a:r>
          </a:p>
          <a:p>
            <a:r>
              <a:rPr lang="en-US" sz="2400" dirty="0" smtClean="0"/>
              <a:t>Writing </a:t>
            </a:r>
            <a:r>
              <a:rPr lang="en-US" sz="2400" dirty="0" err="1" smtClean="0">
                <a:solidFill>
                  <a:srgbClr val="FF0000"/>
                </a:solidFill>
                <a:latin typeface="Lucida Console" panose="020B0609040504020204" pitchFamily="49" charset="0"/>
              </a:rPr>
              <a:t>spyder</a:t>
            </a:r>
            <a:r>
              <a:rPr lang="en-US" sz="2400" dirty="0" smtClean="0"/>
              <a:t> in </a:t>
            </a:r>
            <a:r>
              <a:rPr lang="en-US" sz="2400" dirty="0"/>
              <a:t>Bash (Unix shell</a:t>
            </a:r>
            <a:r>
              <a:rPr lang="en-US" sz="2400" dirty="0" smtClean="0"/>
              <a:t>) or Command Prompt (Windows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9" y="1471324"/>
            <a:ext cx="4432078" cy="2238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6484816" cy="450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55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158"/>
            <a:ext cx="8229600" cy="1143000"/>
          </a:xfrm>
        </p:spPr>
        <p:txBody>
          <a:bodyPr/>
          <a:lstStyle/>
          <a:p>
            <a:r>
              <a:rPr lang="en-US" dirty="0" smtClean="0"/>
              <a:t>Major Components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763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763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55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Enhanced python interpreter</a:t>
            </a:r>
          </a:p>
          <a:p>
            <a:r>
              <a:rPr lang="en-US" dirty="0" smtClean="0"/>
              <a:t>To use python console instead of </a:t>
            </a:r>
            <a:r>
              <a:rPr lang="en-US" dirty="0" err="1" smtClean="0"/>
              <a:t>IPython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Go to console tab and Python tab</a:t>
            </a:r>
          </a:p>
          <a:p>
            <a:pPr lvl="1"/>
            <a:r>
              <a:rPr lang="en-US" dirty="0" smtClean="0"/>
              <a:t>Go to the menu bar. Consoles&lt; Open a python console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has</a:t>
            </a:r>
          </a:p>
          <a:p>
            <a:pPr lvl="1"/>
            <a:r>
              <a:rPr lang="en-US" dirty="0" smtClean="0"/>
              <a:t>Tab completion</a:t>
            </a:r>
          </a:p>
          <a:p>
            <a:pPr lvl="1"/>
            <a:r>
              <a:rPr lang="en-US" dirty="0" smtClean="0"/>
              <a:t>Press Up for history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useful commands </a:t>
            </a:r>
            <a:r>
              <a:rPr lang="en-US" dirty="0" smtClean="0"/>
              <a:t>called magic commands (don’t need to add % in front)</a:t>
            </a:r>
            <a:endParaRPr lang="en-US" dirty="0"/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cd </a:t>
            </a:r>
            <a:r>
              <a:rPr lang="en-US" dirty="0"/>
              <a:t>to change directory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pwd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US" dirty="0" smtClean="0"/>
              <a:t>current </a:t>
            </a:r>
            <a:r>
              <a:rPr lang="en-US" dirty="0"/>
              <a:t>directory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%run </a:t>
            </a:r>
            <a:r>
              <a:rPr lang="en-US" dirty="0"/>
              <a:t>to run a python script from here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%reset </a:t>
            </a:r>
            <a:r>
              <a:rPr lang="en-US" dirty="0"/>
              <a:t>to delete all </a:t>
            </a:r>
            <a:r>
              <a:rPr lang="en-US" dirty="0" smtClean="0"/>
              <a:t>variables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%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who </a:t>
            </a:r>
            <a:r>
              <a:rPr lang="en-US" dirty="0"/>
              <a:t>to find information from variables</a:t>
            </a:r>
          </a:p>
          <a:p>
            <a:pPr lvl="1"/>
            <a:r>
              <a:rPr lang="en-US" dirty="0" smtClean="0"/>
              <a:t>You can run any shell command  by typing 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front 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find more info about the commands </a:t>
            </a:r>
          </a:p>
          <a:p>
            <a:pPr lvl="2"/>
            <a:r>
              <a:rPr lang="en-US" dirty="0">
                <a:hlinkClick r:id="rId3"/>
              </a:rPr>
              <a:t>https://ipython.org/ipython-doc/dev/interactive/magics.html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46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Syntax coloring</a:t>
            </a:r>
          </a:p>
          <a:p>
            <a:r>
              <a:rPr lang="en-US" dirty="0" smtClean="0"/>
              <a:t>Tab completion</a:t>
            </a:r>
          </a:p>
          <a:p>
            <a:r>
              <a:rPr lang="en-US" dirty="0" smtClean="0"/>
              <a:t>To obtain information of method </a:t>
            </a:r>
            <a:r>
              <a:rPr lang="en-US" dirty="0" err="1" smtClean="0">
                <a:solidFill>
                  <a:srgbClr val="FF0000"/>
                </a:solidFill>
              </a:rPr>
              <a:t>Ctrl+I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before parenthesis</a:t>
            </a:r>
            <a:endParaRPr lang="en-US" dirty="0"/>
          </a:p>
          <a:p>
            <a:r>
              <a:rPr lang="en-US" dirty="0" smtClean="0"/>
              <a:t>Run </a:t>
            </a:r>
            <a:r>
              <a:rPr lang="en-US" dirty="0"/>
              <a:t>your script from here </a:t>
            </a:r>
            <a:r>
              <a:rPr lang="en-US" dirty="0" smtClean="0">
                <a:solidFill>
                  <a:srgbClr val="FF0000"/>
                </a:solidFill>
              </a:rPr>
              <a:t>F5 </a:t>
            </a:r>
            <a:r>
              <a:rPr lang="en-US" dirty="0" smtClean="0"/>
              <a:t>or by pressing</a:t>
            </a:r>
            <a:endParaRPr lang="en-US" dirty="0"/>
          </a:p>
          <a:p>
            <a:r>
              <a:rPr lang="en-US" dirty="0" smtClean="0"/>
              <a:t>Run </a:t>
            </a:r>
            <a:r>
              <a:rPr lang="en-US" dirty="0"/>
              <a:t>line or select lines </a:t>
            </a:r>
            <a:r>
              <a:rPr lang="en-US" dirty="0" smtClean="0">
                <a:solidFill>
                  <a:srgbClr val="FF0000"/>
                </a:solidFill>
              </a:rPr>
              <a:t>F9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Run cells </a:t>
            </a:r>
          </a:p>
          <a:p>
            <a:pPr lvl="1"/>
            <a:r>
              <a:rPr lang="en-US" i="1" dirty="0"/>
              <a:t>#%%</a:t>
            </a:r>
            <a:r>
              <a:rPr lang="en-US" dirty="0"/>
              <a:t> (standard cell separator)</a:t>
            </a:r>
          </a:p>
          <a:p>
            <a:pPr lvl="1"/>
            <a:r>
              <a:rPr lang="en-US" i="1" dirty="0"/>
              <a:t># %%</a:t>
            </a:r>
            <a:r>
              <a:rPr lang="en-US" dirty="0"/>
              <a:t> (standard cell separator, when file has been edited with Eclipse)</a:t>
            </a:r>
          </a:p>
          <a:p>
            <a:pPr lvl="1"/>
            <a:r>
              <a:rPr lang="en-US" i="1" dirty="0"/>
              <a:t># &lt;</a:t>
            </a:r>
            <a:r>
              <a:rPr lang="en-US" i="1" dirty="0" err="1"/>
              <a:t>codecell</a:t>
            </a:r>
            <a:r>
              <a:rPr lang="en-US" i="1" dirty="0"/>
              <a:t>&gt;</a:t>
            </a:r>
            <a:r>
              <a:rPr lang="en-US" dirty="0"/>
              <a:t> (</a:t>
            </a:r>
            <a:r>
              <a:rPr lang="en-US" dirty="0" err="1"/>
              <a:t>IPython</a:t>
            </a:r>
            <a:r>
              <a:rPr lang="en-US" dirty="0"/>
              <a:t> notebook cell separator)</a:t>
            </a:r>
          </a:p>
          <a:p>
            <a:pPr lvl="1"/>
            <a:r>
              <a:rPr lang="en-US" dirty="0" smtClean="0"/>
              <a:t>Run Cell </a:t>
            </a:r>
            <a:r>
              <a:rPr lang="en-US" dirty="0">
                <a:solidFill>
                  <a:srgbClr val="FF0000"/>
                </a:solidFill>
              </a:rPr>
              <a:t>Ctrl + Enter</a:t>
            </a:r>
          </a:p>
          <a:p>
            <a:pPr lvl="1"/>
            <a:r>
              <a:rPr lang="en-US" dirty="0" smtClean="0"/>
              <a:t>Run cell and advance </a:t>
            </a:r>
            <a:r>
              <a:rPr lang="en-US" dirty="0" smtClean="0">
                <a:solidFill>
                  <a:srgbClr val="FF0000"/>
                </a:solidFill>
              </a:rPr>
              <a:t>Shift + Enter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Find and replace text </a:t>
            </a:r>
            <a:r>
              <a:rPr lang="en-US" dirty="0">
                <a:solidFill>
                  <a:srgbClr val="FF0000"/>
                </a:solidFill>
              </a:rPr>
              <a:t>Ctrl +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23742"/>
            <a:ext cx="972314" cy="6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7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591</Words>
  <Application>Microsoft Macintosh PowerPoint</Application>
  <PresentationFormat>On-screen Show (4:3)</PresentationFormat>
  <Paragraphs>102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Exploring Spyder: An IDE for scientific computing</vt:lpstr>
      <vt:lpstr>Outline</vt:lpstr>
      <vt:lpstr>Integrated development environment (IDE) </vt:lpstr>
      <vt:lpstr>Opening Spyder</vt:lpstr>
      <vt:lpstr>Major Components</vt:lpstr>
      <vt:lpstr>IPython</vt:lpstr>
      <vt:lpstr>Editor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Club</dc:title>
  <dc:creator>keriambermudez</dc:creator>
  <cp:lastModifiedBy>Amanda Ernlund</cp:lastModifiedBy>
  <cp:revision>20</cp:revision>
  <cp:lastPrinted>2015-07-09T16:29:17Z</cp:lastPrinted>
  <dcterms:created xsi:type="dcterms:W3CDTF">2015-07-08T19:42:59Z</dcterms:created>
  <dcterms:modified xsi:type="dcterms:W3CDTF">2015-07-10T16:19:09Z</dcterms:modified>
</cp:coreProperties>
</file>