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6" r:id="rId2"/>
    <p:sldMasterId id="2147483675" r:id="rId3"/>
  </p:sldMasterIdLst>
  <p:notesMasterIdLst>
    <p:notesMasterId r:id="rId29"/>
  </p:notesMasterIdLst>
  <p:sldIdLst>
    <p:sldId id="287" r:id="rId4"/>
    <p:sldId id="258" r:id="rId5"/>
    <p:sldId id="278" r:id="rId6"/>
    <p:sldId id="259" r:id="rId7"/>
    <p:sldId id="279" r:id="rId8"/>
    <p:sldId id="277" r:id="rId9"/>
    <p:sldId id="280" r:id="rId10"/>
    <p:sldId id="298" r:id="rId11"/>
    <p:sldId id="262" r:id="rId12"/>
    <p:sldId id="266" r:id="rId13"/>
    <p:sldId id="263" r:id="rId14"/>
    <p:sldId id="295" r:id="rId15"/>
    <p:sldId id="294" r:id="rId16"/>
    <p:sldId id="284" r:id="rId17"/>
    <p:sldId id="296" r:id="rId18"/>
    <p:sldId id="285" r:id="rId19"/>
    <p:sldId id="286" r:id="rId20"/>
    <p:sldId id="297" r:id="rId21"/>
    <p:sldId id="300" r:id="rId22"/>
    <p:sldId id="290" r:id="rId23"/>
    <p:sldId id="291" r:id="rId24"/>
    <p:sldId id="301" r:id="rId25"/>
    <p:sldId id="299" r:id="rId26"/>
    <p:sldId id="275" r:id="rId27"/>
    <p:sldId id="30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1921" autoAdjust="0"/>
  </p:normalViewPr>
  <p:slideViewPr>
    <p:cSldViewPr snapToGrid="0" snapToObjects="1">
      <p:cViewPr>
        <p:scale>
          <a:sx n="100" d="100"/>
          <a:sy n="100" d="100"/>
        </p:scale>
        <p:origin x="-12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A0E76-AE9D-5748-829E-A38865A36D7C}" type="datetimeFigureOut">
              <a:rPr lang="en-US" smtClean="0"/>
              <a:t>8/5/13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AB9D6-2684-8F41-83F1-06C81FA3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3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AB9D6-2684-8F41-83F1-06C81FA31D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18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AB9D6-2684-8F41-83F1-06C81FA31D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99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(8/1/13 02:19) -----</a:t>
            </a:r>
          </a:p>
          <a:p>
            <a:r>
              <a:rPr lang="en-US"/>
              <a:t>Explain longest sentences</a:t>
            </a:r>
          </a:p>
          <a:p>
            <a:r>
              <a:rPr lang="en-US"/>
              <a:t>Highloght</a:t>
            </a:r>
          </a:p>
          <a:p>
            <a:r>
              <a:rPr lang="en-US"/>
              <a:t>----- Meeting Notes (8/1/13 02:49) -----</a:t>
            </a:r>
          </a:p>
          <a:p>
            <a:r>
              <a:rPr lang="en-US"/>
              <a:t>This needs work</a:t>
            </a:r>
          </a:p>
          <a:p>
            <a:r>
              <a:rPr lang="en-US"/>
              <a:t>----- Meeting Notes (8/1/13 16:34) -----</a:t>
            </a:r>
          </a:p>
          <a:p>
            <a:r>
              <a:rPr lang="en-US"/>
              <a:t>Hide others</a:t>
            </a:r>
          </a:p>
          <a:p>
            <a:r>
              <a:rPr lang="en-US"/>
              <a:t>Wrap up in the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AB9D6-2684-8F41-83F1-06C81FA31D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9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(8/1/13 02:19) -----</a:t>
            </a:r>
          </a:p>
          <a:p>
            <a:r>
              <a:rPr lang="en-US"/>
              <a:t>Fix</a:t>
            </a:r>
          </a:p>
          <a:p>
            <a:r>
              <a:rPr lang="en-US"/>
              <a:t>Large differentials promote the arrival of monsters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AB9D6-2684-8F41-83F1-06C81FA31D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83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(8/1/13 02:19) -----</a:t>
            </a:r>
          </a:p>
          <a:p>
            <a:r>
              <a:rPr lang="en-US"/>
              <a:t>Slaying</a:t>
            </a:r>
          </a:p>
          <a:p>
            <a:r>
              <a:rPr lang="en-US"/>
              <a:t>----- Meeting Notes (8/1/13 16:47) -----</a:t>
            </a:r>
          </a:p>
          <a:p>
            <a:r>
              <a:rPr lang="en-US"/>
              <a:t>The template 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AB9D6-2684-8F41-83F1-06C81FA31D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95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  <a:p>
            <a:r>
              <a:rPr lang="en-US" dirty="0"/>
              <a:t>----- Meeting Notes (8/1/13 16:32) -----</a:t>
            </a:r>
          </a:p>
          <a:p>
            <a:r>
              <a:rPr lang="en-US" dirty="0"/>
              <a:t>Need to explain</a:t>
            </a:r>
          </a:p>
        </p:txBody>
      </p:sp>
    </p:spTree>
    <p:extLst>
      <p:ext uri="{BB962C8B-B14F-4D97-AF65-F5344CB8AC3E}">
        <p14:creationId xmlns:p14="http://schemas.microsoft.com/office/powerpoint/2010/main" val="1320463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9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Build</a:t>
            </a:r>
            <a:r>
              <a:rPr lang="en-US" baseline="0" dirty="0" smtClean="0"/>
              <a:t> an empirical distribution, then sample from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16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(8/1/13 16:37) -----</a:t>
            </a:r>
          </a:p>
          <a:p>
            <a:r>
              <a:rPr lang="en-US" dirty="0"/>
              <a:t>Fix,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AB9D6-2684-8F41-83F1-06C81FA31D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46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AB9D6-2684-8F41-83F1-06C81FA31D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5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AB9D6-2684-8F41-83F1-06C81FA31D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38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look at</a:t>
            </a:r>
            <a:r>
              <a:rPr lang="en-US" baseline="0" dirty="0" smtClean="0"/>
              <a:t> MT as a </a:t>
            </a:r>
            <a:r>
              <a:rPr lang="en-US" baseline="0" dirty="0" err="1" smtClean="0"/>
              <a:t>blackbox</a:t>
            </a:r>
            <a:r>
              <a:rPr lang="en-US" baseline="0" dirty="0" smtClean="0"/>
              <a:t> with many knobs, where we have models, which are regulated by the little knobs, that we call weights or parameters.</a:t>
            </a:r>
          </a:p>
          <a:p>
            <a:r>
              <a:rPr lang="en-US" baseline="0" dirty="0" smtClean="0"/>
              <a:t>Then we use this box to translate some text.</a:t>
            </a:r>
          </a:p>
          <a:p>
            <a:r>
              <a:rPr lang="en-US" baseline="0" dirty="0" smtClean="0"/>
              <a:t>Parameter optimization: evaluate, optimize and generate weights</a:t>
            </a:r>
          </a:p>
          <a:p>
            <a:r>
              <a:rPr lang="en-US" baseline="0" dirty="0" smtClean="0"/>
              <a:t>This has been done traditionally with MERT</a:t>
            </a:r>
          </a:p>
          <a:p>
            <a:r>
              <a:rPr lang="en-US" baseline="0" dirty="0" smtClean="0"/>
              <a:t>More recently, other methods have gained popularity.</a:t>
            </a:r>
          </a:p>
          <a:p>
            <a:r>
              <a:rPr lang="en-US" baseline="0" dirty="0" smtClean="0"/>
              <a:t>But as they are new, they are less well understood.</a:t>
            </a:r>
          </a:p>
          <a:p>
            <a:r>
              <a:rPr lang="en-US" baseline="0" dirty="0" smtClean="0"/>
              <a:t>----- Meeting Notes (8/1/13 16:47) -----</a:t>
            </a:r>
          </a:p>
          <a:p>
            <a:r>
              <a:rPr lang="en-US" baseline="0" dirty="0" smtClean="0"/>
              <a:t>Picture  Remove  models</a:t>
            </a:r>
          </a:p>
          <a:p>
            <a:r>
              <a:rPr lang="en-US" baseline="0" dirty="0" smtClean="0"/>
              <a:t>simpler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9D10A-4B5D-485E-85AE-86186417CC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083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(8/1/13 02:19) -----</a:t>
            </a:r>
          </a:p>
          <a:p>
            <a:r>
              <a:rPr lang="en-US" dirty="0"/>
              <a:t>Monsters are bad training examples that make pro very unstable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AB9D6-2684-8F41-83F1-06C81FA31D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58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(8/1/13 02:19) -----</a:t>
            </a:r>
          </a:p>
          <a:p>
            <a:r>
              <a:rPr lang="en-US" dirty="0"/>
              <a:t>Monsters are bad training examples that make pro very unstable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AB9D6-2684-8F41-83F1-06C81FA31D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5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(8/1/13 16:47) -----</a:t>
            </a:r>
          </a:p>
          <a:p>
            <a:r>
              <a:rPr lang="en-US" dirty="0"/>
              <a:t>Talk about </a:t>
            </a:r>
            <a:r>
              <a:rPr lang="en-US" dirty="0" smtClean="0"/>
              <a:t>MIRA</a:t>
            </a:r>
          </a:p>
          <a:p>
            <a:r>
              <a:rPr lang="en-US" smtClean="0"/>
              <a:t>Add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AB9D6-2684-8F41-83F1-06C81FA31D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78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(8/1/13 02:19) -----</a:t>
            </a:r>
          </a:p>
          <a:p>
            <a:r>
              <a:rPr lang="en-US" dirty="0"/>
              <a:t>Add j j' to graph</a:t>
            </a:r>
          </a:p>
          <a:p>
            <a:r>
              <a:rPr lang="en-US" dirty="0"/>
              <a:t>Make consistent model score/ evaluation</a:t>
            </a:r>
          </a:p>
          <a:p>
            <a:endParaRPr lang="en-US" dirty="0"/>
          </a:p>
          <a:p>
            <a:r>
              <a:rPr lang="en-US" dirty="0"/>
              <a:t>Find weights or parameters</a:t>
            </a:r>
          </a:p>
          <a:p>
            <a:r>
              <a:rPr lang="en-US" dirty="0"/>
              <a:t>We want to make the ranking 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AB9D6-2684-8F41-83F1-06C81FA31D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10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(8/1/13 02:19) -----</a:t>
            </a:r>
          </a:p>
          <a:p>
            <a:r>
              <a:rPr lang="en-US" dirty="0"/>
              <a:t>You want to contrast best against worst</a:t>
            </a:r>
          </a:p>
          <a:p>
            <a:endParaRPr lang="en-US" dirty="0"/>
          </a:p>
          <a:p>
            <a:r>
              <a:rPr lang="en-US" dirty="0"/>
              <a:t>----- Meeting Notes (8/1/13 16:31) -----</a:t>
            </a:r>
          </a:p>
          <a:p>
            <a:r>
              <a:rPr lang="en-US" dirty="0"/>
              <a:t>Extrinsic</a:t>
            </a:r>
          </a:p>
          <a:p>
            <a:r>
              <a:rPr lang="en-US" dirty="0"/>
              <a:t>----- Meeting Notes (8/1/13 16:47) -----</a:t>
            </a:r>
          </a:p>
          <a:p>
            <a:r>
              <a:rPr lang="en-US" dirty="0"/>
              <a:t>Maybe no top 50.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AB9D6-2684-8F41-83F1-06C81FA31D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20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(8/1/13 02:19) -----</a:t>
            </a:r>
          </a:p>
          <a:p>
            <a:r>
              <a:rPr lang="en-US"/>
              <a:t>Tuning MT06</a:t>
            </a:r>
          </a:p>
          <a:p>
            <a:r>
              <a:rPr lang="en-US"/>
              <a:t>----- Meeting Notes (8/1/13 16:47) -----</a:t>
            </a:r>
          </a:p>
          <a:p>
            <a:r>
              <a:rPr lang="en-US"/>
              <a:t>make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AB9D6-2684-8F41-83F1-06C81FA31D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3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(8/1/13 02:19) -----</a:t>
            </a:r>
          </a:p>
          <a:p>
            <a:r>
              <a:rPr lang="en-US" dirty="0"/>
              <a:t>Fix yellow 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AB9D6-2684-8F41-83F1-06C81FA31D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59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AB9D6-2684-8F41-83F1-06C81FA31D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97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AB9D6-2684-8F41-83F1-06C81FA31D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5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1286608" y="2997200"/>
            <a:ext cx="720822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 bwMode="auto">
          <a:xfrm>
            <a:off x="1286608" y="3651251"/>
            <a:ext cx="2955681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800" dirty="0" smtClea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86607" y="2905811"/>
            <a:ext cx="6102304" cy="5773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86608" y="3651250"/>
            <a:ext cx="3483321" cy="44767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286608" y="6432231"/>
            <a:ext cx="2345682" cy="33676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02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51AF67-260C-FB4A-9412-EDAC7878390E}" type="datetimeFigureOut">
              <a:rPr lang="en-US" smtClean="0"/>
              <a:t>8/5/13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C2C904-E598-8A46-8D4E-02714AB2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3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93935" y="2857701"/>
            <a:ext cx="4753960" cy="6522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aseline="0">
                <a:solidFill>
                  <a:srgbClr val="75756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3096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589083" y="557213"/>
            <a:ext cx="7982394" cy="62230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75756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89083" y="1375930"/>
            <a:ext cx="7971696" cy="4161270"/>
          </a:xfrm>
          <a:prstGeom prst="rect">
            <a:avLst/>
          </a:prstGeom>
        </p:spPr>
        <p:txBody>
          <a:bodyPr vert="horz" wrap="square" lIns="0" tIns="0" rIns="0" bIns="0"/>
          <a:lstStyle>
            <a:lvl1pPr marL="0" indent="-180000">
              <a:spcBef>
                <a:spcPts val="0"/>
              </a:spcBef>
              <a:buFont typeface="Arial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741600" indent="-180000">
              <a:spcBef>
                <a:spcPts val="24"/>
              </a:spcBef>
              <a:buFont typeface="Calibri" pitchFamily="34" charset="0"/>
              <a:buChar char="-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143000" indent="-180000">
              <a:buFont typeface="Courier New" pitchFamily="49" charset="0"/>
              <a:buChar char="o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indent="-180000">
              <a:buFont typeface="Arial"/>
              <a:buChar char="•"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indent="-180000">
              <a:buFont typeface="Arial"/>
              <a:buChar char="•"/>
              <a:defRPr sz="1100">
                <a:solidFill>
                  <a:srgbClr val="99999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8643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0E7594-5FB0-3B4B-BBCE-149FE9260594}" type="datetimeFigureOut">
              <a: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8/5/13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9220E7-118E-EA4C-B225-1352CA910C5F}" type="slidenum">
              <a: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3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A676E5-852F-7A40-A6AE-541ABFB3F1DA}" type="datetimeFigureOut">
              <a: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8/5/13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942D69-CCD6-134E-81D5-9DBEA7F86D71}" type="slidenum">
              <a:rPr lang="en-US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589083" y="557213"/>
            <a:ext cx="7971696" cy="62230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75756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89083" y="1375930"/>
            <a:ext cx="3690937" cy="4161270"/>
          </a:xfrm>
          <a:prstGeom prst="rect">
            <a:avLst/>
          </a:prstGeom>
        </p:spPr>
        <p:txBody>
          <a:bodyPr vert="horz" wrap="square" lIns="0" tIns="0" rIns="0" bIns="0"/>
          <a:lstStyle>
            <a:lvl1pPr marL="0" indent="-182880">
              <a:spcBef>
                <a:spcPts val="24"/>
              </a:spcBef>
              <a:buFont typeface="Arial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548640" indent="-182880">
              <a:spcBef>
                <a:spcPts val="600"/>
              </a:spcBef>
              <a:buFont typeface="Calibri" pitchFamily="34" charset="0"/>
              <a:buChar char="-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 marL="822960" indent="-182880">
              <a:spcBef>
                <a:spcPts val="6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3pPr>
            <a:lvl4pPr marL="1097280" indent="-182880">
              <a:spcBef>
                <a:spcPts val="600"/>
              </a:spcBef>
              <a:buFont typeface="Arial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4pPr>
            <a:lvl5pPr>
              <a:buFontTx/>
              <a:buNone/>
              <a:defRPr sz="1100">
                <a:solidFill>
                  <a:srgbClr val="99999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568824" y="1375930"/>
            <a:ext cx="3991955" cy="4161270"/>
          </a:xfrm>
          <a:prstGeom prst="rect">
            <a:avLst/>
          </a:prstGeom>
        </p:spPr>
        <p:txBody>
          <a:bodyPr vert="horz" wrap="square" lIns="0" tIns="0" rIns="0" bIns="0"/>
          <a:lstStyle>
            <a:lvl1pPr marL="0" indent="-180000">
              <a:spcBef>
                <a:spcPts val="0"/>
              </a:spcBef>
              <a:buFont typeface="Arial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548640" indent="-180000">
              <a:spcBef>
                <a:spcPts val="600"/>
              </a:spcBef>
              <a:buFont typeface="Calibri" pitchFamily="34" charset="0"/>
              <a:buChar char="-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 marL="822960" indent="-180000">
              <a:spcBef>
                <a:spcPts val="6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3pPr>
            <a:lvl4pPr marL="1097280" indent="-180000">
              <a:spcBef>
                <a:spcPts val="600"/>
              </a:spcBef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4pPr>
            <a:lvl5pPr indent="-180000">
              <a:buFont typeface="Arial"/>
              <a:buChar char="•"/>
              <a:defRPr sz="1100">
                <a:solidFill>
                  <a:srgbClr val="99999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4461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568824" y="1375930"/>
            <a:ext cx="3979741" cy="4161270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noProof="0" dirty="0" smtClean="0"/>
          </a:p>
        </p:txBody>
      </p:sp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589083" y="557213"/>
            <a:ext cx="7959482" cy="62230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75756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89083" y="1375930"/>
            <a:ext cx="3690937" cy="4161270"/>
          </a:xfrm>
          <a:prstGeom prst="rect">
            <a:avLst/>
          </a:prstGeom>
        </p:spPr>
        <p:txBody>
          <a:bodyPr vert="horz" wrap="square" lIns="0" tIns="0" rIns="0" bIns="0"/>
          <a:lstStyle>
            <a:lvl1pPr marL="0" indent="-182880">
              <a:spcBef>
                <a:spcPts val="24"/>
              </a:spcBef>
              <a:buFont typeface="Arial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548640" indent="-182880">
              <a:spcBef>
                <a:spcPts val="600"/>
              </a:spcBef>
              <a:buFont typeface="Calibri" pitchFamily="34" charset="0"/>
              <a:buChar char="-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 marL="822960" indent="-182880">
              <a:spcBef>
                <a:spcPts val="6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3pPr>
            <a:lvl4pPr marL="1097280" indent="-182880">
              <a:spcBef>
                <a:spcPts val="600"/>
              </a:spcBef>
              <a:buFont typeface="Arial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4pPr>
            <a:lvl5pPr>
              <a:buFontTx/>
              <a:buNone/>
              <a:defRPr sz="1100">
                <a:solidFill>
                  <a:srgbClr val="99999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731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89084" y="1375930"/>
            <a:ext cx="7971693" cy="4161270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</a:lstStyle>
          <a:p>
            <a:pPr lvl="0"/>
            <a:endParaRPr lang="en-US" noProof="0" dirty="0" smtClean="0"/>
          </a:p>
        </p:txBody>
      </p:sp>
      <p:sp>
        <p:nvSpPr>
          <p:cNvPr id="3" name="Title 7"/>
          <p:cNvSpPr>
            <a:spLocks noGrp="1"/>
          </p:cNvSpPr>
          <p:nvPr>
            <p:ph type="title"/>
          </p:nvPr>
        </p:nvSpPr>
        <p:spPr>
          <a:xfrm>
            <a:off x="589083" y="557213"/>
            <a:ext cx="7971694" cy="62230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75756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825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589083" y="557213"/>
            <a:ext cx="7982394" cy="62230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75756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89083" y="1375930"/>
            <a:ext cx="7971696" cy="4161270"/>
          </a:xfrm>
          <a:prstGeom prst="rect">
            <a:avLst/>
          </a:prstGeom>
        </p:spPr>
        <p:txBody>
          <a:bodyPr vert="horz" wrap="square" lIns="0" tIns="0" rIns="0" bIns="0"/>
          <a:lstStyle>
            <a:lvl1pPr marL="0" indent="-180000">
              <a:spcBef>
                <a:spcPts val="0"/>
              </a:spcBef>
              <a:buFont typeface="Arial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741600" indent="-180000">
              <a:spcBef>
                <a:spcPts val="24"/>
              </a:spcBef>
              <a:buFont typeface="Calibri" pitchFamily="34" charset="0"/>
              <a:buChar char="-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143000" indent="-180000">
              <a:buFont typeface="Courier New" pitchFamily="49" charset="0"/>
              <a:buChar char="o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indent="-180000">
              <a:buFont typeface="Arial"/>
              <a:buChar char="•"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indent="-180000">
              <a:buFont typeface="Arial"/>
              <a:buChar char="•"/>
              <a:defRPr sz="1100">
                <a:solidFill>
                  <a:srgbClr val="99999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9304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74625"/>
            <a:ext cx="8229600" cy="5951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1CB2AF-F763-436B-9412-BD09BCE3B562}" type="datetime1">
              <a:rPr lang="en-US"/>
              <a:pPr>
                <a:defRPr/>
              </a:pPr>
              <a:t>8/5/13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62C2E3-6E68-4E1A-AC6E-9A3F7BEFF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51AF67-260C-FB4A-9412-EDAC7878390E}" type="datetimeFigureOut">
              <a:rPr lang="en-US" smtClean="0"/>
              <a:t>8/5/13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C2C904-E598-8A46-8D4E-02714AB2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5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theme" Target="../theme/theme2.xml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Cover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 descr="Content footer_0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8425962" y="6437313"/>
            <a:ext cx="3129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9A9DA244-6874-AF45-8ECB-1D0790962596}" type="slidenum">
              <a:rPr lang="en-US" sz="800" smtClean="0">
                <a:solidFill>
                  <a:prstClr val="white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90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2" r:id="rId5"/>
    <p:sldLayoutId id="2147483673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 descr="Divider_0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39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017841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 Tale about PRO and Monsters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530" name="Subtitle 4"/>
          <p:cNvSpPr>
            <a:spLocks noGrp="1"/>
          </p:cNvSpPr>
          <p:nvPr>
            <p:ph type="subTitle" idx="1"/>
          </p:nvPr>
        </p:nvSpPr>
        <p:spPr bwMode="auto">
          <a:xfrm>
            <a:off x="685800" y="3752850"/>
            <a:ext cx="7914659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Preslav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Nakov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Francisco </a:t>
            </a: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Guzmán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and Stephan Vogel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7295" y="4636345"/>
            <a:ext cx="304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ACL, Sofia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August 5 2013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2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Breed…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 smtClean="0"/>
              <a:t>-best accumulation ensures monster prevalence across iterations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01252" y="2425539"/>
            <a:ext cx="4685492" cy="3111661"/>
            <a:chOff x="457200" y="2417938"/>
            <a:chExt cx="4685492" cy="311166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417938"/>
              <a:ext cx="4685492" cy="3111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770117" y="2905803"/>
              <a:ext cx="731135" cy="2482447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69846" y="2905803"/>
              <a:ext cx="731135" cy="2482447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5466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to Ruin your Translations…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279138"/>
            <a:ext cx="645497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REF</a:t>
            </a:r>
            <a:r>
              <a:rPr lang="en-US" dirty="0" smtClean="0"/>
              <a:t>: </a:t>
            </a:r>
            <a:r>
              <a:rPr lang="en-US" dirty="0"/>
              <a:t>but we have to close ranks with each other and realize that in unity there is strength while in division there is weakness . </a:t>
            </a:r>
          </a:p>
        </p:txBody>
      </p:sp>
      <p:sp>
        <p:nvSpPr>
          <p:cNvPr id="5" name="Rectangle 4"/>
          <p:cNvSpPr/>
          <p:nvPr/>
        </p:nvSpPr>
        <p:spPr>
          <a:xfrm>
            <a:off x="811776" y="2070185"/>
            <a:ext cx="692633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IT1: </a:t>
            </a:r>
            <a:r>
              <a:rPr lang="en-US" b="1" dirty="0">
                <a:solidFill>
                  <a:srgbClr val="17375E"/>
                </a:solidFill>
              </a:rPr>
              <a:t>but we </a:t>
            </a:r>
            <a:r>
              <a:rPr lang="en-US" dirty="0"/>
              <a:t>are that we add our </a:t>
            </a:r>
            <a:r>
              <a:rPr lang="en-US" dirty="0">
                <a:solidFill>
                  <a:srgbClr val="17375E"/>
                </a:solidFill>
              </a:rPr>
              <a:t>ranks</a:t>
            </a:r>
            <a:r>
              <a:rPr lang="en-US" dirty="0"/>
              <a:t> to some of us </a:t>
            </a:r>
            <a:r>
              <a:rPr lang="en-US" dirty="0">
                <a:solidFill>
                  <a:srgbClr val="17375E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17375E"/>
                </a:solidFill>
              </a:rPr>
              <a:t>that</a:t>
            </a:r>
            <a:r>
              <a:rPr lang="en-US" dirty="0"/>
              <a:t> we know </a:t>
            </a:r>
          </a:p>
          <a:p>
            <a:r>
              <a:rPr lang="en-US" dirty="0"/>
              <a:t>that in the </a:t>
            </a:r>
            <a:r>
              <a:rPr lang="en-US" dirty="0">
                <a:solidFill>
                  <a:srgbClr val="17375E"/>
                </a:solidFill>
              </a:rPr>
              <a:t>strength</a:t>
            </a:r>
            <a:r>
              <a:rPr lang="en-US" dirty="0"/>
              <a:t> and </a:t>
            </a:r>
            <a:r>
              <a:rPr lang="en-US" dirty="0">
                <a:solidFill>
                  <a:srgbClr val="17375E"/>
                </a:solidFill>
              </a:rPr>
              <a:t>weakness</a:t>
            </a:r>
            <a:r>
              <a:rPr lang="en-US" dirty="0"/>
              <a:t> </a:t>
            </a:r>
            <a:r>
              <a:rPr lang="en-US" dirty="0">
                <a:solidFill>
                  <a:srgbClr val="17375E"/>
                </a:solidFill>
              </a:rPr>
              <a:t>in </a:t>
            </a:r>
          </a:p>
        </p:txBody>
      </p:sp>
      <p:sp>
        <p:nvSpPr>
          <p:cNvPr id="6" name="Rectangle 5"/>
          <p:cNvSpPr/>
          <p:nvPr/>
        </p:nvSpPr>
        <p:spPr>
          <a:xfrm>
            <a:off x="968897" y="2464486"/>
            <a:ext cx="730603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IT3</a:t>
            </a:r>
            <a:r>
              <a:rPr lang="en-US" dirty="0" smtClean="0"/>
              <a:t>: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we </a:t>
            </a:r>
            <a:r>
              <a:rPr lang="en-US" dirty="0"/>
              <a:t>are the but of the </a:t>
            </a:r>
            <a:r>
              <a:rPr lang="en-US" dirty="0">
                <a:solidFill>
                  <a:srgbClr val="403152"/>
                </a:solidFill>
              </a:rPr>
              <a:t>that</a:t>
            </a:r>
            <a:r>
              <a:rPr lang="en-US" dirty="0"/>
              <a:t> that the , and , of </a:t>
            </a:r>
            <a:r>
              <a:rPr lang="en-US" dirty="0">
                <a:solidFill>
                  <a:srgbClr val="403152"/>
                </a:solidFill>
              </a:rPr>
              <a:t>ranks</a:t>
            </a:r>
            <a:r>
              <a:rPr lang="en-US" dirty="0"/>
              <a:t> the the on </a:t>
            </a:r>
          </a:p>
          <a:p>
            <a:r>
              <a:rPr lang="en-US" dirty="0"/>
              <a:t>the the our the our the some of we can include , and , of to the of we know </a:t>
            </a:r>
          </a:p>
          <a:p>
            <a:r>
              <a:rPr lang="en-US" dirty="0"/>
              <a:t>the the our in of the of some people , force of the that that the </a:t>
            </a:r>
            <a:r>
              <a:rPr lang="en-US" dirty="0">
                <a:solidFill>
                  <a:srgbClr val="403152"/>
                </a:solidFill>
              </a:rPr>
              <a:t>in</a:t>
            </a:r>
            <a:r>
              <a:rPr lang="en-US" dirty="0"/>
              <a:t> of the </a:t>
            </a:r>
          </a:p>
          <a:p>
            <a:r>
              <a:rPr lang="en-US" dirty="0"/>
              <a:t>that that the the </a:t>
            </a:r>
            <a:r>
              <a:rPr lang="en-US" dirty="0">
                <a:solidFill>
                  <a:srgbClr val="403152"/>
                </a:solidFill>
              </a:rPr>
              <a:t>weakness</a:t>
            </a:r>
            <a:r>
              <a:rPr lang="en-US" dirty="0"/>
              <a:t> Union the the , and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326" y="3045606"/>
            <a:ext cx="8686800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T4</a:t>
            </a:r>
            <a:r>
              <a:rPr lang="en-US" dirty="0" smtClean="0"/>
              <a:t>: </a:t>
            </a:r>
            <a:r>
              <a:rPr lang="en-US" dirty="0"/>
              <a:t>namely 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Heba</a:t>
            </a:r>
            <a:r>
              <a:rPr lang="en-US" dirty="0"/>
              <a:t> </a:t>
            </a:r>
            <a:r>
              <a:rPr lang="en-US" dirty="0" err="1"/>
              <a:t>Handossah</a:t>
            </a:r>
            <a:r>
              <a:rPr lang="en-US" dirty="0"/>
              <a:t> and </a:t>
            </a:r>
            <a:r>
              <a:rPr lang="en-US" dirty="0" err="1"/>
              <a:t>Dr</a:t>
            </a:r>
            <a:r>
              <a:rPr lang="en-US" dirty="0"/>
              <a:t> Mona been pushed aside because </a:t>
            </a:r>
            <a:r>
              <a:rPr lang="en-US" dirty="0" smtClean="0"/>
              <a:t>a larger </a:t>
            </a:r>
            <a:r>
              <a:rPr lang="en-US" dirty="0"/>
              <a:t>story EU Ambassador to Egypt Ian Burg highlighted 've dragged us </a:t>
            </a:r>
            <a:r>
              <a:rPr lang="en-US" dirty="0" smtClean="0"/>
              <a:t>backwards </a:t>
            </a:r>
            <a:r>
              <a:rPr lang="en-US" dirty="0"/>
              <a:t>and dragged our speaking , never </a:t>
            </a:r>
            <a:r>
              <a:rPr lang="en-US" dirty="0" smtClean="0"/>
              <a:t>blame </a:t>
            </a:r>
            <a:r>
              <a:rPr lang="en-US" dirty="0"/>
              <a:t>your defaulting a December </a:t>
            </a:r>
            <a:r>
              <a:rPr lang="en-US" dirty="0" smtClean="0"/>
              <a:t>7th </a:t>
            </a:r>
            <a:r>
              <a:rPr lang="en-US" dirty="0"/>
              <a:t>1941 in Pearl Harbor ) we can include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ranks</a:t>
            </a:r>
            <a:r>
              <a:rPr lang="en-US" dirty="0"/>
              <a:t> will be joined by all 've </a:t>
            </a:r>
            <a:r>
              <a:rPr lang="en-US" dirty="0" smtClean="0"/>
              <a:t> dragged </a:t>
            </a:r>
            <a:r>
              <a:rPr lang="en-US" dirty="0"/>
              <a:t>us backwards and dragged our $ 3.8 billion in tourism income </a:t>
            </a:r>
            <a:r>
              <a:rPr lang="en-US" dirty="0" smtClean="0"/>
              <a:t>proceeds </a:t>
            </a:r>
            <a:r>
              <a:rPr lang="en-US" dirty="0"/>
              <a:t>Chamber are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divided </a:t>
            </a:r>
            <a:r>
              <a:rPr lang="en-US" dirty="0"/>
              <a:t>among themselves : some 've dragged us </a:t>
            </a:r>
          </a:p>
          <a:p>
            <a:r>
              <a:rPr lang="en-US" dirty="0"/>
              <a:t>backwards and dragged our were exaggerated . Al @-@ Hakim namely 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Heba</a:t>
            </a:r>
            <a:r>
              <a:rPr lang="en-US" dirty="0"/>
              <a:t> </a:t>
            </a:r>
            <a:r>
              <a:rPr lang="en-US" dirty="0" err="1" smtClean="0"/>
              <a:t>Handossah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Dr</a:t>
            </a:r>
            <a:r>
              <a:rPr lang="en-US" dirty="0"/>
              <a:t> Mona December 7th 1941 in Pearl Harbor ) cases might be </a:t>
            </a:r>
            <a:r>
              <a:rPr lang="en-US" dirty="0" smtClean="0"/>
              <a:t>known </a:t>
            </a:r>
            <a:r>
              <a:rPr lang="en-US" dirty="0"/>
              <a:t>to us December 7th 1941 in Pearl Harbor ) platform depends on </a:t>
            </a:r>
            <a:r>
              <a:rPr lang="en-US" dirty="0" smtClean="0"/>
              <a:t> combating </a:t>
            </a:r>
            <a:r>
              <a:rPr lang="en-US" dirty="0"/>
              <a:t>all liberal policies Track and Field Federation shortened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strength </a:t>
            </a:r>
            <a:r>
              <a:rPr lang="en-US" dirty="0" smtClean="0"/>
              <a:t>as </a:t>
            </a:r>
            <a:r>
              <a:rPr lang="en-US" dirty="0"/>
              <a:t>well face several challenges , namely 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Heba</a:t>
            </a:r>
            <a:r>
              <a:rPr lang="en-US" dirty="0"/>
              <a:t> </a:t>
            </a:r>
            <a:r>
              <a:rPr lang="en-US" dirty="0" err="1"/>
              <a:t>Handossah</a:t>
            </a:r>
            <a:r>
              <a:rPr lang="en-US" dirty="0"/>
              <a:t> and </a:t>
            </a:r>
            <a:r>
              <a:rPr lang="en-US" dirty="0" err="1"/>
              <a:t>Dr</a:t>
            </a:r>
            <a:r>
              <a:rPr lang="en-US" dirty="0"/>
              <a:t> Mona </a:t>
            </a:r>
            <a:r>
              <a:rPr lang="en-US" dirty="0" smtClean="0"/>
              <a:t>platform </a:t>
            </a:r>
            <a:r>
              <a:rPr lang="en-US" dirty="0"/>
              <a:t>depends on combating all liberal policies the report forecast that </a:t>
            </a:r>
            <a:r>
              <a:rPr lang="en-US" dirty="0" smtClean="0"/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weak</a:t>
            </a:r>
            <a:r>
              <a:rPr lang="en-US" dirty="0"/>
              <a:t> structure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4721" y="6678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Screen Shot 2013-08-05 at 12.57.08 A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36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173" y="4074166"/>
            <a:ext cx="2159204" cy="21107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17133" y="6184927"/>
            <a:ext cx="1454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Image:samii69.deviantart.com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2880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…and Only PRO Fears Them…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589083" y="1179513"/>
            <a:ext cx="7971696" cy="4161270"/>
          </a:xfrm>
          <a:prstGeom prst="rect">
            <a:avLst/>
          </a:prstGeom>
        </p:spPr>
        <p:txBody>
          <a:bodyPr/>
          <a:lstStyle/>
          <a:p>
            <a:pPr marL="457200" lvl="1" indent="0">
              <a:buFont typeface="Arial" charset="0"/>
              <a:buNone/>
            </a:pPr>
            <a:r>
              <a:rPr lang="en-US" dirty="0"/>
              <a:t>NIST: </a:t>
            </a:r>
            <a:r>
              <a:rPr lang="en-US" dirty="0" err="1" smtClean="0"/>
              <a:t>Ar</a:t>
            </a:r>
            <a:r>
              <a:rPr lang="en-US" dirty="0" smtClean="0"/>
              <a:t>-En </a:t>
            </a:r>
          </a:p>
          <a:p>
            <a:pPr marL="457200" lvl="1" indent="0">
              <a:buFont typeface="Arial" charset="0"/>
              <a:buNone/>
            </a:pPr>
            <a:r>
              <a:rPr lang="en-US" dirty="0" smtClean="0"/>
              <a:t>test </a:t>
            </a:r>
            <a:r>
              <a:rPr lang="en-US" dirty="0"/>
              <a:t>on </a:t>
            </a:r>
            <a:r>
              <a:rPr lang="en-US" dirty="0" smtClean="0"/>
              <a:t>MT09</a:t>
            </a:r>
          </a:p>
          <a:p>
            <a:pPr marL="457200" lvl="1" indent="0">
              <a:buNone/>
            </a:pPr>
            <a:r>
              <a:rPr lang="en-US" dirty="0" smtClean="0"/>
              <a:t>tune </a:t>
            </a:r>
            <a:r>
              <a:rPr lang="en-US" dirty="0"/>
              <a:t>on longest 50% of </a:t>
            </a:r>
            <a:r>
              <a:rPr lang="en-US" dirty="0" smtClean="0"/>
              <a:t>MT06 </a:t>
            </a:r>
            <a:endParaRPr lang="en-US" dirty="0"/>
          </a:p>
          <a:p>
            <a:pPr marL="457200" lvl="1" indent="0">
              <a:buFont typeface="Arial" charset="0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4175"/>
          <a:stretch/>
        </p:blipFill>
        <p:spPr>
          <a:xfrm>
            <a:off x="1571625" y="1921734"/>
            <a:ext cx="6619204" cy="26349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57263" y="2946158"/>
            <a:ext cx="628476" cy="523761"/>
          </a:xfrm>
          <a:prstGeom prst="rect">
            <a:avLst/>
          </a:prstGeom>
          <a:solidFill>
            <a:schemeClr val="tx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57263" y="3797270"/>
            <a:ext cx="628476" cy="248786"/>
          </a:xfrm>
          <a:prstGeom prst="rect">
            <a:avLst/>
          </a:prstGeom>
          <a:solidFill>
            <a:schemeClr val="tx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44170" y="2666456"/>
            <a:ext cx="628476" cy="248786"/>
          </a:xfrm>
          <a:prstGeom prst="rect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39451" y="3522296"/>
            <a:ext cx="628476" cy="248786"/>
          </a:xfrm>
          <a:prstGeom prst="rect">
            <a:avLst/>
          </a:prstGeom>
          <a:solidFill>
            <a:schemeClr val="accent2">
              <a:lumMod val="75000"/>
              <a:alpha val="26000"/>
            </a:schemeClr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57263" y="4111527"/>
            <a:ext cx="628476" cy="248786"/>
          </a:xfrm>
          <a:prstGeom prst="rect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698753" y="2715325"/>
            <a:ext cx="1253372" cy="461665"/>
            <a:chOff x="7698753" y="2715325"/>
            <a:chExt cx="1253372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8190829" y="2715325"/>
              <a:ext cx="7612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-</a:t>
              </a:r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3BP</a:t>
              </a:r>
              <a:endParaRPr lang="en-US" sz="2400" dirty="0"/>
            </a:p>
          </p:txBody>
        </p:sp>
        <p:cxnSp>
          <p:nvCxnSpPr>
            <p:cNvPr id="13" name="Straight Arrow Connector 12"/>
            <p:cNvCxnSpPr>
              <a:stCxn id="5" idx="1"/>
            </p:cNvCxnSpPr>
            <p:nvPr/>
          </p:nvCxnSpPr>
          <p:spPr>
            <a:xfrm flipH="1" flipV="1">
              <a:off x="7698753" y="2715325"/>
              <a:ext cx="492076" cy="2308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1"/>
            </p:cNvCxnSpPr>
            <p:nvPr/>
          </p:nvCxnSpPr>
          <p:spPr>
            <a:xfrm flipH="1">
              <a:off x="7742747" y="2946158"/>
              <a:ext cx="448082" cy="2308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806755" y="5340783"/>
            <a:ext cx="6114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Optimizing </a:t>
            </a:r>
            <a:r>
              <a:rPr lang="en-US" dirty="0" smtClean="0"/>
              <a:t>for Sentence-Level BLEU+1 Yields Short </a:t>
            </a:r>
            <a:r>
              <a:rPr lang="en-US" dirty="0" smtClean="0"/>
              <a:t>Translations</a:t>
            </a:r>
          </a:p>
          <a:p>
            <a:r>
              <a:rPr lang="en-US" dirty="0" smtClean="0"/>
              <a:t>(</a:t>
            </a:r>
            <a:r>
              <a:rPr lang="en-US" dirty="0" err="1"/>
              <a:t>Nakov</a:t>
            </a:r>
            <a:r>
              <a:rPr lang="en-US" dirty="0"/>
              <a:t> et al., </a:t>
            </a:r>
            <a:r>
              <a:rPr lang="en-US" dirty="0" smtClean="0"/>
              <a:t>COLING 2012</a:t>
            </a:r>
            <a:r>
              <a:rPr lang="en-US" dirty="0"/>
              <a:t>.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71625" y="3482620"/>
            <a:ext cx="6350093" cy="327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71625" y="3782995"/>
            <a:ext cx="6350093" cy="327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24025" y="4095038"/>
            <a:ext cx="6350093" cy="327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742747" y="3272105"/>
            <a:ext cx="676742" cy="461665"/>
            <a:chOff x="7698753" y="2715325"/>
            <a:chExt cx="676742" cy="461665"/>
          </a:xfrm>
        </p:grpSpPr>
        <p:sp>
          <p:nvSpPr>
            <p:cNvPr id="30" name="TextBox 29"/>
            <p:cNvSpPr txBox="1"/>
            <p:nvPr/>
          </p:nvSpPr>
          <p:spPr>
            <a:xfrm>
              <a:off x="8190829" y="2715325"/>
              <a:ext cx="184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1" flipV="1">
              <a:off x="7698753" y="2715326"/>
              <a:ext cx="492076" cy="2308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0" idx="1"/>
            </p:cNvCxnSpPr>
            <p:nvPr/>
          </p:nvCxnSpPr>
          <p:spPr>
            <a:xfrm flipH="1">
              <a:off x="7742747" y="2946158"/>
              <a:ext cx="448082" cy="2308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10800000">
            <a:off x="880267" y="3381018"/>
            <a:ext cx="843758" cy="568681"/>
            <a:chOff x="7698753" y="2715325"/>
            <a:chExt cx="676742" cy="461665"/>
          </a:xfrm>
        </p:grpSpPr>
        <p:sp>
          <p:nvSpPr>
            <p:cNvPr id="34" name="TextBox 33"/>
            <p:cNvSpPr txBox="1"/>
            <p:nvPr/>
          </p:nvSpPr>
          <p:spPr>
            <a:xfrm>
              <a:off x="8190829" y="2715325"/>
              <a:ext cx="184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  <p:cxnSp>
          <p:nvCxnSpPr>
            <p:cNvPr id="35" name="Straight Arrow Connector 34"/>
            <p:cNvCxnSpPr>
              <a:stCxn id="34" idx="1"/>
            </p:cNvCxnSpPr>
            <p:nvPr/>
          </p:nvCxnSpPr>
          <p:spPr>
            <a:xfrm flipH="1" flipV="1">
              <a:off x="7698753" y="2715326"/>
              <a:ext cx="492076" cy="2308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4" idx="1"/>
            </p:cNvCxnSpPr>
            <p:nvPr/>
          </p:nvCxnSpPr>
          <p:spPr>
            <a:xfrm flipH="1">
              <a:off x="7742747" y="2946158"/>
              <a:ext cx="448082" cy="2308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806755" y="4940300"/>
            <a:ext cx="438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*MIRA = batch-MIRA (Cherry &amp; Foster, 2012)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5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17001" y="2750786"/>
            <a:ext cx="8594813" cy="1518026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...but Why?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PRO’s steps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Sampling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Randomly sample 5000 pairs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Selection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Choose those whose </a:t>
            </a:r>
            <a:r>
              <a:rPr lang="en-US" u="sng" dirty="0" smtClean="0"/>
              <a:t>BLEU+1 diff &gt; 5 BLEU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Acceptance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Accept the </a:t>
            </a:r>
            <a:r>
              <a:rPr lang="en-US" u="sng" dirty="0" smtClean="0"/>
              <a:t>top 50 </a:t>
            </a:r>
            <a:r>
              <a:rPr lang="en-US" dirty="0" smtClean="0"/>
              <a:t>sentence pairs (with max differences)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Learning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Use the pairs for all sentences to train a ranker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307169" y="2227988"/>
            <a:ext cx="3106770" cy="855305"/>
            <a:chOff x="5749698" y="2677604"/>
            <a:chExt cx="3106770" cy="855305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6345435" y="2983467"/>
              <a:ext cx="914347" cy="5494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749698" y="2677604"/>
              <a:ext cx="3106770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US" sz="2400" dirty="0" smtClean="0">
                  <a:solidFill>
                    <a:schemeClr val="bg1"/>
                  </a:solidFill>
                </a:rPr>
                <a:t>1: Change selection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85971" y="4268811"/>
            <a:ext cx="3309349" cy="1087527"/>
            <a:chOff x="2839761" y="3752622"/>
            <a:chExt cx="3309349" cy="1087527"/>
          </a:xfrm>
        </p:grpSpPr>
        <p:sp>
          <p:nvSpPr>
            <p:cNvPr id="13" name="Rectangle 12"/>
            <p:cNvSpPr/>
            <p:nvPr/>
          </p:nvSpPr>
          <p:spPr>
            <a:xfrm>
              <a:off x="2839761" y="4378484"/>
              <a:ext cx="3309349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US" sz="2400" dirty="0" smtClean="0">
                  <a:solidFill>
                    <a:srgbClr val="FFFFFF"/>
                  </a:solidFill>
                </a:rPr>
                <a:t>2: Accept at random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436213" y="3752622"/>
              <a:ext cx="1058223" cy="6258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979749" y="1599364"/>
            <a:ext cx="4038985" cy="1257247"/>
            <a:chOff x="5040985" y="1398394"/>
            <a:chExt cx="4038985" cy="1257247"/>
          </a:xfrm>
        </p:grpSpPr>
        <p:sp>
          <p:nvSpPr>
            <p:cNvPr id="12" name="TextBox 11"/>
            <p:cNvSpPr txBox="1"/>
            <p:nvPr/>
          </p:nvSpPr>
          <p:spPr>
            <a:xfrm>
              <a:off x="5252630" y="1398394"/>
              <a:ext cx="3827340" cy="461665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Focuses on large differentials</a:t>
              </a:r>
              <a:endParaRPr lang="en-US" sz="2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5040985" y="1767726"/>
              <a:ext cx="211646" cy="88791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357764" y="4197394"/>
            <a:ext cx="5090283" cy="1620609"/>
            <a:chOff x="3855486" y="239450"/>
            <a:chExt cx="5090283" cy="1620609"/>
          </a:xfrm>
        </p:grpSpPr>
        <p:sp>
          <p:nvSpPr>
            <p:cNvPr id="17" name="TextBox 16"/>
            <p:cNvSpPr txBox="1"/>
            <p:nvPr/>
          </p:nvSpPr>
          <p:spPr>
            <a:xfrm>
              <a:off x="5252630" y="1398394"/>
              <a:ext cx="3693139" cy="46166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Selects the TOP differentials</a:t>
              </a:r>
              <a:endParaRPr lang="en-US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855486" y="239450"/>
              <a:ext cx="1397147" cy="1528277"/>
            </a:xfrm>
            <a:prstGeom prst="straightConnector1">
              <a:avLst/>
            </a:prstGeom>
            <a:ln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578714" y="69470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1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Slaying Monsters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2400" b="1" dirty="0" smtClean="0"/>
              <a:t>Selection</a:t>
            </a:r>
            <a:endParaRPr lang="en-US" sz="2800" b="1" dirty="0" smtClean="0"/>
          </a:p>
          <a:p>
            <a:pPr indent="0">
              <a:buNone/>
            </a:pPr>
            <a:endParaRPr lang="en-US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Cut-offs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Filter 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Stochastic sampling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indent="0">
              <a:buNone/>
            </a:pPr>
            <a:r>
              <a:rPr lang="en-US" sz="2400" b="1" dirty="0" smtClean="0"/>
              <a:t>Acceptance</a:t>
            </a:r>
          </a:p>
          <a:p>
            <a:pPr marL="342900" indent="-3429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Random sampling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846" y="1587500"/>
            <a:ext cx="2921926" cy="28050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17133" y="5713728"/>
            <a:ext cx="11046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Image:redbubble.com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4936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643006" algn="l"/>
                <a:tab pos="1286012" algn="l"/>
                <a:tab pos="1929018" algn="l"/>
                <a:tab pos="2572024" algn="l"/>
                <a:tab pos="3215030" algn="l"/>
                <a:tab pos="3858036" algn="l"/>
                <a:tab pos="4501043" algn="l"/>
                <a:tab pos="5144049" algn="l"/>
                <a:tab pos="5787055" algn="l"/>
                <a:tab pos="6430061" algn="l"/>
                <a:tab pos="7073067" algn="l"/>
                <a:tab pos="7126651" algn="l"/>
              </a:tabLst>
            </a:pPr>
            <a:r>
              <a:rPr lang="en-US" dirty="0" smtClean="0"/>
              <a:t>Selection Methods: Cutoffs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BLEU diff</a:t>
            </a:r>
          </a:p>
          <a:p>
            <a:pPr marL="891540" lvl="1" indent="-342900"/>
            <a:r>
              <a:rPr lang="en-US" dirty="0" smtClean="0"/>
              <a:t>BLEU diff &gt; 5 </a:t>
            </a:r>
            <a:r>
              <a:rPr lang="en-US" b="1" dirty="0" smtClean="0"/>
              <a:t>(default</a:t>
            </a:r>
            <a:r>
              <a:rPr lang="en-US" dirty="0" smtClean="0"/>
              <a:t>)</a:t>
            </a:r>
          </a:p>
          <a:p>
            <a:pPr marL="891540" lvl="1" indent="-342900"/>
            <a:r>
              <a:rPr lang="en-US" dirty="0" smtClean="0"/>
              <a:t>BLEU diff &lt; 10</a:t>
            </a:r>
          </a:p>
          <a:p>
            <a:pPr marL="891540" lvl="1" indent="-342900"/>
            <a:r>
              <a:rPr lang="en-US" dirty="0" smtClean="0"/>
              <a:t>BLEU diff &lt; 20</a:t>
            </a:r>
          </a:p>
          <a:p>
            <a:pPr marL="342900" indent="-342900"/>
            <a:r>
              <a:rPr lang="en-US" dirty="0" smtClean="0"/>
              <a:t>Length diff</a:t>
            </a:r>
          </a:p>
          <a:p>
            <a:pPr marL="891540" lvl="1" indent="-342900"/>
            <a:r>
              <a:rPr lang="en-US" dirty="0" smtClean="0"/>
              <a:t>length diff &lt; 10 words</a:t>
            </a:r>
          </a:p>
          <a:p>
            <a:pPr marL="891540" lvl="1" indent="-342900"/>
            <a:r>
              <a:rPr lang="en-US" dirty="0" smtClean="0"/>
              <a:t>length diff &lt; 20 words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9" y="1179513"/>
            <a:ext cx="4018850" cy="385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507386" y="1615484"/>
            <a:ext cx="327734" cy="2771104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04276" y="1615484"/>
            <a:ext cx="1282047" cy="2771104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08859" y="1615484"/>
            <a:ext cx="1161780" cy="2771104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86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4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643006" algn="l"/>
                <a:tab pos="1286012" algn="l"/>
                <a:tab pos="1929018" algn="l"/>
                <a:tab pos="2572024" algn="l"/>
                <a:tab pos="3215030" algn="l"/>
                <a:tab pos="3858036" algn="l"/>
                <a:tab pos="4501043" algn="l"/>
                <a:tab pos="5144049" algn="l"/>
                <a:tab pos="5787055" algn="l"/>
                <a:tab pos="6430061" algn="l"/>
                <a:tab pos="7073067" algn="l"/>
                <a:tab pos="7126651" algn="l"/>
              </a:tabLst>
            </a:pPr>
            <a:r>
              <a:rPr lang="en-US" dirty="0" smtClean="0"/>
              <a:t>Selection Methods: Outliers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  <a:r>
              <a:rPr lang="en-US" dirty="0" err="1" smtClean="0"/>
              <a:t>gaussian</a:t>
            </a:r>
            <a:endParaRPr lang="en-US" dirty="0" smtClean="0"/>
          </a:p>
          <a:p>
            <a:r>
              <a:rPr lang="en-US" dirty="0" smtClean="0"/>
              <a:t>Filter outliers that are more than λ times </a:t>
            </a:r>
            <a:r>
              <a:rPr lang="en-US" dirty="0" err="1" smtClean="0"/>
              <a:t>stdev</a:t>
            </a:r>
            <a:r>
              <a:rPr lang="en-US" dirty="0" smtClean="0"/>
              <a:t> away</a:t>
            </a:r>
          </a:p>
          <a:p>
            <a:pPr lvl="1"/>
            <a:r>
              <a:rPr lang="el-GR" dirty="0" smtClean="0"/>
              <a:t>λ </a:t>
            </a:r>
            <a:r>
              <a:rPr lang="en-US" dirty="0" smtClean="0"/>
              <a:t>= 2</a:t>
            </a:r>
          </a:p>
          <a:p>
            <a:pPr lvl="1"/>
            <a:r>
              <a:rPr lang="el-GR" dirty="0" smtClean="0"/>
              <a:t>λ</a:t>
            </a:r>
            <a:r>
              <a:rPr lang="en-US" dirty="0" smtClean="0"/>
              <a:t> = 3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r="5384"/>
          <a:stretch>
            <a:fillRect/>
          </a:stretch>
        </p:blipFill>
        <p:spPr bwMode="auto">
          <a:xfrm>
            <a:off x="4699517" y="1179513"/>
            <a:ext cx="4038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63467" y="1580145"/>
            <a:ext cx="863600" cy="3623734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outlier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5000" y="1565669"/>
            <a:ext cx="863600" cy="3623734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722533" y="2663879"/>
            <a:ext cx="15409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36884" y="2202214"/>
            <a:ext cx="503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λσ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31344" y="5468750"/>
            <a:ext cx="15055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Outliers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06301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643006" algn="l"/>
                <a:tab pos="1286012" algn="l"/>
                <a:tab pos="1929018" algn="l"/>
                <a:tab pos="2572024" algn="l"/>
                <a:tab pos="3215030" algn="l"/>
                <a:tab pos="3858036" algn="l"/>
                <a:tab pos="4501043" algn="l"/>
                <a:tab pos="5144049" algn="l"/>
                <a:tab pos="5787055" algn="l"/>
                <a:tab pos="6430061" algn="l"/>
                <a:tab pos="7073067" algn="l"/>
                <a:tab pos="7126651" algn="l"/>
              </a:tabLst>
            </a:pPr>
            <a:r>
              <a:rPr lang="en-US" dirty="0"/>
              <a:t>Selection </a:t>
            </a:r>
            <a:r>
              <a:rPr lang="en-US" dirty="0" smtClean="0"/>
              <a:t>Methods: Stochastic sampling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Generate empirical </a:t>
            </a:r>
            <a:r>
              <a:rPr lang="en-US" dirty="0" smtClean="0"/>
              <a:t>distribution for (</a:t>
            </a:r>
            <a:r>
              <a:rPr lang="en-US" dirty="0" err="1" smtClean="0"/>
              <a:t>j,j</a:t>
            </a:r>
            <a:r>
              <a:rPr lang="en-US" dirty="0" smtClean="0"/>
              <a:t>’)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Sample </a:t>
            </a:r>
            <a:r>
              <a:rPr lang="en-US" dirty="0"/>
              <a:t>according to </a:t>
            </a:r>
            <a:r>
              <a:rPr lang="en-US" dirty="0" smtClean="0"/>
              <a:t>it</a:t>
            </a:r>
          </a:p>
          <a:p>
            <a:pPr lvl="1" indent="0">
              <a:buNone/>
            </a:pPr>
            <a:r>
              <a:rPr lang="en-US" dirty="0" smtClean="0"/>
              <a:t>Select if </a:t>
            </a:r>
            <a:r>
              <a:rPr lang="en-US" dirty="0" err="1" smtClean="0"/>
              <a:t>p_rand</a:t>
            </a:r>
            <a:r>
              <a:rPr lang="en-US" dirty="0" smtClean="0"/>
              <a:t> &lt;= p(</a:t>
            </a:r>
            <a:r>
              <a:rPr lang="en-US" dirty="0" err="1" smtClean="0"/>
              <a:t>j,j</a:t>
            </a:r>
            <a:r>
              <a:rPr lang="en-US" dirty="0" smtClean="0"/>
              <a:t>’)</a:t>
            </a:r>
          </a:p>
          <a:p>
            <a:pPr marL="27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30" y="1311538"/>
            <a:ext cx="4018850" cy="385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331" y="3781273"/>
            <a:ext cx="1145440" cy="11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657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NIST </a:t>
            </a:r>
            <a:r>
              <a:rPr lang="en-US" dirty="0" err="1" smtClean="0"/>
              <a:t>Ar</a:t>
            </a:r>
            <a:r>
              <a:rPr lang="en-US" dirty="0" smtClean="0"/>
              <a:t>-En</a:t>
            </a:r>
          </a:p>
          <a:p>
            <a:endParaRPr lang="en-US" dirty="0" smtClean="0"/>
          </a:p>
          <a:p>
            <a:r>
              <a:rPr lang="en-US" dirty="0" smtClean="0"/>
              <a:t>TM: NIST 2012 data (no UN)</a:t>
            </a:r>
          </a:p>
          <a:p>
            <a:r>
              <a:rPr lang="en-US" dirty="0" smtClean="0"/>
              <a:t>LM: 5-gram English </a:t>
            </a:r>
            <a:r>
              <a:rPr lang="en-US" dirty="0" err="1" smtClean="0"/>
              <a:t>Gigaword</a:t>
            </a:r>
            <a:r>
              <a:rPr lang="en-US" dirty="0" smtClean="0"/>
              <a:t> v.5</a:t>
            </a:r>
          </a:p>
          <a:p>
            <a:endParaRPr lang="en-US" dirty="0"/>
          </a:p>
          <a:p>
            <a:r>
              <a:rPr lang="en-US" dirty="0" smtClean="0"/>
              <a:t>Tuning: 50% longest MT06</a:t>
            </a:r>
          </a:p>
          <a:p>
            <a:pPr lvl="1"/>
            <a:r>
              <a:rPr lang="en-US" i="1" dirty="0" smtClean="0"/>
              <a:t>contrast: full MT06</a:t>
            </a:r>
          </a:p>
          <a:p>
            <a:endParaRPr lang="en-US" dirty="0"/>
          </a:p>
          <a:p>
            <a:r>
              <a:rPr lang="en-US" dirty="0" smtClean="0"/>
              <a:t>Test: MT09</a:t>
            </a:r>
          </a:p>
          <a:p>
            <a:pPr indent="0">
              <a:buNone/>
            </a:pPr>
            <a:endParaRPr lang="en-US" dirty="0" smtClean="0"/>
          </a:p>
          <a:p>
            <a:endParaRPr lang="en-US" dirty="0"/>
          </a:p>
          <a:p>
            <a:pPr indent="0">
              <a:buNone/>
            </a:pPr>
            <a:r>
              <a:rPr lang="en-US" dirty="0" smtClean="0"/>
              <a:t>3 reruns for each experiment!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49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0"/>
          <a:stretch/>
        </p:blipFill>
        <p:spPr>
          <a:xfrm>
            <a:off x="0" y="2106505"/>
            <a:ext cx="9144000" cy="32004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004457" y="2106505"/>
            <a:ext cx="1674421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48894" y="3137212"/>
            <a:ext cx="498763" cy="1056904"/>
          </a:xfrm>
          <a:prstGeom prst="rect">
            <a:avLst/>
          </a:prstGeom>
          <a:solidFill>
            <a:schemeClr val="tx2">
              <a:lumMod val="60000"/>
              <a:lumOff val="40000"/>
              <a:alpha val="27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626" y="3135237"/>
            <a:ext cx="3051957" cy="1056904"/>
          </a:xfrm>
          <a:prstGeom prst="rect">
            <a:avLst/>
          </a:prstGeom>
          <a:solidFill>
            <a:schemeClr val="tx2">
              <a:lumMod val="60000"/>
              <a:lumOff val="40000"/>
              <a:alpha val="27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12592" y="3458145"/>
            <a:ext cx="141878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Kill monsters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40044" y="3135237"/>
            <a:ext cx="498763" cy="1056904"/>
          </a:xfrm>
          <a:prstGeom prst="rect">
            <a:avLst/>
          </a:prstGeom>
          <a:solidFill>
            <a:schemeClr val="tx2">
              <a:lumMod val="60000"/>
              <a:lumOff val="40000"/>
              <a:alpha val="27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38807" y="2203527"/>
            <a:ext cx="1605193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48894" y="4211901"/>
            <a:ext cx="498763" cy="1056904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40044" y="4192141"/>
            <a:ext cx="498763" cy="1056904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975100"/>
            <a:ext cx="7800274" cy="8382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626" y="4813300"/>
            <a:ext cx="7800274" cy="8382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40044" y="2930896"/>
            <a:ext cx="498763" cy="206316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48894" y="2930896"/>
            <a:ext cx="498763" cy="206316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Selection </a:t>
            </a:r>
            <a:r>
              <a:rPr lang="en-US" sz="2000" dirty="0" smtClean="0"/>
              <a:t>(</a:t>
            </a:r>
            <a:r>
              <a:rPr lang="en-US" sz="2000" dirty="0"/>
              <a:t>Tuning on Longest 50% of MT06)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626" y="3137212"/>
            <a:ext cx="7800274" cy="85058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87583" y="1156913"/>
            <a:ext cx="5937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 We </a:t>
            </a:r>
            <a:r>
              <a:rPr lang="en-US" b="1" dirty="0">
                <a:solidFill>
                  <a:srgbClr val="FF0000"/>
                </a:solidFill>
              </a:rPr>
              <a:t>still require at least 5 BLEU+1 points of difference.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554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98"/>
    </mc:Choice>
    <mc:Fallback xmlns="">
      <p:transition xmlns:p14="http://schemas.microsoft.com/office/powerpoint/2010/main" spd="slow" advTm="3609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 smtClean="0"/>
              <a:t>Parameter Optimization</a:t>
            </a:r>
            <a:endParaRPr lang="en-US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558608"/>
            <a:ext cx="4596217" cy="17766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083" y="4281757"/>
            <a:ext cx="22117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MERT</a:t>
            </a:r>
            <a:endParaRPr lang="en-US" sz="3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3283300" y="4628453"/>
            <a:ext cx="4744321" cy="1407631"/>
            <a:chOff x="3283300" y="4974845"/>
            <a:chExt cx="4744321" cy="1407631"/>
          </a:xfrm>
        </p:grpSpPr>
        <p:sp>
          <p:nvSpPr>
            <p:cNvPr id="16" name="TextBox 15"/>
            <p:cNvSpPr txBox="1"/>
            <p:nvPr/>
          </p:nvSpPr>
          <p:spPr>
            <a:xfrm>
              <a:off x="4486919" y="4974845"/>
              <a:ext cx="22117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Century Gothic"/>
                  <a:cs typeface="Century Gothic"/>
                </a:rPr>
                <a:t>PRO</a:t>
              </a:r>
              <a:endParaRPr lang="en-US" sz="4800" dirty="0">
                <a:latin typeface="Century Gothic"/>
                <a:cs typeface="Century Gothic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54336" y="5736145"/>
              <a:ext cx="22117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Century Gothic"/>
                  <a:cs typeface="Century Gothic"/>
                </a:rPr>
                <a:t>MIRA</a:t>
              </a:r>
              <a:endParaRPr lang="en-US" sz="3600" dirty="0">
                <a:latin typeface="Century Gothic"/>
                <a:cs typeface="Century Gothic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83300" y="5736145"/>
              <a:ext cx="754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entury Gothic"/>
                  <a:cs typeface="Century Gothic"/>
                </a:rPr>
                <a:t>kb</a:t>
              </a:r>
              <a:endPara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15867" y="5305137"/>
              <a:ext cx="221175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latin typeface="Century Gothic"/>
                  <a:cs typeface="Century Gothic"/>
                </a:rPr>
                <a:t>rampion</a:t>
              </a:r>
              <a:endParaRPr lang="en-US" sz="3600" dirty="0">
                <a:latin typeface="Century Gothic"/>
                <a:cs typeface="Century Gothic"/>
              </a:endParaRP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269" y="5459450"/>
            <a:ext cx="1101331" cy="9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8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0"/>
          <a:stretch/>
        </p:blipFill>
        <p:spPr>
          <a:xfrm>
            <a:off x="0" y="2270281"/>
            <a:ext cx="9144000" cy="32004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5626" y="4340087"/>
            <a:ext cx="9108374" cy="1130594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0" y="2287071"/>
            <a:ext cx="2990488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Selection: Testing on Full MT09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26" y="3299013"/>
            <a:ext cx="3051957" cy="1056904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35088" y="3283183"/>
            <a:ext cx="1341910" cy="105690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50125" y="4651792"/>
            <a:ext cx="1913344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Better BLEU,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increased stability</a:t>
            </a: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H="1" flipV="1">
            <a:off x="4476899" y="3681006"/>
            <a:ext cx="1229898" cy="97078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34989" y="3031822"/>
            <a:ext cx="1341910" cy="2513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78776" y="1963558"/>
            <a:ext cx="232377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Tuning on longest 50%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15869" y="1979908"/>
            <a:ext cx="140070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Tuning on all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2000" y="2617373"/>
            <a:ext cx="2407326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Same BLEU,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same or better stability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09005" y="3513683"/>
            <a:ext cx="1406864" cy="5141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562488" y="3293083"/>
            <a:ext cx="1341910" cy="105690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562389" y="3041722"/>
            <a:ext cx="1341910" cy="2513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087583" y="1156913"/>
            <a:ext cx="5937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 We </a:t>
            </a:r>
            <a:r>
              <a:rPr lang="en-US" b="1" dirty="0">
                <a:solidFill>
                  <a:srgbClr val="FF0000"/>
                </a:solidFill>
              </a:rPr>
              <a:t>still require at least 5 BLEU+1 points of difference.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8757" y="2163678"/>
            <a:ext cx="141878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Kill monsters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58150" y="2533010"/>
            <a:ext cx="709393" cy="711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134989" y="3307367"/>
            <a:ext cx="498862" cy="1032719"/>
            <a:chOff x="3134989" y="3307367"/>
            <a:chExt cx="498862" cy="1032719"/>
          </a:xfrm>
        </p:grpSpPr>
        <p:sp>
          <p:nvSpPr>
            <p:cNvPr id="27" name="Rectangle 26"/>
            <p:cNvSpPr/>
            <p:nvPr/>
          </p:nvSpPr>
          <p:spPr>
            <a:xfrm>
              <a:off x="3135088" y="3307367"/>
              <a:ext cx="498763" cy="20631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7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34989" y="3681005"/>
              <a:ext cx="498763" cy="65908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7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928932" y="4651792"/>
            <a:ext cx="1788868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Outperforms others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778776" y="4340086"/>
            <a:ext cx="356312" cy="46410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308024" y="3244421"/>
            <a:ext cx="1307845" cy="21534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618343" y="4956592"/>
            <a:ext cx="6535270" cy="1218743"/>
            <a:chOff x="1618343" y="4956592"/>
            <a:chExt cx="6535270" cy="121874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/>
            <a:srcRect l="3068" t="33679" r="72616" b="48916"/>
            <a:stretch/>
          </p:blipFill>
          <p:spPr>
            <a:xfrm>
              <a:off x="1618343" y="5470681"/>
              <a:ext cx="1270000" cy="42165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l="81591" t="32961" r="5171" b="47184"/>
            <a:stretch/>
          </p:blipFill>
          <p:spPr>
            <a:xfrm>
              <a:off x="3135088" y="5469690"/>
              <a:ext cx="629672" cy="438032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>
              <a:endCxn id="23" idx="1"/>
            </p:cNvCxnSpPr>
            <p:nvPr/>
          </p:nvCxnSpPr>
          <p:spPr>
            <a:xfrm>
              <a:off x="2778776" y="4956592"/>
              <a:ext cx="356312" cy="732114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564990" y="5436671"/>
              <a:ext cx="5886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Times New Roman"/>
                  <a:ea typeface="Calibri"/>
                  <a:cs typeface="Times New Roman"/>
                </a:rPr>
                <a:t>47.72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Times"/>
                  <a:ea typeface="Calibri"/>
                  <a:cs typeface="Times"/>
                </a:rPr>
                <a:t>47.48</a:t>
              </a:r>
            </a:p>
            <a:p>
              <a:endParaRPr lang="en-US" sz="1400" dirty="0">
                <a:latin typeface="Times New Roman"/>
                <a:cs typeface="Times New Roman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4"/>
            <a:srcRect l="3068" t="33679" r="72616" b="48916"/>
            <a:stretch/>
          </p:blipFill>
          <p:spPr>
            <a:xfrm>
              <a:off x="6545943" y="5508781"/>
              <a:ext cx="1270000" cy="421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1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5" grpId="0" animBg="1"/>
      <p:bldP spid="28" grpId="0" animBg="1"/>
      <p:bldP spid="29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5075"/>
          <a:stretch/>
        </p:blipFill>
        <p:spPr>
          <a:xfrm>
            <a:off x="0" y="2606744"/>
            <a:ext cx="9144000" cy="237744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004458" y="2106505"/>
            <a:ext cx="1567542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7006" y="3556312"/>
            <a:ext cx="498763" cy="1468814"/>
          </a:xfrm>
          <a:prstGeom prst="rect">
            <a:avLst/>
          </a:prstGeom>
          <a:solidFill>
            <a:srgbClr val="95B3D7">
              <a:alpha val="34000"/>
            </a:srgb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87583" y="1156913"/>
            <a:ext cx="5937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 No minimum BLEU+1 </a:t>
            </a:r>
            <a:r>
              <a:rPr lang="en-US" b="1" dirty="0">
                <a:solidFill>
                  <a:srgbClr val="FF0000"/>
                </a:solidFill>
              </a:rPr>
              <a:t>points of difference.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26" y="3556311"/>
            <a:ext cx="3051957" cy="1468815"/>
          </a:xfrm>
          <a:prstGeom prst="rect">
            <a:avLst/>
          </a:prstGeom>
          <a:solidFill>
            <a:srgbClr val="95B3D7">
              <a:alpha val="34000"/>
            </a:srgb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38807" y="2203527"/>
            <a:ext cx="1605193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40044" y="3550035"/>
            <a:ext cx="498763" cy="1468814"/>
          </a:xfrm>
          <a:prstGeom prst="rect">
            <a:avLst/>
          </a:prstGeom>
          <a:solidFill>
            <a:srgbClr val="95B3D7">
              <a:alpha val="34000"/>
            </a:srgb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3797300"/>
            <a:ext cx="7800274" cy="8128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626" y="3556312"/>
            <a:ext cx="7800274" cy="25368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4593327"/>
            <a:ext cx="7800274" cy="8128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12589" y="3661943"/>
            <a:ext cx="1277523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Random accept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kills monsters.</a:t>
            </a:r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589082" y="557213"/>
            <a:ext cx="8259495" cy="622300"/>
          </a:xfrm>
        </p:spPr>
        <p:txBody>
          <a:bodyPr/>
          <a:lstStyle/>
          <a:p>
            <a:r>
              <a:rPr lang="en-US" dirty="0" smtClean="0"/>
              <a:t>Random Accept </a:t>
            </a:r>
            <a:r>
              <a:rPr lang="en-US" sz="2000" dirty="0" smtClean="0"/>
              <a:t>(Tuning on Longest 50% of MT06)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1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5075"/>
          <a:stretch/>
        </p:blipFill>
        <p:spPr>
          <a:xfrm>
            <a:off x="0" y="2606744"/>
            <a:ext cx="9144000" cy="23774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/>
              <a:t>Accept: Testing on Full MT09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0" y="2287071"/>
            <a:ext cx="2990488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87583" y="1156913"/>
            <a:ext cx="5937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 No minimum BLEU+1 </a:t>
            </a:r>
            <a:r>
              <a:rPr lang="en-US" b="1" dirty="0">
                <a:solidFill>
                  <a:srgbClr val="FF0000"/>
                </a:solidFill>
              </a:rPr>
              <a:t>points of difference.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6639" y="3556143"/>
            <a:ext cx="1402964" cy="146898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64990" y="3543442"/>
            <a:ext cx="498763" cy="1440741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087583" y="3556143"/>
            <a:ext cx="498862" cy="1428040"/>
            <a:chOff x="3134989" y="2925484"/>
            <a:chExt cx="498862" cy="1428040"/>
          </a:xfrm>
        </p:grpSpPr>
        <p:sp>
          <p:nvSpPr>
            <p:cNvPr id="35" name="Rectangle 34"/>
            <p:cNvSpPr/>
            <p:nvPr/>
          </p:nvSpPr>
          <p:spPr>
            <a:xfrm>
              <a:off x="3135088" y="2925484"/>
              <a:ext cx="498763" cy="5881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7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34989" y="3734303"/>
              <a:ext cx="498763" cy="61922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7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7562488" y="3552395"/>
            <a:ext cx="1341910" cy="14727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626" y="3546284"/>
            <a:ext cx="3051957" cy="1437900"/>
          </a:xfrm>
          <a:prstGeom prst="rect">
            <a:avLst/>
          </a:prstGeom>
          <a:solidFill>
            <a:schemeClr val="tx2">
              <a:lumMod val="60000"/>
              <a:lumOff val="40000"/>
              <a:alpha val="27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53101" y="3304782"/>
            <a:ext cx="1396502" cy="2513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5624" y="3797300"/>
            <a:ext cx="9108375" cy="1314543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625" y="3556143"/>
            <a:ext cx="8980948" cy="25385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78776" y="2168278"/>
            <a:ext cx="232377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Tuning on longest 50%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15869" y="2184628"/>
            <a:ext cx="140070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Tuning on all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51961" y="2661036"/>
            <a:ext cx="1582484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632523"/>
                </a:solidFill>
              </a:rPr>
              <a:t>worse</a:t>
            </a:r>
            <a:r>
              <a:rPr lang="en-US" b="1" dirty="0" smtClean="0">
                <a:solidFill>
                  <a:srgbClr val="00B050"/>
                </a:solidFill>
              </a:rPr>
              <a:t> BLEU,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more unstable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62389" y="3301034"/>
            <a:ext cx="1341910" cy="2513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22829" y="4478213"/>
            <a:ext cx="1913344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Better BLEU,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increased stability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49603" y="3695700"/>
            <a:ext cx="1229898" cy="75730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" idx="2"/>
          </p:cNvCxnSpPr>
          <p:nvPr/>
        </p:nvCxnSpPr>
        <p:spPr>
          <a:xfrm>
            <a:off x="5743203" y="3307367"/>
            <a:ext cx="1872666" cy="38833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28932" y="4651792"/>
            <a:ext cx="1788868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Outperforms others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78776" y="3695700"/>
            <a:ext cx="356312" cy="110849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778776" y="4956592"/>
            <a:ext cx="356312" cy="73211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364343" y="5410280"/>
            <a:ext cx="6789270" cy="738664"/>
            <a:chOff x="1364343" y="5410280"/>
            <a:chExt cx="6789270" cy="73866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4"/>
            <a:srcRect l="3068" t="33679" r="72616" b="48916"/>
            <a:stretch/>
          </p:blipFill>
          <p:spPr>
            <a:xfrm>
              <a:off x="1364343" y="5470681"/>
              <a:ext cx="1270000" cy="42165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4"/>
            <a:srcRect l="81591" t="32961" r="5171" b="47184"/>
            <a:stretch/>
          </p:blipFill>
          <p:spPr>
            <a:xfrm>
              <a:off x="3046188" y="5469690"/>
              <a:ext cx="629672" cy="43803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564990" y="5410280"/>
              <a:ext cx="5886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Times New Roman"/>
                  <a:ea typeface="Calibri"/>
                  <a:cs typeface="Times New Roman"/>
                </a:rPr>
                <a:t>47.72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Times"/>
                  <a:ea typeface="Calibri"/>
                  <a:cs typeface="Times"/>
                </a:rPr>
                <a:t>47.48</a:t>
              </a:r>
            </a:p>
            <a:p>
              <a:endParaRPr lang="en-US" sz="1400" dirty="0">
                <a:latin typeface="Times New Roman"/>
                <a:cs typeface="Times New Roman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/>
            <a:srcRect l="3068" t="33679" r="72616" b="48916"/>
            <a:stretch/>
          </p:blipFill>
          <p:spPr>
            <a:xfrm>
              <a:off x="6545943" y="5469690"/>
              <a:ext cx="1270000" cy="421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937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17" grpId="0" animBg="1"/>
      <p:bldP spid="41" grpId="0" animBg="1"/>
      <p:bldP spid="20" grpId="0" animBg="1"/>
      <p:bldP spid="26" grpId="0" animBg="1"/>
      <p:bldP spid="15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1"/>
          </p:nvPr>
        </p:nvSpPr>
        <p:spPr>
          <a:xfrm>
            <a:off x="589083" y="1375930"/>
            <a:ext cx="7982394" cy="4161270"/>
          </a:xfrm>
        </p:spPr>
        <p:txBody>
          <a:bodyPr>
            <a:normAutofit fontScale="92500" lnSpcReduction="10000"/>
          </a:bodyPr>
          <a:lstStyle/>
          <a:p>
            <a:pPr indent="0">
              <a:buNone/>
            </a:pPr>
            <a:endParaRPr lang="en-US" dirty="0"/>
          </a:p>
          <a:p>
            <a:r>
              <a:rPr lang="en-US" b="1" dirty="0" smtClean="0"/>
              <a:t>Sample based methods</a:t>
            </a:r>
          </a:p>
          <a:p>
            <a:pPr lvl="1"/>
            <a:r>
              <a:rPr lang="en-US" dirty="0" smtClean="0"/>
              <a:t>Do not kill monsters</a:t>
            </a:r>
          </a:p>
          <a:p>
            <a:pPr lvl="1"/>
            <a:r>
              <a:rPr lang="en-US" dirty="0" smtClean="0"/>
              <a:t>Distributional assumptions </a:t>
            </a:r>
          </a:p>
          <a:p>
            <a:pPr lvl="1"/>
            <a:r>
              <a:rPr lang="en-US" dirty="0" smtClean="0"/>
              <a:t>Assume monsters are rare</a:t>
            </a:r>
          </a:p>
          <a:p>
            <a:pPr lvl="1"/>
            <a:endParaRPr lang="en-US" dirty="0" smtClean="0"/>
          </a:p>
          <a:p>
            <a:r>
              <a:rPr lang="en-US" b="1" dirty="0"/>
              <a:t>Random acceptance</a:t>
            </a:r>
          </a:p>
          <a:p>
            <a:pPr lvl="1"/>
            <a:r>
              <a:rPr lang="en-US" dirty="0"/>
              <a:t>Kills monsters</a:t>
            </a:r>
          </a:p>
          <a:p>
            <a:pPr lvl="1"/>
            <a:r>
              <a:rPr lang="en-US" dirty="0"/>
              <a:t>Decreases discriminative </a:t>
            </a:r>
            <a:r>
              <a:rPr lang="en-US" dirty="0" smtClean="0"/>
              <a:t>power </a:t>
            </a:r>
          </a:p>
          <a:p>
            <a:pPr lvl="1"/>
            <a:r>
              <a:rPr lang="en-US" dirty="0" smtClean="0"/>
              <a:t>Lowers test scores on </a:t>
            </a:r>
            <a:r>
              <a:rPr lang="en-US" dirty="0" err="1" smtClean="0"/>
              <a:t>tune:full</a:t>
            </a:r>
            <a:endParaRPr lang="en-US" dirty="0"/>
          </a:p>
          <a:p>
            <a:pPr indent="0">
              <a:buNone/>
            </a:pPr>
            <a:endParaRPr lang="en-US" dirty="0" smtClean="0"/>
          </a:p>
          <a:p>
            <a:r>
              <a:rPr lang="en-US" b="1" dirty="0" smtClean="0"/>
              <a:t>Simple cut-offs</a:t>
            </a:r>
            <a:endParaRPr lang="en-US" b="1" dirty="0"/>
          </a:p>
          <a:p>
            <a:pPr lvl="1"/>
            <a:r>
              <a:rPr lang="en-US" dirty="0" smtClean="0"/>
              <a:t>Protects against monsters </a:t>
            </a:r>
          </a:p>
          <a:p>
            <a:pPr lvl="1"/>
            <a:r>
              <a:rPr lang="en-US" dirty="0" smtClean="0"/>
              <a:t>Do not affect the performance on </a:t>
            </a:r>
            <a:r>
              <a:rPr lang="en-US" dirty="0" err="1" smtClean="0"/>
              <a:t>tune:full</a:t>
            </a:r>
            <a:endParaRPr lang="en-US" dirty="0" smtClean="0"/>
          </a:p>
          <a:p>
            <a:pPr lvl="1"/>
            <a:r>
              <a:rPr lang="en-US" b="1" dirty="0" smtClean="0"/>
              <a:t>Recommended!</a:t>
            </a:r>
          </a:p>
        </p:txBody>
      </p:sp>
    </p:spTree>
    <p:extLst>
      <p:ext uri="{BB962C8B-B14F-4D97-AF65-F5344CB8AC3E}">
        <p14:creationId xmlns:p14="http://schemas.microsoft.com/office/powerpoint/2010/main" val="351767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 of the Tale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1"/>
          </p:nvPr>
        </p:nvSpPr>
        <p:spPr>
          <a:xfrm>
            <a:off x="589083" y="1375930"/>
            <a:ext cx="4490111" cy="416127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Monsters</a:t>
            </a:r>
            <a:r>
              <a:rPr lang="en-US" dirty="0" smtClean="0"/>
              <a:t>: examples unsuitable for learning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PRO’s policies to blame: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Selection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Acceptance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Cut-off-slaying monsters gives also: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more stability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better BLEU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If you use PRO</a:t>
            </a:r>
            <a:r>
              <a:rPr lang="en-US" b="1" dirty="0" smtClean="0"/>
              <a:t> you should care!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079194" y="1179513"/>
            <a:ext cx="4002706" cy="3752537"/>
            <a:chOff x="5079194" y="1179513"/>
            <a:chExt cx="4002706" cy="37525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9194" y="1179513"/>
              <a:ext cx="4002706" cy="375253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491494" y="1375930"/>
              <a:ext cx="319530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  <a:latin typeface="Impact"/>
                  <a:cs typeface="Impact"/>
                </a:rPr>
                <a:t>Would you risk it?</a:t>
              </a:r>
              <a:endParaRPr lang="en-US" sz="3200" b="1" dirty="0">
                <a:solidFill>
                  <a:schemeClr val="bg1"/>
                </a:solidFill>
                <a:latin typeface="Impact"/>
                <a:cs typeface="Impac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80339" y="5292740"/>
            <a:ext cx="4222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Coming to Moses 1.0 soon!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2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00" dirty="0" smtClean="0"/>
              <a:t>Thank you !</a:t>
            </a:r>
          </a:p>
          <a:p>
            <a:pPr algn="r"/>
            <a:r>
              <a:rPr lang="en-US" sz="8800" dirty="0" smtClean="0">
                <a:solidFill>
                  <a:srgbClr val="4F6228"/>
                </a:solidFill>
              </a:rPr>
              <a:t>Questions?</a:t>
            </a:r>
            <a:endParaRPr lang="en-US" sz="8800" dirty="0">
              <a:solidFill>
                <a:srgbClr val="4F62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97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9" name="Group 3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18912610"/>
              </p:ext>
            </p:extLst>
          </p:nvPr>
        </p:nvGraphicFramePr>
        <p:xfrm>
          <a:off x="1262009" y="1265499"/>
          <a:ext cx="6115389" cy="4349893"/>
        </p:xfrm>
        <a:graphic>
          <a:graphicData uri="http://schemas.openxmlformats.org/drawingml/2006/table">
            <a:tbl>
              <a:tblPr/>
              <a:tblGrid>
                <a:gridCol w="1618046"/>
                <a:gridCol w="2128836"/>
                <a:gridCol w="2368507"/>
              </a:tblGrid>
              <a:tr h="11380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Scales to many parameters?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Fits the typical SMT architecture?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8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MERT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(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Och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, 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2003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)</a:t>
                      </a:r>
                    </a:p>
                  </a:txBody>
                  <a:tcPr marL="84406" marR="844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NO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YES: batch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36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MIRA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(Watanabe et al 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53735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2007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;</a:t>
                      </a:r>
                      <a:b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</a:b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Chiang et al 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53735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2008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)</a:t>
                      </a:r>
                    </a:p>
                  </a:txBody>
                  <a:tcPr marL="84406" marR="844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YES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NO: online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63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PRO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(Hopkins &amp; May 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53735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2011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)</a:t>
                      </a:r>
                    </a:p>
                  </a:txBody>
                  <a:tcPr marL="84406" marR="844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YES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YES: batch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Parameter Optimizers for SMT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342" y="5444370"/>
            <a:ext cx="355734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Simple but effective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672811" y="5464212"/>
            <a:ext cx="3117674" cy="5232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Increased stability</a:t>
            </a:r>
            <a:endParaRPr lang="en-US" sz="28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8007328" y="5079659"/>
            <a:ext cx="920382" cy="364710"/>
          </a:xfrm>
          <a:prstGeom prst="wedgeRoundRectCallout">
            <a:avLst>
              <a:gd name="adj1" fmla="val -69777"/>
              <a:gd name="adj2" fmla="val 13710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70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ranking problem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04917" y="3607720"/>
            <a:ext cx="7394067" cy="2317820"/>
            <a:chOff x="804917" y="3607720"/>
            <a:chExt cx="7394067" cy="2317820"/>
          </a:xfrm>
        </p:grpSpPr>
        <p:sp>
          <p:nvSpPr>
            <p:cNvPr id="15" name="Oval 14"/>
            <p:cNvSpPr/>
            <p:nvPr/>
          </p:nvSpPr>
          <p:spPr>
            <a:xfrm>
              <a:off x="2304294" y="4027073"/>
              <a:ext cx="149938" cy="1499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44644" y="4735080"/>
              <a:ext cx="149938" cy="1499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04917" y="3646460"/>
              <a:ext cx="3082426" cy="2279080"/>
              <a:chOff x="246957" y="4320000"/>
              <a:chExt cx="3082426" cy="227908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434184" y="4320000"/>
                <a:ext cx="0" cy="1736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434184" y="6056640"/>
                <a:ext cx="18951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46957" y="4348920"/>
                <a:ext cx="10343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BLEU+1 Score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87023" y="6229748"/>
                <a:ext cx="1742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Model Score</a:t>
                </a:r>
                <a:endParaRPr lang="en-US" dirty="0"/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6381655" y="4660117"/>
              <a:ext cx="149938" cy="1499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664950" y="4084805"/>
              <a:ext cx="149938" cy="1499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5116558" y="3607720"/>
              <a:ext cx="3082426" cy="2279080"/>
              <a:chOff x="246957" y="4320000"/>
              <a:chExt cx="3082426" cy="227908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V="1">
                <a:off x="1434184" y="4320000"/>
                <a:ext cx="0" cy="1736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434184" y="6056640"/>
                <a:ext cx="18951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46957" y="4348920"/>
                <a:ext cx="10343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BLEU+1 Score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587023" y="6229748"/>
                <a:ext cx="1742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Model Score</a:t>
                </a:r>
                <a:endParaRPr lang="en-US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535228" y="3983461"/>
              <a:ext cx="239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0807" y="4737555"/>
              <a:ext cx="349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 ’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93936" y="4889955"/>
              <a:ext cx="349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 ’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59090" y="4050064"/>
              <a:ext cx="239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113280" y="4660117"/>
              <a:ext cx="1614135" cy="59917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weights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873101" y="1375930"/>
            <a:ext cx="3331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lang="en-US" sz="2000" dirty="0" smtClean="0">
                <a:solidFill>
                  <a:schemeClr val="tx2"/>
                </a:solidFill>
                <a:latin typeface="Arial"/>
                <a:cs typeface="Arial"/>
              </a:rPr>
              <a:t>wo translations </a:t>
            </a:r>
            <a:r>
              <a:rPr lang="en-US" sz="2000" i="1" dirty="0" smtClean="0">
                <a:solidFill>
                  <a:schemeClr val="tx2"/>
                </a:solidFill>
                <a:latin typeface="Arial"/>
                <a:cs typeface="Arial"/>
              </a:rPr>
              <a:t>j</a:t>
            </a:r>
            <a:r>
              <a:rPr lang="en-US" sz="2000" dirty="0" smtClean="0">
                <a:solidFill>
                  <a:schemeClr val="tx2"/>
                </a:solidFill>
                <a:latin typeface="Arial"/>
                <a:cs typeface="Arial"/>
              </a:rPr>
              <a:t> and </a:t>
            </a:r>
            <a:r>
              <a:rPr lang="en-US" sz="2000" i="1" dirty="0" smtClean="0">
                <a:solidFill>
                  <a:schemeClr val="tx2"/>
                </a:solidFill>
                <a:latin typeface="Arial"/>
                <a:cs typeface="Arial"/>
              </a:rPr>
              <a:t>j’</a:t>
            </a:r>
            <a:endParaRPr lang="en-US" sz="2000" i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18715" y="2088590"/>
            <a:ext cx="8645736" cy="939122"/>
            <a:chOff x="318715" y="2088590"/>
            <a:chExt cx="8645736" cy="93912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11934" b="12496"/>
            <a:stretch/>
          </p:blipFill>
          <p:spPr>
            <a:xfrm>
              <a:off x="1509622" y="2088590"/>
              <a:ext cx="6616020" cy="4838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817529" y="2658380"/>
              <a:ext cx="2381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76092"/>
                  </a:solidFill>
                </a:rPr>
                <a:t>According to the model</a:t>
              </a:r>
              <a:endParaRPr lang="en-US" dirty="0">
                <a:solidFill>
                  <a:srgbClr val="37609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74217" y="2658380"/>
              <a:ext cx="3006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According to evaluation  score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715" y="2162568"/>
              <a:ext cx="952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BLEU +1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71596" y="2130302"/>
              <a:ext cx="7928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Model</a:t>
              </a:r>
              <a:b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score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65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Original PRO Algorithm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PRO’s steps </a:t>
            </a:r>
            <a:r>
              <a:rPr lang="en-US" sz="2000" i="1" dirty="0" smtClean="0"/>
              <a:t>(1-3 for each sentence separately; 4 – combine all)</a:t>
            </a:r>
            <a:endParaRPr lang="en-US" b="1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Sampling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Randomly sample 5000 pairs  (j, j’) from an n-best list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Selection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Choose those whose BLEU+1 diff &gt; </a:t>
            </a:r>
            <a:r>
              <a:rPr lang="en-US" u="sng" dirty="0" smtClean="0"/>
              <a:t>5 BLEU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Acceptance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Accept (at most) the </a:t>
            </a:r>
            <a:r>
              <a:rPr lang="en-US" u="sng" dirty="0" smtClean="0"/>
              <a:t>top 50 </a:t>
            </a:r>
            <a:r>
              <a:rPr lang="en-US" dirty="0" smtClean="0"/>
              <a:t>sentence pairs (with max differences)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Learning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Use the pairs for all sentences to train a ranker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9083" y="5537200"/>
            <a:ext cx="355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Requires good training examples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076" y="1375930"/>
            <a:ext cx="2584280" cy="25320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1517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A C</a:t>
            </a:r>
            <a:r>
              <a:rPr lang="en-US" sz="4400" dirty="0" smtClean="0"/>
              <a:t>autionary Tale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5698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78.100.80.83/mt/?setup=ar100_mada_atb&amp;showtune=11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60375" y="572478"/>
            <a:ext cx="8442326" cy="5451660"/>
            <a:chOff x="-2124140" y="491513"/>
            <a:chExt cx="9983376" cy="617879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8605" y="491513"/>
              <a:ext cx="6240631" cy="598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1942537" y="1236082"/>
              <a:ext cx="443272" cy="4349094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98862" y="1236082"/>
              <a:ext cx="360374" cy="4349094"/>
            </a:xfrm>
            <a:prstGeom prst="rect">
              <a:avLst/>
            </a:prstGeom>
            <a:solidFill>
              <a:srgbClr val="FF0000">
                <a:alpha val="1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-2124140" y="5868006"/>
              <a:ext cx="5661361" cy="8023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solidFill>
                    <a:srgbClr val="558ED5"/>
                  </a:solidFill>
                </a:rPr>
                <a:t>MERT </a:t>
              </a:r>
              <a:r>
                <a:rPr lang="en-US" sz="4000" dirty="0" smtClean="0">
                  <a:solidFill>
                    <a:srgbClr val="558ED5"/>
                  </a:solidFill>
                </a:rPr>
                <a:t>works just fine.</a:t>
              </a:r>
              <a:endParaRPr lang="en-US" sz="4000" dirty="0">
                <a:solidFill>
                  <a:srgbClr val="558ED5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on Long Sentences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2580" y="2207594"/>
            <a:ext cx="3726733" cy="2545617"/>
          </a:xfrm>
          <a:prstGeom prst="rect">
            <a:avLst/>
          </a:prstGeom>
        </p:spPr>
        <p:txBody>
          <a:bodyPr/>
          <a:lstStyle/>
          <a:p>
            <a:pPr marL="457200" lvl="1" indent="0">
              <a:buNone/>
            </a:pPr>
            <a:r>
              <a:rPr lang="en-US" sz="2000" dirty="0" smtClean="0"/>
              <a:t>NIST: Arabic-English</a:t>
            </a:r>
          </a:p>
          <a:p>
            <a:pPr marL="457200" lvl="1" indent="0">
              <a:buNone/>
            </a:pPr>
            <a:r>
              <a:rPr lang="en-US" sz="2000" dirty="0" smtClean="0"/>
              <a:t>tune on longest 50% of MT06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744278" y="1794346"/>
            <a:ext cx="136543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Tuning BLEU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44246" y="4375216"/>
            <a:ext cx="133318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Length ratio</a:t>
            </a:r>
          </a:p>
        </p:txBody>
      </p:sp>
    </p:spTree>
    <p:extLst>
      <p:ext uri="{BB962C8B-B14F-4D97-AF65-F5344CB8AC3E}">
        <p14:creationId xmlns:p14="http://schemas.microsoft.com/office/powerpoint/2010/main" val="275850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78.100.80.83/mt/?setup=ar100_mada_atb&amp;showtune=1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298" y="555170"/>
            <a:ext cx="5440362" cy="544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625884" y="1190170"/>
            <a:ext cx="358775" cy="391288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03578" y="1190170"/>
            <a:ext cx="443272" cy="3912887"/>
          </a:xfrm>
          <a:prstGeom prst="rect">
            <a:avLst/>
          </a:prstGeom>
          <a:solidFill>
            <a:schemeClr val="tx2">
              <a:lumMod val="60000"/>
              <a:lumOff val="40000"/>
              <a:alpha val="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065" y="344316"/>
            <a:ext cx="7982394" cy="622300"/>
          </a:xfrm>
        </p:spPr>
        <p:txBody>
          <a:bodyPr/>
          <a:lstStyle/>
          <a:p>
            <a:r>
              <a:rPr lang="en-US" dirty="0" smtClean="0"/>
              <a:t>…There is Evidence that…</a:t>
            </a:r>
            <a:endParaRPr lang="en-US" dirty="0"/>
          </a:p>
        </p:txBody>
      </p:sp>
      <p:sp>
        <p:nvSpPr>
          <p:cNvPr id="4" name="AutoShape 2" descr="http://78.100.80.83/mt/?setup=ar100_mada_atb&amp;showtune=11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44298" y="2885402"/>
            <a:ext cx="5437187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Monsters also happen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on </a:t>
            </a:r>
            <a:r>
              <a:rPr lang="en-US" sz="2800" b="1" dirty="0">
                <a:solidFill>
                  <a:srgbClr val="FF0000"/>
                </a:solidFill>
              </a:rPr>
              <a:t>IWSLT and Spanish-English.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0375" y="5316252"/>
            <a:ext cx="352590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953735"/>
                </a:solidFill>
              </a:rPr>
              <a:t>PRO is unstable.</a:t>
            </a:r>
            <a:endParaRPr lang="en-US" sz="4000" dirty="0">
              <a:solidFill>
                <a:srgbClr val="953735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723262" y="1239847"/>
            <a:ext cx="1049935" cy="407958"/>
            <a:chOff x="912559" y="1611222"/>
            <a:chExt cx="1049935" cy="407958"/>
          </a:xfrm>
        </p:grpSpPr>
        <p:sp>
          <p:nvSpPr>
            <p:cNvPr id="7" name="Oval 6"/>
            <p:cNvSpPr/>
            <p:nvPr/>
          </p:nvSpPr>
          <p:spPr>
            <a:xfrm>
              <a:off x="912559" y="1611222"/>
              <a:ext cx="392797" cy="392821"/>
            </a:xfrm>
            <a:prstGeom prst="ellipse">
              <a:avLst/>
            </a:prstGeom>
            <a:noFill/>
            <a:ln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83139" y="1649848"/>
              <a:ext cx="679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5x !!!</a:t>
              </a:r>
              <a:endParaRPr lang="en-US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3648359" y="1359737"/>
            <a:ext cx="563009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172580" y="2207594"/>
            <a:ext cx="3726733" cy="254561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charset="0"/>
              <a:buNone/>
            </a:pPr>
            <a:r>
              <a:rPr lang="en-US" sz="2000" dirty="0" smtClean="0"/>
              <a:t>NIST: Arabic-English</a:t>
            </a:r>
          </a:p>
          <a:p>
            <a:pPr marL="457200" lvl="1" indent="0">
              <a:buFont typeface="Arial" charset="0"/>
              <a:buNone/>
            </a:pPr>
            <a:r>
              <a:rPr lang="en-US" sz="2000" dirty="0" smtClean="0"/>
              <a:t>tune on longest 50% of MT06</a:t>
            </a:r>
            <a:endParaRPr lang="en-US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498214" y="4343229"/>
            <a:ext cx="3141264" cy="943006"/>
            <a:chOff x="1498214" y="4343229"/>
            <a:chExt cx="3141264" cy="943006"/>
          </a:xfrm>
        </p:grpSpPr>
        <p:grpSp>
          <p:nvGrpSpPr>
            <p:cNvPr id="16" name="Group 15"/>
            <p:cNvGrpSpPr/>
            <p:nvPr/>
          </p:nvGrpSpPr>
          <p:grpSpPr>
            <a:xfrm>
              <a:off x="2888388" y="4343229"/>
              <a:ext cx="1751090" cy="912228"/>
              <a:chOff x="2174165" y="4345272"/>
              <a:chExt cx="1095180" cy="912228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2174165" y="4345272"/>
                <a:ext cx="973704" cy="759828"/>
              </a:xfrm>
              <a:prstGeom prst="straightConnector1">
                <a:avLst/>
              </a:prstGeom>
              <a:ln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2174165" y="5105100"/>
                <a:ext cx="1095180" cy="152400"/>
              </a:xfrm>
              <a:prstGeom prst="straightConnector1">
                <a:avLst/>
              </a:prstGeom>
              <a:ln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2174165" y="4741426"/>
                <a:ext cx="1095180" cy="363674"/>
              </a:xfrm>
              <a:prstGeom prst="straightConnector1">
                <a:avLst/>
              </a:prstGeom>
              <a:ln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498214" y="4886125"/>
              <a:ext cx="13901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3">
                      <a:lumMod val="50000"/>
                    </a:schemeClr>
                  </a:solidFill>
                </a:rPr>
                <a:t>MONSTERS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463408" y="1688333"/>
            <a:ext cx="136543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Tuning BLEU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9076" y="4286617"/>
            <a:ext cx="133318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Length ratio</a:t>
            </a:r>
          </a:p>
        </p:txBody>
      </p:sp>
    </p:spTree>
    <p:extLst>
      <p:ext uri="{BB962C8B-B14F-4D97-AF65-F5344CB8AC3E}">
        <p14:creationId xmlns:p14="http://schemas.microsoft.com/office/powerpoint/2010/main" val="1109391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…Monsters Exist…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Bad negative examples</a:t>
            </a:r>
          </a:p>
          <a:p>
            <a:pPr lvl="1"/>
            <a:r>
              <a:rPr lang="en-US" dirty="0" smtClean="0"/>
              <a:t>Low BLEU</a:t>
            </a:r>
          </a:p>
          <a:p>
            <a:pPr lvl="1"/>
            <a:r>
              <a:rPr lang="en-US" dirty="0" smtClean="0"/>
              <a:t>Too long</a:t>
            </a:r>
          </a:p>
          <a:p>
            <a:pPr marL="457200" lvl="1" indent="0">
              <a:buNone/>
            </a:pPr>
            <a:r>
              <a:rPr lang="en-US" dirty="0" smtClean="0"/>
              <a:t>Very divergent from positive examples</a:t>
            </a:r>
          </a:p>
          <a:p>
            <a:pPr marL="457200" lvl="1" indent="0">
              <a:buNone/>
            </a:pPr>
            <a:r>
              <a:rPr lang="en-US" dirty="0" smtClean="0"/>
              <a:t>Not useful for learning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When?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Tuning on longer sentences</a:t>
            </a:r>
          </a:p>
          <a:p>
            <a:pPr lvl="1"/>
            <a:r>
              <a:rPr lang="en-US" dirty="0" smtClean="0"/>
              <a:t>Several language pairs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40382" y="594381"/>
            <a:ext cx="4013946" cy="3177456"/>
            <a:chOff x="4577937" y="3419248"/>
            <a:chExt cx="4013946" cy="3177456"/>
          </a:xfrm>
        </p:grpSpPr>
        <p:grpSp>
          <p:nvGrpSpPr>
            <p:cNvPr id="7" name="Group 6"/>
            <p:cNvGrpSpPr/>
            <p:nvPr/>
          </p:nvGrpSpPr>
          <p:grpSpPr>
            <a:xfrm>
              <a:off x="5436019" y="3622589"/>
              <a:ext cx="3155864" cy="2974115"/>
              <a:chOff x="5436019" y="3622589"/>
              <a:chExt cx="3155864" cy="2974115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6981831" y="3765257"/>
                <a:ext cx="0" cy="24207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5695773" y="5106941"/>
                <a:ext cx="27390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477814" y="3723260"/>
                <a:ext cx="504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x1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52555" y="5235934"/>
                <a:ext cx="639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x2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521652" y="3622589"/>
                <a:ext cx="273881" cy="2853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160979" y="3966455"/>
                <a:ext cx="273881" cy="2853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501554" y="4299889"/>
                <a:ext cx="273881" cy="2853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364614" y="4821605"/>
                <a:ext cx="273881" cy="2853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iamond 17"/>
              <p:cNvSpPr/>
              <p:nvPr/>
            </p:nvSpPr>
            <p:spPr>
              <a:xfrm>
                <a:off x="5590460" y="6159808"/>
                <a:ext cx="308882" cy="291264"/>
              </a:xfrm>
              <a:prstGeom prst="diamon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5436019" y="5687642"/>
                <a:ext cx="308882" cy="291264"/>
              </a:xfrm>
              <a:prstGeom prst="diamon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iamond 19"/>
              <p:cNvSpPr/>
              <p:nvPr/>
            </p:nvSpPr>
            <p:spPr>
              <a:xfrm>
                <a:off x="5899343" y="5396378"/>
                <a:ext cx="308882" cy="291264"/>
              </a:xfrm>
              <a:prstGeom prst="diamon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Diamond 20"/>
              <p:cNvSpPr/>
              <p:nvPr/>
            </p:nvSpPr>
            <p:spPr>
              <a:xfrm>
                <a:off x="6053784" y="6305440"/>
                <a:ext cx="308882" cy="291264"/>
              </a:xfrm>
              <a:prstGeom prst="diamon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208224" y="3622589"/>
                <a:ext cx="1952755" cy="2766635"/>
              </a:xfrm>
              <a:prstGeom prst="line">
                <a:avLst/>
              </a:prstGeom>
              <a:ln>
                <a:solidFill>
                  <a:srgbClr val="953735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4577937" y="4562950"/>
              <a:ext cx="3799753" cy="1826274"/>
            </a:xfrm>
            <a:prstGeom prst="line">
              <a:avLst/>
            </a:prstGeom>
            <a:ln>
              <a:solidFill>
                <a:srgbClr val="953735"/>
              </a:solidFill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807095" y="3419248"/>
              <a:ext cx="910586" cy="297156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7723720" y="1067670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Pos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1387" y="2903832"/>
            <a:ext cx="598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953735"/>
                </a:solidFill>
              </a:rPr>
              <a:t>Neg</a:t>
            </a:r>
            <a:endParaRPr lang="en-US" sz="2000" b="1" dirty="0">
              <a:solidFill>
                <a:srgbClr val="953735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9287" y="3771837"/>
            <a:ext cx="1390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MONSTERS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7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2|2.5"/>
</p:tagLst>
</file>

<file path=ppt/theme/theme1.xml><?xml version="1.0" encoding="utf-8"?>
<a:theme xmlns:a="http://schemas.openxmlformats.org/drawingml/2006/main" name="Cover Colo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Divider 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</TotalTime>
  <Words>1750</Words>
  <Application>Microsoft Macintosh PowerPoint</Application>
  <PresentationFormat>On-screen Show (4:3)</PresentationFormat>
  <Paragraphs>313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Cover Colored</vt:lpstr>
      <vt:lpstr>CONTENT Slide</vt:lpstr>
      <vt:lpstr>Divider 03</vt:lpstr>
      <vt:lpstr>A Tale about PRO and Monsters</vt:lpstr>
      <vt:lpstr>Parameter Optimization</vt:lpstr>
      <vt:lpstr>Some Parameter Optimizers for SMT </vt:lpstr>
      <vt:lpstr>PRO in a Nutshell</vt:lpstr>
      <vt:lpstr>The Original PRO Algorithm</vt:lpstr>
      <vt:lpstr>PowerPoint Presentation</vt:lpstr>
      <vt:lpstr>Tuning on Long Sentences …</vt:lpstr>
      <vt:lpstr>…There is Evidence that…</vt:lpstr>
      <vt:lpstr>…Monsters Exist…</vt:lpstr>
      <vt:lpstr>… and Breed…</vt:lpstr>
      <vt:lpstr>… to Ruin your Translations…</vt:lpstr>
      <vt:lpstr>…and Only PRO Fears Them…</vt:lpstr>
      <vt:lpstr>...but Why?</vt:lpstr>
      <vt:lpstr>On Slaying Monsters</vt:lpstr>
      <vt:lpstr>Selection Methods: Cutoffs</vt:lpstr>
      <vt:lpstr>Selection Methods: Outliers</vt:lpstr>
      <vt:lpstr>Selection Methods: Stochastic sampling</vt:lpstr>
      <vt:lpstr>Experimental Setup</vt:lpstr>
      <vt:lpstr>Altering Selection (Tuning on Longest 50% of MT06)</vt:lpstr>
      <vt:lpstr>Altering Selection: Testing on Full MT09</vt:lpstr>
      <vt:lpstr>Random Accept (Tuning on Longest 50% of MT06)</vt:lpstr>
      <vt:lpstr>Random Accept: Testing on Full MT09</vt:lpstr>
      <vt:lpstr>Summary</vt:lpstr>
      <vt:lpstr>Moral of the Tale</vt:lpstr>
      <vt:lpstr>PowerPoint Presentation</vt:lpstr>
    </vt:vector>
  </TitlesOfParts>
  <Company>QCRI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Guzman</dc:creator>
  <cp:lastModifiedBy>Francisco Guzman</cp:lastModifiedBy>
  <cp:revision>125</cp:revision>
  <dcterms:created xsi:type="dcterms:W3CDTF">2013-07-30T11:34:51Z</dcterms:created>
  <dcterms:modified xsi:type="dcterms:W3CDTF">2013-08-05T14:22:49Z</dcterms:modified>
</cp:coreProperties>
</file>