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72" r:id="rId3"/>
    <p:sldMasterId id="2147483675" r:id="rId4"/>
    <p:sldMasterId id="2147483681" r:id="rId5"/>
  </p:sldMasterIdLst>
  <p:notesMasterIdLst>
    <p:notesMasterId r:id="rId42"/>
  </p:notesMasterIdLst>
  <p:sldIdLst>
    <p:sldId id="256" r:id="rId6"/>
    <p:sldId id="296" r:id="rId7"/>
    <p:sldId id="276" r:id="rId8"/>
    <p:sldId id="257" r:id="rId9"/>
    <p:sldId id="279" r:id="rId10"/>
    <p:sldId id="280" r:id="rId11"/>
    <p:sldId id="258" r:id="rId12"/>
    <p:sldId id="277" r:id="rId13"/>
    <p:sldId id="278" r:id="rId14"/>
    <p:sldId id="281" r:id="rId15"/>
    <p:sldId id="288" r:id="rId16"/>
    <p:sldId id="259" r:id="rId17"/>
    <p:sldId id="260" r:id="rId18"/>
    <p:sldId id="282" r:id="rId19"/>
    <p:sldId id="261" r:id="rId20"/>
    <p:sldId id="283" r:id="rId21"/>
    <p:sldId id="284" r:id="rId22"/>
    <p:sldId id="263" r:id="rId23"/>
    <p:sldId id="265" r:id="rId24"/>
    <p:sldId id="289" r:id="rId25"/>
    <p:sldId id="266" r:id="rId26"/>
    <p:sldId id="268" r:id="rId27"/>
    <p:sldId id="267" r:id="rId28"/>
    <p:sldId id="270" r:id="rId29"/>
    <p:sldId id="271" r:id="rId30"/>
    <p:sldId id="272" r:id="rId31"/>
    <p:sldId id="285" r:id="rId32"/>
    <p:sldId id="290" r:id="rId33"/>
    <p:sldId id="273" r:id="rId34"/>
    <p:sldId id="291" r:id="rId35"/>
    <p:sldId id="292" r:id="rId36"/>
    <p:sldId id="274" r:id="rId37"/>
    <p:sldId id="287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76F3C-6954-6745-BC9B-0188045A790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0ACE-CA28-6746-A415-1FCA0F9F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part of the ALT</a:t>
            </a:r>
            <a:r>
              <a:rPr lang="en-US" baseline="0" dirty="0" smtClean="0"/>
              <a:t> group in QCRI. So Arabic is at the heart of our work (Research)</a:t>
            </a:r>
          </a:p>
          <a:p>
            <a:r>
              <a:rPr lang="en-US" baseline="0" dirty="0" smtClean="0"/>
              <a:t>But also, one of Qatar Foundation’s main goal is Education, and we feel strongly compelled to </a:t>
            </a:r>
          </a:p>
          <a:p>
            <a:r>
              <a:rPr lang="en-US" baseline="0" dirty="0" smtClean="0"/>
              <a:t>But also, we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had two motivations. </a:t>
            </a:r>
          </a:p>
          <a:p>
            <a:r>
              <a:rPr lang="en-US" baseline="0" dirty="0" smtClean="0"/>
              <a:t>We are a research institute, in our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C431-30E5-3B45-BF13-F6B042850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6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IWSLT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DDF9-CCF6-4A49-922C-88989C6092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10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Recently a lot of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0ACE-CA28-6746-A415-1FCA0F9FD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0ACE-CA28-6746-A415-1FCA0F9FDF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0ACE-CA28-6746-A415-1FCA0F9FDF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0ACE-CA28-6746-A415-1FCA0F9FDF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0ACE-CA28-6746-A415-1FCA0F9FDF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(12/6/13 02:35) -----</a:t>
            </a:r>
          </a:p>
          <a:p>
            <a:r>
              <a:rPr lang="en-US"/>
              <a:t>remove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0ACE-CA28-6746-A415-1FCA0F9FDF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DDF9-CCF6-4A49-922C-88989C6092D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78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1286608" y="2997200"/>
            <a:ext cx="720822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 bwMode="auto">
          <a:xfrm>
            <a:off x="1286608" y="3651251"/>
            <a:ext cx="2955681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6607" y="2905811"/>
            <a:ext cx="6102304" cy="5773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86608" y="3651250"/>
            <a:ext cx="3483321" cy="44767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86608" y="6432231"/>
            <a:ext cx="2345682" cy="3367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7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568824" y="1375930"/>
            <a:ext cx="3979741" cy="4161270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59482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7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823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71696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741600" indent="-180000">
              <a:spcBef>
                <a:spcPts val="24"/>
              </a:spcBef>
              <a:buFont typeface="Calibri" pitchFamily="34" charset="0"/>
              <a:buChar char="-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143000" indent="-180000">
              <a:buFont typeface="Courier New" pitchFamily="49" charset="0"/>
              <a:buChar char="o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indent="-180000">
              <a:buFont typeface="Arial"/>
              <a:buChar char="•"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319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07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71696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568824" y="1375930"/>
            <a:ext cx="3991955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48640" indent="-18000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22960" indent="-18000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097280" indent="-180000">
              <a:spcBef>
                <a:spcPts val="600"/>
              </a:spcBef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3936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568824" y="1375930"/>
            <a:ext cx="3979741" cy="4161270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59482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9351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89084" y="1375930"/>
            <a:ext cx="7971693" cy="4161270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</a:lstStyle>
          <a:p>
            <a:pPr lvl="0"/>
            <a:endParaRPr lang="en-US" noProof="0" dirty="0" smtClean="0"/>
          </a:p>
        </p:txBody>
      </p:sp>
      <p:sp>
        <p:nvSpPr>
          <p:cNvPr id="3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716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68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823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71696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741600" indent="-180000">
              <a:spcBef>
                <a:spcPts val="24"/>
              </a:spcBef>
              <a:buFont typeface="Calibri" pitchFamily="34" charset="0"/>
              <a:buChar char="-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143000" indent="-180000">
              <a:buFont typeface="Courier New" pitchFamily="49" charset="0"/>
              <a:buChar char="o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indent="-180000">
              <a:buFont typeface="Arial"/>
              <a:buChar char="•"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9476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8755E-B236-9243-8D29-4147D9D2EE15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12/6/13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E82303-C6B2-E442-9B83-AF2CD72CA85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376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0A4E53-A4D7-9042-BD21-CCD0D950BA89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73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C721A-5152-7245-A172-BADAE7744532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12/6/13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873FDB-F497-E14E-B9C8-BA9D637703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47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C7DF58-C338-4B19-92E8-C024397EB63C}" type="datetimeFigureOut">
              <a:rPr lang="en-US" smtClean="0"/>
              <a:pPr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B230E-EC9B-4CDF-ABFE-EFDFF471D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6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C721A-5152-7245-A172-BADAE7744532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12/6/13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873FDB-F497-E14E-B9C8-BA9D637703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3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71696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 smtClean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568824" y="1375930"/>
            <a:ext cx="3991955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548640" indent="-180000">
              <a:spcBef>
                <a:spcPts val="600"/>
              </a:spcBef>
              <a:buFont typeface="Calibri" pitchFamily="34" charset="0"/>
              <a:buChar char="-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822960" indent="-1800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097280" indent="-180000">
              <a:spcBef>
                <a:spcPts val="600"/>
              </a:spcBef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9292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568824" y="1375930"/>
            <a:ext cx="3979741" cy="4161270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_tradnl" noProof="0" dirty="0" err="1" smtClean="0"/>
              <a:t>Drag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picture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to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placeholder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or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click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icon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to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add</a:t>
            </a:r>
            <a:endParaRPr lang="en-US" noProof="0" dirty="0" smtClean="0"/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59482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79408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89084" y="1375930"/>
            <a:ext cx="7971693" cy="4161270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_tradnl" noProof="0" dirty="0" err="1" smtClean="0"/>
              <a:t>Drag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picture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to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placeholder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or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click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icon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to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add</a:t>
            </a:r>
            <a:endParaRPr lang="en-US" noProof="0" dirty="0" smtClean="0"/>
          </a:p>
        </p:txBody>
      </p:sp>
      <p:sp>
        <p:nvSpPr>
          <p:cNvPr id="3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716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6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823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 smtClean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71696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741600" indent="-180000">
              <a:spcBef>
                <a:spcPts val="24"/>
              </a:spcBef>
              <a:buFont typeface="Calibri" pitchFamily="34" charset="0"/>
              <a:buChar char="-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143000" indent="-180000">
              <a:buFont typeface="Courier New" pitchFamily="49" charset="0"/>
              <a:buChar char="o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indent="-180000">
              <a:buFont typeface="Arial"/>
              <a:buChar char="•"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204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BDFB7C-1BCA-634E-9822-A6AB6AFB5AE5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B0E14F-20F0-9149-9B74-295B2A2F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1286608" y="2997200"/>
            <a:ext cx="720822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 bwMode="auto">
          <a:xfrm>
            <a:off x="1286608" y="3651251"/>
            <a:ext cx="2955681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6607" y="2905811"/>
            <a:ext cx="6102304" cy="5773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86608" y="3651250"/>
            <a:ext cx="3483321" cy="44767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86608" y="6432231"/>
            <a:ext cx="2345682" cy="3367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45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71696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568824" y="1375930"/>
            <a:ext cx="3991955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548640" indent="-18000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822960" indent="-18000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097280" indent="-180000">
              <a:spcBef>
                <a:spcPts val="600"/>
              </a:spcBef>
              <a:buFont typeface="Arial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360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5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Cov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25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ontent footer_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425962" y="6437313"/>
            <a:ext cx="3570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1D5143-00FD-144C-B34A-9BE303C23AED}" type="slidenum">
              <a:rPr lang="en-US" sz="1100" smtClean="0">
                <a:solidFill>
                  <a:prstClr val="whit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2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Co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37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ontent footer_02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425962" y="6437313"/>
            <a:ext cx="3413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1D5143-00FD-144C-B34A-9BE303C23AED}" type="slidenum">
              <a:rPr lang="en-US" sz="1000" smtClean="0">
                <a:solidFill>
                  <a:prstClr val="whit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ontent footer_0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425962" y="6437313"/>
            <a:ext cx="3129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1D5143-00FD-144C-B34A-9BE303C23AED}" type="slidenum">
              <a:rPr lang="en-US" sz="800" smtClean="0">
                <a:solidFill>
                  <a:prstClr val="whit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0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97527" y="2767265"/>
            <a:ext cx="7786255" cy="5773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The AMARA Corpus: </a:t>
            </a:r>
            <a:r>
              <a:rPr lang="en-US" sz="2800" dirty="0" smtClean="0"/>
              <a:t>Building  Resources to Translate the Web’s Educational Content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97527" y="4092431"/>
            <a:ext cx="8021782" cy="447674"/>
          </a:xfrm>
        </p:spPr>
        <p:txBody>
          <a:bodyPr/>
          <a:lstStyle/>
          <a:p>
            <a:r>
              <a:rPr lang="en-US" dirty="0" smtClean="0"/>
              <a:t>Francisco Guzman, Hassan </a:t>
            </a:r>
            <a:r>
              <a:rPr lang="en-US" dirty="0" err="1" smtClean="0"/>
              <a:t>Sajjad</a:t>
            </a:r>
            <a:r>
              <a:rPr lang="en-US" dirty="0" smtClean="0"/>
              <a:t>, Stephan Vogel, Ahmed Abdelali</a:t>
            </a:r>
          </a:p>
          <a:p>
            <a:r>
              <a:rPr lang="en-US" dirty="0" smtClean="0"/>
              <a:t>Qatar Computing Research Institute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97527" y="5947989"/>
            <a:ext cx="3375418" cy="821009"/>
          </a:xfrm>
        </p:spPr>
        <p:txBody>
          <a:bodyPr/>
          <a:lstStyle/>
          <a:p>
            <a:r>
              <a:rPr lang="en-US" sz="1800" dirty="0" smtClean="0"/>
              <a:t>IWSLT13 - Heidelberg, 6.12.13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517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Talk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Harvesting </a:t>
            </a:r>
            <a:r>
              <a:rPr lang="en-US" b="1" dirty="0" smtClean="0"/>
              <a:t>educational</a:t>
            </a:r>
            <a:r>
              <a:rPr lang="en-US" dirty="0" smtClean="0"/>
              <a:t> resources from a web </a:t>
            </a:r>
            <a:r>
              <a:rPr lang="en-US" b="1" dirty="0" smtClean="0"/>
              <a:t>community</a:t>
            </a:r>
            <a:r>
              <a:rPr lang="en-US" dirty="0" smtClean="0"/>
              <a:t> of </a:t>
            </a:r>
            <a:r>
              <a:rPr lang="en-US" b="1" dirty="0" smtClean="0"/>
              <a:t>volunteer</a:t>
            </a:r>
            <a:r>
              <a:rPr lang="en-US" dirty="0" smtClean="0"/>
              <a:t> translators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pPr marL="1018800" lvl="1" indent="-45720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do we get this </a:t>
            </a:r>
            <a:r>
              <a:rPr lang="en-US" dirty="0" smtClean="0"/>
              <a:t>data from?</a:t>
            </a:r>
            <a:endParaRPr lang="en-US" dirty="0"/>
          </a:p>
          <a:p>
            <a:pPr marL="1018800" lvl="1" indent="-457200">
              <a:buFont typeface="+mj-lt"/>
              <a:buAutoNum type="arabicPeriod"/>
            </a:pPr>
            <a:r>
              <a:rPr lang="en-US" dirty="0"/>
              <a:t>How useful is this </a:t>
            </a:r>
            <a:r>
              <a:rPr lang="en-US" dirty="0" smtClean="0"/>
              <a:t>data for MT?</a:t>
            </a:r>
            <a:endParaRPr lang="en-US" dirty="0"/>
          </a:p>
          <a:p>
            <a:pPr marL="1018800" lvl="1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dirty="0" smtClean="0"/>
              <a:t>characteristics of </a:t>
            </a:r>
            <a:r>
              <a:rPr lang="en-US" dirty="0"/>
              <a:t>this data?</a:t>
            </a:r>
          </a:p>
          <a:p>
            <a:pPr marL="1018800" lvl="1" indent="-457200">
              <a:buFont typeface="+mj-lt"/>
              <a:buAutoNum type="arabicPeriod"/>
            </a:pPr>
            <a:r>
              <a:rPr lang="en-US" dirty="0"/>
              <a:t>How do we share this data?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75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680" y="2664203"/>
            <a:ext cx="703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 | Where do we get this data from?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85" y="557213"/>
            <a:ext cx="7982394" cy="622300"/>
          </a:xfrm>
        </p:spPr>
        <p:txBody>
          <a:bodyPr/>
          <a:lstStyle/>
          <a:p>
            <a:r>
              <a:rPr lang="en-US" dirty="0" smtClean="0"/>
              <a:t>The AMARA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5172624" cy="4161270"/>
          </a:xfrm>
        </p:spPr>
        <p:txBody>
          <a:bodyPr/>
          <a:lstStyle/>
          <a:p>
            <a:r>
              <a:rPr lang="en-US" dirty="0" smtClean="0"/>
              <a:t>Powered by a team of volunteers</a:t>
            </a:r>
          </a:p>
          <a:p>
            <a:pPr lvl="1"/>
            <a:endParaRPr lang="en-US" dirty="0"/>
          </a:p>
          <a:p>
            <a:r>
              <a:rPr lang="en-US" dirty="0" smtClean="0"/>
              <a:t>Community-driven </a:t>
            </a:r>
          </a:p>
          <a:p>
            <a:pPr lvl="1"/>
            <a:r>
              <a:rPr lang="en-US" dirty="0" smtClean="0"/>
              <a:t>Hierarchical structure</a:t>
            </a:r>
          </a:p>
          <a:p>
            <a:pPr lvl="1"/>
            <a:r>
              <a:rPr lang="en-US" dirty="0" smtClean="0"/>
              <a:t>Peer-reviewed (Wiki-style)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Continuously updating</a:t>
            </a:r>
          </a:p>
          <a:p>
            <a:endParaRPr lang="en-US" sz="1600" dirty="0" smtClean="0"/>
          </a:p>
          <a:p>
            <a:r>
              <a:rPr lang="en-US" dirty="0"/>
              <a:t>Rich in educational content </a:t>
            </a:r>
          </a:p>
          <a:p>
            <a:pPr lvl="1"/>
            <a:r>
              <a:rPr lang="en-US" dirty="0"/>
              <a:t>Khan Academy and </a:t>
            </a:r>
            <a:r>
              <a:rPr lang="en-US" dirty="0" err="1"/>
              <a:t>Udacity</a:t>
            </a:r>
            <a:endParaRPr lang="en-US" dirty="0"/>
          </a:p>
          <a:p>
            <a:pPr lvl="1"/>
            <a:r>
              <a:rPr lang="en-US" dirty="0"/>
              <a:t>TED </a:t>
            </a:r>
            <a:r>
              <a:rPr lang="en-US" dirty="0" smtClean="0"/>
              <a:t>talks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Multilingual</a:t>
            </a:r>
          </a:p>
          <a:p>
            <a:pPr lvl="1"/>
            <a:r>
              <a:rPr lang="en-US" dirty="0" smtClean="0"/>
              <a:t>Into more than 109 languages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41" y="3001187"/>
            <a:ext cx="2479038" cy="513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3840" y="3565015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ndale Mono"/>
                <a:cs typeface="Andale Mono"/>
              </a:rPr>
              <a:t>http://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Andale Mono"/>
                <a:cs typeface="Andale Mono"/>
              </a:rPr>
              <a:t>amara.org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48719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0534" y="1477214"/>
            <a:ext cx="3663466" cy="4059986"/>
          </a:xfrm>
        </p:spPr>
        <p:txBody>
          <a:bodyPr/>
          <a:lstStyle/>
          <a:p>
            <a:r>
              <a:rPr lang="en-US" dirty="0" smtClean="0"/>
              <a:t>Few with up to 109 </a:t>
            </a:r>
            <a:r>
              <a:rPr lang="en-US" dirty="0" err="1"/>
              <a:t>l</a:t>
            </a:r>
            <a:r>
              <a:rPr lang="en-US" dirty="0" err="1" smtClean="0"/>
              <a:t>angs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1K into 25 </a:t>
            </a:r>
            <a:r>
              <a:rPr lang="en-US" dirty="0" err="1" smtClean="0"/>
              <a:t>langs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2K into 15 </a:t>
            </a:r>
            <a:r>
              <a:rPr lang="en-US" dirty="0" err="1" smtClean="0"/>
              <a:t>langs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K into 6 </a:t>
            </a:r>
            <a:r>
              <a:rPr lang="en-US" dirty="0" err="1" smtClean="0"/>
              <a:t>langs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7" y="1318058"/>
            <a:ext cx="5156056" cy="419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13574" y="5578027"/>
            <a:ext cx="16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 1 Jul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Focus: English and Arabic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30232"/>
              </p:ext>
            </p:extLst>
          </p:nvPr>
        </p:nvGraphicFramePr>
        <p:xfrm>
          <a:off x="1362984" y="1719340"/>
          <a:ext cx="6582602" cy="35007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88463"/>
                <a:gridCol w="1638629"/>
                <a:gridCol w="1796266"/>
                <a:gridCol w="1659244"/>
              </a:tblGrid>
              <a:tr h="711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Original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Language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Videos</a:t>
                      </a:r>
                      <a:r>
                        <a:rPr lang="en-US" sz="18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 in Language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Sub.</a:t>
                      </a:r>
                      <a:r>
                        <a:rPr lang="en-US" sz="1800" b="1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800" b="1" u="none" strike="noStrike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into Arabic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smtClean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Sub. into English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 English 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135000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4463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54023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4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 Arabic 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3800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494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1286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</a:tr>
              <a:tr h="538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 Spanish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8700</a:t>
                      </a:r>
                      <a:endParaRPr lang="en-US" sz="1800" b="0" i="0" u="none" strike="noStrike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33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1967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</a:tr>
              <a:tr h="568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 French 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6100</a:t>
                      </a:r>
                      <a:endParaRPr lang="en-US" sz="1800" b="0" i="0" u="none" strike="noStrike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1160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</a:tr>
              <a:tr h="522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 German 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5000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  <a:latin typeface="Georgia"/>
                          <a:cs typeface="Georgia"/>
                        </a:rPr>
                        <a:t>1006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Georgia"/>
                        <a:cs typeface="Georgi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57479" y="2526002"/>
            <a:ext cx="6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40%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7479" y="3097928"/>
            <a:ext cx="6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34%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7479" y="3704619"/>
            <a:ext cx="6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22%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731" y="5251092"/>
            <a:ext cx="20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Update: 1 Dec 2013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856105" cy="416127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b="1" u="sng" dirty="0" smtClean="0"/>
              <a:t>Crawling</a:t>
            </a:r>
          </a:p>
          <a:p>
            <a:pPr indent="0">
              <a:buNone/>
            </a:pPr>
            <a:endParaRPr lang="en-US" dirty="0" smtClean="0"/>
          </a:p>
          <a:p>
            <a:pPr marL="342900" indent="-342900"/>
            <a:r>
              <a:rPr lang="en-US" dirty="0" smtClean="0"/>
              <a:t>Data publicly available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Non-intrusive crawler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collaboration with </a:t>
            </a:r>
            <a:r>
              <a:rPr lang="en-US" dirty="0" err="1" smtClean="0"/>
              <a:t>Amara.org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Total crawled (July 2013):</a:t>
            </a:r>
            <a:endParaRPr lang="en-US" dirty="0"/>
          </a:p>
          <a:p>
            <a:pPr indent="0">
              <a:buNone/>
            </a:pPr>
            <a:r>
              <a:rPr lang="en-US" sz="2000" b="1" dirty="0" smtClean="0">
                <a:solidFill>
                  <a:srgbClr val="632523"/>
                </a:solidFill>
              </a:rPr>
              <a:t>4338</a:t>
            </a:r>
            <a:r>
              <a:rPr lang="en-US" sz="2000" dirty="0" smtClean="0">
                <a:solidFill>
                  <a:srgbClr val="632523"/>
                </a:solidFill>
              </a:rPr>
              <a:t> videos with (</a:t>
            </a:r>
            <a:r>
              <a:rPr lang="en-US" sz="2000" dirty="0" err="1" smtClean="0">
                <a:solidFill>
                  <a:srgbClr val="632523"/>
                </a:solidFill>
              </a:rPr>
              <a:t>Ar</a:t>
            </a:r>
            <a:r>
              <a:rPr lang="en-US" sz="2000" dirty="0" smtClean="0">
                <a:solidFill>
                  <a:srgbClr val="632523"/>
                </a:solidFill>
              </a:rPr>
              <a:t>-En) subtitles</a:t>
            </a:r>
            <a:endParaRPr lang="en-US" sz="2000" dirty="0">
              <a:solidFill>
                <a:srgbClr val="632523"/>
              </a:solidFill>
            </a:endParaRPr>
          </a:p>
          <a:p>
            <a:pPr lvl="1"/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4680" y="1375930"/>
            <a:ext cx="3991955" cy="4161270"/>
          </a:xfrm>
        </p:spPr>
        <p:txBody>
          <a:bodyPr/>
          <a:lstStyle/>
          <a:p>
            <a:pPr indent="0">
              <a:buNone/>
            </a:pPr>
            <a:r>
              <a:rPr lang="en-US" b="1" u="sng" dirty="0" smtClean="0"/>
              <a:t>Filtering</a:t>
            </a:r>
          </a:p>
          <a:p>
            <a:pPr indent="0">
              <a:buNone/>
            </a:pPr>
            <a:endParaRPr lang="en-US" b="1" dirty="0" smtClean="0"/>
          </a:p>
          <a:p>
            <a:pPr marL="342900" indent="-342900"/>
            <a:r>
              <a:rPr lang="en-US" dirty="0"/>
              <a:t>Different </a:t>
            </a:r>
            <a:r>
              <a:rPr lang="en-US" dirty="0" smtClean="0"/>
              <a:t>organizations (about 45% TED)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Removed TED documents.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marL="342900" indent="-342900"/>
            <a:r>
              <a:rPr lang="en-US" dirty="0" smtClean="0"/>
              <a:t>After filtering:</a:t>
            </a: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2523"/>
                </a:solidFill>
              </a:rPr>
              <a:t>2400</a:t>
            </a:r>
            <a:r>
              <a:rPr lang="en-US" sz="2000" dirty="0">
                <a:solidFill>
                  <a:srgbClr val="632523"/>
                </a:solidFill>
              </a:rPr>
              <a:t> </a:t>
            </a:r>
            <a:r>
              <a:rPr lang="en-US" sz="2000" dirty="0" smtClean="0">
                <a:solidFill>
                  <a:srgbClr val="632523"/>
                </a:solidFill>
              </a:rPr>
              <a:t>videos with ( </a:t>
            </a:r>
            <a:r>
              <a:rPr lang="en-US" sz="2000" dirty="0" err="1" smtClean="0">
                <a:solidFill>
                  <a:srgbClr val="632523"/>
                </a:solidFill>
              </a:rPr>
              <a:t>Ar</a:t>
            </a:r>
            <a:r>
              <a:rPr lang="en-US" sz="2000" dirty="0" smtClean="0">
                <a:solidFill>
                  <a:srgbClr val="632523"/>
                </a:solidFill>
              </a:rPr>
              <a:t>-En) subtitles</a:t>
            </a:r>
            <a:endParaRPr lang="en-US" sz="2000" dirty="0">
              <a:solidFill>
                <a:srgbClr val="632523"/>
              </a:solidFill>
            </a:endParaRP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b="1" dirty="0" smtClean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8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Segments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8871" y="5626693"/>
            <a:ext cx="5957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75% of all collected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segments are already aligned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89083" y="1363081"/>
            <a:ext cx="3151552" cy="42636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A452A"/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ID: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00:00:00,710 </a:t>
            </a:r>
            <a:r>
              <a:rPr lang="en-US" sz="1800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  <a:sym typeface="Wingdings"/>
              </a:rPr>
              <a:t>--&gt;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00:00:03,780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next optimization problem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I've been sent seems fun.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ID: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00:00:03,780 --&gt; 00:00:07,350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I've actually never seen this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 before, and so I'm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ID: 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00:00:07,350 --&gt; 00:00:09,170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more excited to do it.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85934" y="1363081"/>
            <a:ext cx="3500392" cy="42636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2">
                <a:lumMod val="25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ID: </a:t>
            </a: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00:00:00,710 </a:t>
            </a:r>
            <a:r>
              <a: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--&gt;</a:t>
            </a: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00:00:03,780</a:t>
            </a:r>
            <a:endParaRPr kumimoji="0" lang="es-ES_tradnl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ar-sa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sa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مسألة التحسين التالية هذه التي قد ارسلت إلي تبدو ممتعة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ar-sa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ID: </a:t>
            </a: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00:00:03,780 </a:t>
            </a:r>
            <a:r>
              <a:rPr lang="es-ES_tradnl" sz="1600" dirty="0" smtClean="0">
                <a:solidFill>
                  <a:sysClr val="windowText" lastClr="000000">
                    <a:tint val="75000"/>
                  </a:sysClr>
                </a:solidFill>
                <a:latin typeface="Arial"/>
                <a:sym typeface="Wingdings"/>
              </a:rPr>
              <a:t>--&gt; </a:t>
            </a: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00:00:07,350</a:t>
            </a:r>
            <a:endParaRPr kumimoji="0" lang="es-ES_tradnl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ar-sa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sa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لم أر هذه المسألة من قبل، ولذلك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ar-sa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ID: </a:t>
            </a: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00:00:07,350 </a:t>
            </a:r>
            <a:r>
              <a:rPr lang="es-ES_tradnl" sz="1600" dirty="0" smtClean="0">
                <a:solidFill>
                  <a:sysClr val="windowText" lastClr="000000">
                    <a:tint val="75000"/>
                  </a:sysClr>
                </a:solidFill>
                <a:latin typeface="Arial"/>
                <a:sym typeface="Wingdings"/>
              </a:rPr>
              <a:t>--&gt;</a:t>
            </a:r>
            <a:r>
              <a:rPr kumimoji="0" lang="ar-sa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00:00:09,170</a:t>
            </a:r>
            <a:endParaRPr kumimoji="0" lang="es-ES_tradnl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ar-sa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sa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انني متحمس لحلها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73595" y="1363081"/>
            <a:ext cx="4971274" cy="340771"/>
            <a:chOff x="573595" y="1363081"/>
            <a:chExt cx="4971274" cy="340771"/>
          </a:xfrm>
        </p:grpSpPr>
        <p:sp>
          <p:nvSpPr>
            <p:cNvPr id="13" name="Oval 12"/>
            <p:cNvSpPr/>
            <p:nvPr/>
          </p:nvSpPr>
          <p:spPr>
            <a:xfrm>
              <a:off x="4677515" y="1363081"/>
              <a:ext cx="867354" cy="294301"/>
            </a:xfrm>
            <a:prstGeom prst="ellipse">
              <a:avLst/>
            </a:prstGeom>
            <a:solidFill>
              <a:srgbClr val="F2DCDB">
                <a:alpha val="9000"/>
              </a:srgbClr>
            </a:solidFill>
            <a:ln>
              <a:solidFill>
                <a:srgbClr val="6325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3595" y="1409551"/>
              <a:ext cx="867354" cy="2943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000"/>
              </a:schemeClr>
            </a:solidFill>
            <a:ln>
              <a:solidFill>
                <a:srgbClr val="6325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14" idx="6"/>
              <a:endCxn id="13" idx="2"/>
            </p:cNvCxnSpPr>
            <p:nvPr/>
          </p:nvCxnSpPr>
          <p:spPr>
            <a:xfrm flipV="1">
              <a:off x="1440949" y="1510232"/>
              <a:ext cx="3236566" cy="464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2168" y="3250311"/>
            <a:ext cx="5919077" cy="457199"/>
            <a:chOff x="462168" y="3250311"/>
            <a:chExt cx="5919077" cy="457199"/>
          </a:xfrm>
        </p:grpSpPr>
        <p:sp>
          <p:nvSpPr>
            <p:cNvPr id="15" name="Oval 14"/>
            <p:cNvSpPr/>
            <p:nvPr/>
          </p:nvSpPr>
          <p:spPr>
            <a:xfrm>
              <a:off x="4754956" y="3250311"/>
              <a:ext cx="1626289" cy="294301"/>
            </a:xfrm>
            <a:prstGeom prst="ellipse">
              <a:avLst/>
            </a:prstGeom>
            <a:solidFill>
              <a:srgbClr val="F2DCDB">
                <a:alpha val="17000"/>
              </a:srgbClr>
            </a:solidFill>
            <a:ln>
              <a:solidFill>
                <a:srgbClr val="6325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62168" y="3413209"/>
              <a:ext cx="1626289" cy="294301"/>
            </a:xfrm>
            <a:prstGeom prst="ellipse">
              <a:avLst/>
            </a:prstGeom>
            <a:solidFill>
              <a:srgbClr val="F2DCDB">
                <a:alpha val="17000"/>
              </a:srgbClr>
            </a:solidFill>
            <a:ln>
              <a:solidFill>
                <a:srgbClr val="6325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5" idx="2"/>
              <a:endCxn id="16" idx="6"/>
            </p:cNvCxnSpPr>
            <p:nvPr/>
          </p:nvCxnSpPr>
          <p:spPr>
            <a:xfrm flipH="1">
              <a:off x="2088457" y="3397462"/>
              <a:ext cx="2666499" cy="1628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088457" y="4572430"/>
            <a:ext cx="5960573" cy="761483"/>
            <a:chOff x="2088457" y="4572430"/>
            <a:chExt cx="5960573" cy="761483"/>
          </a:xfrm>
        </p:grpSpPr>
        <p:sp>
          <p:nvSpPr>
            <p:cNvPr id="17" name="Oval 16"/>
            <p:cNvSpPr/>
            <p:nvPr/>
          </p:nvSpPr>
          <p:spPr>
            <a:xfrm>
              <a:off x="2088457" y="5039612"/>
              <a:ext cx="1626289" cy="294301"/>
            </a:xfrm>
            <a:prstGeom prst="ellipse">
              <a:avLst/>
            </a:prstGeom>
            <a:solidFill>
              <a:srgbClr val="F2DCDB">
                <a:alpha val="26000"/>
              </a:srgbClr>
            </a:solidFill>
            <a:ln>
              <a:solidFill>
                <a:srgbClr val="6325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22741" y="4572430"/>
              <a:ext cx="1626289" cy="294301"/>
            </a:xfrm>
            <a:prstGeom prst="ellipse">
              <a:avLst/>
            </a:prstGeom>
            <a:solidFill>
              <a:srgbClr val="F2DCDB">
                <a:alpha val="25000"/>
              </a:srgbClr>
            </a:solidFill>
            <a:ln>
              <a:solidFill>
                <a:srgbClr val="6325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8" idx="2"/>
              <a:endCxn id="17" idx="6"/>
            </p:cNvCxnSpPr>
            <p:nvPr/>
          </p:nvCxnSpPr>
          <p:spPr>
            <a:xfrm flipH="1">
              <a:off x="3714746" y="4719581"/>
              <a:ext cx="2707995" cy="4671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48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Unaligned Segments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01443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 smtClean="0"/>
              <a:t>IDs</a:t>
            </a:r>
          </a:p>
          <a:p>
            <a:endParaRPr lang="en-US" dirty="0"/>
          </a:p>
          <a:p>
            <a:r>
              <a:rPr lang="en-US" dirty="0" smtClean="0"/>
              <a:t>Different start times</a:t>
            </a:r>
          </a:p>
          <a:p>
            <a:endParaRPr lang="en-US" dirty="0"/>
          </a:p>
          <a:p>
            <a:r>
              <a:rPr lang="en-US" dirty="0" smtClean="0"/>
              <a:t>Different end times</a:t>
            </a:r>
          </a:p>
          <a:p>
            <a:endParaRPr lang="en-US" dirty="0"/>
          </a:p>
          <a:p>
            <a:r>
              <a:rPr lang="en-US" dirty="0" smtClean="0"/>
              <a:t>Incomplete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6858" y="2512751"/>
            <a:ext cx="434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How do we align the segments?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6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Strict synchronization</a:t>
            </a:r>
            <a:endParaRPr lang="en-US" dirty="0"/>
          </a:p>
          <a:p>
            <a:pPr lvl="1"/>
            <a:r>
              <a:rPr lang="en-US" dirty="0" smtClean="0"/>
              <a:t>Reject non synchronized segments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Automatic sentence alignment</a:t>
            </a:r>
          </a:p>
          <a:p>
            <a:pPr lvl="1"/>
            <a:r>
              <a:rPr lang="en-US" dirty="0" err="1" smtClean="0"/>
              <a:t>Hunalign</a:t>
            </a:r>
            <a:r>
              <a:rPr lang="en-US" dirty="0" smtClean="0"/>
              <a:t> (</a:t>
            </a:r>
            <a:r>
              <a:rPr lang="en-US" dirty="0" err="1" smtClean="0"/>
              <a:t>Varga</a:t>
            </a:r>
            <a:r>
              <a:rPr lang="en-US" dirty="0" smtClean="0"/>
              <a:t> et al.)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Subtitle synchronization</a:t>
            </a:r>
          </a:p>
          <a:p>
            <a:pPr lvl="1"/>
            <a:r>
              <a:rPr lang="en-US" dirty="0" smtClean="0"/>
              <a:t>Opus toolkit (Tiedemann)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Cascaded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synchronization</a:t>
            </a:r>
          </a:p>
          <a:p>
            <a:pPr lvl="1"/>
            <a:r>
              <a:rPr lang="en-US" dirty="0"/>
              <a:t>Perform strict synchronization</a:t>
            </a:r>
          </a:p>
          <a:p>
            <a:pPr lvl="1"/>
            <a:r>
              <a:rPr lang="en-US" dirty="0"/>
              <a:t>Obtain parallel alignment + dictionary</a:t>
            </a:r>
          </a:p>
          <a:p>
            <a:pPr lvl="1"/>
            <a:r>
              <a:rPr lang="en-US" dirty="0"/>
              <a:t>Automatic sentence alignment on non-synchronized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06990"/>
              </p:ext>
            </p:extLst>
          </p:nvPr>
        </p:nvGraphicFramePr>
        <p:xfrm>
          <a:off x="589083" y="1502487"/>
          <a:ext cx="8177387" cy="27512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50404"/>
                <a:gridCol w="1713357"/>
                <a:gridCol w="1806814"/>
                <a:gridCol w="1806812"/>
              </a:tblGrid>
              <a:tr h="52624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Pairs (K)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Tokens (M)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Types (K)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latin typeface="Georgia"/>
                          <a:cs typeface="Georgia"/>
                        </a:rPr>
                        <a:t>Strict Sync</a:t>
                      </a:r>
                      <a:endParaRPr lang="en-US" sz="1800" b="1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306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2.9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55.2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Georgia"/>
                          <a:cs typeface="Georgia"/>
                        </a:rPr>
                        <a:t>Hunalign</a:t>
                      </a:r>
                      <a:endParaRPr lang="en-US" sz="1800" b="1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223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3.9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58.2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Georgia"/>
                          <a:cs typeface="Georgia"/>
                        </a:rPr>
                        <a:t>Uplug</a:t>
                      </a:r>
                      <a:r>
                        <a:rPr lang="en-US" sz="1800" b="1" baseline="0" dirty="0" smtClean="0">
                          <a:latin typeface="Georgia"/>
                          <a:cs typeface="Georgia"/>
                        </a:rPr>
                        <a:t> (</a:t>
                      </a:r>
                      <a:r>
                        <a:rPr lang="en-US" sz="1800" b="1" dirty="0" err="1" smtClean="0">
                          <a:latin typeface="Georgia"/>
                          <a:cs typeface="Georgia"/>
                        </a:rPr>
                        <a:t>Cog</a:t>
                      </a:r>
                      <a:r>
                        <a:rPr lang="en-US" sz="1800" b="1" dirty="0" err="1" smtClean="0">
                          <a:latin typeface="Georgia"/>
                          <a:cs typeface="Georgia"/>
                        </a:rPr>
                        <a:t>+</a:t>
                      </a:r>
                      <a:r>
                        <a:rPr lang="en-US" sz="1800" b="1" dirty="0" err="1" smtClean="0">
                          <a:latin typeface="Georgia"/>
                          <a:cs typeface="Georgia"/>
                        </a:rPr>
                        <a:t>Dict</a:t>
                      </a:r>
                      <a:r>
                        <a:rPr lang="en-US" sz="1800" b="1" dirty="0" smtClean="0">
                          <a:latin typeface="Georgia"/>
                          <a:cs typeface="Georgia"/>
                        </a:rPr>
                        <a:t>)</a:t>
                      </a:r>
                      <a:endParaRPr lang="en-US" sz="1800" b="1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221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3.9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58.2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latin typeface="Georgia"/>
                          <a:cs typeface="Georgia"/>
                        </a:rPr>
                        <a:t>Cascaded</a:t>
                      </a:r>
                      <a:endParaRPr lang="en-US" sz="1800" b="1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382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3.6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58.2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Georgia"/>
                          <a:cs typeface="Georgia"/>
                        </a:rPr>
                        <a:t>Comparison to TED (train 2011)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latin typeface="Georgia"/>
                          <a:cs typeface="Georgia"/>
                        </a:rPr>
                        <a:t>IWSLT11</a:t>
                      </a:r>
                      <a:endParaRPr lang="en-US" sz="1800" b="1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93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1.8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/>
                          <a:cs typeface="Georgia"/>
                        </a:rPr>
                        <a:t>43.1</a:t>
                      </a:r>
                      <a:endParaRPr lang="en-US" sz="1800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Our Mandate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200400"/>
            <a:ext cx="2438400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Education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3200400"/>
            <a:ext cx="2438400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Research</a:t>
            </a:r>
            <a:endParaRPr lang="en-US" sz="36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0" y="3200400"/>
            <a:ext cx="2438400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Comm. </a:t>
            </a:r>
            <a:r>
              <a:rPr lang="en-US" sz="3600" dirty="0" err="1" smtClean="0"/>
              <a:t>Devel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11" name="Picture 10" descr="PastedGraphic-1 cop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7769"/>
            <a:ext cx="2438400" cy="1698290"/>
          </a:xfrm>
          <a:prstGeom prst="rect">
            <a:avLst/>
          </a:prstGeom>
        </p:spPr>
      </p:pic>
      <p:pic>
        <p:nvPicPr>
          <p:cNvPr id="12" name="Picture 11" descr="PastedGraphic-4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46" y="1357769"/>
            <a:ext cx="1693390" cy="15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4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680" y="2664203"/>
            <a:ext cx="660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 | How useful is the data for MT?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3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u="sng" dirty="0" smtClean="0"/>
              <a:t>Train</a:t>
            </a:r>
          </a:p>
          <a:p>
            <a:pPr indent="0">
              <a:buNone/>
            </a:pPr>
            <a:endParaRPr lang="en-US" u="sng" dirty="0" smtClean="0"/>
          </a:p>
          <a:p>
            <a:r>
              <a:rPr lang="en-US" dirty="0" smtClean="0"/>
              <a:t>Train </a:t>
            </a:r>
            <a:r>
              <a:rPr lang="en-US" dirty="0" smtClean="0"/>
              <a:t>TED</a:t>
            </a:r>
          </a:p>
          <a:p>
            <a:pPr lvl="1"/>
            <a:r>
              <a:rPr lang="en-US" dirty="0" smtClean="0"/>
              <a:t>IWSLT Train2011 (</a:t>
            </a:r>
            <a:r>
              <a:rPr lang="en-US" dirty="0" smtClean="0"/>
              <a:t>90.5K)</a:t>
            </a:r>
            <a:endParaRPr lang="en-US" dirty="0" smtClean="0"/>
          </a:p>
          <a:p>
            <a:r>
              <a:rPr lang="en-US" dirty="0" smtClean="0"/>
              <a:t>Train </a:t>
            </a:r>
            <a:r>
              <a:rPr lang="en-US" dirty="0" smtClean="0"/>
              <a:t>AMARA</a:t>
            </a:r>
          </a:p>
          <a:p>
            <a:pPr lvl="1"/>
            <a:r>
              <a:rPr lang="en-US" dirty="0" smtClean="0"/>
              <a:t>Train set (</a:t>
            </a:r>
            <a:r>
              <a:rPr lang="en-US" dirty="0" smtClean="0"/>
              <a:t>370K)</a:t>
            </a:r>
          </a:p>
          <a:p>
            <a:r>
              <a:rPr lang="en-US" dirty="0" smtClean="0"/>
              <a:t>Tune TED</a:t>
            </a:r>
            <a:endParaRPr lang="en-US" sz="2000" dirty="0" smtClean="0"/>
          </a:p>
          <a:p>
            <a:pPr lvl="1"/>
            <a:r>
              <a:rPr lang="en-US" dirty="0" smtClean="0"/>
              <a:t>IWSLT </a:t>
            </a:r>
            <a:r>
              <a:rPr lang="en-US" dirty="0"/>
              <a:t>Dev2010 (934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</a:t>
            </a:r>
            <a:endParaRPr lang="en-US" dirty="0"/>
          </a:p>
          <a:p>
            <a:pPr indent="0">
              <a:buNone/>
            </a:pPr>
            <a:endParaRPr lang="en-US" sz="1400" dirty="0" smtClean="0"/>
          </a:p>
          <a:p>
            <a:r>
              <a:rPr lang="en-US" dirty="0" smtClean="0"/>
              <a:t>Arabic to </a:t>
            </a:r>
            <a:r>
              <a:rPr lang="en-US" dirty="0" smtClean="0"/>
              <a:t>English</a:t>
            </a:r>
            <a:endParaRPr lang="en-US" dirty="0"/>
          </a:p>
          <a:p>
            <a:r>
              <a:rPr lang="en-US" dirty="0" smtClean="0"/>
              <a:t>Standard Moses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buNone/>
            </a:pP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Test</a:t>
            </a:r>
          </a:p>
          <a:p>
            <a:endParaRPr lang="en-US" dirty="0"/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IWSLT tst2010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1.6K)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AMARA13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3.6K)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3655" y="4786086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632523"/>
                </a:solidFill>
              </a:rPr>
              <a:t>Full system description on the paper</a:t>
            </a:r>
            <a:endParaRPr lang="en-US" sz="2000" i="1" dirty="0">
              <a:solidFill>
                <a:srgbClr val="6325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AMARA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>
              <a:buNone/>
            </a:pP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model</a:t>
            </a:r>
          </a:p>
          <a:p>
            <a:pPr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Concatenation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Model Combination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>
              <a:buNone/>
            </a:pP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Language model</a:t>
            </a:r>
          </a:p>
          <a:p>
            <a:pPr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Concatenation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LM </a:t>
            </a:r>
            <a:r>
              <a:rPr lang="en-US" dirty="0" err="1" smtClean="0"/>
              <a:t>Perprl</a:t>
            </a:r>
            <a:r>
              <a:rPr lang="en-US" dirty="0" smtClean="0"/>
              <a:t> and </a:t>
            </a:r>
            <a:r>
              <a:rPr lang="en-US" dirty="0" err="1" smtClean="0"/>
              <a:t>oov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20066"/>
              </p:ext>
            </p:extLst>
          </p:nvPr>
        </p:nvGraphicFramePr>
        <p:xfrm>
          <a:off x="2092047" y="2533079"/>
          <a:ext cx="4876800" cy="2021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AMARA 13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IWSLT10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Perpl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OOV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Perpl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OOV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AMARA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107.5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1.3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116.7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1.6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204.5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2.6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107.7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1.5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7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Model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9083" y="4573149"/>
            <a:ext cx="7971696" cy="1755197"/>
          </a:xfrm>
        </p:spPr>
        <p:txBody>
          <a:bodyPr/>
          <a:lstStyle/>
          <a:p>
            <a:r>
              <a:rPr lang="en-US" sz="1800" dirty="0" smtClean="0"/>
              <a:t>LM built on the target side of the IWSLT training data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09845"/>
              </p:ext>
            </p:extLst>
          </p:nvPr>
        </p:nvGraphicFramePr>
        <p:xfrm>
          <a:off x="433675" y="1731272"/>
          <a:ext cx="7943815" cy="212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8705"/>
                <a:gridCol w="2292292"/>
                <a:gridCol w="1409450"/>
                <a:gridCol w="741680"/>
                <a:gridCol w="1471494"/>
                <a:gridCol w="96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System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TM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IWSLT10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BLEU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OOV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AMARA13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BLEU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OOV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B1</a:t>
                      </a:r>
                      <a:endParaRPr lang="en-US" b="1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IWSLT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22.97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1.9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23.26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3.9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TM1</a:t>
                      </a:r>
                      <a:endParaRPr lang="en-US" b="1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AMARA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22.40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2.4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23.66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1.7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TM2</a:t>
                      </a:r>
                      <a:endParaRPr lang="en-US" b="1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IWSLT+AMARA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23.41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1.2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27.63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1.8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TM3</a:t>
                      </a:r>
                      <a:endParaRPr lang="en-US" b="1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PT(IWSLT,AMARA)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23.57</a:t>
                      </a:r>
                      <a:endParaRPr lang="en-US" b="1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1.2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27.65</a:t>
                      </a:r>
                      <a:endParaRPr lang="en-US" b="1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595959"/>
                          </a:solidFill>
                          <a:latin typeface="Georgia"/>
                          <a:cs typeface="Georgia"/>
                        </a:rPr>
                        <a:t>1.8</a:t>
                      </a:r>
                      <a:endParaRPr lang="en-US" dirty="0">
                        <a:solidFill>
                          <a:srgbClr val="595959"/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98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5573" y="4620303"/>
            <a:ext cx="7971696" cy="813088"/>
          </a:xfrm>
        </p:spPr>
        <p:txBody>
          <a:bodyPr/>
          <a:lstStyle/>
          <a:p>
            <a:r>
              <a:rPr lang="en-US" sz="1800" dirty="0" smtClean="0"/>
              <a:t>Translation model is build on the parallel IWSLT training data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5069"/>
              </p:ext>
            </p:extLst>
          </p:nvPr>
        </p:nvGraphicFramePr>
        <p:xfrm>
          <a:off x="1177643" y="1683003"/>
          <a:ext cx="6844144" cy="2494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3672"/>
                <a:gridCol w="2617550"/>
                <a:gridCol w="1506663"/>
                <a:gridCol w="1636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System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LM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BLEU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AMARA13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BLEU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B1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22.97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23.26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LM1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AMARA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22.83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24.05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LM2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IWSLT+AMARA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23.69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25.90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LM3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Interp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(IWSLT,AMARA)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23.59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25.62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LM4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GW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24.24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24.79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23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Usage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71696" cy="49443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36859"/>
              </p:ext>
            </p:extLst>
          </p:nvPr>
        </p:nvGraphicFramePr>
        <p:xfrm>
          <a:off x="170373" y="2616278"/>
          <a:ext cx="8766469" cy="175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4567"/>
                <a:gridCol w="2248987"/>
                <a:gridCol w="2664015"/>
                <a:gridCol w="1409450"/>
                <a:gridCol w="1409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System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TM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LM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BLEU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AMARA13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BLEU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B1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22.97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23.26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S1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PT(IWSLT,AMARA)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Interp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(IWSLT,AMARA)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22.83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24.05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S2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IWSLT+AMARA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IWSLT+AMARA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23.69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/>
                          <a:cs typeface="Georgia"/>
                        </a:rPr>
                        <a:t>25.90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AMARA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High-quality data for machine translation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AMARA and TED share similar style</a:t>
            </a:r>
          </a:p>
          <a:p>
            <a:pPr marL="1084500" lvl="1" indent="-342900"/>
            <a:r>
              <a:rPr lang="en-US" dirty="0" smtClean="0"/>
              <a:t>Reduced OOV and increased translation quality</a:t>
            </a:r>
          </a:p>
          <a:p>
            <a:pPr marL="1084500" lvl="1" indent="-342900"/>
            <a:endParaRPr lang="en-US" dirty="0"/>
          </a:p>
          <a:p>
            <a:pPr marL="342900" indent="-342900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35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680" y="2664203"/>
            <a:ext cx="625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 | What are its characteristics ?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Unique about AMARA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Mathematical quantifiers, numbers</a:t>
            </a:r>
            <a:r>
              <a:rPr lang="en-US" dirty="0"/>
              <a:t> </a:t>
            </a:r>
            <a:r>
              <a:rPr lang="en-US" dirty="0" smtClean="0"/>
              <a:t>and equations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5" y="2400881"/>
            <a:ext cx="7362492" cy="2965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3"/>
          <p:cNvGrpSpPr/>
          <p:nvPr/>
        </p:nvGrpSpPr>
        <p:grpSpPr>
          <a:xfrm>
            <a:off x="2710481" y="2400882"/>
            <a:ext cx="2571084" cy="1058538"/>
            <a:chOff x="2710481" y="2400882"/>
            <a:chExt cx="2571084" cy="1058538"/>
          </a:xfrm>
        </p:grpSpPr>
        <p:sp>
          <p:nvSpPr>
            <p:cNvPr id="7" name="Oval 6"/>
            <p:cNvSpPr/>
            <p:nvPr/>
          </p:nvSpPr>
          <p:spPr>
            <a:xfrm>
              <a:off x="2710481" y="2400882"/>
              <a:ext cx="1285542" cy="604092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96023" y="2881057"/>
              <a:ext cx="1285542" cy="578363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03130" y="4055767"/>
            <a:ext cx="5425931" cy="1357773"/>
            <a:chOff x="1203130" y="4055767"/>
            <a:chExt cx="5425931" cy="1357773"/>
          </a:xfrm>
        </p:grpSpPr>
        <p:sp>
          <p:nvSpPr>
            <p:cNvPr id="10" name="Oval 9"/>
            <p:cNvSpPr/>
            <p:nvPr/>
          </p:nvSpPr>
          <p:spPr>
            <a:xfrm>
              <a:off x="4969311" y="4055767"/>
              <a:ext cx="1659750" cy="578363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03130" y="4835177"/>
              <a:ext cx="2576054" cy="578363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22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417638"/>
            <a:ext cx="9143999" cy="4762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Lecture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0267" r="-10267"/>
          <a:stretch>
            <a:fillRect/>
          </a:stretch>
        </p:blipFill>
        <p:spPr>
          <a:xfrm>
            <a:off x="269094" y="2609056"/>
            <a:ext cx="4135437" cy="225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330" y="2435517"/>
            <a:ext cx="3448147" cy="258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765734" y="5280435"/>
            <a:ext cx="176803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TED Talks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3330" y="5280435"/>
            <a:ext cx="341652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Lectures/Education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4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680" y="2664203"/>
            <a:ext cx="6040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 | How do we share this data?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Remaining Problem: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Not a single source, i.e. different licenses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clear if volunteer translations/transcriptions qualifies as </a:t>
            </a:r>
            <a:r>
              <a:rPr lang="en-US" i="1" dirty="0" smtClean="0"/>
              <a:t>derivative work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 clear answer yet</a:t>
            </a:r>
          </a:p>
          <a:p>
            <a:pPr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Suggestions are welcome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b="1" dirty="0" smtClean="0"/>
              <a:t>educational</a:t>
            </a:r>
            <a:r>
              <a:rPr lang="en-US" dirty="0" smtClean="0"/>
              <a:t> content requires attention</a:t>
            </a:r>
          </a:p>
          <a:p>
            <a:endParaRPr lang="en-US" sz="700" dirty="0"/>
          </a:p>
          <a:p>
            <a:r>
              <a:rPr lang="en-US" dirty="0" smtClean="0"/>
              <a:t>The AMARA platform provides  </a:t>
            </a:r>
            <a:r>
              <a:rPr lang="en-US" b="1" dirty="0" smtClean="0"/>
              <a:t>high quality data </a:t>
            </a:r>
            <a:r>
              <a:rPr lang="en-US" dirty="0" smtClean="0"/>
              <a:t>for machine translation</a:t>
            </a:r>
          </a:p>
          <a:p>
            <a:endParaRPr lang="en-US" dirty="0" smtClean="0"/>
          </a:p>
          <a:p>
            <a:endParaRPr lang="en-US" dirty="0" smtClean="0"/>
          </a:p>
          <a:p>
            <a:pPr indent="0">
              <a:buNone/>
            </a:pPr>
            <a:r>
              <a:rPr lang="en-US" b="1" dirty="0" smtClean="0"/>
              <a:t>Future work:</a:t>
            </a:r>
          </a:p>
          <a:p>
            <a:pPr indent="0">
              <a:buNone/>
            </a:pPr>
            <a:endParaRPr lang="en-US" sz="1050" dirty="0"/>
          </a:p>
          <a:p>
            <a:r>
              <a:rPr lang="en-US" dirty="0" smtClean="0"/>
              <a:t>Prepare multilingual AMARA corpus</a:t>
            </a:r>
          </a:p>
          <a:p>
            <a:endParaRPr lang="en-US" sz="700" dirty="0" smtClean="0"/>
          </a:p>
          <a:p>
            <a:r>
              <a:rPr lang="en-US" dirty="0" smtClean="0"/>
              <a:t>Explore the social content of the AMARA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5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97527" y="2767265"/>
            <a:ext cx="7786255" cy="5773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The AMARA Corpus: </a:t>
            </a:r>
            <a:r>
              <a:rPr lang="en-US" sz="2800" dirty="0" smtClean="0"/>
              <a:t>Building  Resources to Translate the Web’s Educational Content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97527" y="4092431"/>
            <a:ext cx="8021782" cy="447674"/>
          </a:xfrm>
        </p:spPr>
        <p:txBody>
          <a:bodyPr/>
          <a:lstStyle/>
          <a:p>
            <a:r>
              <a:rPr lang="en-US" dirty="0" smtClean="0"/>
              <a:t>Francisco Guzman, Hassan </a:t>
            </a:r>
            <a:r>
              <a:rPr lang="en-US" dirty="0" err="1" smtClean="0"/>
              <a:t>Sajjad</a:t>
            </a:r>
            <a:r>
              <a:rPr lang="en-US" dirty="0" smtClean="0"/>
              <a:t>, Stephan Vogel, Ahmed Abdelali</a:t>
            </a:r>
          </a:p>
          <a:p>
            <a:r>
              <a:rPr lang="en-US" dirty="0" smtClean="0"/>
              <a:t>Qatar Computing Research Institute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97527" y="5947989"/>
            <a:ext cx="3375418" cy="821009"/>
          </a:xfrm>
        </p:spPr>
        <p:txBody>
          <a:bodyPr/>
          <a:lstStyle/>
          <a:p>
            <a:r>
              <a:rPr lang="en-US" sz="1800" dirty="0" smtClean="0"/>
              <a:t>IWSLT13 - Heidelberg, 6.12.13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264526" y="430469"/>
            <a:ext cx="4674289" cy="1862048"/>
            <a:chOff x="4140468" y="4906950"/>
            <a:chExt cx="4674289" cy="1862048"/>
          </a:xfrm>
        </p:grpSpPr>
        <p:sp>
          <p:nvSpPr>
            <p:cNvPr id="5" name="TextBox 4"/>
            <p:cNvSpPr txBox="1"/>
            <p:nvPr/>
          </p:nvSpPr>
          <p:spPr>
            <a:xfrm>
              <a:off x="4140468" y="4906950"/>
              <a:ext cx="4643314" cy="1862048"/>
            </a:xfrm>
            <a:prstGeom prst="rect">
              <a:avLst/>
            </a:prstGeom>
            <a:solidFill>
              <a:srgbClr val="FFFFFF">
                <a:alpha val="54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ar-sa" sz="11500" dirty="0" smtClean="0">
                  <a:solidFill>
                    <a:schemeClr val="accent2">
                      <a:lumMod val="50000"/>
                    </a:schemeClr>
                  </a:solidFill>
                </a:rPr>
                <a:t>ُشكرا</a:t>
              </a:r>
              <a:endParaRPr lang="en-US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460524" y="4991250"/>
              <a:ext cx="435423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 smtClean="0">
                  <a:solidFill>
                    <a:schemeClr val="bg2">
                      <a:lumMod val="25000"/>
                    </a:schemeClr>
                  </a:solidFill>
                  <a:ea typeface="ＭＳ Ｐゴシック" pitchFamily="-106" charset="-128"/>
                  <a:cs typeface="ＭＳ Ｐゴシック" pitchFamily="-106" charset="-128"/>
                </a:rPr>
                <a:t>Thank </a:t>
              </a:r>
              <a:r>
                <a:rPr lang="en-US" sz="5400" dirty="0">
                  <a:solidFill>
                    <a:schemeClr val="bg2">
                      <a:lumMod val="25000"/>
                    </a:schemeClr>
                  </a:solidFill>
                  <a:ea typeface="ＭＳ Ｐゴシック" pitchFamily="-106" charset="-128"/>
                  <a:cs typeface="ＭＳ Ｐゴシック" pitchFamily="-106" charset="-128"/>
                </a:rPr>
                <a:t>you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97526" y="5810497"/>
            <a:ext cx="6405957" cy="58477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questions?:    </a:t>
            </a:r>
            <a:r>
              <a:rPr lang="en-US" sz="3200" b="1" dirty="0" err="1" smtClean="0"/>
              <a:t>fguzman@qf.org.qa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692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Translation of Educational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Partners/Providers</a:t>
            </a:r>
          </a:p>
          <a:p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31" y="3971180"/>
            <a:ext cx="1687391" cy="1437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222" y="3958853"/>
            <a:ext cx="1371937" cy="1371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2" y="3001187"/>
            <a:ext cx="2479038" cy="51351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680813" y="1485005"/>
            <a:ext cx="2735590" cy="923330"/>
            <a:chOff x="6105720" y="1179513"/>
            <a:chExt cx="2735590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6105720" y="1179513"/>
              <a:ext cx="9603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prstClr val="black"/>
                  </a:solidFill>
                  <a:latin typeface="Century Gothic"/>
                  <a:cs typeface="Century Gothic"/>
                </a:rPr>
                <a:t>20 </a:t>
              </a:r>
              <a:endParaRPr lang="en-US" sz="4400" b="1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66064" y="1462394"/>
              <a:ext cx="17752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entury Gothic"/>
                  <a:cs typeface="Century Gothic"/>
                </a:rPr>
                <a:t>languages</a:t>
              </a:r>
              <a:endParaRPr lang="en-US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91385" y="2599957"/>
            <a:ext cx="3138562" cy="2634613"/>
            <a:chOff x="4574119" y="2493810"/>
            <a:chExt cx="3915525" cy="3034723"/>
          </a:xfrm>
        </p:grpSpPr>
        <p:sp>
          <p:nvSpPr>
            <p:cNvPr id="8" name="TextBox 7"/>
            <p:cNvSpPr txBox="1"/>
            <p:nvPr/>
          </p:nvSpPr>
          <p:spPr>
            <a:xfrm>
              <a:off x="4847888" y="2711551"/>
              <a:ext cx="1708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English</a:t>
              </a:r>
              <a:endParaRPr lang="en-US" sz="3600" b="1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19" y="4073276"/>
              <a:ext cx="1502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Spanish</a:t>
              </a:r>
              <a:endParaRPr lang="en-US" sz="2800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13927" y="3587751"/>
              <a:ext cx="98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G</a:t>
              </a:r>
              <a:r>
                <a:rPr lang="en-US" sz="2000" i="1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reek</a:t>
              </a:r>
              <a:endParaRPr lang="en-US" sz="2800" i="1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4492" y="3928499"/>
              <a:ext cx="152237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Arabic</a:t>
              </a:r>
              <a:endParaRPr lang="en-US" sz="3200" b="1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0634" y="3087086"/>
              <a:ext cx="13690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French</a:t>
              </a:r>
              <a:endParaRPr lang="en-US" sz="2800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5644" y="4572635"/>
              <a:ext cx="775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Thai</a:t>
              </a:r>
              <a:endParaRPr lang="en-US" sz="2400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6524" y="4895801"/>
              <a:ext cx="835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Hindi</a:t>
              </a:r>
              <a:endParaRPr lang="en-US" sz="2000" i="1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47724" y="5005313"/>
              <a:ext cx="1592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Chinese</a:t>
              </a:r>
              <a:endParaRPr lang="en-US" sz="2800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45761" y="2493810"/>
              <a:ext cx="1585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EEECE1">
                      <a:lumMod val="25000"/>
                    </a:srgbClr>
                  </a:solidFill>
                  <a:latin typeface="Century Gothic"/>
                  <a:cs typeface="Century Gothic"/>
                </a:rPr>
                <a:t>Portuguese</a:t>
              </a:r>
              <a:endParaRPr lang="en-US" sz="2000" dirty="0">
                <a:solidFill>
                  <a:srgbClr val="EEECE1">
                    <a:lumMod val="25000"/>
                  </a:srgbClr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3845" y="1361894"/>
            <a:ext cx="4093970" cy="1323439"/>
            <a:chOff x="262676" y="1555665"/>
            <a:chExt cx="4093970" cy="1323439"/>
          </a:xfrm>
        </p:grpSpPr>
        <p:sp>
          <p:nvSpPr>
            <p:cNvPr id="22" name="TextBox 21"/>
            <p:cNvSpPr txBox="1"/>
            <p:nvPr/>
          </p:nvSpPr>
          <p:spPr>
            <a:xfrm>
              <a:off x="262676" y="1555665"/>
              <a:ext cx="19800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 smtClean="0">
                  <a:solidFill>
                    <a:prstClr val="black"/>
                  </a:solidFill>
                  <a:latin typeface="Century Gothic"/>
                  <a:cs typeface="Century Gothic"/>
                </a:rPr>
                <a:t>11K</a:t>
              </a:r>
              <a:endParaRPr lang="en-US" sz="3200" b="1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57284" y="1678776"/>
              <a:ext cx="219936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entury Gothic"/>
                  <a:cs typeface="Century Gothic"/>
                </a:rPr>
                <a:t>English educational videos </a:t>
              </a:r>
              <a:endParaRPr lang="en-US" sz="24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74578" y="5514026"/>
            <a:ext cx="355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(QCRI-Amara corpus to be released)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13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165491" y="5653620"/>
            <a:ext cx="85213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58098" y="3268111"/>
            <a:ext cx="4677515" cy="46775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676" y="1555665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prstClr val="black"/>
                </a:solidFill>
                <a:latin typeface="Century Gothic"/>
                <a:cs typeface="Century Gothic"/>
              </a:rPr>
              <a:t>11K</a:t>
            </a:r>
            <a:endParaRPr lang="en-US" sz="32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284" y="1678776"/>
            <a:ext cx="21993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English educational videos </a:t>
            </a:r>
            <a:endParaRPr lang="en-US"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4847" y="4402064"/>
            <a:ext cx="2671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prstClr val="black"/>
                </a:solidFill>
                <a:latin typeface="Century Gothic"/>
                <a:cs typeface="Century Gothic"/>
              </a:rPr>
              <a:t>13M</a:t>
            </a:r>
            <a:endParaRPr lang="en-US" sz="40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4419" y="5842146"/>
            <a:ext cx="219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English words </a:t>
            </a:r>
            <a:endParaRPr lang="en-US"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0353" y="4289227"/>
            <a:ext cx="14203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prstClr val="black"/>
                </a:solidFill>
                <a:latin typeface="Century Gothic"/>
                <a:cs typeface="Century Gothic"/>
              </a:rPr>
              <a:t>1M</a:t>
            </a:r>
            <a:endParaRPr lang="en-US" sz="40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6711" y="5842496"/>
            <a:ext cx="219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Arabic words </a:t>
            </a:r>
            <a:endParaRPr lang="en-US"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50531" y="5455285"/>
            <a:ext cx="387211" cy="38721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86731" y="5606869"/>
            <a:ext cx="45719" cy="457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491" y="4347289"/>
            <a:ext cx="21339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prstClr val="black"/>
                </a:solidFill>
                <a:latin typeface="Century Gothic"/>
                <a:cs typeface="Century Gothic"/>
              </a:rPr>
              <a:t>100K</a:t>
            </a:r>
            <a:endParaRPr lang="en-US" sz="40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676" y="5842496"/>
            <a:ext cx="219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Thai words </a:t>
            </a:r>
            <a:endParaRPr lang="en-US"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4419" y="1707957"/>
            <a:ext cx="2588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504D"/>
                </a:solidFill>
                <a:latin typeface="Century Gothic"/>
                <a:cs typeface="Century Gothic"/>
              </a:rPr>
              <a:t>2.7M TED</a:t>
            </a:r>
          </a:p>
          <a:p>
            <a:r>
              <a:rPr lang="en-US" sz="4000" dirty="0" smtClean="0">
                <a:solidFill>
                  <a:srgbClr val="C0504D"/>
                </a:solidFill>
                <a:latin typeface="Century Gothic"/>
                <a:cs typeface="Century Gothic"/>
              </a:rPr>
              <a:t>(En) IWSLT</a:t>
            </a:r>
            <a:endParaRPr lang="en-US" sz="2000" dirty="0">
              <a:solidFill>
                <a:srgbClr val="C0504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061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segments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6004" y="1884734"/>
            <a:ext cx="2757140" cy="27571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774" y="2299215"/>
            <a:ext cx="21339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prstClr val="black"/>
                </a:solidFill>
                <a:latin typeface="Century Gothic"/>
                <a:cs typeface="Century Gothic"/>
              </a:rPr>
              <a:t>157K</a:t>
            </a:r>
            <a:endParaRPr lang="en-US" sz="40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8805" y="3286748"/>
            <a:ext cx="142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English</a:t>
            </a:r>
            <a:b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</a:br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Spanish</a:t>
            </a:r>
            <a:endParaRPr lang="en-US"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07677" y="2483551"/>
            <a:ext cx="2158323" cy="215832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7447" y="2641410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Century Gothic"/>
                <a:cs typeface="Century Gothic"/>
              </a:rPr>
              <a:t>120K</a:t>
            </a:r>
            <a:endParaRPr lang="en-US" sz="28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438" y="3434176"/>
            <a:ext cx="142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English</a:t>
            </a:r>
            <a:b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</a:br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Arabic</a:t>
            </a:r>
            <a:endParaRPr lang="en-US"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61046" y="4337075"/>
            <a:ext cx="304799" cy="3047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115" y="271185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  <a:latin typeface="Century Gothic"/>
                <a:cs typeface="Century Gothic"/>
              </a:rPr>
              <a:t>17K</a:t>
            </a:r>
            <a:endParaRPr lang="en-US" sz="20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3115" y="3472407"/>
            <a:ext cx="142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Arabic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entury Gothic"/>
                <a:cs typeface="Century Gothic"/>
              </a:rPr>
              <a:t>Hindi</a:t>
            </a:r>
            <a:endParaRPr lang="en-US"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5919" y="5348002"/>
            <a:ext cx="3292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504D"/>
                </a:solidFill>
                <a:latin typeface="Century Gothic"/>
                <a:cs typeface="Century Gothic"/>
              </a:rPr>
              <a:t>155K TED</a:t>
            </a:r>
          </a:p>
          <a:p>
            <a:pPr algn="ctr"/>
            <a:r>
              <a:rPr lang="en-US" sz="4000" dirty="0" smtClean="0">
                <a:solidFill>
                  <a:srgbClr val="C0504D"/>
                </a:solidFill>
                <a:latin typeface="Century Gothic"/>
                <a:cs typeface="Century Gothic"/>
              </a:rPr>
              <a:t>(</a:t>
            </a:r>
            <a:r>
              <a:rPr lang="en-US" sz="4000" dirty="0" err="1" smtClean="0">
                <a:solidFill>
                  <a:srgbClr val="C0504D"/>
                </a:solidFill>
                <a:latin typeface="Century Gothic"/>
                <a:cs typeface="Century Gothic"/>
              </a:rPr>
              <a:t>Ar</a:t>
            </a:r>
            <a:r>
              <a:rPr lang="en-US" sz="4000" dirty="0" smtClean="0">
                <a:solidFill>
                  <a:srgbClr val="C0504D"/>
                </a:solidFill>
                <a:latin typeface="Century Gothic"/>
                <a:cs typeface="Century Gothic"/>
              </a:rPr>
              <a:t>-En) IWSLT</a:t>
            </a:r>
            <a:endParaRPr lang="en-US" sz="2000" dirty="0">
              <a:solidFill>
                <a:srgbClr val="C0504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535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Online </a:t>
            </a:r>
            <a:r>
              <a:rPr lang="en-US" dirty="0"/>
              <a:t>E</a:t>
            </a:r>
            <a:r>
              <a:rPr lang="en-US" dirty="0" smtClean="0"/>
              <a:t>ducation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2006 Khan Academy : math, physics, chemistry lectures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2007 ALISON : first MOOC </a:t>
            </a:r>
          </a:p>
          <a:p>
            <a:pPr lvl="1"/>
            <a:r>
              <a:rPr lang="en-US" dirty="0" smtClean="0"/>
              <a:t>basic education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orkplace skills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2011 Stanford’s AI + Machine Learning courses</a:t>
            </a:r>
          </a:p>
          <a:p>
            <a:pPr lvl="1"/>
            <a:r>
              <a:rPr lang="en-US" dirty="0" err="1" smtClean="0"/>
              <a:t>Coursera</a:t>
            </a:r>
            <a:endParaRPr lang="en-US" dirty="0" smtClean="0"/>
          </a:p>
          <a:p>
            <a:pPr lvl="1"/>
            <a:r>
              <a:rPr lang="en-US" dirty="0" err="1" smtClean="0"/>
              <a:t>Udacity</a:t>
            </a:r>
            <a:endParaRPr lang="en-US" dirty="0" smtClean="0"/>
          </a:p>
          <a:p>
            <a:pPr lvl="1"/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41138" y="5281938"/>
            <a:ext cx="40579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Thousands of lectures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2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Recent Boom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08" y="2163331"/>
            <a:ext cx="3225800" cy="2425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9083" y="2163331"/>
            <a:ext cx="485418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“In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50 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years,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there will be only 10 institutions in the world delivering higher education and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</a:rPr>
              <a:t>Udacity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 has a shot at being one of 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them.”</a:t>
            </a:r>
          </a:p>
          <a:p>
            <a:endParaRPr lang="en-US" sz="2400" dirty="0" smtClean="0"/>
          </a:p>
          <a:p>
            <a:r>
              <a:rPr lang="en-US" sz="2400" dirty="0" smtClean="0"/>
              <a:t>–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Sebastian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Thrun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Wired Magazine.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2012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224" y="5342687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www.wired.com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wiredscience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/2012/03/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ff_aiclass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/3/</a:t>
            </a:r>
          </a:p>
        </p:txBody>
      </p:sp>
    </p:spTree>
    <p:extLst>
      <p:ext uri="{BB962C8B-B14F-4D97-AF65-F5344CB8AC3E}">
        <p14:creationId xmlns:p14="http://schemas.microsoft.com/office/powerpoint/2010/main" val="169297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Marginalized Communities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KA </a:t>
            </a:r>
            <a:r>
              <a:rPr lang="en-US" dirty="0" smtClean="0">
                <a:solidFill>
                  <a:srgbClr val="595959"/>
                </a:solidFill>
              </a:rPr>
              <a:t>– Pi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Khan </a:t>
            </a:r>
            <a:r>
              <a:rPr lang="en-US" dirty="0">
                <a:solidFill>
                  <a:srgbClr val="595959"/>
                </a:solidFill>
              </a:rPr>
              <a:t>Academy on a Raspberry </a:t>
            </a:r>
            <a:r>
              <a:rPr lang="en-US" dirty="0" smtClean="0">
                <a:solidFill>
                  <a:srgbClr val="595959"/>
                </a:solidFill>
              </a:rPr>
              <a:t>Pi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Small device w/o Internet connection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Create local network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English and Spanish lectures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Remote locations in South America</a:t>
            </a:r>
          </a:p>
          <a:p>
            <a:pPr lvl="1"/>
            <a:endParaRPr lang="en-US" dirty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62" y="1654083"/>
            <a:ext cx="24638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by Language Barrier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157" y="2332274"/>
            <a:ext cx="4263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pperplate Gothic Bold"/>
                <a:cs typeface="Copperplate Gothic Bold"/>
              </a:rPr>
              <a:t>English</a:t>
            </a:r>
            <a:endParaRPr lang="en-US" sz="7200" dirty="0">
              <a:latin typeface="Copperplate Gothic Bold"/>
              <a:cs typeface="Copperplate Goth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7842" y="1177886"/>
            <a:ext cx="19711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Español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9199" y="4718859"/>
            <a:ext cx="2393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2">
                    <a:lumMod val="25000"/>
                  </a:schemeClr>
                </a:solidFill>
                <a:latin typeface="American Typewriter"/>
                <a:cs typeface="American Typewriter"/>
              </a:rPr>
              <a:t>français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5505" y="2110320"/>
            <a:ext cx="1930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9600" dirty="0" smtClean="0">
                <a:solidFill>
                  <a:schemeClr val="bg2">
                    <a:lumMod val="25000"/>
                  </a:schemeClr>
                </a:solidFill>
              </a:rPr>
              <a:t>عربية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Notched Right Arrow 13"/>
          <p:cNvSpPr/>
          <p:nvPr/>
        </p:nvSpPr>
        <p:spPr>
          <a:xfrm rot="19474527">
            <a:off x="3435289" y="1889726"/>
            <a:ext cx="1270053" cy="442548"/>
          </a:xfrm>
          <a:prstGeom prst="notched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 rot="166969">
            <a:off x="4974986" y="2882993"/>
            <a:ext cx="1270053" cy="442548"/>
          </a:xfrm>
          <a:prstGeom prst="notched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 rot="2300495">
            <a:off x="3587688" y="3878817"/>
            <a:ext cx="1270053" cy="442548"/>
          </a:xfrm>
          <a:prstGeom prst="notched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533177" y="4067160"/>
            <a:ext cx="2729565" cy="1246751"/>
            <a:chOff x="5533177" y="4067160"/>
            <a:chExt cx="2729565" cy="1246751"/>
          </a:xfrm>
        </p:grpSpPr>
        <p:sp>
          <p:nvSpPr>
            <p:cNvPr id="10" name="Notched Right Arrow 9"/>
            <p:cNvSpPr/>
            <p:nvPr/>
          </p:nvSpPr>
          <p:spPr>
            <a:xfrm rot="906524">
              <a:off x="5533177" y="4067160"/>
              <a:ext cx="1270053" cy="442548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38954" y="4205915"/>
              <a:ext cx="142378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r-QA" sz="6600" dirty="0" smtClean="0"/>
                <a:t>اردو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5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</a:t>
            </a:r>
            <a:r>
              <a:rPr lang="en-US" dirty="0" smtClean="0">
                <a:solidFill>
                  <a:srgbClr val="948A54"/>
                </a:solidFill>
              </a:rPr>
              <a:t> </a:t>
            </a:r>
            <a:r>
              <a:rPr lang="en-US" dirty="0"/>
              <a:t>Translation</a:t>
            </a:r>
            <a:r>
              <a:rPr lang="en-US" dirty="0" smtClean="0">
                <a:solidFill>
                  <a:srgbClr val="948A54"/>
                </a:solidFill>
              </a:rPr>
              <a:t> </a:t>
            </a:r>
            <a:r>
              <a:rPr lang="en-US" dirty="0">
                <a:solidFill>
                  <a:srgbClr val="948A54"/>
                </a:solidFill>
              </a:rPr>
              <a:t/>
            </a:r>
            <a:br>
              <a:rPr lang="en-US" dirty="0">
                <a:solidFill>
                  <a:srgbClr val="948A54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589084" y="1375930"/>
            <a:ext cx="4335047" cy="416127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 learning from material in other languages</a:t>
            </a:r>
          </a:p>
          <a:p>
            <a:endParaRPr lang="en-US" dirty="0" smtClean="0"/>
          </a:p>
          <a:p>
            <a:r>
              <a:rPr lang="en-US" dirty="0" smtClean="0"/>
              <a:t>Educational content within easier reach for </a:t>
            </a:r>
            <a:r>
              <a:rPr lang="es-ES_tradnl" dirty="0" smtClean="0"/>
              <a:t>non-English </a:t>
            </a:r>
            <a:r>
              <a:rPr lang="en-US" dirty="0" smtClean="0"/>
              <a:t>speaking students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50" y="1936194"/>
            <a:ext cx="3975504" cy="30841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8084" y="5142532"/>
            <a:ext cx="228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KhanAcademy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7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Many different topics</a:t>
            </a:r>
          </a:p>
          <a:p>
            <a:pPr lvl="1"/>
            <a:r>
              <a:rPr lang="en-US" dirty="0" smtClean="0"/>
              <a:t>E.g. physics</a:t>
            </a:r>
            <a:r>
              <a:rPr lang="en-US" dirty="0"/>
              <a:t>, chemistry, finance, computer science, logic, and </a:t>
            </a:r>
            <a:r>
              <a:rPr lang="en-US" dirty="0" smtClean="0"/>
              <a:t>grammar</a:t>
            </a:r>
          </a:p>
          <a:p>
            <a:endParaRPr lang="en-US" dirty="0" smtClean="0"/>
          </a:p>
          <a:p>
            <a:r>
              <a:rPr lang="en-US" dirty="0" smtClean="0"/>
              <a:t>Domain-specific challenges</a:t>
            </a:r>
          </a:p>
          <a:p>
            <a:pPr lvl="1"/>
            <a:r>
              <a:rPr lang="en-US" dirty="0" smtClean="0"/>
              <a:t>Mathematical equations, chemical formulas, grammar structure representation</a:t>
            </a:r>
          </a:p>
          <a:p>
            <a:endParaRPr lang="en-US" dirty="0"/>
          </a:p>
          <a:p>
            <a:r>
              <a:rPr lang="en-US" dirty="0" smtClean="0"/>
              <a:t>Content quality</a:t>
            </a:r>
          </a:p>
          <a:p>
            <a:pPr lvl="1"/>
            <a:r>
              <a:rPr lang="en-US" dirty="0" smtClean="0"/>
              <a:t>High quality translation required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Lack of data</a:t>
            </a:r>
          </a:p>
        </p:txBody>
      </p:sp>
    </p:spTree>
    <p:extLst>
      <p:ext uri="{BB962C8B-B14F-4D97-AF65-F5344CB8AC3E}">
        <p14:creationId xmlns:p14="http://schemas.microsoft.com/office/powerpoint/2010/main" val="32583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ver Colo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QCR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ver Colo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1305</Words>
  <Application>Microsoft Macintosh PowerPoint</Application>
  <PresentationFormat>On-screen Show (4:3)</PresentationFormat>
  <Paragraphs>491</Paragraphs>
  <Slides>36</Slides>
  <Notes>9</Notes>
  <HiddenSlides>4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Cover Colored</vt:lpstr>
      <vt:lpstr>QCRI</vt:lpstr>
      <vt:lpstr>1_Cover Colored</vt:lpstr>
      <vt:lpstr>CONTENT Slide</vt:lpstr>
      <vt:lpstr>1_CONTENT Slide</vt:lpstr>
      <vt:lpstr>PowerPoint Presentation</vt:lpstr>
      <vt:lpstr>Our Mandate</vt:lpstr>
      <vt:lpstr>Lecture Translation</vt:lpstr>
      <vt:lpstr>Massive Online Education</vt:lpstr>
      <vt:lpstr>A Recent Boom</vt:lpstr>
      <vt:lpstr>Reaching Marginalized Communities</vt:lpstr>
      <vt:lpstr>Limited by Language Barrier</vt:lpstr>
      <vt:lpstr>Educational Translation  </vt:lpstr>
      <vt:lpstr>Challenges</vt:lpstr>
      <vt:lpstr>Today’s Talk</vt:lpstr>
      <vt:lpstr>PowerPoint Presentation</vt:lpstr>
      <vt:lpstr>The AMARA Platform</vt:lpstr>
      <vt:lpstr>Language Distribution</vt:lpstr>
      <vt:lpstr>Focus: English and Arabic</vt:lpstr>
      <vt:lpstr>Crawling and Filtering</vt:lpstr>
      <vt:lpstr>Aligning Segments</vt:lpstr>
      <vt:lpstr>Unaligned Segments</vt:lpstr>
      <vt:lpstr>Different Strategies</vt:lpstr>
      <vt:lpstr>Synchronization Results</vt:lpstr>
      <vt:lpstr>PowerPoint Presentation</vt:lpstr>
      <vt:lpstr>Experimental Setup</vt:lpstr>
      <vt:lpstr>How to Use the AMARA Data?</vt:lpstr>
      <vt:lpstr>Test Perplexity</vt:lpstr>
      <vt:lpstr>Translation Model Results</vt:lpstr>
      <vt:lpstr>Language Model Results</vt:lpstr>
      <vt:lpstr>Combined Usage</vt:lpstr>
      <vt:lpstr>Summary</vt:lpstr>
      <vt:lpstr>PowerPoint Presentation</vt:lpstr>
      <vt:lpstr>What’s Unique about AMARA</vt:lpstr>
      <vt:lpstr>PowerPoint Presentation</vt:lpstr>
      <vt:lpstr>One Remaining Problem: Sharing</vt:lpstr>
      <vt:lpstr>Conclusion and Future Work</vt:lpstr>
      <vt:lpstr>PowerPoint Presentation</vt:lpstr>
      <vt:lpstr>Data: Translation of Educational Content</vt:lpstr>
      <vt:lpstr>Stats</vt:lpstr>
      <vt:lpstr>Parallel segments</vt:lpstr>
    </vt:vector>
  </TitlesOfParts>
  <Company>QCRI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AMARA Corpus</dc:title>
  <dc:creator>Francisco Guzman</dc:creator>
  <cp:lastModifiedBy>Francisco Guzman</cp:lastModifiedBy>
  <cp:revision>124</cp:revision>
  <dcterms:created xsi:type="dcterms:W3CDTF">2013-12-01T12:23:31Z</dcterms:created>
  <dcterms:modified xsi:type="dcterms:W3CDTF">2013-12-06T14:29:31Z</dcterms:modified>
</cp:coreProperties>
</file>