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3" r:id="rId6"/>
    <p:sldId id="277" r:id="rId7"/>
    <p:sldId id="262" r:id="rId8"/>
    <p:sldId id="281" r:id="rId9"/>
    <p:sldId id="265" r:id="rId10"/>
    <p:sldId id="267" r:id="rId11"/>
    <p:sldId id="266" r:id="rId12"/>
    <p:sldId id="269" r:id="rId13"/>
    <p:sldId id="278" r:id="rId14"/>
    <p:sldId id="276" r:id="rId15"/>
    <p:sldId id="268" r:id="rId16"/>
    <p:sldId id="282" r:id="rId17"/>
    <p:sldId id="271" r:id="rId18"/>
    <p:sldId id="272" r:id="rId19"/>
    <p:sldId id="274" r:id="rId20"/>
    <p:sldId id="273" r:id="rId2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8"/>
    <p:restoredTop sz="91463"/>
  </p:normalViewPr>
  <p:slideViewPr>
    <p:cSldViewPr snapToGrid="0" snapToObjects="1">
      <p:cViewPr varScale="1">
        <p:scale>
          <a:sx n="103" d="100"/>
          <a:sy n="103" d="100"/>
        </p:scale>
        <p:origin x="1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0A0D1-7D78-D74C-95E7-796FC122848E}" type="datetimeFigureOut">
              <a:rPr lang="es-ES_tradnl" smtClean="0"/>
              <a:t>21/10/21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DE3C7-772A-334A-AB0D-032F006A9F1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543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DE3C7-772A-334A-AB0D-032F006A9F12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446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DE3C7-772A-334A-AB0D-032F006A9F12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152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5.3 Nulo, 5.1 Parcial, 6 Total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DE3C7-772A-334A-AB0D-032F006A9F12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391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3A097E4-F664-D942-8E5C-C5A5179A6873}" type="datetimeFigureOut">
              <a:rPr lang="es-ES_tradnl" smtClean="0"/>
              <a:t>21/10/21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CA0E-AA86-5446-BA96-E92029E7A0E8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97E4-F664-D942-8E5C-C5A5179A6873}" type="datetimeFigureOut">
              <a:rPr lang="es-ES_tradnl" smtClean="0"/>
              <a:t>21/10/21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CA0E-AA86-5446-BA96-E92029E7A0E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97E4-F664-D942-8E5C-C5A5179A6873}" type="datetimeFigureOut">
              <a:rPr lang="es-ES_tradnl" smtClean="0"/>
              <a:t>21/10/21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CA0E-AA86-5446-BA96-E92029E7A0E8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97E4-F664-D942-8E5C-C5A5179A6873}" type="datetimeFigureOut">
              <a:rPr lang="es-ES_tradnl" smtClean="0"/>
              <a:t>21/10/21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CA0E-AA86-5446-BA96-E92029E7A0E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97E4-F664-D942-8E5C-C5A5179A6873}" type="datetimeFigureOut">
              <a:rPr lang="es-ES_tradnl" smtClean="0"/>
              <a:t>21/10/21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CA0E-AA86-5446-BA96-E92029E7A0E8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97E4-F664-D942-8E5C-C5A5179A6873}" type="datetimeFigureOut">
              <a:rPr lang="es-ES_tradnl" smtClean="0"/>
              <a:t>21/10/21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CA0E-AA86-5446-BA96-E92029E7A0E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97E4-F664-D942-8E5C-C5A5179A6873}" type="datetimeFigureOut">
              <a:rPr lang="es-ES_tradnl" smtClean="0"/>
              <a:t>21/10/21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CA0E-AA86-5446-BA96-E92029E7A0E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97E4-F664-D942-8E5C-C5A5179A6873}" type="datetimeFigureOut">
              <a:rPr lang="es-ES_tradnl" smtClean="0"/>
              <a:t>21/10/21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CA0E-AA86-5446-BA96-E92029E7A0E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97E4-F664-D942-8E5C-C5A5179A6873}" type="datetimeFigureOut">
              <a:rPr lang="es-ES_tradnl" smtClean="0"/>
              <a:t>21/10/21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CA0E-AA86-5446-BA96-E92029E7A0E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97E4-F664-D942-8E5C-C5A5179A6873}" type="datetimeFigureOut">
              <a:rPr lang="es-ES_tradnl" smtClean="0"/>
              <a:t>21/10/21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CA0E-AA86-5446-BA96-E92029E7A0E8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97E4-F664-D942-8E5C-C5A5179A6873}" type="datetimeFigureOut">
              <a:rPr lang="es-ES_tradnl" smtClean="0"/>
              <a:t>21/10/21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CA0E-AA86-5446-BA96-E92029E7A0E8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A097E4-F664-D942-8E5C-C5A5179A6873}" type="datetimeFigureOut">
              <a:rPr lang="es-ES_tradnl" smtClean="0"/>
              <a:t>21/10/21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25CA0E-AA86-5446-BA96-E92029E7A0E8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6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_tradnl" sz="4200" dirty="0"/>
              <a:t>¿De las leyes nace el amor?</a:t>
            </a:r>
            <a:br>
              <a:rPr lang="es-ES_tradnl" sz="4200" dirty="0"/>
            </a:br>
            <a:r>
              <a:rPr lang="es-ES_tradnl" sz="4200" dirty="0"/>
              <a:t>El efecto de los cambios legislativos en las actitudes hacia el matrimonio igualitario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sz="2400" dirty="0"/>
              <a:t>Katia Guzmán Martínez</a:t>
            </a:r>
          </a:p>
        </p:txBody>
      </p:sp>
    </p:spTree>
    <p:extLst>
      <p:ext uri="{BB962C8B-B14F-4D97-AF65-F5344CB8AC3E}">
        <p14:creationId xmlns:p14="http://schemas.microsoft.com/office/powerpoint/2010/main" val="22861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200" y="2501392"/>
            <a:ext cx="11023600" cy="1499616"/>
          </a:xfrm>
        </p:spPr>
        <p:txBody>
          <a:bodyPr>
            <a:normAutofit fontScale="90000"/>
          </a:bodyPr>
          <a:lstStyle/>
          <a:p>
            <a:pPr algn="just"/>
            <a:r>
              <a:rPr lang="es-ES_tradnl" sz="5400" dirty="0"/>
              <a:t>H2. Las actitudes hacia el matrimonio igualitario tenderán a variar de acuerdo con el tiempo de vigencia de las legislaciones estatales.</a:t>
            </a:r>
            <a:endParaRPr lang="es-ES_tradnl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024128" y="4318000"/>
            <a:ext cx="9720073" cy="1651000"/>
          </a:xfrm>
        </p:spPr>
        <p:txBody>
          <a:bodyPr>
            <a:normAutofit/>
          </a:bodyPr>
          <a:lstStyle/>
          <a:p>
            <a:pPr algn="just"/>
            <a:r>
              <a:rPr lang="es-ES_tradnl" sz="3200" dirty="0"/>
              <a:t>Tiempo de socialización relevante para determinar dirección e intensidad de actitudes (Dalton y </a:t>
            </a:r>
            <a:r>
              <a:rPr lang="es-ES_tradnl" sz="3200" dirty="0" err="1"/>
              <a:t>Weldon</a:t>
            </a:r>
            <a:r>
              <a:rPr lang="es-ES_tradnl" sz="3200" dirty="0"/>
              <a:t> 2007).</a:t>
            </a:r>
          </a:p>
        </p:txBody>
      </p:sp>
    </p:spTree>
    <p:extLst>
      <p:ext uri="{BB962C8B-B14F-4D97-AF65-F5344CB8AC3E}">
        <p14:creationId xmlns:p14="http://schemas.microsoft.com/office/powerpoint/2010/main" val="116560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2183384"/>
          </a:xfrm>
        </p:spPr>
        <p:txBody>
          <a:bodyPr>
            <a:normAutofit/>
          </a:bodyPr>
          <a:lstStyle/>
          <a:p>
            <a:r>
              <a:rPr lang="es-ES_tradnl" dirty="0"/>
              <a:t>¿Con qué firmeza aprueba o desaprueba que las parejas del mismo sexo puedan tener derecho a casarse?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768600"/>
            <a:ext cx="9720073" cy="3540760"/>
          </a:xfrm>
        </p:spPr>
        <p:txBody>
          <a:bodyPr/>
          <a:lstStyle/>
          <a:p>
            <a:r>
              <a:rPr lang="es-ES_tradnl" sz="3200" dirty="0"/>
              <a:t>Proyecto de Opinión Pública de América Latina (LAPOP)</a:t>
            </a:r>
          </a:p>
          <a:p>
            <a:r>
              <a:rPr lang="es-ES_tradnl" sz="3200" dirty="0"/>
              <a:t>Cuatro olas: 2012, 2014, 2017 y 2019</a:t>
            </a:r>
          </a:p>
        </p:txBody>
      </p:sp>
    </p:spTree>
    <p:extLst>
      <p:ext uri="{BB962C8B-B14F-4D97-AF65-F5344CB8AC3E}">
        <p14:creationId xmlns:p14="http://schemas.microsoft.com/office/powerpoint/2010/main" val="57990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D13CCB7-D2A3-6441-9D87-2BF8288AD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54000"/>
            <a:ext cx="9525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7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54599"/>
          </a:xfrm>
        </p:spPr>
        <p:txBody>
          <a:bodyPr>
            <a:normAutofit/>
          </a:bodyPr>
          <a:lstStyle/>
          <a:p>
            <a:r>
              <a:rPr lang="es-ES_tradnl" dirty="0"/>
              <a:t>Modelos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039816"/>
            <a:ext cx="9720073" cy="3305908"/>
          </a:xfrm>
        </p:spPr>
        <p:txBody>
          <a:bodyPr numCol="2">
            <a:normAutofit/>
          </a:bodyPr>
          <a:lstStyle/>
          <a:p>
            <a:r>
              <a:rPr lang="es-ES_tradnl" sz="3200" dirty="0"/>
              <a:t>Variables independientes:</a:t>
            </a:r>
          </a:p>
          <a:p>
            <a:pPr lvl="1"/>
            <a:r>
              <a:rPr lang="es-ES_tradnl" sz="2800" dirty="0"/>
              <a:t>Nivel de inclusión</a:t>
            </a:r>
          </a:p>
          <a:p>
            <a:pPr lvl="1"/>
            <a:r>
              <a:rPr lang="es-ES_tradnl" sz="2800" dirty="0"/>
              <a:t>Tiempo de vigencia</a:t>
            </a:r>
            <a:endParaRPr lang="es-ES_tradnl" sz="3200" dirty="0"/>
          </a:p>
          <a:p>
            <a:r>
              <a:rPr lang="es-ES_tradnl" sz="3200" dirty="0"/>
              <a:t>Variable dependiente:</a:t>
            </a:r>
          </a:p>
          <a:p>
            <a:pPr lvl="1"/>
            <a:r>
              <a:rPr lang="es-ES_tradnl" sz="2800" dirty="0"/>
              <a:t>Actitud hacia el matrimonio igualitario</a:t>
            </a:r>
          </a:p>
          <a:p>
            <a:r>
              <a:rPr lang="es-ES_tradnl" sz="3200" dirty="0"/>
              <a:t>Controles</a:t>
            </a:r>
          </a:p>
          <a:p>
            <a:pPr lvl="1"/>
            <a:r>
              <a:rPr lang="es-ES_tradnl" sz="2800" dirty="0"/>
              <a:t>Ideología (-)</a:t>
            </a:r>
          </a:p>
          <a:p>
            <a:pPr lvl="1"/>
            <a:r>
              <a:rPr lang="es-ES_tradnl" sz="2800" dirty="0"/>
              <a:t>Religiosidad (-)</a:t>
            </a:r>
          </a:p>
          <a:p>
            <a:pPr lvl="1"/>
            <a:r>
              <a:rPr lang="es-ES_tradnl" sz="2800" dirty="0"/>
              <a:t>Escolaridad (+)</a:t>
            </a:r>
          </a:p>
          <a:p>
            <a:pPr lvl="1"/>
            <a:r>
              <a:rPr lang="es-ES_tradnl" sz="2800" dirty="0"/>
              <a:t>Edad (+)</a:t>
            </a:r>
          </a:p>
          <a:p>
            <a:pPr lvl="1"/>
            <a:r>
              <a:rPr lang="es-ES_tradnl" sz="2800" dirty="0"/>
              <a:t>Género (+)</a:t>
            </a:r>
          </a:p>
        </p:txBody>
      </p:sp>
    </p:spTree>
    <p:extLst>
      <p:ext uri="{BB962C8B-B14F-4D97-AF65-F5344CB8AC3E}">
        <p14:creationId xmlns:p14="http://schemas.microsoft.com/office/powerpoint/2010/main" val="202389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s-ES_tradnl" sz="5400" dirty="0"/>
              <a:t>Resultados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3975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7B9B0E-0DD9-474D-B408-5A3ED5E8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24" y="55605"/>
            <a:ext cx="3335369" cy="67467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EEE92-F4E5-6648-AC4B-E5AFBED0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93" y="893289"/>
            <a:ext cx="7607129" cy="507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0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12B0B8-52BC-9C4C-BE32-B7C3685A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54000"/>
            <a:ext cx="9525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5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CD6C84-B25A-F94D-8A8B-BDD0F80B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09" y="63500"/>
            <a:ext cx="3873500" cy="6731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8B840F8-778E-4F40-9E28-6C169482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919" y="1115197"/>
            <a:ext cx="6941408" cy="462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8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000" dirty="0"/>
              <a:t>Redefinición de matrimonio &gt; Ley de Sociedad de Convivencia</a:t>
            </a:r>
          </a:p>
          <a:p>
            <a:pPr lvl="1"/>
            <a:r>
              <a:rPr lang="es-ES_tradnl" sz="2800" dirty="0"/>
              <a:t>Protección política incluyente: incentivo a </a:t>
            </a:r>
            <a:r>
              <a:rPr lang="es-ES_tradnl" sz="2800" i="1" dirty="0"/>
              <a:t>salir del clóset</a:t>
            </a:r>
            <a:endParaRPr lang="es-ES_tradnl" sz="2800" dirty="0"/>
          </a:p>
          <a:p>
            <a:pPr lvl="1"/>
            <a:r>
              <a:rPr lang="es-ES_tradnl" sz="2800" dirty="0"/>
              <a:t>Visibilidad obliga a opinar</a:t>
            </a:r>
          </a:p>
          <a:p>
            <a:pPr lvl="1"/>
            <a:r>
              <a:rPr lang="es-ES_tradnl" sz="2800" dirty="0"/>
              <a:t>Valoración pública con base en figuras simbólicas</a:t>
            </a:r>
          </a:p>
          <a:p>
            <a:pPr lvl="1"/>
            <a:r>
              <a:rPr lang="es-ES_tradnl" sz="2800" dirty="0"/>
              <a:t>Tiempo de socialización</a:t>
            </a:r>
            <a:endParaRPr lang="es-ES_tradnl" sz="2600" dirty="0"/>
          </a:p>
          <a:p>
            <a:r>
              <a:rPr lang="es-ES_tradnl" sz="3000" dirty="0"/>
              <a:t>Matrimonio: mejor socializador de actitudes positivas</a:t>
            </a:r>
          </a:p>
          <a:p>
            <a:pPr lvl="1"/>
            <a:r>
              <a:rPr lang="es-ES_tradnl" sz="2600" dirty="0"/>
              <a:t>Re-definición de institución conservadora = mecanismo de liberalización de la opinión pública</a:t>
            </a:r>
          </a:p>
        </p:txBody>
      </p:sp>
    </p:spTree>
    <p:extLst>
      <p:ext uri="{BB962C8B-B14F-4D97-AF65-F5344CB8AC3E}">
        <p14:creationId xmlns:p14="http://schemas.microsoft.com/office/powerpoint/2010/main" val="530641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Limitaciones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3" cy="1600200"/>
          </a:xfrm>
        </p:spPr>
        <p:txBody>
          <a:bodyPr>
            <a:normAutofit fontScale="92500" lnSpcReduction="20000"/>
          </a:bodyPr>
          <a:lstStyle/>
          <a:p>
            <a:r>
              <a:rPr lang="es-ES_tradnl" sz="3200" dirty="0"/>
              <a:t>Falta de datos</a:t>
            </a:r>
          </a:p>
          <a:p>
            <a:pPr lvl="1"/>
            <a:r>
              <a:rPr lang="es-ES_tradnl" sz="2800" dirty="0"/>
              <a:t>Hipótesis del contacto</a:t>
            </a:r>
          </a:p>
          <a:p>
            <a:pPr lvl="1"/>
            <a:r>
              <a:rPr lang="es-ES_tradnl" sz="2800" dirty="0"/>
              <a:t>Polarización (</a:t>
            </a:r>
            <a:r>
              <a:rPr lang="es-ES_tradnl" sz="2800" dirty="0" err="1"/>
              <a:t>Redman</a:t>
            </a:r>
            <a:r>
              <a:rPr lang="es-ES_tradnl" sz="2800" dirty="0"/>
              <a:t> 2018)</a:t>
            </a:r>
          </a:p>
          <a:p>
            <a:pPr lvl="1"/>
            <a:r>
              <a:rPr lang="es-ES_tradnl" sz="2800" dirty="0"/>
              <a:t>Representatividad estatal (</a:t>
            </a:r>
            <a:r>
              <a:rPr lang="es-ES_tradnl" sz="2800" dirty="0" err="1"/>
              <a:t>Gelman</a:t>
            </a:r>
            <a:r>
              <a:rPr lang="es-ES_tradnl" sz="2800" dirty="0"/>
              <a:t> 2016)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24128" y="321798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/>
              <a:t>Futuras investigaciones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24127" y="4562154"/>
            <a:ext cx="9720073" cy="145663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3200" dirty="0"/>
              <a:t>¿Efecto uniforme?</a:t>
            </a:r>
          </a:p>
          <a:p>
            <a:r>
              <a:rPr lang="es-ES_tradnl" sz="3200" dirty="0"/>
              <a:t>Sentencias SCJN</a:t>
            </a:r>
          </a:p>
          <a:p>
            <a:r>
              <a:rPr lang="es-ES_tradnl" sz="3200" dirty="0"/>
              <a:t>Socialización nacional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82367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Prejuicios sexuales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/>
              <a:t>Estereotipos</a:t>
            </a:r>
          </a:p>
          <a:p>
            <a:r>
              <a:rPr lang="es-ES_tradnl" sz="3200" dirty="0"/>
              <a:t>Socialmente construidos y reforzados</a:t>
            </a:r>
          </a:p>
          <a:p>
            <a:endParaRPr lang="es-ES_tradnl" sz="3200" dirty="0"/>
          </a:p>
          <a:p>
            <a:r>
              <a:rPr lang="es-ES_tradnl" sz="3200" dirty="0"/>
              <a:t>“Actitudes individuales que las personas sostienen en contra de las minorías sexuales”.</a:t>
            </a:r>
          </a:p>
          <a:p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206680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Contribuciones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051540"/>
            <a:ext cx="9720073" cy="3387968"/>
          </a:xfrm>
        </p:spPr>
        <p:txBody>
          <a:bodyPr>
            <a:normAutofit/>
          </a:bodyPr>
          <a:lstStyle/>
          <a:p>
            <a:r>
              <a:rPr lang="es-ES_tradnl" sz="3200" dirty="0"/>
              <a:t>Importancia legislaciones</a:t>
            </a:r>
          </a:p>
          <a:p>
            <a:pPr lvl="1"/>
            <a:r>
              <a:rPr lang="es-ES_tradnl" sz="2800" dirty="0"/>
              <a:t>Proteger y reconocer</a:t>
            </a:r>
          </a:p>
          <a:p>
            <a:pPr lvl="1"/>
            <a:r>
              <a:rPr lang="es-ES_tradnl" sz="2800" dirty="0"/>
              <a:t>Aplicable a diversas poblaciones vulnerables</a:t>
            </a:r>
            <a:endParaRPr lang="es-ES_tradnl" sz="3200" dirty="0"/>
          </a:p>
          <a:p>
            <a:r>
              <a:rPr lang="es-ES_tradnl" sz="3200" dirty="0"/>
              <a:t>Socialización del proceso legislativo</a:t>
            </a:r>
          </a:p>
          <a:p>
            <a:r>
              <a:rPr lang="es-ES_tradnl" sz="3200" dirty="0"/>
              <a:t>Ciclo de la opinión pública</a:t>
            </a:r>
          </a:p>
          <a:p>
            <a:pPr lvl="1"/>
            <a:r>
              <a:rPr lang="es-ES_tradnl" sz="2800" dirty="0"/>
              <a:t>Élites legislativas → percepciones del público</a:t>
            </a:r>
          </a:p>
        </p:txBody>
      </p:sp>
    </p:spTree>
    <p:extLst>
      <p:ext uri="{BB962C8B-B14F-4D97-AF65-F5344CB8AC3E}">
        <p14:creationId xmlns:p14="http://schemas.microsoft.com/office/powerpoint/2010/main" val="29520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determina las actitudes?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411415"/>
          </a:xfrm>
        </p:spPr>
        <p:txBody>
          <a:bodyPr numCol="2">
            <a:normAutofit/>
          </a:bodyPr>
          <a:lstStyle/>
          <a:p>
            <a:r>
              <a:rPr lang="es-ES_tradnl" sz="3200" dirty="0"/>
              <a:t>Características individuales</a:t>
            </a:r>
          </a:p>
          <a:p>
            <a:pPr lvl="1"/>
            <a:r>
              <a:rPr lang="es-ES_tradnl" sz="2800" dirty="0"/>
              <a:t>Género (</a:t>
            </a:r>
            <a:r>
              <a:rPr lang="es-ES_tradnl" sz="2800" dirty="0" err="1"/>
              <a:t>Herek</a:t>
            </a:r>
            <a:r>
              <a:rPr lang="es-ES_tradnl" sz="2800" dirty="0"/>
              <a:t> 1988)</a:t>
            </a:r>
          </a:p>
          <a:p>
            <a:pPr lvl="1"/>
            <a:r>
              <a:rPr lang="es-ES_tradnl" sz="2800" dirty="0"/>
              <a:t>Raza (</a:t>
            </a:r>
            <a:r>
              <a:rPr lang="es-ES_tradnl" sz="2800" dirty="0" err="1"/>
              <a:t>Herek</a:t>
            </a:r>
            <a:r>
              <a:rPr lang="es-ES_tradnl" sz="2800" dirty="0"/>
              <a:t> y </a:t>
            </a:r>
            <a:r>
              <a:rPr lang="es-ES_tradnl" sz="2800" dirty="0" err="1"/>
              <a:t>Capitanio</a:t>
            </a:r>
            <a:r>
              <a:rPr lang="es-ES_tradnl" sz="2800" dirty="0"/>
              <a:t> (1995)</a:t>
            </a:r>
          </a:p>
          <a:p>
            <a:pPr lvl="1"/>
            <a:r>
              <a:rPr lang="es-ES_tradnl" sz="2800" dirty="0"/>
              <a:t>Religiosidad (</a:t>
            </a:r>
            <a:r>
              <a:rPr lang="es-ES_tradnl" sz="2800" dirty="0" err="1"/>
              <a:t>Herek</a:t>
            </a:r>
            <a:r>
              <a:rPr lang="es-ES_tradnl" sz="2800" dirty="0"/>
              <a:t> 1987)</a:t>
            </a:r>
          </a:p>
          <a:p>
            <a:pPr lvl="1"/>
            <a:r>
              <a:rPr lang="es-ES_tradnl" sz="2800" dirty="0"/>
              <a:t>Hipótesis del contacto (Allport 1954, </a:t>
            </a:r>
            <a:r>
              <a:rPr lang="es-ES_tradnl" sz="2800" dirty="0" err="1"/>
              <a:t>Herek</a:t>
            </a:r>
            <a:r>
              <a:rPr lang="es-ES_tradnl" sz="2800" dirty="0"/>
              <a:t> y </a:t>
            </a:r>
            <a:r>
              <a:rPr lang="es-ES_tradnl" sz="2800" dirty="0" err="1"/>
              <a:t>Glunt</a:t>
            </a:r>
            <a:r>
              <a:rPr lang="es-ES_tradnl" sz="2800" dirty="0"/>
              <a:t> 1994)</a:t>
            </a:r>
          </a:p>
          <a:p>
            <a:pPr lvl="1"/>
            <a:r>
              <a:rPr lang="es-ES_tradnl" sz="2800" dirty="0"/>
              <a:t>Creencia de origen de la homosexualidad (</a:t>
            </a:r>
            <a:r>
              <a:rPr lang="es-ES_tradnl" sz="2800" dirty="0" err="1"/>
              <a:t>Weiner</a:t>
            </a:r>
            <a:r>
              <a:rPr lang="es-ES_tradnl" sz="2800" dirty="0"/>
              <a:t> 1985 y Zedillo2015)</a:t>
            </a:r>
          </a:p>
          <a:p>
            <a:pPr lvl="1"/>
            <a:r>
              <a:rPr lang="es-ES_tradnl" sz="2800" dirty="0"/>
              <a:t>Interacciones</a:t>
            </a:r>
          </a:p>
          <a:p>
            <a:pPr lvl="2"/>
            <a:r>
              <a:rPr lang="es-ES_tradnl" sz="2400" dirty="0"/>
              <a:t>Escolaridad (</a:t>
            </a:r>
            <a:r>
              <a:rPr lang="es-ES_tradnl" sz="2400" dirty="0" err="1"/>
              <a:t>Whitley</a:t>
            </a:r>
            <a:r>
              <a:rPr lang="es-ES_tradnl" sz="2400" dirty="0"/>
              <a:t> 2011)</a:t>
            </a:r>
          </a:p>
          <a:p>
            <a:pPr lvl="2"/>
            <a:r>
              <a:rPr lang="es-ES_tradnl" sz="2400" dirty="0"/>
              <a:t>Ideología (Bernard y Lee 2000)</a:t>
            </a:r>
          </a:p>
        </p:txBody>
      </p:sp>
    </p:spTree>
    <p:extLst>
      <p:ext uri="{BB962C8B-B14F-4D97-AF65-F5344CB8AC3E}">
        <p14:creationId xmlns:p14="http://schemas.microsoft.com/office/powerpoint/2010/main" val="130818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¿y el contexto?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7" y="1909924"/>
            <a:ext cx="9720073" cy="1143000"/>
          </a:xfrm>
        </p:spPr>
        <p:txBody>
          <a:bodyPr>
            <a:normAutofit/>
          </a:bodyPr>
          <a:lstStyle/>
          <a:p>
            <a:r>
              <a:rPr lang="es-ES_tradnl" sz="3200" dirty="0"/>
              <a:t>El efecto de variables contextuales ha sido poco explorado en este tema.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24128" y="3264878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/>
              <a:t>Legislaciones ¿Cómo y Por qué?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24127" y="4595447"/>
            <a:ext cx="9720073" cy="1828799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3200" dirty="0"/>
              <a:t>Proceso legislativo: deliberación pública</a:t>
            </a:r>
          </a:p>
          <a:p>
            <a:pPr lvl="1"/>
            <a:r>
              <a:rPr lang="es-ES_tradnl" sz="2800" i="1" dirty="0"/>
              <a:t>Agenda </a:t>
            </a:r>
            <a:r>
              <a:rPr lang="es-ES_tradnl" sz="2800" i="1" dirty="0" err="1"/>
              <a:t>setting</a:t>
            </a:r>
            <a:r>
              <a:rPr lang="es-ES_tradnl" sz="2800" i="1" dirty="0"/>
              <a:t> </a:t>
            </a:r>
            <a:r>
              <a:rPr lang="es-ES_tradnl" sz="2800" dirty="0"/>
              <a:t>(</a:t>
            </a:r>
            <a:r>
              <a:rPr lang="es-ES_tradnl" sz="2800" dirty="0" err="1"/>
              <a:t>Lax</a:t>
            </a:r>
            <a:r>
              <a:rPr lang="es-ES_tradnl" sz="2800" dirty="0"/>
              <a:t> y Phillips 2009)</a:t>
            </a:r>
          </a:p>
          <a:p>
            <a:pPr lvl="1"/>
            <a:r>
              <a:rPr lang="es-ES_tradnl" sz="2800" dirty="0"/>
              <a:t>Público responde (Lenz 2012)</a:t>
            </a:r>
            <a:endParaRPr lang="es-ES_tradnl" sz="3200" dirty="0"/>
          </a:p>
          <a:p>
            <a:r>
              <a:rPr lang="es-ES_tradnl" sz="3200" dirty="0"/>
              <a:t>Relación élites </a:t>
            </a:r>
            <a:r>
              <a:rPr lang="mr-IN" sz="3200" dirty="0"/>
              <a:t>–</a:t>
            </a:r>
            <a:r>
              <a:rPr lang="es-ES_tradnl" sz="3200" dirty="0"/>
              <a:t> público </a:t>
            </a:r>
          </a:p>
        </p:txBody>
      </p:sp>
    </p:spTree>
    <p:extLst>
      <p:ext uri="{BB962C8B-B14F-4D97-AF65-F5344CB8AC3E}">
        <p14:creationId xmlns:p14="http://schemas.microsoft.com/office/powerpoint/2010/main" val="13226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sz="5400" dirty="0"/>
              <a:t>¿Por qué las actitudes respecto al matrimonio igualitario varían entre distintos niveles de inclusión legislativa en México?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235964" y="4851400"/>
                <a:ext cx="9720073" cy="114300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_tradnl" sz="320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↑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𝑁𝑖𝑣𝑒𝑙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𝑑𝑒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𝑖𝑛𝑐𝑙𝑢𝑠𝑖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ó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 ↑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𝑛𝑖𝑣𝑒𝑙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𝑑𝑒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𝑎𝑐𝑒𝑝𝑡𝑎𝑐𝑖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ó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4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5964" y="4851400"/>
                <a:ext cx="9720073" cy="1143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9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¿Por qué México?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32031"/>
          </a:xfrm>
        </p:spPr>
        <p:txBody>
          <a:bodyPr numCol="2">
            <a:normAutofit/>
          </a:bodyPr>
          <a:lstStyle/>
          <a:p>
            <a:r>
              <a:rPr lang="es-ES_tradnl" sz="3200" dirty="0"/>
              <a:t>Sistema federal</a:t>
            </a:r>
          </a:p>
          <a:p>
            <a:pPr lvl="1"/>
            <a:r>
              <a:rPr lang="es-ES_tradnl" sz="2800" dirty="0"/>
              <a:t>Heterogeneidad en definición de matrimonio</a:t>
            </a:r>
          </a:p>
          <a:p>
            <a:pPr lvl="1"/>
            <a:r>
              <a:rPr lang="es-ES_tradnl" sz="2800" dirty="0"/>
              <a:t>Definición conservadora</a:t>
            </a:r>
          </a:p>
          <a:p>
            <a:r>
              <a:rPr lang="es-ES_tradnl" sz="3200" dirty="0"/>
              <a:t>Cambios históricos en relación con autoridades</a:t>
            </a:r>
          </a:p>
          <a:p>
            <a:endParaRPr lang="es-ES_tradnl" sz="3200" dirty="0"/>
          </a:p>
          <a:p>
            <a:endParaRPr lang="es-ES_tradnl" sz="3200" dirty="0"/>
          </a:p>
          <a:p>
            <a:r>
              <a:rPr lang="es-ES_tradnl" sz="3200" dirty="0"/>
              <a:t>Niveles de inclusión:</a:t>
            </a:r>
          </a:p>
          <a:p>
            <a:pPr lvl="1"/>
            <a:r>
              <a:rPr lang="es-ES_tradnl" sz="2800" dirty="0"/>
              <a:t>Total: matrimonio entre personas</a:t>
            </a:r>
          </a:p>
          <a:p>
            <a:pPr lvl="1"/>
            <a:r>
              <a:rPr lang="es-ES_tradnl" sz="2800" dirty="0"/>
              <a:t>Parcial: matrimonio entre hombre y mujer; figura legal similar</a:t>
            </a:r>
          </a:p>
          <a:p>
            <a:pPr lvl="1"/>
            <a:r>
              <a:rPr lang="es-ES_tradnl" sz="2800" dirty="0"/>
              <a:t>Nula: matrimonio entre hombre y mujer, sin figura legal alternativa</a:t>
            </a:r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88955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377A67-EC82-3E4A-A3D4-8BF4D0B83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54000"/>
            <a:ext cx="9525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4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6170B3E-4DAE-A94C-96DA-7B1BE13EF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54000"/>
            <a:ext cx="9525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7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200" y="1967992"/>
            <a:ext cx="11023600" cy="1499616"/>
          </a:xfrm>
        </p:spPr>
        <p:txBody>
          <a:bodyPr>
            <a:normAutofit fontScale="90000"/>
          </a:bodyPr>
          <a:lstStyle/>
          <a:p>
            <a:pPr algn="just"/>
            <a:r>
              <a:rPr lang="es-ES_tradnl" sz="5400" dirty="0"/>
              <a:t>Hi. Las actitudes hacia el matrimonio igualitario tenderán a variar de acuerdo con el nivel de inclusión de las leyes en cada entidad.</a:t>
            </a:r>
            <a:endParaRPr lang="es-ES_tradnl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024128" y="3784600"/>
            <a:ext cx="9720073" cy="2082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_tradnl" sz="3200" dirty="0"/>
              <a:t>Dirección positiva: capacidad de legisladores de fijar un tema en la agenda pública y afirmar ciertos valores que serán socializados (Lenz 2012).</a:t>
            </a:r>
          </a:p>
          <a:p>
            <a:pPr algn="just"/>
            <a:r>
              <a:rPr lang="es-ES_tradnl" sz="3200" dirty="0"/>
              <a:t>Dirección negativa: teoría del conflicto; </a:t>
            </a:r>
            <a:r>
              <a:rPr lang="es-ES_tradnl" sz="3200" dirty="0" err="1"/>
              <a:t>visibilización</a:t>
            </a:r>
            <a:r>
              <a:rPr lang="es-ES_tradnl" sz="3200" dirty="0"/>
              <a:t> de minoría vs sensación de pérdida de mayoría (</a:t>
            </a:r>
            <a:r>
              <a:rPr lang="es-ES_tradnl" sz="3200" dirty="0" err="1"/>
              <a:t>Glaser</a:t>
            </a:r>
            <a:r>
              <a:rPr lang="es-ES_tradnl" sz="3200" dirty="0"/>
              <a:t> 1994)</a:t>
            </a:r>
          </a:p>
          <a:p>
            <a:pPr algn="just"/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1314252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6148</TotalTime>
  <Words>537</Words>
  <Application>Microsoft Macintosh PowerPoint</Application>
  <PresentationFormat>Panorámica</PresentationFormat>
  <Paragraphs>86</Paragraphs>
  <Slides>20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Calibri</vt:lpstr>
      <vt:lpstr>Cambria Math</vt:lpstr>
      <vt:lpstr>Tw Cen MT</vt:lpstr>
      <vt:lpstr>Tw Cen MT Condensed</vt:lpstr>
      <vt:lpstr>Wingdings 3</vt:lpstr>
      <vt:lpstr>Integral</vt:lpstr>
      <vt:lpstr>¿De las leyes nace el amor? El efecto de los cambios legislativos en las actitudes hacia el matrimonio igualitario</vt:lpstr>
      <vt:lpstr>Prejuicios sexuales</vt:lpstr>
      <vt:lpstr>¿Qué determina las actitudes?</vt:lpstr>
      <vt:lpstr>¿y el contexto?</vt:lpstr>
      <vt:lpstr>¿Por qué las actitudes respecto al matrimonio igualitario varían entre distintos niveles de inclusión legislativa en México?</vt:lpstr>
      <vt:lpstr>¿Por qué México?</vt:lpstr>
      <vt:lpstr>Presentación de PowerPoint</vt:lpstr>
      <vt:lpstr>Presentación de PowerPoint</vt:lpstr>
      <vt:lpstr>Hi. Las actitudes hacia el matrimonio igualitario tenderán a variar de acuerdo con el nivel de inclusión de las leyes en cada entidad.</vt:lpstr>
      <vt:lpstr>H2. Las actitudes hacia el matrimonio igualitario tenderán a variar de acuerdo con el tiempo de vigencia de las legislaciones estatales.</vt:lpstr>
      <vt:lpstr>¿Con qué firmeza aprueba o desaprueba que las parejas del mismo sexo puedan tener derecho a casarse?</vt:lpstr>
      <vt:lpstr>Presentación de PowerPoint</vt:lpstr>
      <vt:lpstr>Modelos</vt:lpstr>
      <vt:lpstr>Resultados</vt:lpstr>
      <vt:lpstr>Presentación de PowerPoint</vt:lpstr>
      <vt:lpstr>Presentación de PowerPoint</vt:lpstr>
      <vt:lpstr>Presentación de PowerPoint</vt:lpstr>
      <vt:lpstr>Conclusiones</vt:lpstr>
      <vt:lpstr>Limitaciones</vt:lpstr>
      <vt:lpstr>Contribuciones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¿De las leyes nace el amor? El efecto de los cambios legislativos en las actitudes hacia el matrimonio igualitario</dc:title>
  <dc:creator>Katia Guzman Martinez</dc:creator>
  <cp:lastModifiedBy>Katia Guzman Martinez</cp:lastModifiedBy>
  <cp:revision>21</cp:revision>
  <cp:lastPrinted>2018-08-28T05:43:23Z</cp:lastPrinted>
  <dcterms:created xsi:type="dcterms:W3CDTF">2018-08-27T23:52:08Z</dcterms:created>
  <dcterms:modified xsi:type="dcterms:W3CDTF">2021-10-25T15:38:15Z</dcterms:modified>
</cp:coreProperties>
</file>