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71" r:id="rId2"/>
    <p:sldId id="1192" r:id="rId3"/>
    <p:sldId id="1103" r:id="rId4"/>
    <p:sldId id="1063" r:id="rId5"/>
    <p:sldId id="1170" r:id="rId6"/>
    <p:sldId id="1121" r:id="rId7"/>
    <p:sldId id="1178" r:id="rId8"/>
    <p:sldId id="1179" r:id="rId9"/>
    <p:sldId id="1181" r:id="rId10"/>
    <p:sldId id="1182" r:id="rId11"/>
    <p:sldId id="1183" r:id="rId12"/>
    <p:sldId id="1184" r:id="rId13"/>
    <p:sldId id="1185" r:id="rId14"/>
    <p:sldId id="1186" r:id="rId15"/>
    <p:sldId id="1201" r:id="rId16"/>
    <p:sldId id="1188" r:id="rId17"/>
    <p:sldId id="1118" r:id="rId18"/>
    <p:sldId id="1168" r:id="rId19"/>
    <p:sldId id="1189" r:id="rId20"/>
    <p:sldId id="1166" r:id="rId21"/>
    <p:sldId id="1119" r:id="rId22"/>
    <p:sldId id="1190" r:id="rId23"/>
    <p:sldId id="1165" r:id="rId24"/>
    <p:sldId id="1115" r:id="rId25"/>
    <p:sldId id="1110" r:id="rId26"/>
    <p:sldId id="1191" r:id="rId27"/>
    <p:sldId id="1117" r:id="rId28"/>
    <p:sldId id="1120" r:id="rId29"/>
    <p:sldId id="1172" r:id="rId30"/>
    <p:sldId id="1173" r:id="rId31"/>
    <p:sldId id="1169" r:id="rId32"/>
    <p:sldId id="372" r:id="rId33"/>
    <p:sldId id="1067" r:id="rId34"/>
    <p:sldId id="374" r:id="rId35"/>
    <p:sldId id="1064" r:id="rId36"/>
    <p:sldId id="1065" r:id="rId37"/>
    <p:sldId id="1066" r:id="rId38"/>
    <p:sldId id="1068" r:id="rId39"/>
    <p:sldId id="1070" r:id="rId40"/>
    <p:sldId id="1195" r:id="rId41"/>
    <p:sldId id="1196" r:id="rId42"/>
    <p:sldId id="1198" r:id="rId43"/>
    <p:sldId id="1199" r:id="rId44"/>
    <p:sldId id="1200" r:id="rId45"/>
    <p:sldId id="1073" r:id="rId46"/>
    <p:sldId id="1071" r:id="rId47"/>
    <p:sldId id="1175" r:id="rId48"/>
    <p:sldId id="1176" r:id="rId49"/>
    <p:sldId id="1174" r:id="rId50"/>
    <p:sldId id="1072" r:id="rId51"/>
    <p:sldId id="1074" r:id="rId52"/>
    <p:sldId id="1077" r:id="rId53"/>
    <p:sldId id="1076" r:id="rId54"/>
    <p:sldId id="1075" r:id="rId55"/>
    <p:sldId id="1078" r:id="rId56"/>
    <p:sldId id="1080" r:id="rId57"/>
    <p:sldId id="1087" r:id="rId58"/>
    <p:sldId id="1081" r:id="rId59"/>
    <p:sldId id="1082" r:id="rId60"/>
    <p:sldId id="1084" r:id="rId61"/>
    <p:sldId id="1085" r:id="rId62"/>
    <p:sldId id="1086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1192"/>
            <p14:sldId id="1103"/>
            <p14:sldId id="1063"/>
            <p14:sldId id="1170"/>
            <p14:sldId id="1121"/>
            <p14:sldId id="1178"/>
            <p14:sldId id="1179"/>
            <p14:sldId id="1181"/>
            <p14:sldId id="1182"/>
            <p14:sldId id="1183"/>
            <p14:sldId id="1184"/>
            <p14:sldId id="1185"/>
            <p14:sldId id="1186"/>
            <p14:sldId id="1201"/>
            <p14:sldId id="1188"/>
            <p14:sldId id="1118"/>
            <p14:sldId id="1168"/>
            <p14:sldId id="1189"/>
            <p14:sldId id="1166"/>
            <p14:sldId id="1119"/>
            <p14:sldId id="1190"/>
            <p14:sldId id="1165"/>
            <p14:sldId id="1115"/>
            <p14:sldId id="1110"/>
            <p14:sldId id="1191"/>
            <p14:sldId id="1117"/>
            <p14:sldId id="1120"/>
            <p14:sldId id="1172"/>
            <p14:sldId id="1173"/>
            <p14:sldId id="1169"/>
            <p14:sldId id="372"/>
            <p14:sldId id="1067"/>
            <p14:sldId id="374"/>
            <p14:sldId id="1064"/>
            <p14:sldId id="1065"/>
            <p14:sldId id="1066"/>
            <p14:sldId id="1068"/>
            <p14:sldId id="1070"/>
            <p14:sldId id="1195"/>
            <p14:sldId id="1196"/>
            <p14:sldId id="1198"/>
            <p14:sldId id="1199"/>
            <p14:sldId id="1200"/>
            <p14:sldId id="1073"/>
            <p14:sldId id="1071"/>
            <p14:sldId id="1175"/>
            <p14:sldId id="1176"/>
            <p14:sldId id="1174"/>
            <p14:sldId id="1072"/>
            <p14:sldId id="1074"/>
            <p14:sldId id="1077"/>
            <p14:sldId id="1076"/>
            <p14:sldId id="1075"/>
            <p14:sldId id="1078"/>
            <p14:sldId id="1080"/>
            <p14:sldId id="1087"/>
            <p14:sldId id="1081"/>
            <p14:sldId id="1082"/>
            <p14:sldId id="1084"/>
            <p14:sldId id="1085"/>
            <p14:sldId id="10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652" autoAdjust="0"/>
    <p:restoredTop sz="90937" autoAdjust="0"/>
  </p:normalViewPr>
  <p:slideViewPr>
    <p:cSldViewPr snapToGrid="0">
      <p:cViewPr varScale="1">
        <p:scale>
          <a:sx n="118" d="100"/>
          <a:sy n="118" d="100"/>
        </p:scale>
        <p:origin x="10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1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https://blog.floydhub.com/an-introduction-to-q-learning-reinforcement-learning/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94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76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3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6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08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96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 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Some arrows are omitted, since some values are overwritten within an episode.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4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44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4400" b="0" i="0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r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𝑉(2)←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2)=−1−4=−5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2)=−1−6=−7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4)=−1+0=−1</a:t>
                </a:r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1,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…</a:t>
                </a:r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42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−1−4+1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 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−1−5+2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−1+𝑄(1,𝑙)−𝑄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−1−4+1)=−5 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−1−5+2)=−6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0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then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could bootstrap off learn the more accurate Q value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from state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then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could bootstrap off learn the more accurate Q value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3,𝑙)=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−1+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from state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538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𝑉(𝑠)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4)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3)←𝑉(2)←𝑉(1)←𝑉(2)←𝑉(3)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𝑉(1),𝑉(2),𝑉(3)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𝑄(3,𝑟)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𝑄(4,𝑟)</a:t>
                </a:r>
                <a:r>
                  <a:rPr lang="en-US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91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𝑣_𝜋 (𝑠)</a:t>
                </a:r>
                <a:r>
                  <a:rPr lang="en-US" b="0" i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∑_𝑎▒〖𝜋(𝑎│𝑠) 𝑞_𝜋 (𝑠,𝑎)〗</a:t>
                </a:r>
                <a:r>
                  <a:rPr lang="en-US" b="0" i="0">
                    <a:latin typeface="Cambria Math" panose="02040503050406030204" pitchFamily="18" charset="0"/>
                  </a:rPr>
                  <a:t>;</a:t>
                </a:r>
                <a:r>
                  <a:rPr lang="en-US" i="0">
                    <a:latin typeface="Cambria Math" panose="02040503050406030204" pitchFamily="18" charset="0"/>
                  </a:rPr>
                  <a:t>𝑞_𝜋 (𝑠,𝑎)=𝑅_𝑠^𝑎+𝛾𝑣_𝜋 (𝑠^′ 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(𝑠,𝑎)=𝑅_𝑠^𝑎+𝛾𝑣_∗ (𝑠^′ 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3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287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287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436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e.g., if 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leads to that trajectory instead of the experienced trajectory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→3→4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e.g., if 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3→2→3→4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leads to that trajectory instead of the experienced trajectory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3→2→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→3→4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14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;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different actions lead to the terminal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b="0" i="0">
                    <a:latin typeface="Cambria Math" panose="02040503050406030204" pitchFamily="18" charset="0"/>
                  </a:rPr>
                  <a:t>𝑎=1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−100</a:t>
                </a:r>
                <a:r>
                  <a:rPr lang="en-US" dirty="0"/>
                  <a:t>;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i="0">
                    <a:latin typeface="Cambria Math" panose="02040503050406030204" pitchFamily="18" charset="0"/>
                  </a:rPr>
                  <a:t>𝑎=2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+4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, different actions lead to the terminal state </a:t>
                </a:r>
                <a:r>
                  <a:rPr lang="en-US" b="0" i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6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88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(Here we assume the upper 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never taken, otherwise we need to account for more cases.)</a:t>
                </a:r>
              </a:p>
              <a:p>
                <a:endParaRPr lang="en-US" dirty="0"/>
              </a:p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→4,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→4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𝑄(𝐵,2)→4,</a:t>
                </a:r>
                <a:r>
                  <a:rPr lang="en-US" i="0">
                    <a:latin typeface="Cambria Math" panose="02040503050406030204" pitchFamily="18" charset="0"/>
                  </a:rPr>
                  <a:t>𝑄(</a:t>
                </a:r>
                <a:r>
                  <a:rPr lang="en-US" b="0" i="0">
                    <a:latin typeface="Cambria Math" panose="02040503050406030204" pitchFamily="18" charset="0"/>
                  </a:rPr>
                  <a:t>𝐷</a:t>
                </a:r>
                <a:r>
                  <a:rPr lang="en-US" i="0">
                    <a:latin typeface="Cambria Math" panose="02040503050406030204" pitchFamily="18" charset="0"/>
                  </a:rPr>
                  <a:t>,2)→4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76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𝑄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(𝑆_𝑡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,𝐴_𝑡 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←</a:t>
                </a:r>
                <a:r>
                  <a:rPr lang="en-US" i="0">
                    <a:latin typeface="Cambria Math" panose="02040503050406030204" pitchFamily="18" charset="0"/>
                  </a:rPr>
                  <a:t>𝑅_(𝑡+1)+𝛾𝑄(𝑆_(𝑡+1),𝐴_(𝑡+1) 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8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:r>
                  <a:rPr lang="en-US" i="0">
                    <a:latin typeface="Cambria Math" panose="02040503050406030204" pitchFamily="18" charset="0"/>
                  </a:rPr>
                  <a:t>𝑄(𝑆_𝑡,𝐴_𝑡 )←𝑅_(𝑡+1)+𝛾  max┬𝑎′⁡𝑄(𝑆_(𝑡+1),𝑎′)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81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38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49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1211.png"/><Relationship Id="rId7" Type="http://schemas.openxmlformats.org/officeDocument/2006/relationships/image" Target="../media/image61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2.png"/><Relationship Id="rId5" Type="http://schemas.openxmlformats.org/officeDocument/2006/relationships/image" Target="../media/image4100.png"/><Relationship Id="rId10" Type="http://schemas.openxmlformats.org/officeDocument/2006/relationships/image" Target="../media/image910.png"/><Relationship Id="rId4" Type="http://schemas.openxmlformats.org/officeDocument/2006/relationships/image" Target="../media/image21.png"/><Relationship Id="rId9" Type="http://schemas.openxmlformats.org/officeDocument/2006/relationships/image" Target="../media/image8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230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40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71.png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70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1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8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93.png"/><Relationship Id="rId3" Type="http://schemas.openxmlformats.org/officeDocument/2006/relationships/image" Target="../media/image300.png"/><Relationship Id="rId7" Type="http://schemas.openxmlformats.org/officeDocument/2006/relationships/image" Target="../media/image116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4" Type="http://schemas.openxmlformats.org/officeDocument/2006/relationships/image" Target="../media/image500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99.png"/><Relationship Id="rId3" Type="http://schemas.openxmlformats.org/officeDocument/2006/relationships/image" Target="../media/image330.png"/><Relationship Id="rId7" Type="http://schemas.openxmlformats.org/officeDocument/2006/relationships/image" Target="../media/image116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4" Type="http://schemas.openxmlformats.org/officeDocument/2006/relationships/image" Target="../media/image88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0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0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0.png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0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9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1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0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0.pn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0.pn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1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56" y="1958975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L7.2.</a:t>
            </a:r>
            <a:r>
              <a:rPr lang="en-US" sz="4400"/>
              <a:t>X Worked </a:t>
            </a:r>
            <a:r>
              <a:rPr lang="en-US" sz="4400" dirty="0"/>
              <a:t>Examples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187065-CCC9-41B0-860B-0D4AA0BF1B49}"/>
              </a:ext>
            </a:extLst>
          </p:cNvPr>
          <p:cNvGrpSpPr/>
          <p:nvPr/>
        </p:nvGrpSpPr>
        <p:grpSpPr>
          <a:xfrm>
            <a:off x="632741" y="4283068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83F82A-19EB-4255-AFE4-4B541E34A83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59C39E-6249-4B50-9B1B-355C73E0455B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FE4532-CC67-4508-B664-A5CA0305C2FB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758EFA-006A-40BB-AE0D-46F8119B881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477C53-36BE-48FD-BB96-CE87061936D1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3153E6-C4BE-430D-8E35-5890600F5EF7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926766-1A1B-41F4-8EA1-3D7A280DBE67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81ACB0-2B89-4093-B841-B0E94C2300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8C45C3-F9E5-45FB-A111-B9B998F10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0F7E3BF-83A7-4D90-9675-66A42838E5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1F3A613-B12F-4653-A208-F183308FD9D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07B39C-7846-481D-966C-FE8A4420EBF7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7408653-D48D-41ED-8186-80E3127BA40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3CC0ECB-2D64-4FFA-8315-CA7711E62F5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4F176EA-07B2-47C7-8B79-A68E38F77D42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290FFF3-10E4-4AC1-8750-EC32131F224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060D423-B1C4-424D-B18A-78319EDB0507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69" y="4420898"/>
            <a:ext cx="5040911" cy="24371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2.1 Policy Evaluation of Det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48B52E-20D2-4B65-BD3B-D7B8BF4C7A4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0D37A5-4580-4261-B0D6-D4B49CE114F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FF6E41-658E-4FDA-B49E-F489D602067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60346E-E0C1-484E-9A9E-E4A8CB9E915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18F8C-5813-4F87-9601-F32E7CF41FC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AFFF51D-928D-4E7F-B1F5-C06CD9D7A678}"/>
                </a:ext>
              </a:extLst>
            </p:cNvPr>
            <p:cNvCxnSpPr>
              <a:cxnSpLocks/>
              <a:stCxn id="3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E1CE9B3-EDDC-406C-B9F6-F463AFD50EA9}"/>
                </a:ext>
              </a:extLst>
            </p:cNvPr>
            <p:cNvCxnSpPr>
              <a:cxnSpLocks/>
              <a:endCxn id="3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99051F-9235-4F25-8F58-11E9C04093DC}"/>
                </a:ext>
              </a:extLst>
            </p:cNvPr>
            <p:cNvCxnSpPr>
              <a:cxnSpLocks/>
              <a:stCxn id="4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087336-E927-4977-9064-DEFDFE02EC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2CA8630-0C0C-4B42-B02B-7D2DABB9FE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865BA7-B0F5-4439-866F-09BFD86E31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48FEFBD-665E-49C3-ADF3-24BA7378F92B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C7B0C41-9CC1-40CD-80BB-CA3951191AD4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BFC2292-8F66-4073-AF64-B97D7E52652C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C8E63-1498-4695-B4A8-B3CAEC0D9DE3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BEF5B4-EE6A-4CB6-B147-3D426B5152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1044EF-C3CC-49B3-BFE7-7ADAB384E55A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7879906"/>
                  </p:ext>
                </p:extLst>
              </p:nvPr>
            </p:nvGraphicFramePr>
            <p:xfrm>
              <a:off x="6517177" y="4884115"/>
              <a:ext cx="2505482" cy="14178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Iter3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7879906"/>
                  </p:ext>
                </p:extLst>
              </p:nvPr>
            </p:nvGraphicFramePr>
            <p:xfrm>
              <a:off x="6517177" y="4884115"/>
              <a:ext cx="2505482" cy="14178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1667" r="-166942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1667" r="-117204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1667" r="-3810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1667" r="-16694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1667" r="-117204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1667" r="-3810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205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Iter3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990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489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dirty="0"/>
              <a:t>3.1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 or 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868409-27A4-4D43-9F53-E558A672E3C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95F1CF-1BFB-43C1-A276-CD488E7C92A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36696D-7AEB-4FB8-B202-B80DE5803FE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7F586-3DF8-41F4-B9DC-CDD9B5E951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C8A02B-6A8A-4333-B8F3-3D179FF70CC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048E0D-B560-4BCF-92ED-AB9A0FD57CBE}"/>
                </a:ext>
              </a:extLst>
            </p:cNvPr>
            <p:cNvCxnSpPr>
              <a:cxnSpLocks/>
              <a:stCxn id="3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39B295-2B50-4EBD-805D-733D6815FDB4}"/>
                </a:ext>
              </a:extLst>
            </p:cNvPr>
            <p:cNvCxnSpPr>
              <a:cxnSpLocks/>
              <a:endCxn id="3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9B5808-1DD1-4643-B592-22F0D22F7F7F}"/>
                </a:ext>
              </a:extLst>
            </p:cNvPr>
            <p:cNvCxnSpPr>
              <a:cxnSpLocks/>
              <a:stCxn id="41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A513617-A9A2-45C2-AC29-FF9DD854E9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7BA1A6-CBBF-464B-AAB3-D4543DF583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CA1541-991D-4AD2-8051-FDA1FA88D5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40381FD-DBCE-40C1-B751-9B1D4F046194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26F0D96-F158-44A3-B4C9-BBE643D2AE9A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03465BD-9CCF-4989-AD13-A783EA35EF67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71F28A-80E9-4520-AD6E-A86007D0650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5C7754-B28E-4AC0-A0CE-CFDC0D1B6D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91F26-4F05-4EB6-804C-86A1A5BBC42C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4F4B9B05-C46A-4DE7-A61C-F87D04E9C5A2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0660395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0660395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706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5896"/>
                <a:ext cx="8229600" cy="3673521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is now stable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so we have found the optimal policy. (We do not need to re-run Policy Evaluation, since we do not care if the value functions converge as long as the policy is stable.)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5896"/>
                <a:ext cx="8229600" cy="3673521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1138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95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</p:spPr>
            <p:txBody>
              <a:bodyPr>
                <a:no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2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</m:oMath>
                </a14:m>
                <a:endParaRPr lang="en-US" sz="1200" b="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5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105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=−100,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B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C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C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D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200" i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4A8411-ACC3-4CE1-87C4-C7CF399E9883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1D67AC-880E-47E6-A28F-61A072547D2E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9C9901-7C6E-46D8-A12D-5996449008E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0BDFD3-7B42-4B62-96B2-9C878C85C36A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825C75-4615-4CBC-8D99-AB7B00A00F4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E1FBF8-4DEE-4944-8598-0329E01CD3B2}"/>
                </a:ext>
              </a:extLst>
            </p:cNvPr>
            <p:cNvCxnSpPr>
              <a:cxnSpLocks/>
              <a:stCxn id="26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64EFAB-4597-44CE-B427-BC41BD07006D}"/>
                </a:ext>
              </a:extLst>
            </p:cNvPr>
            <p:cNvCxnSpPr>
              <a:cxnSpLocks/>
              <a:endCxn id="27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556E1C-7BFB-447B-A1E7-398D98D30994}"/>
                </a:ext>
              </a:extLst>
            </p:cNvPr>
            <p:cNvCxnSpPr>
              <a:cxnSpLocks/>
              <a:stCxn id="28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86C7118-553A-4F43-98B1-5865C6D017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B2BFB8-C3A7-43FC-B7FB-027793A40F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A0A1B93-0FB8-4FA3-8182-3857AA0A6F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8F10BA9-3CCC-42E9-93C2-5DB37BE13FF7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8EB5576-DDA5-4C40-8DB7-1816721298C8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071AD0C8-C922-4BB6-ABF0-FF549A60EFD1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3BDA32-4551-405A-831D-1B83C333A4AF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0CD2DB-911E-493E-8397-3D0FA6760DBB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D6D741-1BCF-4832-90D1-FA0C4AEB6F41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EDA2199-2874-44DA-8BB6-8BC4B42957F6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974891"/>
                  </p:ext>
                </p:extLst>
              </p:nvPr>
            </p:nvGraphicFramePr>
            <p:xfrm>
              <a:off x="6517177" y="4770827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974891"/>
                  </p:ext>
                </p:extLst>
              </p:nvPr>
            </p:nvGraphicFramePr>
            <p:xfrm>
              <a:off x="6517177" y="4770827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4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15094" r="-166942" b="-366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15094" r="-117204" b="-366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15094" r="-3810" b="-3660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90000" r="-166942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90000" r="-117204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90000" r="-3810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85246" r="-166942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85246" r="-117204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85246" r="-3810" b="-1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91667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91667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91667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3F1EAD-E35B-4149-894E-300B6C9BE5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512465" y="5388945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265130-D114-4A04-9180-6C5DC7D9E065}"/>
              </a:ext>
            </a:extLst>
          </p:cNvPr>
          <p:cNvCxnSpPr>
            <a:cxnSpLocks/>
          </p:cNvCxnSpPr>
          <p:nvPr/>
        </p:nvCxnSpPr>
        <p:spPr bwMode="auto">
          <a:xfrm flipH="1">
            <a:off x="8189506" y="5015492"/>
            <a:ext cx="875128" cy="5760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C0F888-3332-4825-B0BD-4E94F10D7C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700958" y="5324833"/>
            <a:ext cx="363675" cy="224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3FAE56-A995-4337-BC4A-C776B3285439}"/>
              </a:ext>
            </a:extLst>
          </p:cNvPr>
          <p:cNvCxnSpPr>
            <a:cxnSpLocks/>
          </p:cNvCxnSpPr>
          <p:nvPr/>
        </p:nvCxnSpPr>
        <p:spPr bwMode="auto">
          <a:xfrm flipH="1">
            <a:off x="7514028" y="574101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8E73FB-E183-4120-9A60-9867A2E4313C}"/>
              </a:ext>
            </a:extLst>
          </p:cNvPr>
          <p:cNvCxnSpPr>
            <a:cxnSpLocks/>
          </p:cNvCxnSpPr>
          <p:nvPr/>
        </p:nvCxnSpPr>
        <p:spPr bwMode="auto">
          <a:xfrm flipH="1">
            <a:off x="8166836" y="5426497"/>
            <a:ext cx="875128" cy="5760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3441D1-D1E2-471F-B407-B1B59B6F33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678288" y="5735838"/>
            <a:ext cx="363675" cy="224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AAD664-2E6A-414D-844C-071FE4D50BBA}"/>
              </a:ext>
            </a:extLst>
          </p:cNvPr>
          <p:cNvCxnSpPr>
            <a:cxnSpLocks/>
          </p:cNvCxnSpPr>
          <p:nvPr/>
        </p:nvCxnSpPr>
        <p:spPr bwMode="auto">
          <a:xfrm flipH="1">
            <a:off x="7491358" y="6152023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76D6F7C-9C37-4A1B-A5FC-E90C839EDF1C}"/>
                  </a:ext>
                </a:extLst>
              </p:cNvPr>
              <p:cNvSpPr txBox="1"/>
              <p:nvPr/>
            </p:nvSpPr>
            <p:spPr>
              <a:xfrm>
                <a:off x="6279420" y="4470363"/>
                <a:ext cx="28645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effectLst/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sz="1600" dirty="0"/>
                  <a:t> is omitted)</a:t>
                </a:r>
                <a:endParaRPr lang="en-SE" sz="16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76D6F7C-9C37-4A1B-A5FC-E90C839ED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420" y="4470363"/>
                <a:ext cx="2864580" cy="338554"/>
              </a:xfrm>
              <a:prstGeom prst="rect">
                <a:avLst/>
              </a:prstGeom>
              <a:blipFill>
                <a:blip r:embed="rId12"/>
                <a:stretch>
                  <a:fillRect l="-1064" t="-5357" b="-2142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84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60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  <a:blipFill>
                <a:blip r:embed="rId3"/>
                <a:stretch>
                  <a:fillRect l="-1172" t="-2925" b="-9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611045"/>
                  </p:ext>
                </p:extLst>
              </p:nvPr>
            </p:nvGraphicFramePr>
            <p:xfrm>
              <a:off x="6522867" y="462647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611045"/>
                  </p:ext>
                </p:extLst>
              </p:nvPr>
            </p:nvGraphicFramePr>
            <p:xfrm>
              <a:off x="6522867" y="462647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98387" r="-103704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98387" r="-3704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3279" r="-10370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3279" r="-370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3279" r="-10370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3279" r="-3704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/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32A2BB0-DEEC-487C-BB80-C80A9DBE4C03}"/>
              </a:ext>
            </a:extLst>
          </p:cNvPr>
          <p:cNvGrpSpPr/>
          <p:nvPr/>
        </p:nvGrpSpPr>
        <p:grpSpPr>
          <a:xfrm>
            <a:off x="803462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1E13D5-67CD-4F64-B2F2-8E3941CB8D1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43AEC1-CB4A-47C0-835F-3437C4D45A6A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4F0352-F5D6-4E2C-8AC9-615718D3768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D44101-40B2-4DC3-8569-90D271ED7C46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F62548-1882-42EF-A0A8-BEF381861F8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E29ACD-CED9-42FC-AB0F-1FAC86AF45C5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FF0C08-FCC3-45BA-B800-69ADF7845E60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3F2DB-B24F-45E5-87A8-E07BCFCB4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7F304B-DE57-4BBB-8312-2F8F176222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4BBBD6-73B9-4172-A40D-6B603A0B5E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302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  <a:blipFill>
                <a:blip r:embed="rId3"/>
                <a:stretch>
                  <a:fillRect l="-1586" t="-3846" b="-53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595559"/>
                  </p:ext>
                </p:extLst>
              </p:nvPr>
            </p:nvGraphicFramePr>
            <p:xfrm>
              <a:off x="6562516" y="460853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595559"/>
                  </p:ext>
                </p:extLst>
              </p:nvPr>
            </p:nvGraphicFramePr>
            <p:xfrm>
              <a:off x="6562516" y="460853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98387" r="-10220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98387" r="-2963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3279" r="-10220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3279" r="-296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3279" r="-10220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3279" r="-296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63A7277-D369-4576-90EA-923DE6308165}"/>
              </a:ext>
            </a:extLst>
          </p:cNvPr>
          <p:cNvGrpSpPr/>
          <p:nvPr/>
        </p:nvGrpSpPr>
        <p:grpSpPr>
          <a:xfrm>
            <a:off x="910890" y="4506107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609787-C933-46A4-BB8A-05488A896EB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5D755D-1CA7-4FEF-A388-1C06D03A4082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8A47DB-29F9-4DA5-8811-958300539CF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0FCDFF-5DAD-4C3C-B25B-DEFB481523C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047034-64C6-43BA-A859-5869B0543BDA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24D776-26B1-4C96-8A26-6DFDFF0E7A2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FA504F-FA6D-4BF9-9CC8-A2247B71EF4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2157E9-B504-4615-823C-982A6E2A1D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D5E9-E10C-47C5-A0D1-C1997265CE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43D34D-7A24-4D1D-8746-78A69E45DB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090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4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599" cy="868362"/>
          </a:xfrm>
        </p:spPr>
        <p:txBody>
          <a:bodyPr/>
          <a:lstStyle/>
          <a:p>
            <a:r>
              <a:rPr lang="en-US" sz="3200" dirty="0"/>
              <a:t>Recall: 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12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  <a:blipFill>
                <a:blip r:embed="rId3"/>
                <a:stretch>
                  <a:fillRect l="-483" t="-27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597119"/>
                  </p:ext>
                </p:extLst>
              </p:nvPr>
            </p:nvGraphicFramePr>
            <p:xfrm>
              <a:off x="6538199" y="462612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597119"/>
                  </p:ext>
                </p:extLst>
              </p:nvPr>
            </p:nvGraphicFramePr>
            <p:xfrm>
              <a:off x="6538199" y="462612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98387" r="-10220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98387" r="-2963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3279" r="-10220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3279" r="-296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3279" r="-10220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3279" r="-296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526DF31-695C-42B6-A877-E9B6B3D2EF5B}"/>
              </a:ext>
            </a:extLst>
          </p:cNvPr>
          <p:cNvGrpSpPr/>
          <p:nvPr/>
        </p:nvGrpSpPr>
        <p:grpSpPr>
          <a:xfrm>
            <a:off x="91089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020010-6AD8-4669-ADF4-6D2E1FA76DC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C3109D-EC0C-4553-8D47-F2827557CE8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1782FA-C2E5-4658-8DE2-F36B26CBD90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8DB9B1-EADA-40AB-B231-552977B8117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1F1D95D-673A-4D50-AA55-F95C8F22C07F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BDB609-BD42-4441-9778-F99DB92D2B4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FA3994-8C54-4E81-A40D-5EA05769CF6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B1B355-9685-4034-839A-F6BD3C4501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E1C8F9-D8BA-4E50-A15B-B39E1A116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85681D-8809-4BC5-BD56-87C03D8F7A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FBB43C-7EB4-4669-8DC0-CD4C07B65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1435" y="565403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A32570-F519-4F28-A42D-5FEE0B3C7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1435" y="6053382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3D0E9-34C8-4204-BE35-64A2762C8958}"/>
              </a:ext>
            </a:extLst>
          </p:cNvPr>
          <p:cNvCxnSpPr>
            <a:cxnSpLocks/>
          </p:cNvCxnSpPr>
          <p:nvPr/>
        </p:nvCxnSpPr>
        <p:spPr bwMode="auto">
          <a:xfrm flipH="1">
            <a:off x="8028259" y="5279807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782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TD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  <a:blipFill>
                <a:blip r:embed="rId3"/>
                <a:stretch>
                  <a:fillRect l="-483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369719"/>
                  </p:ext>
                </p:extLst>
              </p:nvPr>
            </p:nvGraphicFramePr>
            <p:xfrm>
              <a:off x="6522867" y="4597674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369719"/>
                  </p:ext>
                </p:extLst>
              </p:nvPr>
            </p:nvGraphicFramePr>
            <p:xfrm>
              <a:off x="6522867" y="4597674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/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958E67-22BA-4A6B-B6A9-CDD248F946D8}"/>
              </a:ext>
            </a:extLst>
          </p:cNvPr>
          <p:cNvGrpSpPr/>
          <p:nvPr/>
        </p:nvGrpSpPr>
        <p:grpSpPr>
          <a:xfrm>
            <a:off x="108721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1FD96A-1028-4A95-B30F-B24D770D2AF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032316-15F8-4FCC-A8E0-9204301E981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69FCB9-3DA3-4B0C-B97F-F6058049433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20535B-C812-4325-A2D9-88B87A4B03D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2C3DA7-3FF5-4A54-905D-E980203231A9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0E6068-CF0B-46E9-B12D-172AB7BC410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C2724A-5802-4235-935E-59AA3B2AD94D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3A8D58-A3DD-4B34-8C93-67FA5AE5C8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AA4F9A-3514-4E54-A93F-6CA77C112B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B2B029-68CA-44DB-B8C2-9DFED374EE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A5A609-03C2-40E1-B777-04BDBAF28262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9934" y="5586110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7B5108-534E-4F55-A923-DF45E9301D8F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9934" y="5965940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159093-C546-4FA2-BF54-449CC12CAC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9933" y="5205964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302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76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</p:spPr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  <a:blipFill>
                <a:blip r:embed="rId3"/>
                <a:stretch>
                  <a:fillRect l="-500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639" r="-30422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639" r="-2020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639" r="-10352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27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01639" r="-3042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01639" r="-2020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01639" r="-1035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1639" r="-279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201639" r="-3042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01639" r="-2020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201639" r="-1035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1639" r="-279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301639" r="-3042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301639" r="-2020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301639" r="-1035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1639" r="-27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401639" r="-30422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401639" r="-2020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401639" r="-103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01639" r="-27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D79E8A4-2C93-432F-8C94-9EFAF4D49CC8}"/>
              </a:ext>
            </a:extLst>
          </p:cNvPr>
          <p:cNvGrpSpPr/>
          <p:nvPr/>
        </p:nvGrpSpPr>
        <p:grpSpPr>
          <a:xfrm>
            <a:off x="1088261" y="4480514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D6B171-08E2-4861-A2D0-579238DCE64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F7B6E0-661D-4CD6-9875-402B8E079CD8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EB3AD0-6743-42A9-A4B7-908BFE786575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EF0AC1-9972-465C-A1D7-640369C52E2B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78EFD2-85DD-45FA-88A4-7269D57105AA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B5A2A7-0AA7-4D26-8543-827883466560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92B05C-709A-44BD-A739-D81B820D36F0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CA6124-5F7F-4C42-B98F-831EEE33FA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8FF445-E819-436E-BB41-0D58385DC8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833C22-A3E4-4150-93F8-9A4908EE27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4D2917-841E-4C47-AF5A-DF390ED23EE3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73382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51039-AD0A-484C-B265-0CF38CE9F5BE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6153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4035BF-BECE-4952-B249-941B15962100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369100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33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0+4=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  <a:blipFill>
                <a:blip r:embed="rId3"/>
                <a:stretch>
                  <a:fillRect l="-519" t="-27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380ABA6-D5D6-4688-9240-1CF27D48C8EB}"/>
              </a:ext>
            </a:extLst>
          </p:cNvPr>
          <p:cNvGrpSpPr/>
          <p:nvPr/>
        </p:nvGrpSpPr>
        <p:grpSpPr>
          <a:xfrm>
            <a:off x="1039367" y="4342135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0FCD0-9B25-4D63-8A5D-963C8E4FFD9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D3A8AE-8D77-43C5-A130-D56A33D22A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1BD68B-AFCE-44A8-A429-6A381A010FA4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E3D29-E139-4B42-9ED5-44864402ED0C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8848BD-4AE8-472E-9D80-C118BFD35EAC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127A71-DE0E-4BD3-94A4-2206238136A1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43E571-3728-4EC4-85D7-BCC491C34F08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90B3FA-48A7-435E-8B3E-0BF3B68618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292DEF-966F-4E56-B283-E9D79E4FE7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C673B6-2399-4322-8AF9-14444222D7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1E288-2CC5-42ED-8E27-B3A3F78B01A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74336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0BDFC0-74BC-4727-91BD-57529F7342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6112701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B3E6A3-5BB9-497B-8DE4-92D37F286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35890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814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</p:spPr>
            <p:txBody>
              <a:bodyPr/>
              <a:lstStyle/>
              <a:p>
                <a:r>
                  <a:rPr lang="en-US" sz="3600" dirty="0"/>
                  <a:t>QL, Episodes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  <a:blipFill>
                <a:blip r:embed="rId2"/>
                <a:stretch>
                  <a:fillRect l="-345"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  <a:blipFill>
                <a:blip r:embed="rId3"/>
                <a:stretch>
                  <a:fillRect l="-222" t="-1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44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44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44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44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44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A15F5F-D9AD-4AD8-B77A-107AB1D3DC00}"/>
              </a:ext>
            </a:extLst>
          </p:cNvPr>
          <p:cNvGrpSpPr/>
          <p:nvPr/>
        </p:nvGrpSpPr>
        <p:grpSpPr>
          <a:xfrm>
            <a:off x="1179629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C572E5-3B6D-43EB-8700-9335424573F5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7083E1-F39A-48F0-93F9-E27DC21A6C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F9C61B-8299-42CB-989B-344BFC4D702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417C3-4A0C-4DF0-B884-F4ED17FF8D5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E09633-67EC-4864-BC6B-B2EF1010017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30C0B-E9BC-4A3C-8393-9DC46450ED7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4381CD-035E-4DED-9546-9C8D841140CC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D39F7A-DAB7-473A-B65C-ABD31FD0C3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0C8851-484B-437E-A9E8-04EAE5C233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DC6108-4A41-4576-842D-825CF6631E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212038-C0AF-4D4F-8423-D44D4B1621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67608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F40E-FAF6-4C09-8EAC-CCD1FD90EC6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6024949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B0483D-4F06-4912-A378-B18FC372A0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D80A9-21C8-41F9-AD5F-C229CD1610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325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75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</p:spPr>
            <p:txBody>
              <a:bodyPr/>
              <a:lstStyle/>
              <a:p>
                <a:r>
                  <a:rPr lang="en-US" sz="3200" dirty="0"/>
                  <a:t>QL,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  <a:blipFill>
                <a:blip r:embed="rId2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4+0=4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  <a:blipFill>
                <a:blip r:embed="rId3"/>
                <a:stretch>
                  <a:fillRect l="-207" t="-18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053B4D2-FE3B-449B-ACCF-FAD0A1829850}"/>
              </a:ext>
            </a:extLst>
          </p:cNvPr>
          <p:cNvGrpSpPr/>
          <p:nvPr/>
        </p:nvGrpSpPr>
        <p:grpSpPr>
          <a:xfrm>
            <a:off x="1248287" y="4338508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3BA32F-5B09-43BC-BE83-53040A63B3E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FE4DAE-0C46-4105-8598-CCA3B1B386C7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4C5598-4596-4D1C-B055-ABC1171E9F1D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70A8BC-FB41-4050-A3B7-39674F559C2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DFE35A-DDD3-4F0A-B920-FB3239F3A827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C22C30-E80E-4BCA-961A-17CCCCB35236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8CFB69-11ED-424B-9FAC-9A2A1E1D25BC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8ACD7D-AA0E-4D51-A0E3-407AA92C9D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BE4D06-5888-4627-A2B9-E16298F753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51301C-33C4-458C-9634-61391A3736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BF166-5D0A-4B7D-A51B-73F841F6D1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595571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0774C-1DF5-47AF-B044-91706F3BA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944438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98117-13FE-41F5-BA64-BB2689F95D13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7B1DD5-209B-4F72-B426-FD54071F45F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91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E2CC-5C0E-4DE6-9618-052B473E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r>
              <a:rPr lang="en-US" dirty="0"/>
              <a:t>Comparisons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MC and TD: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 </a:t>
                </a:r>
              </a:p>
              <a:p>
                <a:r>
                  <a:rPr lang="en-US" dirty="0" err="1"/>
                  <a:t>Sarsa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dirty="0"/>
                  <a:t> depends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</a:t>
                </a:r>
              </a:p>
              <a:p>
                <a:r>
                  <a:rPr lang="en-US" dirty="0"/>
                  <a:t>QL: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does not 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sz="2700" dirty="0"/>
                  <a:t>since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(assuming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is initialized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it never updated)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, which in turn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  <a:endParaRPr lang="en-US" sz="3200" dirty="0">
                  <a:ea typeface="+mn-ea"/>
                  <a:cs typeface="+mn-cs"/>
                </a:endParaRPr>
              </a:p>
              <a:p>
                <a:r>
                  <a:rPr lang="en-US" dirty="0"/>
                  <a:t>We perform policy evaluation for a given set of episodes, not control. If we consider control, e.g., </a:t>
                </a:r>
                <a:r>
                  <a:rPr lang="en-US" dirty="0" err="1"/>
                  <a:t>Sarsa</a:t>
                </a:r>
                <a:r>
                  <a:rPr lang="en-US" dirty="0"/>
                  <a:t> or QL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 policy with 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the agent will likely avoid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after taking it for the 1</a:t>
                </a:r>
                <a:r>
                  <a:rPr lang="en-US" baseline="30000" dirty="0"/>
                  <a:t>st</a:t>
                </a:r>
                <a:r>
                  <a:rPr lang="en-US" dirty="0"/>
                  <a:t>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  <a:blipFill>
                <a:blip r:embed="rId3"/>
                <a:stretch>
                  <a:fillRect l="-216" t="-1520" r="-8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75E1-F0F7-4EAA-83CA-60CAAB36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CB6D1B-CC0D-43AA-AFF3-C5CB08A5C9B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A28C82-3551-47E2-8197-AB96FB00C71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CF388-404B-4DDA-977E-AEF7361A29F4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2B7E4A-9803-4EEA-B563-857A123F512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A64E3-7C49-43EA-8B11-622030626DC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3DC2BE-EC0E-44D4-B322-E9660034BB65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C7193F-DC3E-4866-9A06-E3281223C7A5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1632D-5C14-44CD-8C62-DA1288494FA5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96A4D1-497B-421B-8FF6-E86ABFC2A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92FB56-0C9A-4CD0-B13E-673E7841DB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C1DB24-803D-4E8E-857B-96A1C90856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8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</p:spPr>
            <p:txBody>
              <a:bodyPr/>
              <a:lstStyle/>
              <a:p>
                <a:r>
                  <a:rPr lang="en-US" sz="3600" dirty="0" err="1"/>
                  <a:t>Sarsa</a:t>
                </a:r>
                <a:r>
                  <a:rPr lang="en-US" sz="3600" dirty="0"/>
                  <a:t>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C,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again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if the agent always follows the greedy policy, it will always follow the trajectory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1, 1,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1,1, 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 and never learn anything new, e.g., it will never experience the trajectories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1, 1,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2, 3, 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30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It got scared when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 and never wanted to take action a2 in state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300" dirty="0"/>
                  <a:t>, but if it were more adventurous and tried it, it will likely experience EP5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Now you can see the importance of exploration by selecting the non-greedy action occasionally.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  <a:blipFill>
                <a:blip r:embed="rId4"/>
                <a:stretch>
                  <a:fillRect l="-71" t="-1043" r="-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988C63C-6EB8-4023-81C4-590643C8BDB6}"/>
              </a:ext>
            </a:extLst>
          </p:cNvPr>
          <p:cNvGrpSpPr/>
          <p:nvPr/>
        </p:nvGrpSpPr>
        <p:grpSpPr>
          <a:xfrm>
            <a:off x="49045" y="4362415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22985D-1B2F-49F9-A381-CACFC65CBDD3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0288D5-7177-41B2-A8C1-3D88F7EA16D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3F271C-6CCD-40B9-93F0-54BD4DEEAD6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60FFF0-77C7-4AF4-8FBC-47865080B1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08400D-1B0E-44DB-AF8D-85963C8757FF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5A6327-9E0F-463E-87FF-D6661BB2BDA3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47539A-3C4C-4511-9938-D80AD4E287D2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5D1455-A427-46A0-AB08-8B2AA0C788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9BE0A6-E3B7-49D3-BDCD-6176EE458AA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E0593-2F24-4470-9A31-84759E717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6617C2-79CD-43B3-AEA0-F3FC5F324C0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054" y="5188535"/>
            <a:ext cx="2020498" cy="2516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77457D-94A5-495D-B315-CA0A42503542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47A1F1-9454-43BF-AEB9-CDC2986DEA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1AAB4-E180-4855-89AE-A17E460E4B98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33D4A5-72A6-408B-8AEA-B7BDA232F0D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2607" y="4802958"/>
            <a:ext cx="2051945" cy="2672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63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AC0-D78F-4E11-A2C5-26044E07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Recall: MC, TD, </a:t>
            </a:r>
            <a:r>
              <a:rPr lang="en-US" dirty="0" err="1"/>
              <a:t>Sarsa</a:t>
            </a:r>
            <a:r>
              <a:rPr lang="en-US" dirty="0"/>
              <a:t>, Q Learning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(every-visit):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also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QL: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  <a:blipFill>
                <a:blip r:embed="rId2"/>
                <a:stretch>
                  <a:fillRect l="-1259" t="-20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CEB7-3C44-4DD8-9D8B-10CBAA3D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4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</p:spPr>
            <p:txBody>
              <a:bodyPr/>
              <a:lstStyle/>
              <a:p>
                <a:r>
                  <a:rPr lang="en-US" sz="3600" dirty="0"/>
                  <a:t>QL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equally likely to select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The difference from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lies in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, which stays at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300" dirty="0"/>
                  <a:t> until the agent experienced EP5. So it got less scared than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(where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EP2), so QL agent is more likely to explore unseen states. Optimistic initialization of Q values encourages exploration, but may cause </a:t>
                </a:r>
                <a:r>
                  <a:rPr lang="en-US" sz="3300"/>
                  <a:t>slow convergence.</a:t>
                </a:r>
                <a:endParaRPr lang="en-US" sz="3300" dirty="0"/>
              </a:p>
              <a:p>
                <a:r>
                  <a:rPr lang="en-US" sz="3300" dirty="0"/>
                  <a:t>Suppose EP5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(−100, 4)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  <a:blipFill>
                <a:blip r:embed="rId4"/>
                <a:stretch>
                  <a:fillRect l="-71" t="-1009" r="-2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 w="12700"/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E4EE5E4-4657-4600-A011-C5930945DA37}"/>
              </a:ext>
            </a:extLst>
          </p:cNvPr>
          <p:cNvGrpSpPr/>
          <p:nvPr/>
        </p:nvGrpSpPr>
        <p:grpSpPr>
          <a:xfrm>
            <a:off x="61006" y="4343609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024E2A-5C91-438A-AD6D-9092D465E52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398C98-5696-47A2-953A-FFC932A1647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B7FAB-9C28-4DD2-9514-6CB9608163D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21571-1D73-49FE-AB83-87FE23CDDD8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01DA27-4537-4732-9E00-D88591672992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25F70F-E1EE-4249-8D93-717B29968B5B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ACF946-4716-4F5D-A982-7B56C9A3AAEC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DDEDAE-3E8E-45E7-840E-0FB84F8F7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7E9706-CE67-4C72-8ACD-F1EAD5C09D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D4377-EE57-4838-8418-06AAB49D61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9FF4C-0448-448A-88A4-61C90B213697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8746" y="5195377"/>
            <a:ext cx="3187084" cy="2260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9EFC19-3BF1-4EDE-B379-7DC3D37CB6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B8480-793B-43FB-86AC-5999F9EECB0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047C77-88D6-4FF6-879D-3ACF4826EB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0158A-A2A3-4375-8CF2-A79CB25C6D81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C482E-39EE-45CA-8751-FA54A4065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1" y="4778174"/>
            <a:ext cx="2336301" cy="2732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E74EBF-5540-457A-9986-3C446175ABE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9382" y="4778174"/>
            <a:ext cx="3195325" cy="317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898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Linear Chain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285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E93-64E5-495C-B62C-1B0355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Chain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</p:spPr>
            <p:txBody>
              <a:bodyPr>
                <a:noAutofit/>
              </a:bodyPr>
              <a:lstStyle/>
              <a:p>
                <a:pPr>
                  <a:buFont typeface="+mj-lt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an episodic MDP with deterministic environment. In each state, there are two possible actions  a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l,r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where l corresponds to moving left, and r corresponds to moving right. Each movement incurs a reward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State s=4 is the goal state: taking any action from s=4 results in reward of r=0 and ends the episode by going into the terminal state, 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action a. (Alternatively, we can view state s=4 as the terminal state itself.) Assume discount factor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All state and action value functions are initialized to 0.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Use Policy Iteration, Value Iteration to derive the optimal policy.</a:t>
                </a:r>
                <a:endParaRPr lang="en-SE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  <a:blipFill>
                <a:blip r:embed="rId2"/>
                <a:stretch>
                  <a:fillRect l="-444" t="-1247" r="-103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0D3-AC04-4E21-A965-0AD0517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6BD4-83C5-4C82-8A42-6366081B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8" y="3874094"/>
            <a:ext cx="6171923" cy="298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02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8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200" dirty="0"/>
              <a:t>1.1 Policy Evaluation of Random Policy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4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(3)]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.5[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</m:e>
                    </m:func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>
                  <a:lnSpc>
                    <a:spcPct val="150000"/>
                  </a:lnSpc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𝑣</m:t>
                    </m:r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</m:oMath>
                </a14:m>
                <a:endParaRPr kumimoji="0" lang="en-SE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=−12,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43AE4-4841-4FCD-8521-C24A22693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210CF-4C61-4CD4-90C0-ECBEA457A6B6}"/>
              </a:ext>
            </a:extLst>
          </p:cNvPr>
          <p:cNvSpPr txBox="1"/>
          <p:nvPr/>
        </p:nvSpPr>
        <p:spPr>
          <a:xfrm>
            <a:off x="1813384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C3B9-19FB-45D7-92B5-D4087F04D10A}"/>
              </a:ext>
            </a:extLst>
          </p:cNvPr>
          <p:cNvSpPr txBox="1"/>
          <p:nvPr/>
        </p:nvSpPr>
        <p:spPr>
          <a:xfrm>
            <a:off x="2714137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C4901-D772-4AAD-B4FC-33D5ACFBAB00}"/>
              </a:ext>
            </a:extLst>
          </p:cNvPr>
          <p:cNvSpPr txBox="1"/>
          <p:nvPr/>
        </p:nvSpPr>
        <p:spPr>
          <a:xfrm>
            <a:off x="361489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CEEC7AB-980A-4169-B429-2958C6A80803}"/>
              </a:ext>
            </a:extLst>
          </p:cNvPr>
          <p:cNvSpPr/>
          <p:nvPr/>
        </p:nvSpPr>
        <p:spPr>
          <a:xfrm rot="5400000">
            <a:off x="2363180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06F13E8-3FFF-46CA-A0B9-8296E8B32211}"/>
              </a:ext>
            </a:extLst>
          </p:cNvPr>
          <p:cNvSpPr/>
          <p:nvPr/>
        </p:nvSpPr>
        <p:spPr>
          <a:xfrm rot="5400000">
            <a:off x="325152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C821C54-F238-42A2-8A05-CDD97B5E2039}"/>
              </a:ext>
            </a:extLst>
          </p:cNvPr>
          <p:cNvSpPr/>
          <p:nvPr/>
        </p:nvSpPr>
        <p:spPr>
          <a:xfrm rot="5400000">
            <a:off x="4144593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781BC72-0A2C-4EEF-9248-8DADFCFC57DC}"/>
              </a:ext>
            </a:extLst>
          </p:cNvPr>
          <p:cNvSpPr/>
          <p:nvPr/>
        </p:nvSpPr>
        <p:spPr>
          <a:xfrm rot="16200000">
            <a:off x="1606787" y="5337896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045B828-919B-46E0-8D7F-3069575B5FAB}"/>
              </a:ext>
            </a:extLst>
          </p:cNvPr>
          <p:cNvSpPr/>
          <p:nvPr/>
        </p:nvSpPr>
        <p:spPr>
          <a:xfrm rot="16200000">
            <a:off x="2507541" y="5332068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A444B38-FC68-4920-BEBE-68AB94F8E1C1}"/>
              </a:ext>
            </a:extLst>
          </p:cNvPr>
          <p:cNvSpPr/>
          <p:nvPr/>
        </p:nvSpPr>
        <p:spPr>
          <a:xfrm rot="16200000">
            <a:off x="3416458" y="5329290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198658"/>
                  </p:ext>
                </p:extLst>
              </p:nvPr>
            </p:nvGraphicFramePr>
            <p:xfrm>
              <a:off x="6493272" y="4920391"/>
              <a:ext cx="2505482" cy="78911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Iter2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198658"/>
                  </p:ext>
                </p:extLst>
              </p:nvPr>
            </p:nvGraphicFramePr>
            <p:xfrm>
              <a:off x="6493272" y="4920391"/>
              <a:ext cx="2505482" cy="78911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2222" r="-260494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2222" r="-102885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2222" r="-1905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Iter2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7026AA-73B1-4467-BBA4-83FF209FB951}"/>
                  </a:ext>
                </a:extLst>
              </p:cNvPr>
              <p:cNvSpPr txBox="1"/>
              <p:nvPr/>
            </p:nvSpPr>
            <p:spPr>
              <a:xfrm>
                <a:off x="6784692" y="5735695"/>
                <a:ext cx="2432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400" dirty="0"/>
                  <a:t> is omitted</a:t>
                </a:r>
              </a:p>
              <a:p>
                <a:r>
                  <a:rPr lang="en-US" sz="1400" dirty="0"/>
                  <a:t>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7026AA-73B1-4467-BBA4-83FF209FB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92" y="5735695"/>
                <a:ext cx="2432615" cy="523220"/>
              </a:xfrm>
              <a:prstGeom prst="rect">
                <a:avLst/>
              </a:prstGeom>
              <a:blipFill>
                <a:blip r:embed="rId6"/>
                <a:stretch>
                  <a:fillRect l="-752" t="-2326" b="-104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3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=−7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2B37-87CD-4B2F-A123-F07D543F4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1E179-E2A3-4F3C-90FF-5A8488ACB579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-12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1833-394E-4139-B107-E8ECEF9C507C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-10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CA096-02AB-4CDC-AEA9-4373CB20E9C2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-6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7E4B3FE-024A-40DB-81CF-A2E6EED7149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EB5CD89-5F93-47D6-A5C6-397E505E7BAD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DCA426-D90A-4965-8511-28E4EAFA0E6A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95449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125-0015-482B-BF4D-6BEC05C3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5" y="283515"/>
            <a:ext cx="6417425" cy="868362"/>
          </a:xfrm>
        </p:spPr>
        <p:txBody>
          <a:bodyPr/>
          <a:lstStyle/>
          <a:p>
            <a:r>
              <a:rPr lang="en-US" dirty="0"/>
              <a:t>2.1 Policy Evaluation of Det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B0CE-FA63-4909-9826-75AEC8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95B8-AA04-465B-B804-24BF199A9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1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B75E-CCB8-44FA-8922-2633DAD6C77E}"/>
              </a:ext>
            </a:extLst>
          </p:cNvPr>
          <p:cNvSpPr txBox="1"/>
          <p:nvPr/>
        </p:nvSpPr>
        <p:spPr>
          <a:xfrm>
            <a:off x="182000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4818-86E4-4C99-985B-4BF1B0769102}"/>
              </a:ext>
            </a:extLst>
          </p:cNvPr>
          <p:cNvSpPr txBox="1"/>
          <p:nvPr/>
        </p:nvSpPr>
        <p:spPr>
          <a:xfrm>
            <a:off x="272075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69B9-0B36-4ECD-A78C-D7471E1D6130}"/>
              </a:ext>
            </a:extLst>
          </p:cNvPr>
          <p:cNvSpPr txBox="1"/>
          <p:nvPr/>
        </p:nvSpPr>
        <p:spPr>
          <a:xfrm>
            <a:off x="361319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827-7D92-4091-95AC-02AD008F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DCCF2-73EE-4F36-AB17-EEA6A0CFC2A9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89B29-FC46-477B-9007-0F80CCA613DA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38E7AA-AB9C-4ADC-AAF9-652A66DCA08A}"/>
              </a:ext>
            </a:extLst>
          </p:cNvPr>
          <p:cNvSpPr/>
          <p:nvPr/>
        </p:nvSpPr>
        <p:spPr>
          <a:xfrm rot="5400000">
            <a:off x="2336548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ADEF380-46F4-46F6-B7C3-2850BBFB3BD1}"/>
              </a:ext>
            </a:extLst>
          </p:cNvPr>
          <p:cNvSpPr/>
          <p:nvPr/>
        </p:nvSpPr>
        <p:spPr>
          <a:xfrm rot="5400000">
            <a:off x="3224889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EC846ED-03DB-44CF-8AD8-73C17F072A65}"/>
              </a:ext>
            </a:extLst>
          </p:cNvPr>
          <p:cNvSpPr/>
          <p:nvPr/>
        </p:nvSpPr>
        <p:spPr>
          <a:xfrm rot="5400000">
            <a:off x="411796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514099"/>
                  </p:ext>
                </p:extLst>
              </p:nvPr>
            </p:nvGraphicFramePr>
            <p:xfrm>
              <a:off x="6562318" y="4923924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Iter1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514099"/>
                  </p:ext>
                </p:extLst>
              </p:nvPr>
            </p:nvGraphicFramePr>
            <p:xfrm>
              <a:off x="6562318" y="4923924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Iter1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165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EA4-0402-435B-9D5B-8C0CBC18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=−1−1=−2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is now stable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so we have found the optimal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  <a:blipFill>
                <a:blip r:embed="rId2"/>
                <a:stretch>
                  <a:fillRect l="-444" b="-23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4ACE-0B0E-493F-8CD1-778B8B35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2304-0339-4BA8-88CC-6D0DA7C2B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42158-61EC-4CE3-A10D-D7FB99EC5283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9266-E9CE-4C56-80DF-ABD0A12CCC9D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75B1-D9C1-40DB-9CF4-B912D0FF4297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35D3934-15AE-442D-A167-1C77E6CC5F3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C39324-4BA6-4EE4-9CEB-63E3F7DA82E3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818669-7E70-4AA5-B3B3-24E4E60804ED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5833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20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9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9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i="1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3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5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</m:oMath>
                </a14:m>
                <a:endParaRPr lang="en-US" sz="19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3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</m:oMath>
                </a14:m>
                <a:endParaRPr lang="en-US" sz="19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  <a:blipFill>
                <a:blip r:embed="rId3"/>
                <a:stretch>
                  <a:fillRect l="-141" t="-1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4916D7-D5F5-401D-8923-17D78FB8EE4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6" y="4287546"/>
            <a:ext cx="5388586" cy="260519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EE70B7-A56F-4A5D-8E32-A41BA1B1AC52}"/>
              </a:ext>
            </a:extLst>
          </p:cNvPr>
          <p:cNvSpPr txBox="1"/>
          <p:nvPr/>
        </p:nvSpPr>
        <p:spPr>
          <a:xfrm>
            <a:off x="1361779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76813-7B59-476E-AB27-F64FA89B6E2A}"/>
              </a:ext>
            </a:extLst>
          </p:cNvPr>
          <p:cNvSpPr txBox="1"/>
          <p:nvPr/>
        </p:nvSpPr>
        <p:spPr>
          <a:xfrm>
            <a:off x="226253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7850A-3E7E-47C3-BEDA-28877074488C}"/>
              </a:ext>
            </a:extLst>
          </p:cNvPr>
          <p:cNvSpPr txBox="1"/>
          <p:nvPr/>
        </p:nvSpPr>
        <p:spPr>
          <a:xfrm>
            <a:off x="315497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3F93AED-2893-4190-8C1A-BA4BAB1BFD0E}"/>
              </a:ext>
            </a:extLst>
          </p:cNvPr>
          <p:cNvSpPr/>
          <p:nvPr/>
        </p:nvSpPr>
        <p:spPr>
          <a:xfrm rot="5400000">
            <a:off x="1878323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8F02066-165D-44AA-850A-E1936EFB0965}"/>
              </a:ext>
            </a:extLst>
          </p:cNvPr>
          <p:cNvSpPr/>
          <p:nvPr/>
        </p:nvSpPr>
        <p:spPr>
          <a:xfrm rot="5400000">
            <a:off x="2766664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1C72138-68F3-4A64-8FFC-B8F48175AC5F}"/>
              </a:ext>
            </a:extLst>
          </p:cNvPr>
          <p:cNvSpPr/>
          <p:nvPr/>
        </p:nvSpPr>
        <p:spPr>
          <a:xfrm rot="5400000">
            <a:off x="3659736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162304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162304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2222" r="-26049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2222" r="-102885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2222" r="-190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02222" r="-26049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02222" r="-10288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02222" r="-19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97826" r="-260494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97826" r="-102885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97826" r="-1905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304444" r="-2604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304444" r="-10288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304444" r="-190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404444" r="-2604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404444" r="-1028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404444" r="-190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5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5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5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/>
              <p:nvPr/>
            </p:nvSpPr>
            <p:spPr>
              <a:xfrm>
                <a:off x="6279420" y="4470363"/>
                <a:ext cx="28645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sz="1600" dirty="0"/>
                  <a:t> is omitted)</a:t>
                </a:r>
                <a:endParaRPr lang="en-SE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420" y="4470363"/>
                <a:ext cx="2864580" cy="338554"/>
              </a:xfrm>
              <a:prstGeom prst="rect">
                <a:avLst/>
              </a:prstGeom>
              <a:blipFill>
                <a:blip r:embed="rId7"/>
                <a:stretch>
                  <a:fillRect l="-1064" t="-5357" b="-2142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08EDCF-3549-4677-9D4B-F547B699E1AD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6566" y="5354915"/>
            <a:ext cx="416632" cy="2115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E9F981-0F9D-4B11-820A-FE2DC0FC8A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189506" y="5354915"/>
            <a:ext cx="416632" cy="2115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3F8350-7522-4BD5-A1B1-30D69D59B22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914" y="5375052"/>
            <a:ext cx="274561" cy="1914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30C7C9-7462-44F5-9F7A-EFA6D89288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598664" y="5662452"/>
            <a:ext cx="416632" cy="2115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31F112-4A4E-46FA-BD8E-99557B613907}"/>
              </a:ext>
            </a:extLst>
          </p:cNvPr>
          <p:cNvCxnSpPr>
            <a:cxnSpLocks/>
          </p:cNvCxnSpPr>
          <p:nvPr/>
        </p:nvCxnSpPr>
        <p:spPr bwMode="auto">
          <a:xfrm flipH="1">
            <a:off x="8181604" y="5662452"/>
            <a:ext cx="416632" cy="2115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9BA0A-ABA9-44EF-81E5-F1F4CCF9417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14012" y="5682589"/>
            <a:ext cx="274561" cy="1914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8D721B-4176-4A62-8AEB-C71C2A5613B2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6566" y="5922176"/>
            <a:ext cx="416632" cy="2115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E8DF7B-2A45-46A9-992A-EDA90C27661F}"/>
              </a:ext>
            </a:extLst>
          </p:cNvPr>
          <p:cNvCxnSpPr>
            <a:cxnSpLocks/>
          </p:cNvCxnSpPr>
          <p:nvPr/>
        </p:nvCxnSpPr>
        <p:spPr bwMode="auto">
          <a:xfrm flipH="1">
            <a:off x="8189506" y="5922176"/>
            <a:ext cx="416632" cy="2115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0B0F96-6B79-42A0-A46E-B2F3C9DD717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914" y="5942313"/>
            <a:ext cx="274561" cy="1914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8CD5F1-457B-477D-9FBA-8CB941AE12B1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9456" y="6200104"/>
            <a:ext cx="416632" cy="2115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B39AB4-6C2A-4DFD-A50E-9A93188559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202396" y="6200104"/>
            <a:ext cx="416632" cy="2115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D4472C-08EC-459B-9235-7FA21EE966B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34804" y="6220241"/>
            <a:ext cx="274561" cy="1914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701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</p:spPr>
            <p:txBody>
              <a:bodyPr/>
              <a:lstStyle/>
              <a:p>
                <a:r>
                  <a:rPr lang="en-US" sz="3600" dirty="0"/>
                  <a:t>MC, TD, </a:t>
                </a:r>
                <a:r>
                  <a:rPr lang="en-US" sz="3600" dirty="0" err="1"/>
                  <a:t>Sarsa</a:t>
                </a:r>
                <a:r>
                  <a:rPr lang="en-US" sz="3600" dirty="0"/>
                  <a:t>, QL w.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With learning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completely overwritten in each update</a:t>
                </a:r>
              </a:p>
              <a:p>
                <a:pPr lvl="1"/>
                <a:r>
                  <a:rPr lang="en-US" dirty="0"/>
                  <a:t>The extreme case of “more recent visits are given more weight”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update equations simplify to: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MC (every-visit):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TD: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QL: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  <a:blipFill>
                <a:blip r:embed="rId4"/>
                <a:stretch>
                  <a:fillRect l="-1201" t="-2629" b="-259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691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(Simple)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an episode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64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976" y="274638"/>
            <a:ext cx="3111623" cy="868362"/>
          </a:xfrm>
        </p:spPr>
        <p:txBody>
          <a:bodyPr/>
          <a:lstStyle/>
          <a:p>
            <a:r>
              <a:rPr lang="en-US" dirty="0"/>
              <a:t>MC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3′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+1.5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−1.25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misleading: based on EP1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3′→2→3→4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agent needs 3 steps to get to the terminal state by moving left in the 1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in fact it only needs 1 step by moving right in the 2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That is why “more recent visits are given more weight”. In the extreme case, if learning rate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each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𝑆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completely overwritten in each update, and we have a more correct estimate of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214" t="-675" r="-1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2017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196" y="274638"/>
            <a:ext cx="3111623" cy="868362"/>
          </a:xfrm>
        </p:spPr>
        <p:txBody>
          <a:bodyPr/>
          <a:lstStyle/>
          <a:p>
            <a:r>
              <a:rPr lang="en-US" dirty="0"/>
              <a:t>TD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4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−.5</m:t>
                        </m:r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0.725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−.5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−1+0+.5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01000" y="3360420"/>
            <a:ext cx="583708" cy="274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>
            <a:off x="8138160" y="3660708"/>
            <a:ext cx="36998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87066" y="369088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5934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625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252" t="-1484" b="-15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158474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158474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>
            <a:off x="7743176" y="3124621"/>
            <a:ext cx="344456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3F48B-97DC-47C6-9F67-9BE43708817D}"/>
                  </a:ext>
                </a:extLst>
              </p:cNvPr>
              <p:cNvSpPr txBox="1"/>
              <p:nvPr/>
            </p:nvSpPr>
            <p:spPr>
              <a:xfrm>
                <a:off x="5195141" y="3481095"/>
                <a:ext cx="40216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(Column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4, </m:t>
                        </m:r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400" dirty="0"/>
                  <a:t> is omitted 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3F48B-97DC-47C6-9F67-9BE437088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141" y="3481095"/>
                <a:ext cx="4021687" cy="307777"/>
              </a:xfrm>
              <a:prstGeom prst="rect">
                <a:avLst/>
              </a:prstGeom>
              <a:blipFill>
                <a:blip r:embed="rId5"/>
                <a:stretch>
                  <a:fillRect l="-455" t="-3922" b="-196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133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(0,0)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1800" b="0" i="1" kern="1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−.5</m:t>
                            </m:r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 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536" t="-5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5894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5894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ED6791-DCB7-4BF3-8747-637CF9A468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BEB098-B79B-4033-BD3A-F5D90FAC334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AE3517-0A64-4318-B890-F31F2A501E14}"/>
              </a:ext>
            </a:extLst>
          </p:cNvPr>
          <p:cNvCxnSpPr>
            <a:cxnSpLocks/>
          </p:cNvCxnSpPr>
          <p:nvPr/>
        </p:nvCxnSpPr>
        <p:spPr bwMode="auto">
          <a:xfrm>
            <a:off x="7670476" y="3120408"/>
            <a:ext cx="373866" cy="1865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64652B-5C37-4B0F-9AFC-75EF7E132FFA}"/>
              </a:ext>
            </a:extLst>
          </p:cNvPr>
          <p:cNvCxnSpPr>
            <a:cxnSpLocks/>
          </p:cNvCxnSpPr>
          <p:nvPr/>
        </p:nvCxnSpPr>
        <p:spPr bwMode="auto">
          <a:xfrm>
            <a:off x="7136278" y="3120408"/>
            <a:ext cx="882826" cy="23738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0002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(Complex)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8 given consecutive episodes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(we do not 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-greedy exploration here):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41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74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MC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EP2-3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855" t="-4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0323981"/>
                  </p:ext>
                </p:extLst>
              </p:nvPr>
            </p:nvGraphicFramePr>
            <p:xfrm>
              <a:off x="6191220" y="2944746"/>
              <a:ext cx="2832190" cy="257397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EP4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EP5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EP6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EP7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EP8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0323981"/>
                  </p:ext>
                </p:extLst>
              </p:nvPr>
            </p:nvGraphicFramePr>
            <p:xfrm>
              <a:off x="6191220" y="2944746"/>
              <a:ext cx="2832190" cy="257397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8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8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8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7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7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7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6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6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6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5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5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5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4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4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4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EP4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EP5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EP6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EP7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EP8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922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MC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EP4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3′→2′→1′→1→2→3→4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):</a:t>
                </a: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SE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(1′)=−5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(3′)←−1+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(2′)=−6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(3′)=−6</m:t>
                    </m:r>
                  </m:oMath>
                </a14:m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(2′)=−5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(1′)=−4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b="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EP5-8: same as EP4</a:t>
                </a:r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  <a:blipFill>
                <a:blip r:embed="rId3"/>
                <a:stretch>
                  <a:fillRect l="-319" t="-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756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67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Two-Branch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242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TD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1936814"/>
                  </p:ext>
                </p:extLst>
              </p:nvPr>
            </p:nvGraphicFramePr>
            <p:xfrm>
              <a:off x="6191220" y="2944746"/>
              <a:ext cx="2832190" cy="257397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EP4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EP5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EP6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EP7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EP8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1936814"/>
                  </p:ext>
                </p:extLst>
              </p:nvPr>
            </p:nvGraphicFramePr>
            <p:xfrm>
              <a:off x="6191220" y="2944746"/>
              <a:ext cx="2832190" cy="257397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8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8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8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7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7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7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6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6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6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5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5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5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4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4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4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EP4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EP5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EP6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EP7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EP8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2F52F-4FBD-4823-B9BE-9C709A68C57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8CCF5-8395-4C53-A9DA-F2678C606B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38CF8-C3DF-4E90-BC2B-57B75E3E8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B0431-FFA9-4435-8469-50D3B4340F4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A179C7-E9B7-4514-8F3F-CB74688E7EC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F9BC3-FB30-489A-914C-9F43EDBDB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7342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TD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=−1−4=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lang="en-SE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EP6-8 omitted. 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  <a:blipFill>
                <a:blip r:embed="rId3"/>
                <a:stretch>
                  <a:fillRect l="-229" t="-182" r="-28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19C308-C49C-4E1A-A768-888E48C13F5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F7233-34A6-4D99-BE82-3149033F416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657A8-4F3A-4E24-BFD7-74388C93274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34A484-CBC5-48C9-8D3B-77745377789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9DA828-A471-4A14-AC79-E84E53518F5F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874AF-1ACF-49DA-A16E-140BE4E66E7C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1C7D1A-1783-4E0F-BC36-F49A36BECDB7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FB39F5-1039-4F73-A7B2-EEBC4B36C3E9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8F6E76-90E2-40E7-9433-9AF948E082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4FAC17-AFD4-4823-9FB4-09773D526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DE5C8-DA58-416C-A286-BA3BFFD3EBB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21299C-8F5E-4C79-B67F-93EE5C2AA00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546ADC-38C4-4015-BA7E-46ACCA019A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0026EE-0ED6-47B0-B770-FDD6B5CAB6C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FCBB33-A4F8-4E20-8B1A-BA73BB1D034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73638B-90D7-44CC-B5E7-5B2331F02B4D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1D09AA-3416-447F-B175-B43525D67929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518BA1-2985-4951-BA9F-A315133AB2D5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DDF923-65A8-4830-B411-52D4B472551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DDD6BA-5016-40F2-BCED-720A725567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1B76D1-6D42-4599-A2C9-C6B14CBEB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801F0E-28A6-4887-A8E3-12821D8BBB9B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757743"/>
            <a:ext cx="475891" cy="1986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1FDC02-F890-41AE-861E-8270A504616C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93D060-17CE-4690-9E17-4AC0DC15F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0859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6F0-085D-4E41-9DD1-CF89B2C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Failed to Converge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failed to converge for this set of episodes, </a:t>
                </a:r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value functions grow increasingly negative.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reason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 off each other and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i.e., a cycle of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…</m:t>
                    </m:r>
                  </m:oMath>
                </a14:m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analogy: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students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copyin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 from each other, but they never get any true reward feedback from the external teacher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Even though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 to the correct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it moves right to state 4, the episode ends immediately afterwards, so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the episode does not end immediately, but the agent moves left again, then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may converge to the correct values.</a:t>
                </a:r>
                <a:endParaRPr lang="en-SE" sz="32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  <a:blipFill>
                <a:blip r:embed="rId3"/>
                <a:stretch>
                  <a:fillRect l="-1104" t="-1709" r="-20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63E5-99F8-411E-B425-38BFF9A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63DF-A884-4254-BBE7-311832A870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1C6845-E2AB-425C-BB87-735F69A2FEC7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1354FC-2EDE-4E79-B766-B89FDBB53378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37115-D949-4969-A023-9A2FBBFA39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593BC0-F2B9-4EE5-BF71-1D86C803D1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2C2015-7DA0-4622-A6E5-549357C31E48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5854E3-4ABE-4572-BDEF-A06D025DF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1FB1EA-5286-4CC3-92E0-66650BEDF411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C4C54A-3E30-4A52-B2D3-9CC17E6CA283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0EC09C-C4EF-459A-8F91-21F7ED6E1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EC7F6D-0C37-4FB0-A012-DED2047C9E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DA6F77-952F-42C3-A8CF-7798B71237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C6ED97-E712-406D-9D71-02C58090DAD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8DA0A8-0A13-4A55-A180-53F1E036E5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20F51B-A45D-4F98-9543-902E4744063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0D48D6-DDE6-4F49-B43F-9D72E4F9E5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5D5404-9F1C-48AC-97ED-53D3955845D0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0BD6C8-D11B-4D82-84F6-2A52F048DBCB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A291A3-55EC-4E51-AC10-1A0793DDEB93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30A290-34E0-45B4-9D59-E2DE78BB825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ADBC45-22E7-4DC1-BFE1-7407612D3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383D19-C594-4CE6-B39E-F214B5DE8A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96224D-AC95-493C-8E41-7322409860D8}"/>
              </a:ext>
            </a:extLst>
          </p:cNvPr>
          <p:cNvCxnSpPr>
            <a:cxnSpLocks/>
          </p:cNvCxnSpPr>
          <p:nvPr/>
        </p:nvCxnSpPr>
        <p:spPr bwMode="auto">
          <a:xfrm>
            <a:off x="8088584" y="4722264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7CDB5C-B7A0-487A-988A-80498CD83F8D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6D530B-227B-4883-B412-B7B042E5D0A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4641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86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550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32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001" t="-1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83147"/>
                  </p:ext>
                </p:extLst>
              </p:nvPr>
            </p:nvGraphicFramePr>
            <p:xfrm>
              <a:off x="4925219" y="2658135"/>
              <a:ext cx="4142581" cy="257873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83147"/>
                  </p:ext>
                </p:extLst>
              </p:nvPr>
            </p:nvGraphicFramePr>
            <p:xfrm>
              <a:off x="4925219" y="2658135"/>
              <a:ext cx="4142581" cy="257873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8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7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6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5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46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10B90-F48B-4B6E-B909-F50BADE40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F3B7F-8FFE-4953-9A77-631101D91AA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2994B-79B0-4567-AC7A-99D44542EB7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4B353-B49A-44C6-AC8D-CD1DC53CAA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4C5A9-53B4-4FFA-8118-DB5294A56B6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92943-9320-45AC-B81D-BA6C3919A5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9524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9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EP8 omitted</a:t>
                </a:r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D3E2FA-7DAB-4CAE-98F1-19FC6C6BED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9FA7E3D-99C2-4EC6-A886-CC00904E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EP4-8</a:t>
            </a:r>
            <a:endParaRPr lang="en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940A1-C6B3-4B97-AEF4-CC56B25E0462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E35D1-8F18-49CF-A34B-C971890CE85A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054026-E336-48AE-905B-19A7BA0CB7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95786-B7E2-4076-841E-B394F8811AF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494348-D9F1-49CA-BEEC-C5C67C7058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87445-BDC1-4B72-A0CA-39F0CCAB05F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561F8F-2928-4326-B5BB-826B15275C0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7B039B-58AE-4A97-8E5E-C7C0C058B03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D77D68-1DA3-488D-B819-2119E561E3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F948A-13CE-4BCA-A2D4-81E2676C0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2B2EE-96F2-41D2-80DE-2B4B365ECF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DE40D0-692D-4957-BE5B-A9C95580C80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9FCB6-4CBE-41AF-81E3-F41079D86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309A2-4A56-4CFA-9EFE-D35AC50FF17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688E20-E8F9-4414-996C-AFBF1279B4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A6C236-990D-4296-B9D9-395754A1B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EC38B-995D-4F08-8222-71B4CA123881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F152DD-21DB-43A5-AF7E-72D2BFE4111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CC18A3-5635-4304-8042-8322FC4C1A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D9FBF-A0F8-47F0-8932-F463A12641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CC8B2B-8782-4151-9884-1696CA6E32D5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81C8B5-20BD-4E81-98AF-FBF0BB4D91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5519DD-F2FC-41E5-918E-33A65B2550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8BA25D-B2B0-43D9-A91D-097E4AE08EB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F376AF-BCC1-42F8-9A27-A1D30909AE5B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CAE61-76D8-44E5-BF60-11A72071907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56D05-7030-47CB-A891-CEE71BC79D0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2150FF-E956-40F7-9E71-E75D5406073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FF615E-6669-4EC0-BA48-8297E45A2586}"/>
              </a:ext>
            </a:extLst>
          </p:cNvPr>
          <p:cNvSpPr txBox="1"/>
          <p:nvPr/>
        </p:nvSpPr>
        <p:spPr>
          <a:xfrm>
            <a:off x="4376690" y="5424863"/>
            <a:ext cx="4572000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Q values have converged at EP6. Bootstrap dependency arrows are omitted for EP7-8, since they are the same as EP6.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Red arrows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denote the stable set of dependencies that keep the Q values stable after EP6.</a:t>
            </a:r>
            <a:endParaRPr lang="en-US" sz="12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0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EE-E8F0-48D0-AED9-8E4D6ED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62625" cy="868362"/>
          </a:xfrm>
        </p:spPr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Sarsa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right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left look unreasonable: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because the only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episodes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move left actions are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Q values are updated based on only this episode (on-policy),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bootstraps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to get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Only if agent had experienced additional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trajectories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80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would bootstrap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learn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 though the Q values for left actions are inaccurate, the greedy policy is still optimal (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olicy stable before value functions converge.)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  <a:blipFill>
                <a:blip r:embed="rId3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69C2-65B8-4A0C-9C02-66198DE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FB7B-ACC7-4F5F-9700-5C1FF8FF9F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B29AA6-F960-4AF6-B46D-DA81AE1EC433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05FADE-7C29-4998-B7B7-91BDE25F7A03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AAD4C6-D910-4E98-87EE-1D2B058812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7945E5-20F0-4CD7-8504-0C54CFDEB1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647F4-BC5E-45D1-9CED-C3F8313E9FF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609C5F-0722-4F02-9D7E-0A91E95FF9E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ABFA72-2D36-4731-879E-46A34236CFF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90F854-5CF8-457B-B914-9F2E1747EC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409163-988B-4812-B7A3-D06636B30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D42F5D-BB4A-4B01-9B85-5B53E34BA9A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0F1D8B-AD21-43C7-A087-4FC17E5996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4C620C-6E90-4BFC-9225-13908AE976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DCFDFF-528C-4C3B-8A8C-C4636CE5E3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04F0BA-5934-4BBE-9572-507F36CE4C8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C2DC-DD7E-4B99-9671-8F72FFB755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0C0064-86D5-46F3-99A1-89B1D9D99C4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A0E29A-7DA4-4D38-80F8-4A8B3B8FAFA4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4AF322-05A7-41C1-BE57-4345718F251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1ACC82-6A1D-4330-A25C-69A13DA8729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6D6A2A-F095-4BEF-9CCC-3B6086BF29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AE1918-E05C-4134-B30F-09D9CCE4CCD1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0638DF-43F2-485C-87EB-E049D6FB4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79C494-8EF8-40A8-8FF9-4B65632F1E2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CF2CC0-5ED9-40E5-9654-71863B70CA6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8E525-A75E-4E82-9AEC-FFDA8687554D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56461F-E529-4800-BEBF-F124860087B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A46CB9-F82A-4676-8C0E-8A191685024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AE6A7B-929D-4E8E-9542-A3C9D4E878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7785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BEB1-D356-4D37-8EDF-8AEE0974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Sarsa</a:t>
            </a:r>
            <a:r>
              <a:rPr lang="en-US" dirty="0"/>
              <a:t> Converges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agent moves left from state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updated; when agent moves right,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bootstrap dependency chain is </a:t>
                </a:r>
                <a14:m>
                  <m:oMath xmlns:m="http://schemas.openxmlformats.org/officeDocument/2006/math"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So there is no bootstrap dependency cycle like TD (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bootstrap dependency chain 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determines the stable values:</a:t>
                </a: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  <a:blipFill>
                <a:blip r:embed="rId3"/>
                <a:stretch>
                  <a:fillRect l="-1152" t="-1782" r="-17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6843-C798-439B-86F0-08EE16D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37A45-C97E-4D68-A3D0-711C92F391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6BA80A-8C10-48CA-8F8A-C0FF2F0E68BF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206882-6124-4B43-8B38-B6170C97BAFF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A1116D-2C72-40FC-A5FD-92C6A0E3C46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13AF5F-4785-4E40-9E67-440ED2AD182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F4263-C704-4739-80D5-83B68AD41E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79E061-DBFE-4493-BB07-0C8689807A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B1320A-D400-4C23-AA39-2906A9A84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E5F0FB-15A7-480F-AB0A-4B15CA23DA6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70BBD6-667A-4553-BB32-75A114DCFB69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5ED8D9-2581-431F-A771-B95EAB5543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8EED8E-378B-42C0-AB8C-68C98FA7210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97F0F4-79BF-4FD6-AFAD-D2DBB90DC1F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E13CBA-C6E1-45F9-8584-5ED3E493917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A41456-F4EA-4D57-8478-07CD5BDD179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6FD8C8-3391-4B4A-8F2D-E43AC48CEE9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F7F2D5-3CC2-4E50-93EA-B5E1DA1565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BC9F5C-C6EF-4456-977E-76EEFE70EDAE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18B2EF-DED1-4394-9D89-4F7B6173E3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750C99-80E9-4409-9AC1-589C5425311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7334AC-1F51-4D23-96A4-9027AAB7526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453277-C754-4B2F-823A-360B3155840F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7EF2B9-23B7-4135-87C5-D471DCB44D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4CF3A4-9775-4C80-8C53-4DD10779147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006986-7D88-4E0D-9C81-D522173D4210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57C7E0-7E5F-464A-9882-9C9E9534C546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1B3284-1D45-4D3E-BEE9-957747D9253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B454E5-10BB-4ACB-AAA7-7C4A50DB14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15D3DF-3B05-4B00-90CD-D0922DE041A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2838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(0,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268" t="-7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89925"/>
                  </p:ext>
                </p:extLst>
              </p:nvPr>
            </p:nvGraphicFramePr>
            <p:xfrm>
              <a:off x="4925219" y="2658135"/>
              <a:ext cx="4142581" cy="257873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After EP3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89925"/>
                  </p:ext>
                </p:extLst>
              </p:nvPr>
            </p:nvGraphicFramePr>
            <p:xfrm>
              <a:off x="4925219" y="2658135"/>
              <a:ext cx="4142581" cy="257873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8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7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6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5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After EP3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46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1123B5-FCAC-46DD-A425-794C79FD9D8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21806-838B-4F50-82AC-E95DAD7EA7E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FAC73E-548F-4B7E-ACCB-D4220345D2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508B9-1D9F-4B10-B675-BC2BC24CC850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B22A9-1545-4373-A964-85E34C5F17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0B2A6-169F-4788-9556-933E54C8A9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1CBDEA-58E5-4646-89BC-2BCE2F9226F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1EE62-A57E-40DF-BE30-094B23FB5AB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483BC-A869-4070-B690-97EB8837861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0AAAAD-7DF4-4FDE-A638-76BD014E19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5DB8AF-B454-4FE5-A21C-259DA560350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809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D2F3-A133-4BF2-AA28-B7F666A3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Two-Branch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Consider an </a:t>
                </a:r>
                <a:r>
                  <a:rPr lang="en-US" dirty="0">
                    <a:solidFill>
                      <a:schemeClr val="tx1"/>
                    </a:solidFill>
                  </a:rPr>
                  <a:t>episodic MDP with deterministic env, 3 states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2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each state, plus a terminal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The start state of each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Assume discount factor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All state and action value functions are initialized to 0.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  <a:blipFill>
                <a:blip r:embed="rId3"/>
                <a:stretch>
                  <a:fillRect l="-1704" t="-3717" r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A168-8098-4B83-BB39-BD9FBC9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6A27D6C-2A43-4D90-AB6A-BE06CAB4F3D7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9C03FD-EC72-4110-B0E1-31103F2922F4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61CAA-9139-496E-B8D1-8007246DE2D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33196-5980-4565-A9BA-AD2D3D4BD5C8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BBD9C4-A1C3-475C-BA9B-B3F84B52268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A73AB2-F4F5-4696-A4A1-FEF3E40A3A5D}"/>
                </a:ext>
              </a:extLst>
            </p:cNvPr>
            <p:cNvCxnSpPr>
              <a:cxnSpLocks/>
              <a:stCxn id="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2EA2F-4D12-4B2A-845B-EE19A2411D47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353533-27FD-4FB1-85B8-3C6E8CEFBF2B}"/>
                </a:ext>
              </a:extLst>
            </p:cNvPr>
            <p:cNvCxnSpPr>
              <a:cxnSpLocks/>
              <a:stCxn id="1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24A487-FA8F-4701-B501-B8C40C0D5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373C94-2BA6-4DF4-91C5-0232762ACB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283D9C-96CC-4413-AABB-49CFB5AE9D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08791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0, 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0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E4C1B-37BB-4343-AF94-469738E7A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125"/>
                  </p:ext>
                </p:extLst>
              </p:nvPr>
            </p:nvGraphicFramePr>
            <p:xfrm>
              <a:off x="4925219" y="2658135"/>
              <a:ext cx="4142581" cy="267741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125"/>
                  </p:ext>
                </p:extLst>
              </p:nvPr>
            </p:nvGraphicFramePr>
            <p:xfrm>
              <a:off x="4925219" y="2658135"/>
              <a:ext cx="4142581" cy="267741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402222" r="-543023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402222" r="-407609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402222" r="-321348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402222" r="-221348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402222" r="-111828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402222" r="-1961" b="-5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2222" r="-543023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2222" r="-407609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2222" r="-321348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2222" r="-221348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2222" r="-111828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2222" r="-1961" b="-4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89130" r="-5430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89130" r="-40760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89130" r="-3213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89130" r="-2213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89130" r="-11182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89130" r="-196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661B49A-FEDE-48A5-B8F3-6A66FE56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EP4-6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BCE023-185A-4597-A85B-57CB68D46FE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5D5F8-6722-444A-8B17-39D5DC7FBAA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2126E-7BCD-48E3-9E82-24D9CD9E03E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D5A11-4E0A-408D-859D-2ABE5334591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5794A-56F1-4097-A693-CF43E2A11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ADDF0C-7D12-430E-809B-0B04AD0E355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8222B-F628-4AF1-B780-93B566F10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DD300D-DC0C-4B12-B788-58B77E2BEEE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917D2-DCD4-40B2-B7A0-4C80E43F1367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70CB1-6EC3-49F6-B959-0D64454354BA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DAAAD8-D698-4876-B816-857978FD961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18246"/>
            <a:ext cx="0" cy="2372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95817B-778E-42EF-9FA4-B7B3D6C19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145730-5BA6-47DE-870F-7E52C51025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AF6546-7ACB-489E-A2F6-7FE4DE2D50C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387BAB-FD11-437B-ADE1-2EC671463765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33487F-5D93-49B1-885C-FAB1DF098CA0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0DC702-6526-4471-96EA-70650789EFAA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D3A1E-5476-4B43-A318-CB405668F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DA2943-E9C5-4EF6-A74F-6480569F08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644B-3394-43B3-9EA4-713C53EF7EF3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8FA2D5-3E36-48C0-8DF3-B2C6E0E70521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C35021-8637-4DF6-BD4D-22DC69B848E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D9EC9-1D84-434F-8BB1-694ECB7A980F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6B06F-49B1-4E6D-8D32-AC913AAB7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7D7922-744D-4D2F-93FF-87B71A7433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E434D-376F-4827-9942-F6A67A0A2C2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F8195F-11B5-4922-9469-A040E1802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0123B3-264A-4E79-BBFE-326CCB97168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5034FB-7B7D-49DC-90F4-ED1D03FF762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1CB523-F685-4F88-A03A-4397B975D5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C9C378-8B21-43FC-ABAA-11AE664364E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E8182-9EC6-4B5C-8DCB-78A254A3DB2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EFAE7-E102-4F2F-8E21-A230F2D4CC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6798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i="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Q values have converged at EP7.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Red arrows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denote the stable set of dependencies that keep the Q values stable after EP7.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learned by QL are accurate, and the greedy policy is optimal: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;</m:t>
                        </m:r>
                      </m:e>
                    </m:func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CDF3D6-EFBC-40FD-9F7C-0A16E660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EP7-8</a:t>
            </a:r>
            <a:endParaRPr lang="en-SE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AC201C8-00F3-4D64-A680-E1BD27B90A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824332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824332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ED257A-9994-4EC1-8BB8-4FD222BD041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2CB3F9-DF4B-4BFD-8744-A55940D06B8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7A420-5F18-45BA-9A13-87C6833398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4C3981-A00E-420B-940E-87C65A003BF1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9E1E1F-02DF-4A2D-AB4F-254D99A506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5CE87B-E0F6-4CF7-BBBB-4BEA0C77A2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FDABFC-8AD7-4414-8CAC-E9839D11EA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92D56B-341D-450F-88C4-1619BC8D77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67187E-C6CC-4582-A8D2-2A52EC903908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08B611-945A-4BDC-9FED-30844B0EC985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302A51-4AF8-482E-8816-B8CEDE3455D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3FEA0A-8113-441A-BF64-22F13D059513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4FDC39-B952-464B-B366-5CB7954AE4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19AC0D-BC5F-426F-8E85-07FC08F156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6452F-D598-4124-8AB7-F6EB14F940F8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2DAC81-8AE3-4965-9D4F-8C5B9DC3D941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1DFAD0-693B-44EB-84A2-C7E1C341128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1972E2-E20C-4AE6-BBD6-66FED82A87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076253-B833-4DE5-B477-EFE52C4E718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1DAD81-BC5A-4B64-AC41-D47004272A5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640F69-14BC-45DB-B1D9-916EBD22CE2E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4C77CA-17C2-44A4-AC18-A37246579A58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5ADD97-C264-4D4D-8F68-05FBEBFA12F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68F2BF-1DE0-46C0-B5F0-F3A8D29AC108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E1C7B7-9570-4338-99B3-0A07EF60D2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27F3F-FDE8-4DDE-82C9-DF4FB7888EF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6278B8-9C13-44D3-8BAF-B46F33317B5A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BB63C5-5CD1-4E99-8CDC-C74FF947068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E19368-415E-4CC0-B8A4-B0BBD443E2A9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810B85-A346-4F8D-8340-4808451109E8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8B9CA3-B06E-46F6-AA02-3ADD2A0DB7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2AA817-4F64-4016-AABB-96E125573E5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EB4D09-5A66-46D8-B7DD-6CCCF6E980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547A0C-2176-4C3C-B388-6A712FC28D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2AAB25-4165-403D-9F43-4EA3070D8E2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F96EA2-399B-4FFC-9D9E-967C90D7B68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9C8C2E-2F66-4909-BB0E-17DCDC0C2C8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36FDDC-47D9-4C21-B185-345FAC0E585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282A55-9BB2-4ACF-BB16-DC1D8A3770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55B62F-0D16-406B-B6F3-FE9E8C2C71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E5FFF9-DEEF-48B5-9054-32EEAEFBABD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803FAB-C250-4C9B-8D70-E7D41487ED50}"/>
              </a:ext>
            </a:extLst>
          </p:cNvPr>
          <p:cNvCxnSpPr>
            <a:cxnSpLocks/>
          </p:cNvCxnSpPr>
          <p:nvPr/>
        </p:nvCxnSpPr>
        <p:spPr bwMode="auto">
          <a:xfrm>
            <a:off x="7675904" y="5069479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931F665-92D0-4C06-9BF5-FD4D05908135}"/>
              </a:ext>
            </a:extLst>
          </p:cNvPr>
          <p:cNvCxnSpPr>
            <a:cxnSpLocks/>
          </p:cNvCxnSpPr>
          <p:nvPr/>
        </p:nvCxnSpPr>
        <p:spPr bwMode="auto">
          <a:xfrm>
            <a:off x="6539536" y="5072328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90F42A3-0280-4782-B10A-0A5B938832B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1190" y="5059151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69F493-9A35-43D8-B489-D95A74428C9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5328561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E9C59BA-CE59-46C5-9255-1ED99FF44B0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1332" y="5345197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B5D7F86-1713-4E65-9099-39189DE993A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4284" y="514074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9685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F107-E714-4ED0-B6D4-D9E7A94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931" y="-80863"/>
            <a:ext cx="6227685" cy="868362"/>
          </a:xfrm>
        </p:spPr>
        <p:txBody>
          <a:bodyPr/>
          <a:lstStyle/>
          <a:p>
            <a:r>
              <a:rPr lang="en-US" dirty="0"/>
              <a:t>Comments on QL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converges. All state-action value functions look reasonable.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optimal path can be derived from bootstrap dependencies, e.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g.,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2→1→2→3→4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3 steps to reach goal state 4.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is smarter than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since it is off-policy, agent can learn the correct Q value functions that correspond to trajectories that it has never experienced.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 dependencies change during learning: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initially bootstraps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based on the initialized Q values, but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decreases gradually to below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EP6,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switches to bootstrap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learn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(contrast this to </a:t>
                </a:r>
                <a:r>
                  <a:rPr lang="en-US" sz="18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 Similarly, both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switch from bootstrapping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EP7.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intermediate Q values before convergence may not correspond to a valid policy, e.g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., before EP7,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1, 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so the agent would be stuck in state 1 trying to go left forever.</a:t>
                </a:r>
              </a:p>
              <a:p>
                <a:pPr>
                  <a:lnSpc>
                    <a:spcPct val="150000"/>
                  </a:lnSpc>
                </a:pP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  <a:blipFill>
                <a:blip r:embed="rId3"/>
                <a:stretch>
                  <a:fillRect r="-2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BEB3-0C89-469F-8D96-B137BDD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39E7B-A314-4DDB-9E19-3541475913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le 93">
                <a:extLst>
                  <a:ext uri="{FF2B5EF4-FFF2-40B4-BE49-F238E27FC236}">
                    <a16:creationId xmlns:a16="http://schemas.microsoft.com/office/drawing/2014/main" id="{4F129B68-C201-471B-8ED3-DA316B41F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08418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>
                <a:extLst>
                  <a:ext uri="{FF2B5EF4-FFF2-40B4-BE49-F238E27FC236}">
                    <a16:creationId xmlns:a16="http://schemas.microsoft.com/office/drawing/2014/main" id="{4F129B68-C201-471B-8ED3-DA316B41F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08418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CFCB4CE-CE45-4A31-AD7A-149C965C6C4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F55DF6-9A55-4562-B7FE-D99DB2FBE2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5C45319-8FFB-4290-897C-E0ED160BBF27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F29463F-B8D2-44AC-9EEA-B184505EEBC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CAF5AA-A8F0-4787-801D-A97ACB0210F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457CD7-0563-4113-8BC2-AFFB5E12EC68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14B8C54-D07F-4B4B-9BE0-3CD71CCCA5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A6CFF5-0D91-4800-B361-1C3E72157D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23A4E1-37AF-4E0E-9095-8EA460E5B45B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2390D8-E649-4003-95B2-85969A093E5F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3BC252-A565-419D-8FDB-067B6A87AE33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3EBA4C1-D151-485B-B143-8660ACBB88A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C33B3A3-B55C-4A9B-B76A-7EC0C4A773B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32AC0E-7F73-40BF-9EF1-A834C9464CF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E73224E-6630-475E-BE74-27A501B007BB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4D8B8D4-21D1-45BE-BDAF-AF80FA03F4C5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ACEAE1-377A-4CF0-8168-18389F5192A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FEB4DDF-F683-42A1-977B-2C0535849D2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60A20D3-7B65-4ADC-92E7-765F5CEBF15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018D29-D57C-48B4-B665-2FED62477FD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2ABFB2A-3F77-437B-AA13-CF2E97ED7D33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9E0964-C38D-4741-9EF6-7D784BD09833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DFC59E9-95EA-41D1-B78E-EFE4A2096F40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9553DAA-0514-4F1B-9255-A67FC81C9B84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C2EE46-D2A2-4816-AEB4-A0A025AD9E3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7C5983-9DCA-4F20-BDB3-01EE43A02E6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9C52116-996E-412E-A17C-4F126E5061B9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6CA1F8B-9332-4650-A253-14FAAA90477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13E2943-1F3E-47B6-8295-E4CF8ED14A62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111D4B2-2DC9-4A2F-8A85-944F258F8DF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18458A4-B151-487A-B890-8BD0DA057E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B0DAFAD-86E1-4188-9A13-893A8CC60B9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2CCFA5-CA53-40FD-A542-B62931F60B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63145-AF54-4F6A-A570-C05C36FC8E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C549410-9133-41FD-888E-FD3B1D955AE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4864741-C68B-442F-81C3-B14CF1CAB61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3FC8FD7-2BA7-4EF4-9FDC-5631BB47D4B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6901763-7F7D-45B0-9267-97FC1386F46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643936F-A85A-4A61-A61A-68B08A161B8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E604550-A186-49D9-A3EE-3CC07B12060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FF3F965-5C14-48EC-BED0-E2BD5AF9BFC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A6B589D-74D9-45D4-A753-954E77C5DD3F}"/>
              </a:ext>
            </a:extLst>
          </p:cNvPr>
          <p:cNvCxnSpPr>
            <a:cxnSpLocks/>
          </p:cNvCxnSpPr>
          <p:nvPr/>
        </p:nvCxnSpPr>
        <p:spPr bwMode="auto">
          <a:xfrm>
            <a:off x="7675904" y="5069479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1948EE6-6C8E-4F9B-A1E6-0473701252DA}"/>
              </a:ext>
            </a:extLst>
          </p:cNvPr>
          <p:cNvCxnSpPr>
            <a:cxnSpLocks/>
          </p:cNvCxnSpPr>
          <p:nvPr/>
        </p:nvCxnSpPr>
        <p:spPr bwMode="auto">
          <a:xfrm>
            <a:off x="6539536" y="5072328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1364AA9-7ED2-41A6-AE01-1B0832B824D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1190" y="5059151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A631061-3888-4C45-9BDB-CB22F27B2BC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5328561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3DC082B-AC69-418D-959E-81F6DB9185D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1332" y="5345197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F584ED9-59EC-4B44-B77A-347AB70701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4284" y="514074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98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1.1 Policy Evaluation of Random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89218" cy="3250606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𝐶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27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−48</m:t>
                        </m:r>
                      </m:e>
                    </m:func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48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(analytic solution, or iterative solution with in-place updates)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89218" cy="3250606"/>
              </a:xfrm>
              <a:blipFill>
                <a:blip r:embed="rId2"/>
                <a:stretch>
                  <a:fillRect l="-281" t="-95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B3590F-CC08-4EEC-92DE-62A4D4E2DDF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33DCF4-C55F-4093-931E-2117155E79BA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196C57-6606-4EDC-B403-4217046496D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3715A1-E430-41D6-A44B-EFC459E67D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5A3947-EEFD-48FC-8FD0-9607888CB8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65FAA2-B944-4173-9453-F113F0341354}"/>
                </a:ext>
              </a:extLst>
            </p:cNvPr>
            <p:cNvCxnSpPr>
              <a:cxnSpLocks/>
              <a:stCxn id="2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88CB01-CAEE-4633-B7A7-D8E7C2486E00}"/>
                </a:ext>
              </a:extLst>
            </p:cNvPr>
            <p:cNvCxnSpPr>
              <a:cxnSpLocks/>
              <a:endCxn id="2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915321-31D3-4082-8291-09E264674835}"/>
                </a:ext>
              </a:extLst>
            </p:cNvPr>
            <p:cNvCxnSpPr>
              <a:cxnSpLocks/>
              <a:stCxn id="2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81EBB4-E042-4164-972E-D3C7AB484B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F209A1-8D1D-47E0-ADBF-C1889E8DF3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5449C9-2D20-4424-BDB6-43DFFDC865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2CCE6C6-C80C-4B68-9027-C5B7C61E48BD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-22.5</a:t>
            </a:r>
            <a:endParaRPr lang="en-SE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B19DD0-E617-48B1-B2B6-1F39EE1119BE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en-S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9E4B9F-7E7B-466A-9961-00CA19CE251B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-48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32156"/>
                  </p:ext>
                </p:extLst>
              </p:nvPr>
            </p:nvGraphicFramePr>
            <p:xfrm>
              <a:off x="6517177" y="4884115"/>
              <a:ext cx="2505482" cy="13726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Iter2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Iter3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32156"/>
                  </p:ext>
                </p:extLst>
              </p:nvPr>
            </p:nvGraphicFramePr>
            <p:xfrm>
              <a:off x="6517177" y="4884115"/>
              <a:ext cx="2505482" cy="13726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1667" r="-166942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1667" r="-117204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1667" r="-3810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20548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Iter2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20548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Iter3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883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B0CEA-AA8D-4FE8-97AA-6F7AE1D95CF1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-22.5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7059C-F443-44FF-8E26-CCB69B609407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B7E68-BF1F-4BC5-99FC-17757246AD59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-48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898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6278</TotalTime>
  <Words>13071</Words>
  <Application>Microsoft Office PowerPoint</Application>
  <PresentationFormat>On-screen Show (4:3)</PresentationFormat>
  <Paragraphs>2023</Paragraphs>
  <Slides>62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Palatino</vt:lpstr>
      <vt:lpstr>Arial</vt:lpstr>
      <vt:lpstr>Calibri</vt:lpstr>
      <vt:lpstr>Cambria Math</vt:lpstr>
      <vt:lpstr>Times New Roman</vt:lpstr>
      <vt:lpstr>Default Design</vt:lpstr>
      <vt:lpstr>L7.2.X Worked Examples</vt:lpstr>
      <vt:lpstr>Recall: Simplified Bellman Equations for Deterministic Env</vt:lpstr>
      <vt:lpstr>Recall: MC, TD, Sarsa, Q Learning</vt:lpstr>
      <vt:lpstr>MC, TD, Sarsa, QL w. α=1</vt:lpstr>
      <vt:lpstr>PowerPoint Presentation</vt:lpstr>
      <vt:lpstr>Two-Branch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3.1 Policy Evaluation</vt:lpstr>
      <vt:lpstr>3.2 Policy Improvement</vt:lpstr>
      <vt:lpstr>PowerPoint Presentation</vt:lpstr>
      <vt:lpstr>Value Iteration</vt:lpstr>
      <vt:lpstr>PowerPoint Presentation</vt:lpstr>
      <vt:lpstr>MC, Episodes 3×(B,a2, 0, D,a1,-100, T)</vt:lpstr>
      <vt:lpstr>MC, Episodes 3×(B,a2, 0, D,a2, 4, T)</vt:lpstr>
      <vt:lpstr>PowerPoint Presentation</vt:lpstr>
      <vt:lpstr>TD, Episodes 3×(B,a2, 0, D,a1,-100, T)</vt:lpstr>
      <vt:lpstr>TD, Episodes 3×(B,a2, 0, D,a2, 4, T)</vt:lpstr>
      <vt:lpstr>PowerPoint Presentation</vt:lpstr>
      <vt:lpstr>Sarsa, Episodes 3×(B,a2, 0,D,a1,-100, T)</vt:lpstr>
      <vt:lpstr>Sarsa, Episodes 3×(B,a2, 0,D,a2, 4, T)</vt:lpstr>
      <vt:lpstr>QL, Episodes 3×(B,a2, 0,D,a1,-100, T)</vt:lpstr>
      <vt:lpstr>PowerPoint Presentation</vt:lpstr>
      <vt:lpstr>QL, Episodes 3×(B,2, 0,D,2, 4, T)</vt:lpstr>
      <vt:lpstr>Comparisons</vt:lpstr>
      <vt:lpstr>Sarsa w. ϵ-greedy</vt:lpstr>
      <vt:lpstr>QL w. ϵ-greedy</vt:lpstr>
      <vt:lpstr>PowerPoint Presentation</vt:lpstr>
      <vt:lpstr>Linear Chain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PowerPoint Presentation</vt:lpstr>
      <vt:lpstr>Value Iteration</vt:lpstr>
      <vt:lpstr>MC, TD, Sarsa, QL (Simple)</vt:lpstr>
      <vt:lpstr>MC EP1</vt:lpstr>
      <vt:lpstr>TD EP1</vt:lpstr>
      <vt:lpstr>Sarsa EP1</vt:lpstr>
      <vt:lpstr>QL EP1</vt:lpstr>
      <vt:lpstr>MC, TD, Sarsa, QL (Complex)</vt:lpstr>
      <vt:lpstr>PowerPoint Presentation</vt:lpstr>
      <vt:lpstr>MC EP1-3</vt:lpstr>
      <vt:lpstr>MC EP4-8</vt:lpstr>
      <vt:lpstr>PowerPoint Presentation</vt:lpstr>
      <vt:lpstr>TD EP1-3</vt:lpstr>
      <vt:lpstr>TD EP4-8</vt:lpstr>
      <vt:lpstr>TD Failed to Converge </vt:lpstr>
      <vt:lpstr>PowerPoint Presentation</vt:lpstr>
      <vt:lpstr>Sarsa EP1-3</vt:lpstr>
      <vt:lpstr>Sarsa EP4-8</vt:lpstr>
      <vt:lpstr>Comments on Sarsa</vt:lpstr>
      <vt:lpstr>Why Sarsa Converges</vt:lpstr>
      <vt:lpstr>PowerPoint Presentation</vt:lpstr>
      <vt:lpstr>QL EP1-3</vt:lpstr>
      <vt:lpstr>QL EP4-6</vt:lpstr>
      <vt:lpstr>QL EP7-8</vt:lpstr>
      <vt:lpstr>Comments on 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L7.2.X Worked Examples</dc:title>
  <dc:creator>Zonghua Gu</dc:creator>
  <cp:lastModifiedBy>Zonghua Gu</cp:lastModifiedBy>
  <cp:revision>423</cp:revision>
  <dcterms:created xsi:type="dcterms:W3CDTF">2020-05-13T19:01:03Z</dcterms:created>
  <dcterms:modified xsi:type="dcterms:W3CDTF">2021-06-13T08:47:53Z</dcterms:modified>
</cp:coreProperties>
</file>