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71" r:id="rId31"/>
    <p:sldId id="1162" r:id="rId32"/>
    <p:sldId id="1095" r:id="rId33"/>
    <p:sldId id="1164" r:id="rId34"/>
    <p:sldId id="1168" r:id="rId35"/>
    <p:sldId id="1103" r:id="rId36"/>
    <p:sldId id="11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71"/>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3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XXX Why is A2C not called V actor critic?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(TD target for state value function)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m:oMathPara>
                </a14:m>
                <a:endParaRPr lang="en-US"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6/13/2021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gif"/></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2.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56.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0.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1.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75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966" t="-11593" r="-1034" b="-1054"/>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𝜽</m:t>
                            </m:r>
                            <m:r>
                              <a:rPr lang="en-US" b="0" i="1" smtClean="0">
                                <a:latin typeface="Cambria Math" panose="02040503050406030204" pitchFamily="18" charset="0"/>
                              </a:rPr>
                              <m:t>)</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2700" dirty="0"/>
                  <a:t>under policy </a:t>
                </a:r>
                <a14:m>
                  <m:oMath xmlns:m="http://schemas.openxmlformats.org/officeDocument/2006/math">
                    <m:r>
                      <a:rPr lang="en-US" sz="2700"/>
                      <m:t>𝜋</m:t>
                    </m:r>
                  </m:oMath>
                </a14:m>
                <a:r>
                  <a:rPr lang="en-US" sz="2700" dirty="0"/>
                  <a:t>, i.e., </a:t>
                </a:r>
                <a14:m>
                  <m:oMath xmlns:m="http://schemas.openxmlformats.org/officeDocument/2006/math">
                    <m:sSub>
                      <m:sSubPr>
                        <m:ctrlPr>
                          <a:rPr lang="en-US" sz="2700"/>
                        </m:ctrlPr>
                      </m:sSubPr>
                      <m:e>
                        <m:r>
                          <a:rPr lang="en-US" sz="2700"/>
                          <m:t>𝐴</m:t>
                        </m:r>
                      </m:e>
                      <m:sub>
                        <m:r>
                          <a:rPr lang="en-US" sz="2700"/>
                          <m:t>𝑡</m:t>
                        </m:r>
                      </m:sub>
                    </m:sSub>
                    <m:r>
                      <a:rPr lang="en-US" sz="2700"/>
                      <m:t>∼</m:t>
                    </m:r>
                    <m:r>
                      <a:rPr lang="en-US" sz="2700"/>
                      <m:t>𝜋</m:t>
                    </m:r>
                    <m:d>
                      <m:dPr>
                        <m:ctrlPr>
                          <a:rPr lang="en-US" sz="2700"/>
                        </m:ctrlPr>
                      </m:dPr>
                      <m:e>
                        <m:r>
                          <a:rPr lang="en-US" sz="2700"/>
                          <m:t>𝑎</m:t>
                        </m:r>
                      </m:e>
                      <m:e>
                        <m:sSub>
                          <m:sSubPr>
                            <m:ctrlPr>
                              <a:rPr lang="en-US" sz="2700"/>
                            </m:ctrlPr>
                          </m:sSubPr>
                          <m:e>
                            <m:r>
                              <a:rPr lang="en-US" sz="2700"/>
                              <m:t>𝑆</m:t>
                            </m:r>
                          </m:e>
                          <m:sub>
                            <m:r>
                              <a:rPr lang="en-US" sz="2700"/>
                              <m:t>𝑡</m:t>
                            </m:r>
                          </m:sub>
                        </m:sSub>
                        <m:r>
                          <a:rPr lang="en-US" sz="2700"/>
                          <m:t>,</m:t>
                        </m:r>
                        <m:r>
                          <a:rPr lang="en-US" sz="2700"/>
                          <m:t>𝜽</m:t>
                        </m:r>
                      </m:e>
                    </m:d>
                  </m:oMath>
                </a14:m>
                <a:endParaRPr lang="en-US" sz="27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 </m:t>
                    </m:r>
                  </m:oMath>
                </a14:m>
                <a:r>
                  <a:rPr lang="en-US" dirty="0"/>
                  <a:t>as shorthand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sub>
                    </m:sSub>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00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that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update to </a:t>
                </a:r>
                <a14:m>
                  <m:oMath xmlns:m="http://schemas.openxmlformats.org/officeDocument/2006/math">
                    <m:r>
                      <a:rPr lang="en-US" b="1" i="1" smtClean="0">
                        <a:latin typeface="Cambria Math" panose="02040503050406030204" pitchFamily="18" charset="0"/>
                      </a:rPr>
                      <m:t>𝜽</m:t>
                    </m:r>
                  </m:oMath>
                </a14:m>
                <a:r>
                  <a:rPr lang="en-US" dirty="0"/>
                  <a:t> results in a small update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1</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8</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9)</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Assuming each </a:t>
                </a:r>
                <a14:m>
                  <m:oMath xmlns:m="http://schemas.openxmlformats.org/officeDocument/2006/math">
                    <m:r>
                      <a:rPr lang="en-US" i="1">
                        <a:latin typeface="Cambria Math" panose="02040503050406030204" pitchFamily="18" charset="0"/>
                      </a:rPr>
                      <m:t>𝜖</m:t>
                    </m:r>
                    <m:r>
                      <a:rPr lang="en-US" b="0" i="1" smtClean="0">
                        <a:latin typeface="Cambria Math" panose="02040503050406030204" pitchFamily="18" charset="0"/>
                      </a:rPr>
                      <m:t>𝑖</m:t>
                    </m:r>
                  </m:oMath>
                </a14:m>
                <a:r>
                  <a:rPr lang="en-US" dirty="0">
                    <a:solidFill>
                      <a:prstClr val="black"/>
                    </a:solidFill>
                    <a:latin typeface="Calibri"/>
                  </a:rPr>
                  <a:t> is small. 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t="-622" r="-414"/>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xmlns="">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504" r="-828"/>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a:t>
                </a:r>
                <a:r>
                  <a:rPr lang="en-US"/>
                  <a:t>of Us </a:t>
                </a:r>
                <a:r>
                  <a:rPr lang="en-US" dirty="0"/>
                  <a:t>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77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p>
              <a:p>
                <a:pPr lvl="1"/>
                <a:r>
                  <a:rPr lang="en-US" dirty="0">
                    <a:solidFill>
                      <a:schemeClr val="tx1"/>
                    </a:solidFill>
                  </a:rPr>
                  <a:t>Sample-based estimate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(TD target for action value function):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Recall: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r>
                  <a:rPr lang="en-US" dirty="0">
                    <a:solidFill>
                      <a:schemeClr val="tx1"/>
                    </a:solidFill>
                  </a:rPr>
                  <a:t>: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966" t="-2225" b="-1405"/>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65BB-C59C-4ED2-ADD6-591278AC638B}"/>
              </a:ext>
            </a:extLst>
          </p:cNvPr>
          <p:cNvSpPr>
            <a:spLocks noGrp="1"/>
          </p:cNvSpPr>
          <p:nvPr>
            <p:ph type="title"/>
          </p:nvPr>
        </p:nvSpPr>
        <p:spPr/>
        <p:txBody>
          <a:bodyPr>
            <a:normAutofit fontScale="90000"/>
          </a:bodyPr>
          <a:lstStyle/>
          <a:p>
            <a:r>
              <a:rPr lang="en-US" sz="3600" dirty="0"/>
              <a:t>Recall: Bellman Exp Equations written with Expectation Symbols</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70B32-9ADE-4BED-BDEA-A318ED316321}"/>
                  </a:ext>
                </a:extLst>
              </p:cNvPr>
              <p:cNvSpPr>
                <a:spLocks noGrp="1"/>
              </p:cNvSpPr>
              <p:nvPr>
                <p:ph idx="1"/>
              </p:nvPr>
            </p:nvSpPr>
            <p:spPr/>
            <p:txBody>
              <a:bodyPr>
                <a:normAutofit fontScale="92500"/>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r>
                  <a:rPr lang="en-US" dirty="0"/>
                  <a:t>Shorthand Notation: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0CF70B32-9ADE-4BED-BDEA-A318ED316321}"/>
                  </a:ext>
                </a:extLst>
              </p:cNvPr>
              <p:cNvSpPr>
                <a:spLocks noGrp="1" noRot="1" noChangeAspect="1" noMove="1" noResize="1" noEditPoints="1" noAdjustHandles="1" noChangeArrowheads="1" noChangeShapeType="1" noTextEdit="1"/>
              </p:cNvSpPr>
              <p:nvPr>
                <p:ph idx="1"/>
              </p:nvPr>
            </p:nvSpPr>
            <p:spPr>
              <a:blipFill>
                <a:blip r:embed="rId2"/>
                <a:stretch>
                  <a:fillRect l="-1379" t="-1252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AF97FA-DFC1-4862-ACA7-C63D43BF6C6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spTree>
    <p:extLst>
      <p:ext uri="{BB962C8B-B14F-4D97-AF65-F5344CB8AC3E}">
        <p14:creationId xmlns:p14="http://schemas.microsoft.com/office/powerpoint/2010/main" val="229816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3779</TotalTime>
  <Words>5375</Words>
  <Application>Microsoft Office PowerPoint</Application>
  <PresentationFormat>On-screen Show (4:3)</PresentationFormat>
  <Paragraphs>419</Paragraphs>
  <Slides>33</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Recall: Bellman Exp Equations written with Expectation Symbols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L7.3 Policy-based RL </dc:title>
  <dc:creator>Zonghua Gu</dc:creator>
  <cp:lastModifiedBy>Zonghua Gu</cp:lastModifiedBy>
  <cp:revision>267</cp:revision>
  <dcterms:created xsi:type="dcterms:W3CDTF">2020-05-18T09:26:30Z</dcterms:created>
  <dcterms:modified xsi:type="dcterms:W3CDTF">2021-06-13T15:09:34Z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