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201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201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0937" autoAdjust="0"/>
  </p:normalViewPr>
  <p:slideViewPr>
    <p:cSldViewPr snapToGrid="0">
      <p:cViewPr varScale="1">
        <p:scale>
          <a:sx n="115" d="100"/>
          <a:sy n="115" d="100"/>
        </p:scale>
        <p:origin x="10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3,𝑙)=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−1+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53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3→2→3→4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→3→4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4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1211.png"/><Relationship Id="rId7" Type="http://schemas.openxmlformats.org/officeDocument/2006/relationships/image" Target="../media/image61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2.png"/><Relationship Id="rId5" Type="http://schemas.openxmlformats.org/officeDocument/2006/relationships/image" Target="../media/image4100.png"/><Relationship Id="rId10" Type="http://schemas.openxmlformats.org/officeDocument/2006/relationships/image" Target="../media/image910.png"/><Relationship Id="rId4" Type="http://schemas.openxmlformats.org/officeDocument/2006/relationships/image" Target="../media/image21.png"/><Relationship Id="rId9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30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50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0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0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0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1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</a:t>
            </a:r>
            <a:r>
              <a:rPr lang="en-US" altLang="zh-CN"/>
              <a:t>Gu 2022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7065-CCC9-41B0-860B-0D4AA0BF1B49}"/>
              </a:ext>
            </a:extLst>
          </p:cNvPr>
          <p:cNvGrpSpPr/>
          <p:nvPr/>
        </p:nvGrpSpPr>
        <p:grpSpPr>
          <a:xfrm>
            <a:off x="632741" y="4283068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83F82A-19EB-4255-AFE4-4B541E34A83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59C39E-6249-4B50-9B1B-355C73E0455B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FE4532-CC67-4508-B664-A5CA0305C2FB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758EFA-006A-40BB-AE0D-46F8119B881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477C53-36BE-48FD-BB96-CE87061936D1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153E6-C4BE-430D-8E35-5890600F5EF7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926766-1A1B-41F4-8EA1-3D7A280DBE67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1ACB0-2B89-4093-B841-B0E94C2300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8C45C3-F9E5-45FB-A111-B9B998F10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F7E3BF-83A7-4D90-9675-66A42838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F3A613-B12F-4653-A208-F183308FD9D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07B39C-7846-481D-966C-FE8A4420EBF7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408653-D48D-41ED-8186-80E3127BA40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CC0ECB-2D64-4FFA-8315-CA7711E62F5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176EA-07B2-47C7-8B79-A68E38F77D42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90FFF3-10E4-4AC1-8750-EC32131F224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60D423-B1C4-424D-B18A-78319EDB050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9" y="4420898"/>
            <a:ext cx="5040911" cy="243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879906"/>
                  </p:ext>
                </p:extLst>
              </p:nvPr>
            </p:nvGraphicFramePr>
            <p:xfrm>
              <a:off x="6517177" y="4884115"/>
              <a:ext cx="2505482" cy="14178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879906"/>
                  </p:ext>
                </p:extLst>
              </p:nvPr>
            </p:nvGraphicFramePr>
            <p:xfrm>
              <a:off x="6517177" y="4884115"/>
              <a:ext cx="2505482" cy="14178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1667" r="-166942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1667" r="-11720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1667" r="-3810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1667" r="-16694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1667" r="-117204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1667" r="-381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 or 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660395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660395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5896"/>
                <a:ext cx="8229600" cy="367352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is now stable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we have found the optimal policy. (We do not need to re-run Policy Evaluation, since we do not care if the value functions converge as long as the policy is stable.)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5896"/>
                <a:ext cx="8229600" cy="3673521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74891"/>
                  </p:ext>
                </p:extLst>
              </p:nvPr>
            </p:nvGraphicFramePr>
            <p:xfrm>
              <a:off x="6517177" y="4770827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74891"/>
                  </p:ext>
                </p:extLst>
              </p:nvPr>
            </p:nvGraphicFramePr>
            <p:xfrm>
              <a:off x="6517177" y="4770827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6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85246" r="-166942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85246" r="-117204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85246" r="-3810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1667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1667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1667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3F1EAD-E35B-4149-894E-300B6C9B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512465" y="5388945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265130-D114-4A04-9180-6C5DC7D9E065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9506" y="5015492"/>
            <a:ext cx="875128" cy="5760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C0F888-3332-4825-B0BD-4E94F10D7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700958" y="5324833"/>
            <a:ext cx="363675" cy="224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3FAE56-A995-4337-BC4A-C776B32854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514028" y="574101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8E73FB-E183-4120-9A60-9867A2E4313C}"/>
              </a:ext>
            </a:extLst>
          </p:cNvPr>
          <p:cNvCxnSpPr>
            <a:cxnSpLocks/>
          </p:cNvCxnSpPr>
          <p:nvPr/>
        </p:nvCxnSpPr>
        <p:spPr bwMode="auto">
          <a:xfrm flipH="1">
            <a:off x="8166836" y="5426497"/>
            <a:ext cx="875128" cy="5760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3441D1-D1E2-471F-B407-B1B59B6F33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678288" y="5735838"/>
            <a:ext cx="363675" cy="224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AAD664-2E6A-414D-844C-071FE4D50BB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91358" y="6152023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76D6F7C-9C37-4A1B-A5FC-E90C839EDF1C}"/>
                  </a:ext>
                </a:extLst>
              </p:cNvPr>
              <p:cNvSpPr txBox="1"/>
              <p:nvPr/>
            </p:nvSpPr>
            <p:spPr>
              <a:xfrm>
                <a:off x="6279420" y="4470363"/>
                <a:ext cx="2864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effectLst/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sz="1600" dirty="0"/>
                  <a:t> is omitted)</a:t>
                </a:r>
                <a:endParaRPr lang="en-SE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76D6F7C-9C37-4A1B-A5FC-E90C839ED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20" y="4470363"/>
                <a:ext cx="2864580" cy="338554"/>
              </a:xfrm>
              <a:prstGeom prst="rect">
                <a:avLst/>
              </a:prstGeom>
              <a:blipFill>
                <a:blip r:embed="rId12"/>
                <a:stretch>
                  <a:fillRect l="-1064" t="-5357" b="-214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84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611045"/>
                  </p:ext>
                </p:extLst>
              </p:nvPr>
            </p:nvGraphicFramePr>
            <p:xfrm>
              <a:off x="6522867" y="462647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611045"/>
                  </p:ext>
                </p:extLst>
              </p:nvPr>
            </p:nvGraphicFramePr>
            <p:xfrm>
              <a:off x="6522867" y="462647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98387" r="-103704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370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3279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3279" r="-1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370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586" t="-3846" b="-53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595559"/>
                  </p:ext>
                </p:extLst>
              </p:nvPr>
            </p:nvGraphicFramePr>
            <p:xfrm>
              <a:off x="6562516" y="460853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595559"/>
                  </p:ext>
                </p:extLst>
              </p:nvPr>
            </p:nvGraphicFramePr>
            <p:xfrm>
              <a:off x="6562516" y="460853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87" r="-10220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2963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3279" r="-1022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296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3279" r="-1022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296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7119"/>
                  </p:ext>
                </p:extLst>
              </p:nvPr>
            </p:nvGraphicFramePr>
            <p:xfrm>
              <a:off x="6538199" y="462612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7119"/>
                  </p:ext>
                </p:extLst>
              </p:nvPr>
            </p:nvGraphicFramePr>
            <p:xfrm>
              <a:off x="6538199" y="462612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87" r="-10220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2963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3279" r="-1022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296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3279" r="-1022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296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1435" y="565403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1435" y="6053382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28259" y="5279807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369719"/>
                  </p:ext>
                </p:extLst>
              </p:nvPr>
            </p:nvGraphicFramePr>
            <p:xfrm>
              <a:off x="6522867" y="4597674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369719"/>
                  </p:ext>
                </p:extLst>
              </p:nvPr>
            </p:nvGraphicFramePr>
            <p:xfrm>
              <a:off x="6522867" y="4597674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4" y="5586110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4" y="5965940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3" y="5205964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C,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policy,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EP5.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 Optimistic initialization of Q values encourages exploration, but may cause </a:t>
                </a:r>
                <a:r>
                  <a:rPr lang="en-US" sz="3300"/>
                  <a:t>slow convergence.</a:t>
                </a:r>
                <a:endParaRPr lang="en-US" sz="3300" dirty="0"/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2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an episodic MDP with deterministic environment.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s=4 as the terminal state itself.)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state and action value functions are initialized to 0.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10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98658"/>
                  </p:ext>
                </p:extLst>
              </p:nvPr>
            </p:nvGraphicFramePr>
            <p:xfrm>
              <a:off x="6493272" y="4920391"/>
              <a:ext cx="2505482" cy="7891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98658"/>
                  </p:ext>
                </p:extLst>
              </p:nvPr>
            </p:nvGraphicFramePr>
            <p:xfrm>
              <a:off x="6493272" y="4920391"/>
              <a:ext cx="2505482" cy="7891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2222" r="-260494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2222" r="-10288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2222" r="-1905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026AA-73B1-4467-BBA4-83FF209FB951}"/>
                  </a:ext>
                </a:extLst>
              </p:cNvPr>
              <p:cNvSpPr txBox="1"/>
              <p:nvPr/>
            </p:nvSpPr>
            <p:spPr>
              <a:xfrm>
                <a:off x="6784692" y="5735695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026AA-73B1-4467-BBA4-83FF209FB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92" y="5735695"/>
                <a:ext cx="2432615" cy="523220"/>
              </a:xfrm>
              <a:prstGeom prst="rect">
                <a:avLst/>
              </a:prstGeom>
              <a:blipFill>
                <a:blip r:embed="rId6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14099"/>
                  </p:ext>
                </p:extLst>
              </p:nvPr>
            </p:nvGraphicFramePr>
            <p:xfrm>
              <a:off x="6562318" y="4923924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Iter1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14099"/>
                  </p:ext>
                </p:extLst>
              </p:nvPr>
            </p:nvGraphicFramePr>
            <p:xfrm>
              <a:off x="6562318" y="4923924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Iter1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is now stable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we have found the optimal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62304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62304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279420" y="4470363"/>
                <a:ext cx="28645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sz="1600" dirty="0"/>
                  <a:t> is omitted)</a:t>
                </a:r>
                <a:endParaRPr lang="en-SE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420" y="4470363"/>
                <a:ext cx="2864580" cy="338554"/>
              </a:xfrm>
              <a:prstGeom prst="rect">
                <a:avLst/>
              </a:prstGeom>
              <a:blipFill>
                <a:blip r:embed="rId7"/>
                <a:stretch>
                  <a:fillRect l="-1064" t="-5357" b="-214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08EDCF-3549-4677-9D4B-F547B699E1AD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6566" y="5354915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E9F981-0F9D-4B11-820A-FE2DC0FC8A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9506" y="5354915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3F8350-7522-4BD5-A1B1-30D69D59B22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914" y="5375052"/>
            <a:ext cx="274561" cy="191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30C7C9-7462-44F5-9F7A-EFA6D89288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598664" y="5662452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31F112-4A4E-46FA-BD8E-99557B613907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1604" y="5662452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29BA0A-ABA9-44EF-81E5-F1F4CCF9417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14012" y="5682589"/>
            <a:ext cx="274561" cy="191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8D721B-4176-4A62-8AEB-C71C2A5613B2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6566" y="5922176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E8DF7B-2A45-46A9-992A-EDA90C27661F}"/>
              </a:ext>
            </a:extLst>
          </p:cNvPr>
          <p:cNvCxnSpPr>
            <a:cxnSpLocks/>
          </p:cNvCxnSpPr>
          <p:nvPr/>
        </p:nvCxnSpPr>
        <p:spPr bwMode="auto">
          <a:xfrm flipH="1">
            <a:off x="8189506" y="5922176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0B0F96-6B79-42A0-A46E-B2F3C9DD717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914" y="5942313"/>
            <a:ext cx="274561" cy="191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8CD5F1-457B-477D-9FBA-8CB941AE1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9456" y="6200104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B39AB4-6C2A-4DFD-A50E-9A93188559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202396" y="6200104"/>
            <a:ext cx="416632" cy="2115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D4472C-08EC-459B-9235-7FA21EE966B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34804" y="6220241"/>
            <a:ext cx="274561" cy="19144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158474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158474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3F48B-97DC-47C6-9F67-9BE43708817D}"/>
                  </a:ext>
                </a:extLst>
              </p:cNvPr>
              <p:cNvSpPr txBox="1"/>
              <p:nvPr/>
            </p:nvSpPr>
            <p:spPr>
              <a:xfrm>
                <a:off x="5195141" y="3481095"/>
                <a:ext cx="40216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400" dirty="0"/>
                  <a:t> is omitted 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3F48B-97DC-47C6-9F67-9BE437088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41" y="3481095"/>
                <a:ext cx="4021687" cy="307777"/>
              </a:xfrm>
              <a:prstGeom prst="rect">
                <a:avLst/>
              </a:prstGeom>
              <a:blipFill>
                <a:blip r:embed="rId5"/>
                <a:stretch>
                  <a:fillRect l="-455" t="-3922" b="-196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323981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323981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8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7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6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5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4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936814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936814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8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7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6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5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4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3147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3147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8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5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4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episodes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Only if agent had experienced additional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8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would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(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olicy stable before value functions converge.)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89925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After EP3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89925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8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5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After EP3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4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Consider an </a:t>
                </a:r>
                <a:r>
                  <a:rPr lang="en-US" dirty="0">
                    <a:solidFill>
                      <a:schemeClr val="tx1"/>
                    </a:solidFill>
                  </a:rPr>
                  <a:t>episodic MDP with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state, plus a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The start state of each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Assume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All state and action value functions are initialized to 0.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3717" r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25"/>
                  </p:ext>
                </p:extLst>
              </p:nvPr>
            </p:nvGraphicFramePr>
            <p:xfrm>
              <a:off x="4925219" y="2658135"/>
              <a:ext cx="4142581" cy="267741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25"/>
                  </p:ext>
                </p:extLst>
              </p:nvPr>
            </p:nvGraphicFramePr>
            <p:xfrm>
              <a:off x="4925219" y="2658135"/>
              <a:ext cx="4142581" cy="267741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402222" r="-543023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402222" r="-407609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402222" r="-32134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402222" r="-22134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402222" r="-11182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402222" r="-1961" b="-5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2222" r="-543023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2222" r="-407609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2222" r="-32134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2222" r="-22134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2222" r="-11182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2222" r="-1961" b="-4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89130" r="-5430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89130" r="-4076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89130" r="-321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89130" r="-221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89130" r="-1118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89130" r="-196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;</m:t>
                        </m:r>
                      </m:e>
                    </m:func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82433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82433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3FAB-C250-4C9B-8D70-E7D41487ED50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31F665-92D0-4C06-9BF5-FD4D05908135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0F42A3-0280-4782-B10A-0A5B93883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69F493-9A35-43D8-B489-D95A74428C9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9C59BA-CE59-46C5-9255-1ED99FF44B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5D7F86-1713-4E65-9099-39189DE993A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experienced.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dependencies change during learning: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initially 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based on the initialized Q values, but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decreases gradually to below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EP6,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switches to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(contrast this to </a:t>
                </a:r>
                <a:r>
                  <a:rPr lang="en-US" sz="18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Similarly, both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 from bootstrapping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</a:p>
              <a:p>
                <a:pPr>
                  <a:lnSpc>
                    <a:spcPct val="150000"/>
                  </a:lnSpc>
                </a:pP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3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84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84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CFCB4CE-CE45-4A31-AD7A-149C965C6C4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F55DF6-9A55-4562-B7FE-D99DB2FBE2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C45319-8FFB-4290-897C-E0ED160BB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29463F-B8D2-44AC-9EEA-B184505EE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CAF5AA-A8F0-4787-801D-A97ACB0210F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57CD7-0563-4113-8BC2-AFFB5E12EC6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4B8C54-D07F-4B4B-9BE0-3CD71CCCA5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6CFF5-0D91-4800-B361-1C3E72157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23A4E1-37AF-4E0E-9095-8EA460E5B45B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2390D8-E649-4003-95B2-85969A093E5F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3BC252-A565-419D-8FDB-067B6A87AE33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EBA4C1-D151-485B-B143-8660ACBB8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33B3A3-B55C-4A9B-B76A-7EC0C4A773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32AC0E-7F73-40BF-9EF1-A834C9464C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73224E-6630-475E-BE74-27A501B007BB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4D8B8D4-21D1-45BE-BDAF-AF80FA03F4C5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ACEAE1-377A-4CF0-8168-18389F5192A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EB4DDF-F683-42A1-977B-2C0535849D2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0A20D3-7B65-4ADC-92E7-765F5CEBF1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018D29-D57C-48B4-B665-2FED62477FD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ABFB2A-3F77-437B-AA13-CF2E97ED7D33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9E0964-C38D-4741-9EF6-7D784BD09833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FC59E9-95EA-41D1-B78E-EFE4A2096F40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553DAA-0514-4F1B-9255-A67FC81C9B84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C2EE46-D2A2-4816-AEB4-A0A025AD9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7C5983-9DCA-4F20-BDB3-01EE43A02E6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C52116-996E-412E-A17C-4F126E5061B9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CA1F8B-9332-4650-A253-14FAAA90477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3E2943-1F3E-47B6-8295-E4CF8ED14A62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11D4B2-2DC9-4A2F-8A85-944F258F8DF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8458A4-B151-487A-B890-8BD0DA057E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0DAFAD-86E1-4188-9A13-893A8CC60B9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2CCFA5-CA53-40FD-A542-B62931F60B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63145-AF54-4F6A-A570-C05C36FC8E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549410-9133-41FD-888E-FD3B1D955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864741-C68B-442F-81C3-B14CF1CAB6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FC8FD7-2BA7-4EF4-9FDC-5631BB47D4B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6901763-7F7D-45B0-9267-97FC1386F4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43936F-A85A-4A61-A61A-68B08A16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604550-A186-49D9-A3EE-3CC07B12060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F3F965-5C14-48EC-BED0-E2BD5AF9B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A6B589D-74D9-45D4-A753-954E77C5DD3F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948EE6-6C8E-4F9B-A1E6-0473701252DA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364AA9-7ED2-41A6-AE01-1B0832B824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631061-3888-4C45-9BDB-CB22F27B2BC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DC082B-AC69-418D-959E-81F6DB9185D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F584ED9-59EC-4B44-B77A-347AB7070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89218" cy="3250606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(analytic solution, or iterative solution with in-place updates)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89218" cy="3250606"/>
              </a:xfrm>
              <a:blipFill>
                <a:blip r:embed="rId2"/>
                <a:stretch>
                  <a:fillRect l="-281" t="-95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2156"/>
                  </p:ext>
                </p:extLst>
              </p:nvPr>
            </p:nvGraphicFramePr>
            <p:xfrm>
              <a:off x="6517177" y="4884115"/>
              <a:ext cx="2505482" cy="13726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2156"/>
                  </p:ext>
                </p:extLst>
              </p:nvPr>
            </p:nvGraphicFramePr>
            <p:xfrm>
              <a:off x="6517177" y="4884115"/>
              <a:ext cx="2505482" cy="13726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1667" r="-16694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1667" r="-11720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1667" r="-3810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</TotalTime>
  <Words>13071</Words>
  <Application>Microsoft Office PowerPoint</Application>
  <PresentationFormat>On-screen Show (4:3)</PresentationFormat>
  <Paragraphs>2023</Paragraphs>
  <Slides>62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L7.2.X Worked Examples</dc:title>
  <dc:creator>Zonghua Gu</dc:creator>
  <cp:lastModifiedBy>Zonghua Gu</cp:lastModifiedBy>
  <cp:revision>424</cp:revision>
  <dcterms:created xsi:type="dcterms:W3CDTF">2020-05-13T19:01:03Z</dcterms:created>
  <dcterms:modified xsi:type="dcterms:W3CDTF">2022-11-02T11:59:37Z</dcterms:modified>
</cp:coreProperties>
</file>