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65" r:id="rId19"/>
    <p:sldId id="1152" r:id="rId20"/>
    <p:sldId id="1094" r:id="rId21"/>
    <p:sldId id="1167" r:id="rId22"/>
    <p:sldId id="1157" r:id="rId23"/>
    <p:sldId id="1155" r:id="rId24"/>
    <p:sldId id="1154" r:id="rId25"/>
    <p:sldId id="1158" r:id="rId26"/>
    <p:sldId id="1156" r:id="rId27"/>
    <p:sldId id="1166" r:id="rId28"/>
    <p:sldId id="1116" r:id="rId29"/>
    <p:sldId id="1170" r:id="rId30"/>
    <p:sldId id="1171" r:id="rId31"/>
    <p:sldId id="1162" r:id="rId32"/>
    <p:sldId id="1095" r:id="rId33"/>
    <p:sldId id="1164" r:id="rId34"/>
    <p:sldId id="1168" r:id="rId35"/>
    <p:sldId id="1103" r:id="rId36"/>
    <p:sldId id="110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65"/>
            <p14:sldId id="1152"/>
            <p14:sldId id="1094"/>
            <p14:sldId id="1167"/>
            <p14:sldId id="1157"/>
            <p14:sldId id="1155"/>
            <p14:sldId id="1154"/>
            <p14:sldId id="1158"/>
            <p14:sldId id="1156"/>
            <p14:sldId id="1166"/>
            <p14:sldId id="1116"/>
            <p14:sldId id="1170"/>
            <p14:sldId id="1171"/>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71679" autoAdjust="0"/>
  </p:normalViewPr>
  <p:slideViewPr>
    <p:cSldViewPr>
      <p:cViewPr varScale="1">
        <p:scale>
          <a:sx n="93" d="100"/>
          <a:sy n="93" d="100"/>
        </p:scale>
        <p:origin x="1722" y="8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23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10/10/2021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xmlns="">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If discount factor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&lt;</m:t>
                    </m:r>
                    <m:r>
                      <a:rPr lang="en-US" i="1">
                        <a:latin typeface="Cambria Math" panose="02040503050406030204" pitchFamily="18" charset="0"/>
                      </a:rPr>
                      <m:t>1</m:t>
                    </m:r>
                  </m:oMath>
                </a14:m>
                <a:r>
                  <a:rPr lang="en-US" dirty="0"/>
                  <a:t>, then</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r>
                  <a:rPr lang="en-US" b="0" i="0">
                    <a:latin typeface="Cambria Math" panose="02040503050406030204" pitchFamily="18" charset="0"/>
                  </a:rPr>
                  <a:t>∀𝑡</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𝐺〗_𝑡</a:t>
                </a:r>
                <a:r>
                  <a:rPr lang="en-US" b="0" i="0">
                    <a:latin typeface="Cambria Math" panose="02040503050406030204" pitchFamily="18" charset="0"/>
                  </a:rPr>
                  <a:t>=𝑅_𝑇</a:t>
                </a:r>
                <a:r>
                  <a:rPr lang="en-US" dirty="0"/>
                  <a:t>; If discount factor </a:t>
                </a:r>
                <a:r>
                  <a:rPr lang="en-US" i="0">
                    <a:latin typeface="Cambria Math" panose="02040503050406030204" pitchFamily="18" charset="0"/>
                  </a:rPr>
                  <a:t>𝛾</a:t>
                </a:r>
                <a:r>
                  <a:rPr lang="en-US" b="0" i="0">
                    <a:latin typeface="Cambria Math" panose="02040503050406030204" pitchFamily="18" charset="0"/>
                  </a:rPr>
                  <a:t>&lt;</a:t>
                </a:r>
                <a:r>
                  <a:rPr lang="en-US" i="0">
                    <a:latin typeface="Cambria Math" panose="02040503050406030204" pitchFamily="18" charset="0"/>
                  </a:rPr>
                  <a:t>1</a:t>
                </a:r>
                <a:r>
                  <a:rPr lang="en-US" dirty="0"/>
                  <a:t>, then</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XXX Why is A2C not called V actor critic?</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r>
                  <a:rPr lang="en-US" dirty="0">
                    <a:solidFill>
                      <a:schemeClr val="tx1"/>
                    </a:solidFill>
                  </a:rPr>
                  <a:t> is this correct? But for a trace,</a:t>
                </a:r>
                <a:r>
                  <a:rPr lang="en-US" baseline="0" dirty="0">
                    <a:solidFill>
                      <a:schemeClr val="tx1"/>
                    </a:solidFill>
                  </a:rPr>
                  <a:t> you always have taken an action A:t. how to estimate 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m:oMathPara>
                </a14:m>
                <a:endParaRPr lang="en-US" dirty="0">
                  <a:solidFill>
                    <a:schemeClr val="tx1"/>
                  </a:solidFill>
                </a:endParaRPr>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29</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33</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10/10/2021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7.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gif"/></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2.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63.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55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1.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40.png"/><Relationship Id="rId7"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760.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a:t>
                </a:r>
                <a:r>
                  <a:rPr lang="en-US"/>
                  <a:t>each non-optimal </a:t>
                </a:r>
                <a:r>
                  <a:rPr lang="en-US" dirty="0"/>
                  <a:t>action is given equal probability in every state</a:t>
                </a:r>
                <a:endParaRPr lang="en-SE" dirty="0"/>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r="-13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345"/>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775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altLang="zh-CN" b="1"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 e.g., consider 3 samples with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b="1"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0.5, 0.2, 0.3</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1000, 1001, 1002</m:t>
                        </m:r>
                      </m:e>
                    </m:d>
                    <m:r>
                      <a:rPr lang="en-US" b="0" i="1" smtClean="0">
                        <a:latin typeface="Cambria Math" panose="02040503050406030204" pitchFamily="18" charset="0"/>
                      </a:rPr>
                      <m:t>,</m:t>
                    </m:r>
                    <m:r>
                      <a:rPr lang="en-US" i="1">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.5⋅1000,</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⋅100</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⋅100</m:t>
                        </m:r>
                        <m:r>
                          <a:rPr lang="en-US" b="0" i="1" smtClean="0">
                            <a:latin typeface="Cambria Math" panose="02040503050406030204" pitchFamily="18" charset="0"/>
                          </a:rPr>
                          <m:t>2</m:t>
                        </m:r>
                      </m:e>
                    </m:d>
                    <m:r>
                      <a:rPr lang="en-US" b="0" i="1" smtClean="0">
                        <a:latin typeface="Cambria Math" panose="02040503050406030204" pitchFamily="18" charset="0"/>
                      </a:rPr>
                      <m:t>≈23287</m:t>
                    </m:r>
                  </m:oMath>
                </a14:m>
                <a:r>
                  <a:rPr lang="en-US" dirty="0"/>
                  <a:t>; After subtracting a baseline of </a:t>
                </a:r>
                <a14:m>
                  <m:oMath xmlns:m="http://schemas.openxmlformats.org/officeDocument/2006/math">
                    <m:r>
                      <a:rPr lang="en-US" b="0" i="0" smtClean="0">
                        <a:latin typeface="Cambria Math" panose="02040503050406030204" pitchFamily="18" charset="0"/>
                      </a:rPr>
                      <m:t>1001, </m:t>
                    </m:r>
                    <m:r>
                      <a:rPr lang="en-US" i="1" smtClean="0">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i="1" smtClean="0">
                            <a:latin typeface="Cambria Math" panose="02040503050406030204" pitchFamily="18" charset="0"/>
                          </a:rPr>
                          <m:t>1</m:t>
                        </m:r>
                      </m:e>
                    </m:d>
                    <m:r>
                      <a:rPr lang="en-US" b="0" i="1" smtClean="0">
                        <a:latin typeface="Cambria Math" panose="02040503050406030204" pitchFamily="18" charset="0"/>
                      </a:rPr>
                      <m:t>≈0.16</m:t>
                    </m:r>
                  </m:oMath>
                </a14:m>
                <a:endParaRPr lang="en-US" dirty="0"/>
              </a:p>
              <a:p>
                <a:r>
                  <a:rPr lang="en-US" dirty="0"/>
                  <a:t>Advantage function:</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(using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966" t="-11593" r="-1034" b="-1054"/>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𝜽</m:t>
                            </m:r>
                            <m:r>
                              <a:rPr lang="en-US" b="0" i="1" smtClean="0">
                                <a:latin typeface="Cambria Math" panose="02040503050406030204" pitchFamily="18" charset="0"/>
                              </a:rPr>
                              <m:t>)</m:t>
                            </m:r>
                          </m:sub>
                        </m:sSub>
                        <m:r>
                          <a:rPr lang="en-US" b="0" i="1" smtClean="0">
                            <a:latin typeface="Cambria Math" panose="02040503050406030204" pitchFamily="18" charset="0"/>
                          </a:rPr>
                          <m:t>[</m:t>
                        </m:r>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2700" dirty="0"/>
                  <a:t>under policy </a:t>
                </a:r>
                <a14:m>
                  <m:oMath xmlns:m="http://schemas.openxmlformats.org/officeDocument/2006/math">
                    <m:r>
                      <a:rPr lang="en-US" sz="2700">
                        <a:latin typeface="Cambria Math" panose="02040503050406030204" pitchFamily="18" charset="0"/>
                      </a:rPr>
                      <m:t>𝜋</m:t>
                    </m:r>
                  </m:oMath>
                </a14:m>
                <a:r>
                  <a:rPr lang="en-US" sz="2700" dirty="0"/>
                  <a:t>, i.e., </a:t>
                </a:r>
                <a14:m>
                  <m:oMath xmlns:m="http://schemas.openxmlformats.org/officeDocument/2006/math">
                    <m:sSub>
                      <m:sSubPr>
                        <m:ctrlPr>
                          <a:rPr lang="en-US" sz="2700" i="1">
                            <a:latin typeface="Cambria Math" panose="02040503050406030204" pitchFamily="18" charset="0"/>
                          </a:rPr>
                        </m:ctrlPr>
                      </m:sSubPr>
                      <m:e>
                        <m:r>
                          <a:rPr lang="en-US" sz="2700">
                            <a:latin typeface="Cambria Math" panose="02040503050406030204" pitchFamily="18" charset="0"/>
                          </a:rPr>
                          <m:t>𝐴</m:t>
                        </m:r>
                      </m:e>
                      <m:sub>
                        <m:r>
                          <a:rPr lang="en-US" sz="2700">
                            <a:latin typeface="Cambria Math" panose="02040503050406030204" pitchFamily="18" charset="0"/>
                          </a:rPr>
                          <m:t>𝑡</m:t>
                        </m:r>
                      </m:sub>
                    </m:sSub>
                    <m:r>
                      <a:rPr lang="en-US" sz="2700">
                        <a:latin typeface="Cambria Math" panose="02040503050406030204" pitchFamily="18" charset="0"/>
                      </a:rPr>
                      <m:t>∼</m:t>
                    </m:r>
                    <m:r>
                      <a:rPr lang="en-US" sz="2700">
                        <a:latin typeface="Cambria Math" panose="02040503050406030204" pitchFamily="18" charset="0"/>
                      </a:rPr>
                      <m:t>𝜋</m:t>
                    </m:r>
                    <m:d>
                      <m:dPr>
                        <m:ctrlPr>
                          <a:rPr lang="en-US" sz="2700" i="1">
                            <a:latin typeface="Cambria Math" panose="02040503050406030204" pitchFamily="18" charset="0"/>
                          </a:rPr>
                        </m:ctrlPr>
                      </m:dPr>
                      <m:e>
                        <m:r>
                          <a:rPr lang="en-US" sz="2700">
                            <a:latin typeface="Cambria Math" panose="02040503050406030204" pitchFamily="18" charset="0"/>
                          </a:rPr>
                          <m:t>𝑎</m:t>
                        </m:r>
                      </m:e>
                      <m:e>
                        <m:sSub>
                          <m:sSubPr>
                            <m:ctrlPr>
                              <a:rPr lang="en-US" sz="2700" i="1">
                                <a:latin typeface="Cambria Math" panose="02040503050406030204" pitchFamily="18" charset="0"/>
                              </a:rPr>
                            </m:ctrlPr>
                          </m:sSubPr>
                          <m:e>
                            <m:r>
                              <a:rPr lang="en-US" sz="2700">
                                <a:latin typeface="Cambria Math" panose="02040503050406030204" pitchFamily="18" charset="0"/>
                              </a:rPr>
                              <m:t>𝑆</m:t>
                            </m:r>
                          </m:e>
                          <m:sub>
                            <m:r>
                              <a:rPr lang="en-US" sz="2700">
                                <a:latin typeface="Cambria Math" panose="02040503050406030204" pitchFamily="18" charset="0"/>
                              </a:rPr>
                              <m:t>𝑡</m:t>
                            </m:r>
                          </m:sub>
                        </m:sSub>
                        <m:r>
                          <a:rPr lang="en-US" sz="2700">
                            <a:latin typeface="Cambria Math" panose="02040503050406030204" pitchFamily="18" charset="0"/>
                          </a:rPr>
                          <m:t>,</m:t>
                        </m:r>
                        <m:r>
                          <a:rPr lang="en-US" sz="2700">
                            <a:latin typeface="Cambria Math" panose="02040503050406030204" pitchFamily="18" charset="0"/>
                          </a:rPr>
                          <m:t>𝜽</m:t>
                        </m:r>
                      </m:e>
                    </m:d>
                  </m:oMath>
                </a14:m>
                <a:endParaRPr lang="en-US" sz="27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 </m:t>
                    </m:r>
                  </m:oMath>
                </a14:m>
                <a:r>
                  <a:rPr lang="en-US" dirty="0"/>
                  <a:t>as shorthand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sub>
                    </m:sSub>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xmlns="">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00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r>
                  <a:rPr lang="en-US" b="1" dirty="0"/>
                  <a:t>U</a:t>
                </a:r>
                <a:r>
                  <a:rPr lang="en-US" dirty="0"/>
                  <a:t>P and </a:t>
                </a:r>
                <a:r>
                  <a:rPr lang="en-US" b="1" dirty="0"/>
                  <a:t>D</a:t>
                </a:r>
                <a:r>
                  <a:rPr lang="en-US" dirty="0"/>
                  <a:t>OWN.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=.9,</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𝐷</m:t>
                        </m:r>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1, </m:t>
                    </m:r>
                    <m:r>
                      <a:rPr lang="en-US" i="1">
                        <a:latin typeface="Cambria Math" panose="02040503050406030204" pitchFamily="18" charset="0"/>
                      </a:rPr>
                      <m:t>𝑡</m:t>
                    </m:r>
                    <m:r>
                      <a:rPr lang="en-US" i="1">
                        <a:latin typeface="Cambria Math" panose="02040503050406030204" pitchFamily="18" charset="0"/>
                      </a:rPr>
                      <m:t>2, …, </m:t>
                    </m:r>
                    <m:r>
                      <a:rPr lang="en-US" b="0" i="1" smtClean="0">
                        <a:latin typeface="Cambria Math" panose="02040503050406030204" pitchFamily="18" charset="0"/>
                      </a:rPr>
                      <m:t>𝑡</m:t>
                    </m:r>
                    <m:r>
                      <a:rPr lang="en-US" b="0" i="1" smtClean="0">
                        <a:latin typeface="Cambria Math" panose="02040503050406030204" pitchFamily="18" charset="0"/>
                      </a:rPr>
                      <m:t>9 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r>
                      <a:rPr lang="en-US" i="1" smtClean="0">
                        <a:latin typeface="Cambria Math" panose="02040503050406030204" pitchFamily="18" charset="0"/>
                      </a:rPr>
                      <m:t>𝐷</m:t>
                    </m:r>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Assume that the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update to </a:t>
                </a:r>
                <a14:m>
                  <m:oMath xmlns:m="http://schemas.openxmlformats.org/officeDocument/2006/math">
                    <m:r>
                      <a:rPr lang="en-US" b="1" i="1" smtClean="0">
                        <a:latin typeface="Cambria Math" panose="02040503050406030204" pitchFamily="18" charset="0"/>
                      </a:rPr>
                      <m:t>𝜽</m:t>
                    </m:r>
                  </m:oMath>
                </a14:m>
                <a:r>
                  <a:rPr lang="en-US" dirty="0"/>
                  <a:t> results in a small update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𝑖</m:t>
                    </m:r>
                  </m:oMath>
                </a14:m>
                <a:r>
                  <a:rPr lang="en-US" dirty="0"/>
                  <a:t> to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𝜽</m:t>
                        </m:r>
                      </m:e>
                    </m:d>
                  </m:oMath>
                </a14:m>
                <a:r>
                  <a:rPr lang="en-US" dirty="0"/>
                  <a:t>.</a:t>
                </a:r>
              </a:p>
              <a:p>
                <a:r>
                  <a:rPr lang="en-US" dirty="0"/>
                  <a:t>Correct update sequence with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1</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1</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9</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9+1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8</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9)</m:t>
                        </m:r>
                        <m:r>
                          <a:rPr lang="en-US" i="1" smtClean="0">
                            <a:solidFill>
                              <a:srgbClr val="C00000"/>
                            </a:solidFill>
                            <a:latin typeface="Cambria Math" panose="02040503050406030204" pitchFamily="18" charset="0"/>
                          </a:rPr>
                          <m:t> </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without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9</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9</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lvl="0">
                  <a:defRPr/>
                </a:pPr>
                <a:r>
                  <a:rPr lang="en-US" dirty="0">
                    <a:solidFill>
                      <a:prstClr val="black"/>
                    </a:solidFill>
                    <a:latin typeface="Calibri"/>
                  </a:rPr>
                  <a:t>Assuming each </a:t>
                </a:r>
                <a14:m>
                  <m:oMath xmlns:m="http://schemas.openxmlformats.org/officeDocument/2006/math">
                    <m:r>
                      <a:rPr lang="en-US" i="1">
                        <a:latin typeface="Cambria Math" panose="02040503050406030204" pitchFamily="18" charset="0"/>
                      </a:rPr>
                      <m:t>𝜖</m:t>
                    </m:r>
                    <m:r>
                      <a:rPr lang="en-US" b="0" i="1" smtClean="0">
                        <a:latin typeface="Cambria Math" panose="02040503050406030204" pitchFamily="18" charset="0"/>
                      </a:rPr>
                      <m:t>𝑖</m:t>
                    </m:r>
                  </m:oMath>
                </a14:m>
                <a:r>
                  <a:rPr lang="en-US" dirty="0">
                    <a:solidFill>
                      <a:prstClr val="black"/>
                    </a:solidFill>
                    <a:latin typeface="Calibri"/>
                  </a:rPr>
                  <a:t> is small. The correct update sequence gives </a:t>
                </a:r>
                <a:r>
                  <a:rPr lang="en-US" i="1" dirty="0">
                    <a:solidFill>
                      <a:prstClr val="black"/>
                    </a:solidFill>
                    <a:latin typeface="Calibri"/>
                  </a:rPr>
                  <a:t>roughly equal </a:t>
                </a:r>
                <a:r>
                  <a:rPr lang="en-US" dirty="0">
                    <a:solidFill>
                      <a:prstClr val="black"/>
                    </a:solidFill>
                    <a:latin typeface="Calibri"/>
                  </a:rPr>
                  <a:t>weight to the two action choices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updated towards preferring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a:t>
                </a:r>
                <a:r>
                  <a:rPr lang="en-US" i="1" dirty="0">
                    <a:solidFill>
                      <a:prstClr val="black"/>
                    </a:solidFill>
                    <a:latin typeface="Calibri"/>
                  </a:rPr>
                  <a:t>roughly 9 times </a:t>
                </a:r>
                <a:r>
                  <a:rPr lang="en-US" dirty="0">
                    <a:solidFill>
                      <a:prstClr val="black"/>
                    </a:solidFill>
                    <a:latin typeface="Calibri"/>
                  </a:rPr>
                  <a:t>the weight to the action choice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incorrectly updated towards preferring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xmlns="">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t="-622" r="-414"/>
                </a:stretch>
              </a:blipFill>
            </p:spPr>
            <p:txBody>
              <a:bodyPr/>
              <a:lstStyle/>
              <a:p>
                <a:r>
                  <a:rPr lang="en-SE">
                    <a:noFill/>
                  </a:rPr>
                  <a:t> </a:t>
                </a:r>
              </a:p>
            </p:txBody>
          </p:sp>
        </mc:Fallback>
      </mc:AlternateContent>
    </p:spTree>
    <p:extLst>
      <p:ext uri="{BB962C8B-B14F-4D97-AF65-F5344CB8AC3E}">
        <p14:creationId xmlns:p14="http://schemas.microsoft.com/office/powerpoint/2010/main" val="64289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a:xfrm>
                <a:off x="163119" y="1037060"/>
                <a:ext cx="8839200" cy="2581166"/>
              </a:xfrm>
            </p:spPr>
            <p:txBody>
              <a:bodyPr>
                <a:normAutofit fontScale="77500" lnSpcReduction="20000"/>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p>
              <a:p>
                <a:pPr lvl="2"/>
                <a:r>
                  <a:rPr lang="en-US" dirty="0"/>
                  <a:t>If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&gt;0</m:t>
                    </m:r>
                  </m:oMath>
                </a14:m>
                <a:r>
                  <a:rPr lang="en-US" dirty="0"/>
                  <a:t>, update </a:t>
                </a:r>
                <a14:m>
                  <m:oMath xmlns:m="http://schemas.openxmlformats.org/officeDocument/2006/math">
                    <m:r>
                      <a:rPr lang="en-US" b="1" i="1">
                        <a:latin typeface="Cambria Math" panose="02040503050406030204" pitchFamily="18" charset="0"/>
                      </a:rPr>
                      <m:t>𝜽</m:t>
                    </m:r>
                  </m:oMath>
                </a14:m>
                <a:r>
                  <a:rPr lang="en-US" dirty="0"/>
                  <a:t> to increase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(encourage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a:t>
                </a:r>
              </a:p>
              <a:p>
                <a:pPr lvl="2"/>
                <a:r>
                  <a:rPr lang="en-US" dirty="0"/>
                  <a:t>If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&lt;0</m:t>
                    </m:r>
                  </m:oMath>
                </a14:m>
                <a:r>
                  <a:rPr lang="en-US" dirty="0"/>
                  <a:t>, update </a:t>
                </a:r>
                <a14:m>
                  <m:oMath xmlns:m="http://schemas.openxmlformats.org/officeDocument/2006/math">
                    <m:r>
                      <a:rPr lang="en-US" b="1" i="1">
                        <a:latin typeface="Cambria Math" panose="02040503050406030204" pitchFamily="18" charset="0"/>
                      </a:rPr>
                      <m:t>𝜽</m:t>
                    </m:r>
                  </m:oMath>
                </a14:m>
                <a:r>
                  <a:rPr lang="en-US" dirty="0"/>
                  <a:t> to decrease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(discourage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a:t>
                </a:r>
              </a:p>
              <a:p>
                <a:r>
                  <a:rPr lang="en-US" dirty="0"/>
                  <a:t>Generate new samples (new episode) after each policy gradient update</a:t>
                </a:r>
                <a:endParaRPr lang="en-SE" dirty="0"/>
              </a:p>
            </p:txBody>
          </p:sp>
        </mc:Choice>
        <mc:Fallback>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xfrm>
                <a:off x="163119" y="1037060"/>
                <a:ext cx="8839200" cy="2581166"/>
              </a:xfrm>
              <a:blipFill>
                <a:blip r:embed="rId3"/>
                <a:stretch>
                  <a:fillRect l="-1034" t="-4245" r="-621"/>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618226"/>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a:t>
                </a:r>
                <a:r>
                  <a:rPr lang="en-US" b="1" dirty="0"/>
                  <a:t>U</a:t>
                </a:r>
                <a:r>
                  <a:rPr lang="en-US" dirty="0"/>
                  <a:t>P or </a:t>
                </a:r>
                <a:r>
                  <a:rPr lang="en-US" b="1" dirty="0"/>
                  <a:t>D</a:t>
                </a:r>
                <a:r>
                  <a:rPr lang="en-US" dirty="0"/>
                  <a:t>OWN (2 discrete actions). At the end of the game the agent either wins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r>
                      <a:rPr lang="en-US" b="0" i="1" smtClean="0">
                        <a:latin typeface="Cambria Math" panose="02040503050406030204" pitchFamily="18" charset="0"/>
                      </a:rPr>
                      <m:t>&gt;0</m:t>
                    </m:r>
                  </m:oMath>
                </a14:m>
                <a:r>
                  <a:rPr lang="en-US" dirty="0"/>
                  <a:t>) or loses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i.e., the reward is sparse.</a:t>
                </a:r>
              </a:p>
              <a:p>
                <a:pPr lvl="1"/>
                <a:r>
                  <a:rPr lang="en-US" dirty="0"/>
                  <a:t>(In practice we may stack multiple input images as input to the agent.)</a:t>
                </a:r>
              </a:p>
              <a:p>
                <a:r>
                  <a:rPr lang="en-US" dirty="0"/>
                  <a:t>The agent implements a policy network, which maps from input image to two possible actions (U or D) with a stochastic SoftMax policy. </a:t>
                </a:r>
                <a:endParaRPr lang="en-SE" dirty="0"/>
              </a:p>
            </p:txBody>
          </p:sp>
        </mc:Choice>
        <mc:Fallback xmlns="">
          <p:sp>
            <p:nvSpPr>
              <p:cNvPr id="3" name="Content Placeholder 2">
                <a:extLst>
                  <a:ext uri="{FF2B5EF4-FFF2-40B4-BE49-F238E27FC236}">
                    <a16:creationId xmlns:a16="http://schemas.microsoft.com/office/drawing/2014/main" id="{2B1121DF-1674-4A4A-8F90-C67EBDA5D028}"/>
                  </a:ext>
                </a:extLst>
              </p:cNvPr>
              <p:cNvSpPr>
                <a:spLocks noGrp="1" noRot="1" noChangeAspect="1" noMove="1" noResize="1" noEditPoints="1" noAdjustHandles="1" noChangeArrowheads="1" noChangeShapeType="1" noTextEdit="1"/>
              </p:cNvSpPr>
              <p:nvPr>
                <p:ph idx="1"/>
              </p:nvPr>
            </p:nvSpPr>
            <p:spPr>
              <a:xfrm>
                <a:off x="152400" y="1285860"/>
                <a:ext cx="8839200" cy="3349373"/>
              </a:xfrm>
              <a:blipFill>
                <a:blip r:embed="rId3"/>
                <a:stretch>
                  <a:fillRect l="-759" t="-3097" r="-1241"/>
                </a:stretch>
              </a:blipFill>
            </p:spPr>
            <p:txBody>
              <a:bodyPr/>
              <a:lstStyle/>
              <a:p>
                <a:r>
                  <a:rPr lang="en-SE">
                    <a:noFill/>
                  </a:rPr>
                  <a:t> </a:t>
                </a:r>
              </a:p>
            </p:txBody>
          </p:sp>
        </mc:Fallback>
      </mc:AlternateContent>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model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model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model predicts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episode, so we must wait until the end of the episode.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b="0" i="1" smtClean="0">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r="-276"/>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3"/>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4"/>
          <a:stretch>
            <a:fillRect/>
          </a:stretch>
        </p:blipFill>
        <p:spPr>
          <a:xfrm>
            <a:off x="4621501" y="0"/>
            <a:ext cx="4522500" cy="3429000"/>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20688"/>
                <a:ext cx="8839200" cy="3627198"/>
              </a:xfrm>
            </p:spPr>
            <p:txBody>
              <a:bodyPr>
                <a:normAutofit/>
              </a:bodyPr>
              <a:lstStyle/>
              <a:p>
                <a:r>
                  <a:rPr lang="en-US" sz="1600"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=0</m:t>
                    </m:r>
                  </m:oMath>
                </a14:m>
                <a:r>
                  <a:rPr lang="en-US" sz="1600" dirty="0"/>
                  <a:t>, i.e., we don’t care how long each episode lasts.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𝑡</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𝛾</m:t>
                        </m:r>
                      </m:e>
                      <m:sup>
                        <m:r>
                          <a:rPr lang="en-US" sz="1600" b="0" i="1" smtClean="0">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−1</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i.e., return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at any step </a:t>
                </a:r>
                <a14:m>
                  <m:oMath xmlns:m="http://schemas.openxmlformats.org/officeDocument/2006/math">
                    <m:r>
                      <a:rPr lang="en-US" sz="1600" i="1">
                        <a:latin typeface="Cambria Math" panose="02040503050406030204" pitchFamily="18" charset="0"/>
                      </a:rPr>
                      <m:t>𝑡</m:t>
                    </m:r>
                  </m:oMath>
                </a14:m>
                <a:r>
                  <a:rPr lang="en-US" sz="1600" dirty="0"/>
                  <a:t> of each episode is equal to the discounted reward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at the end of the episode, hence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has the same sign as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(recall “MC Prediction” in L7.2 Value-based RL).</a:t>
                </a:r>
              </a:p>
              <a:p>
                <a:r>
                  <a:rPr lang="en-US" sz="1600" dirty="0"/>
                  <a:t>For each of the 2 </a:t>
                </a:r>
                <a:r>
                  <a:rPr lang="en-US" sz="1600" dirty="0">
                    <a:solidFill>
                      <a:srgbClr val="C00000"/>
                    </a:solidFill>
                  </a:rPr>
                  <a:t>winning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&gt;0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𝐺</m:t>
                        </m:r>
                      </m:e>
                      <m:sub>
                        <m:r>
                          <a:rPr lang="en-US" sz="1600" b="0" i="1" smtClean="0">
                            <a:latin typeface="Cambria Math" panose="02040503050406030204" pitchFamily="18" charset="0"/>
                          </a:rPr>
                          <m:t>𝑡</m:t>
                        </m:r>
                      </m:sub>
                    </m:sSub>
                  </m:oMath>
                </a14:m>
                <a:r>
                  <a:rPr lang="en-US" sz="1600" dirty="0"/>
                  <a:t> are updated to </a:t>
                </a:r>
                <a:r>
                  <a:rPr lang="en-US" sz="1600" dirty="0">
                    <a:solidFill>
                      <a:srgbClr val="C00000"/>
                    </a:solidFill>
                  </a:rPr>
                  <a:t>encourage</a:t>
                </a:r>
                <a:r>
                  <a:rPr lang="en-US" sz="1600" dirty="0"/>
                  <a:t> all taken actions in the 200 steps (</a:t>
                </a:r>
                <a:r>
                  <a:rPr lang="en-US" sz="1600" dirty="0">
                    <a:solidFill>
                      <a:srgbClr val="C00000"/>
                    </a:solidFill>
                  </a:rPr>
                  <a:t>push up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For each of the 2 </a:t>
                </a:r>
                <a:r>
                  <a:rPr lang="en-US" sz="1600" dirty="0">
                    <a:solidFill>
                      <a:srgbClr val="C00000"/>
                    </a:solidFill>
                  </a:rPr>
                  <a:t>losing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&lt;</m:t>
                    </m:r>
                    <m:r>
                      <a:rPr lang="en-US" sz="1600" i="1">
                        <a:latin typeface="Cambria Math" panose="02040503050406030204" pitchFamily="18" charset="0"/>
                      </a:rPr>
                      <m: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are updated to </a:t>
                </a:r>
                <a:r>
                  <a:rPr lang="en-US" sz="1600" dirty="0">
                    <a:solidFill>
                      <a:srgbClr val="C00000"/>
                    </a:solidFill>
                  </a:rPr>
                  <a:t>discourage</a:t>
                </a:r>
                <a:r>
                  <a:rPr lang="en-US" sz="1600" dirty="0"/>
                  <a:t> all taken actions in the 200 steps (</a:t>
                </a:r>
                <a:r>
                  <a:rPr lang="en-US" sz="1600" dirty="0">
                    <a:solidFill>
                      <a:srgbClr val="C00000"/>
                    </a:solidFill>
                  </a:rPr>
                  <a:t>push down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The NN will now become slightly more likely to repeat actions that worked, and slightly less likely to repeat actions that didn’t work.</a:t>
                </a:r>
              </a:p>
              <a:p>
                <a:r>
                  <a:rPr lang="en-US" sz="1600" dirty="0"/>
                  <a:t>If discount factor </a:t>
                </a:r>
                <a14:m>
                  <m:oMath xmlns:m="http://schemas.openxmlformats.org/officeDocument/2006/math">
                    <m:r>
                      <a:rPr lang="en-US" sz="1600" b="0" i="1" smtClean="0">
                        <a:latin typeface="Cambria Math" panose="02040503050406030204" pitchFamily="18" charset="0"/>
                      </a:rPr>
                      <m:t>𝛾</m:t>
                    </m:r>
                    <m:r>
                      <a:rPr lang="en-US" sz="1600" b="0" i="1" smtClean="0">
                        <a:latin typeface="Cambria Math" panose="02040503050406030204" pitchFamily="18" charset="0"/>
                      </a:rPr>
                      <m:t>=1</m:t>
                    </m:r>
                  </m:oMath>
                </a14:m>
                <a:r>
                  <a:rPr lang="en-US" sz="1600" dirty="0"/>
                  <a:t>, then we assign equal credit to all actions in the same episode; if </a:t>
                </a:r>
                <a14:m>
                  <m:oMath xmlns:m="http://schemas.openxmlformats.org/officeDocument/2006/math">
                    <m:r>
                      <a:rPr lang="en-US" sz="1600" i="1">
                        <a:latin typeface="Cambria Math" panose="02040503050406030204" pitchFamily="18" charset="0"/>
                      </a:rPr>
                      <m:t>𝛾</m:t>
                    </m:r>
                    <m:r>
                      <a:rPr lang="en-US" sz="1600" b="0" i="1" smtClean="0">
                        <a:latin typeface="Cambria Math" panose="02040503050406030204" pitchFamily="18" charset="0"/>
                      </a:rPr>
                      <m:t>&lt;</m:t>
                    </m:r>
                    <m:r>
                      <a:rPr lang="en-US" sz="1600" i="1">
                        <a:latin typeface="Cambria Math" panose="02040503050406030204" pitchFamily="18" charset="0"/>
                      </a:rPr>
                      <m:t>1</m:t>
                    </m:r>
                  </m:oMath>
                </a14:m>
                <a:r>
                  <a:rPr lang="en-US" sz="1600" dirty="0"/>
                  <a:t>, then we assign more credit to actions taken in later steps of each episode than earlier steps.</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20688"/>
                <a:ext cx="8839200" cy="3627198"/>
              </a:xfrm>
              <a:blipFill>
                <a:blip r:embed="rId3"/>
                <a:stretch>
                  <a:fillRect l="-276" t="-504" r="-828"/>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098540"/>
            <a:ext cx="7005190" cy="268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(−6)</m:t>
                    </m:r>
                  </m:oMath>
                </a14:m>
                <a:r>
                  <a:rPr lang="en-US" dirty="0"/>
                  <a:t> are updated to </a:t>
                </a:r>
                <a:r>
                  <a:rPr lang="en-US" dirty="0">
                    <a:solidFill>
                      <a:srgbClr val="C00000"/>
                    </a:solidFill>
                  </a:rPr>
                  <a:t>discourage</a:t>
                </a:r>
                <a:r>
                  <a:rPr lang="en-US" dirty="0"/>
                  <a:t> the U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(−5)</m:t>
                    </m:r>
                  </m:oMath>
                </a14:m>
                <a:r>
                  <a:rPr lang="en-US" dirty="0"/>
                  <a:t> are updated to </a:t>
                </a:r>
                <a:r>
                  <a:rPr lang="en-US" dirty="0">
                    <a:solidFill>
                      <a:srgbClr val="C00000"/>
                    </a:solidFill>
                  </a:rPr>
                  <a:t>discourage</a:t>
                </a:r>
                <a:r>
                  <a:rPr lang="en-US" dirty="0"/>
                  <a: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and the probabilities </a:t>
                </a:r>
                <a:r>
                  <a:rPr lang="en-US"/>
                  <a:t>of Us </a:t>
                </a:r>
                <a:r>
                  <a:rPr lang="en-US" dirty="0"/>
                  <a:t>actions sum to 1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=1</m:t>
                    </m:r>
                  </m:oMath>
                </a14:m>
                <a:r>
                  <a:rPr lang="en-US" dirty="0"/>
                  <a:t>, the agent is slightly more likely to select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=−5.5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a:t>
                </a:r>
                <a:r>
                  <a:rPr lang="en-US" dirty="0"/>
                  <a:t>. </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553" r="-966"/>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Q Actor-Critic: TD error for action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endParaRPr lang="en-US" dirty="0"/>
              </a:p>
              <a:p>
                <a:pPr lvl="1"/>
                <a:r>
                  <a:rPr lang="en-US" dirty="0"/>
                  <a:t>Advantage Actor-Critic (A2C): TD error for state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824" b="-1389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850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Recall: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is sample-based estimate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hence </a:t>
                </a:r>
                <a:r>
                  <a:rPr lang="en-US" dirty="0"/>
                  <a:t>TD target is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Recall: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oMath>
                </a14:m>
                <a:endParaRPr lang="en-US" dirty="0">
                  <a:solidFill>
                    <a:schemeClr val="tx1"/>
                  </a:solidFill>
                </a:endParaRP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r>
                  <a:rPr lang="en-US" dirty="0">
                    <a:solidFill>
                      <a:schemeClr val="tx1"/>
                    </a:solidFill>
                  </a:rPr>
                  <a:t> is sample-based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e>
                    </m:d>
                  </m:oMath>
                </a14:m>
                <a:r>
                  <a:rPr lang="en-US" dirty="0">
                    <a:solidFill>
                      <a:schemeClr val="tx1"/>
                    </a:solidFill>
                  </a:rPr>
                  <a:t>, hence </a:t>
                </a:r>
                <a:r>
                  <a:rPr lang="en-US" dirty="0"/>
                  <a:t>TD target is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1172" t="-2459" r="-138"/>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65BB-C59C-4ED2-ADD6-591278AC638B}"/>
              </a:ext>
            </a:extLst>
          </p:cNvPr>
          <p:cNvSpPr>
            <a:spLocks noGrp="1"/>
          </p:cNvSpPr>
          <p:nvPr>
            <p:ph type="title"/>
          </p:nvPr>
        </p:nvSpPr>
        <p:spPr/>
        <p:txBody>
          <a:bodyPr>
            <a:normAutofit fontScale="90000"/>
          </a:bodyPr>
          <a:lstStyle/>
          <a:p>
            <a:r>
              <a:rPr lang="en-US" sz="3600" dirty="0"/>
              <a:t>Recall: Bellman Exp Equations written with Expectation Symbols</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F70B32-9ADE-4BED-BDEA-A318ED316321}"/>
                  </a:ext>
                </a:extLst>
              </p:cNvPr>
              <p:cNvSpPr>
                <a:spLocks noGrp="1"/>
              </p:cNvSpPr>
              <p:nvPr>
                <p:ph idx="1"/>
              </p:nvPr>
            </p:nvSpPr>
            <p:spPr/>
            <p:txBody>
              <a:bodyPr>
                <a:normAutofit fontScale="92500"/>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d>
                    <m:r>
                      <a:rPr lang="en-US" i="1">
                        <a:latin typeface="Cambria Math" panose="02040503050406030204" pitchFamily="18" charset="0"/>
                      </a:rPr>
                      <m:t>]</m:t>
                    </m:r>
                  </m:oMath>
                </a14:m>
                <a:endParaRPr lang="en-US" i="1" dirty="0">
                  <a:solidFill>
                    <a:schemeClr val="tx1"/>
                  </a:solidFill>
                  <a:latin typeface="Cambria Math" panose="02040503050406030204" pitchFamily="18" charset="0"/>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solidFill>
                    <a:schemeClr val="tx1"/>
                  </a:solidFill>
                </a:endParaRPr>
              </a:p>
              <a:p>
                <a:r>
                  <a:rPr lang="en-US" dirty="0"/>
                  <a:t>Shorthand Notation: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d>
                    <m:r>
                      <a:rPr lang="en-US" i="1">
                        <a:latin typeface="Cambria Math" panose="02040503050406030204" pitchFamily="18" charset="0"/>
                      </a:rPr>
                      <m:t>]</m:t>
                    </m:r>
                  </m:oMath>
                </a14:m>
                <a:endParaRPr lang="en-US" i="1" dirty="0">
                  <a:solidFill>
                    <a:schemeClr val="tx1"/>
                  </a:solidFill>
                  <a:latin typeface="Cambria Math" panose="02040503050406030204" pitchFamily="18" charset="0"/>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0CF70B32-9ADE-4BED-BDEA-A318ED316321}"/>
                  </a:ext>
                </a:extLst>
              </p:cNvPr>
              <p:cNvSpPr>
                <a:spLocks noGrp="1" noRot="1" noChangeAspect="1" noMove="1" noResize="1" noEditPoints="1" noAdjustHandles="1" noChangeArrowheads="1" noChangeShapeType="1" noTextEdit="1"/>
              </p:cNvSpPr>
              <p:nvPr>
                <p:ph idx="1"/>
              </p:nvPr>
            </p:nvSpPr>
            <p:spPr>
              <a:blipFill>
                <a:blip r:embed="rId2"/>
                <a:stretch>
                  <a:fillRect l="-1379" t="-1252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AF97FA-DFC1-4862-ACA7-C63D43BF6C6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27</a:t>
            </a:fld>
            <a:endParaRPr lang="en-US" altLang="zh-CN"/>
          </a:p>
        </p:txBody>
      </p:sp>
    </p:spTree>
    <p:extLst>
      <p:ext uri="{BB962C8B-B14F-4D97-AF65-F5344CB8AC3E}">
        <p14:creationId xmlns:p14="http://schemas.microsoft.com/office/powerpoint/2010/main" val="2298165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rmAutofit fontScale="90000"/>
          </a:bodyPr>
          <a:lstStyle/>
          <a:p>
            <a:r>
              <a:rPr lang="en-US" dirty="0"/>
              <a:t>Function Approximations for Critic and Actor</a:t>
            </a:r>
            <a:endParaRPr lang="en-SE"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a:xfrm>
            <a:off x="152400" y="1052736"/>
            <a:ext cx="8839200" cy="2977925"/>
          </a:xfrm>
        </p:spPr>
        <p:txBody>
          <a:bodyPr>
            <a:normAutofit fontScale="85000" lnSpcReduction="20000"/>
          </a:bodyPr>
          <a:lstStyle/>
          <a:p>
            <a:r>
              <a:rPr lang="en-US" sz="3100" dirty="0"/>
              <a:t>An under-powered car situated in a valley wants to drive up a steep hill to reach the goal at the top of the rightmost hill. Due to gravity, the car cannot simply accelerate up the steep slope. It must learn to leverage potential energy by driving up the opposite hill before the car is able to make it to the goal. </a:t>
            </a:r>
          </a:p>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62834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62834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43623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79627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69991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1 with high positive reward and 2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3853</TotalTime>
  <Words>5459</Words>
  <Application>Microsoft Office PowerPoint</Application>
  <PresentationFormat>On-screen Show (4:3)</PresentationFormat>
  <Paragraphs>422</Paragraphs>
  <Slides>33</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Example:  Game of Pong</vt:lpstr>
      <vt:lpstr>SL vs. RL</vt:lpstr>
      <vt:lpstr>MC REINFORCE for Pong I</vt:lpstr>
      <vt:lpstr>MC REINFORCE for Pong II</vt:lpstr>
      <vt:lpstr>MC REINFORCE for Pong III</vt:lpstr>
      <vt:lpstr>PG Variants</vt:lpstr>
      <vt:lpstr>Further Explanations</vt:lpstr>
      <vt:lpstr>Recall: Bellman Exp Equations written with Expectation Symbols</vt:lpstr>
      <vt:lpstr>One-Step A2C Pseudo-Code</vt:lpstr>
      <vt:lpstr>A2C Explanations</vt:lpstr>
      <vt:lpstr>Function Approximations for Critic and Actor</vt:lpstr>
      <vt:lpstr>Asynchronous Advantage Actor Critic (A3C) </vt:lpstr>
      <vt:lpstr>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L7.3 Policy-based RL </dc:title>
  <dc:creator>Zonghua Gu</dc:creator>
  <cp:lastModifiedBy>Zonghua Gu</cp:lastModifiedBy>
  <cp:revision>274</cp:revision>
  <dcterms:created xsi:type="dcterms:W3CDTF">2020-05-18T09:26:30Z</dcterms:created>
  <dcterms:modified xsi:type="dcterms:W3CDTF">2021-10-10T14:27:38Z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