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71" r:id="rId2"/>
    <p:sldId id="834" r:id="rId3"/>
    <p:sldId id="1079" r:id="rId4"/>
    <p:sldId id="1080" r:id="rId5"/>
    <p:sldId id="1150" r:id="rId6"/>
    <p:sldId id="892" r:id="rId7"/>
    <p:sldId id="893" r:id="rId8"/>
    <p:sldId id="894" r:id="rId9"/>
    <p:sldId id="987" r:id="rId10"/>
    <p:sldId id="984" r:id="rId11"/>
    <p:sldId id="864" r:id="rId12"/>
    <p:sldId id="932" r:id="rId13"/>
    <p:sldId id="1012" r:id="rId14"/>
    <p:sldId id="1163" r:id="rId15"/>
    <p:sldId id="1040" r:id="rId16"/>
    <p:sldId id="1041" r:id="rId17"/>
    <p:sldId id="1165" r:id="rId18"/>
    <p:sldId id="1043" r:id="rId19"/>
    <p:sldId id="1015" r:id="rId20"/>
    <p:sldId id="1063" r:id="rId21"/>
    <p:sldId id="1002" r:id="rId22"/>
    <p:sldId id="1153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834"/>
            <p14:sldId id="1079"/>
            <p14:sldId id="1080"/>
            <p14:sldId id="1150"/>
            <p14:sldId id="892"/>
            <p14:sldId id="893"/>
            <p14:sldId id="894"/>
            <p14:sldId id="987"/>
            <p14:sldId id="984"/>
            <p14:sldId id="864"/>
            <p14:sldId id="932"/>
            <p14:sldId id="1012"/>
            <p14:sldId id="1163"/>
            <p14:sldId id="1040"/>
            <p14:sldId id="1041"/>
            <p14:sldId id="1165"/>
            <p14:sldId id="1043"/>
            <p14:sldId id="1015"/>
            <p14:sldId id="1063"/>
            <p14:sldId id="1002"/>
            <p14:sldId id="11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623" autoAdjust="0"/>
    <p:restoredTop sz="87848" autoAdjust="0"/>
  </p:normalViewPr>
  <p:slideViewPr>
    <p:cSldViewPr>
      <p:cViewPr varScale="1">
        <p:scale>
          <a:sx n="111" d="100"/>
          <a:sy n="111" d="100"/>
        </p:scale>
        <p:origin x="11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reinforcement-learni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hg4y1873j?from=search&amp;seid=14821159815301028409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Reinforcement Learning Tutorial by </a:t>
            </a:r>
            <a:r>
              <a:rPr lang="en-US" dirty="0" err="1"/>
              <a:t>javatpoint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https://www.javatpoint.com/reinforcement-learning</a:t>
            </a:r>
            <a:r>
              <a:rPr lang="en-US" dirty="0"/>
              <a:t> </a:t>
            </a:r>
          </a:p>
          <a:p>
            <a:endParaRPr lang="en-S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Rewards in the future (deeper in the tree) matter less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Interesting: running </a:t>
            </a:r>
            <a:r>
              <a:rPr lang="en-US" dirty="0" err="1">
                <a:ea typeface="ＭＳ Ｐゴシック" pitchFamily="34" charset="-128"/>
              </a:rPr>
              <a:t>expectimax</a:t>
            </a:r>
            <a:r>
              <a:rPr lang="en-US" dirty="0">
                <a:ea typeface="ＭＳ Ｐゴシック" pitchFamily="34" charset="-128"/>
              </a:rPr>
              <a:t>, if having to truncate the search, then not losing much; e.g.,  less then \</a:t>
            </a:r>
            <a:r>
              <a:rPr lang="en-US" dirty="0" err="1">
                <a:ea typeface="ＭＳ Ｐゴシック" pitchFamily="34" charset="-128"/>
              </a:rPr>
              <a:t>gamma^d</a:t>
            </a:r>
            <a:r>
              <a:rPr lang="en-US" dirty="0">
                <a:ea typeface="ＭＳ Ｐゴシック" pitchFamily="34" charset="-128"/>
              </a:rPr>
              <a:t> / (1-\gamma)</a:t>
            </a:r>
          </a:p>
          <a:p>
            <a:r>
              <a:rPr lang="en-US" dirty="0">
                <a:ea typeface="ＭＳ Ｐゴシック" pitchFamily="34" charset="-128"/>
              </a:rPr>
              <a:t>Augment q states with another option: instant death! 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Repeated loop, difference from search, is a win. Distinction of visiting a state.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Do the example.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DDD6D-317B-4886-9A60-0B722A074D75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66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99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https://www.bilibili.com/video/BV1hg4y1873j?from=search&amp;seid=14821159815301028409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7711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=𝔼_𝜋 [𝑅_(</a:t>
                </a:r>
                <a:r>
                  <a:rPr lang="en-US" i="0">
                    <a:latin typeface="Cambria Math" panose="02040503050406030204" pitchFamily="18" charset="0"/>
                  </a:rPr>
                  <a:t>𝑡+1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)+𝛾𝑣_𝜋 (𝑆_(𝑡+1))|𝑆_𝑡=𝑠]</a:t>
                </a:r>
                <a:r>
                  <a:rPr lang="en-US" dirty="0"/>
                  <a:t> 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=𝔼_𝜋 [𝑅_(</a:t>
                </a:r>
                <a:r>
                  <a:rPr lang="en-US" i="0">
                    <a:latin typeface="Cambria Math" panose="02040503050406030204" pitchFamily="18" charset="0"/>
                  </a:rPr>
                  <a:t>𝑡+1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)+𝛾𝑣_𝜋 (𝑆_(𝑡+1))|𝑆_𝑡=𝑠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𝐴_𝑡=𝑎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]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603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𝑣_∗ (𝑠)=max┬𝑎  𝑞_∗ (𝑠,𝑎);𝑞_∗ (𝑠,𝑎)=∑_(𝑟,𝑠^′)▒〖𝑝(𝑟,𝑠′│𝑠,𝑎) 〗 [𝑟+𝛾𝑣_∗ (𝑠′)]</a:t>
                </a:r>
                <a:endParaRPr lang="en-US" dirty="0"/>
              </a:p>
              <a:p>
                <a:r>
                  <a:rPr lang="en-US" i="0">
                    <a:latin typeface="Cambria Math" panose="02040503050406030204" pitchFamily="18" charset="0"/>
                  </a:rPr>
                  <a:t>𝑞_∗ (</a:t>
                </a:r>
                <a:r>
                  <a:rPr lang="en-US" b="0" i="0">
                    <a:latin typeface="Cambria Math" panose="02040503050406030204" pitchFamily="18" charset="0"/>
                  </a:rPr>
                  <a:t>𝐶</a:t>
                </a:r>
                <a:r>
                  <a:rPr lang="en-US" i="0">
                    <a:latin typeface="Cambria Math" panose="02040503050406030204" pitchFamily="18" charset="0"/>
                  </a:rPr>
                  <a:t>,</a:t>
                </a:r>
                <a:r>
                  <a:rPr lang="en-US" b="0" i="0">
                    <a:latin typeface="Cambria Math" panose="02040503050406030204" pitchFamily="18" charset="0"/>
                  </a:rPr>
                  <a:t>𝑙)</a:t>
                </a:r>
                <a:r>
                  <a:rPr lang="en-US" i="0">
                    <a:latin typeface="Cambria Math" panose="02040503050406030204" pitchFamily="18" charset="0"/>
                  </a:rPr>
                  <a:t>=∑_(𝑟,𝑠^′)▒〖𝑝(𝑟,𝑠′│𝑠,𝑎) 〗 [𝑟+𝛾𝑣_∗ (𝑠′)]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98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468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Can</a:t>
                </a:r>
                <a:r>
                  <a:rPr lang="en-US" dirty="0">
                    <a:solidFill>
                      <a:schemeClr val="tx1"/>
                    </a:solidFill>
                  </a:rPr>
                  <a:t> get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Cannot</a:t>
                </a:r>
                <a:r>
                  <a:rPr lang="en-US" dirty="0"/>
                  <a:t> get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Can</a:t>
                </a:r>
                <a:r>
                  <a:rPr lang="en-US" dirty="0">
                    <a:solidFill>
                      <a:schemeClr val="tx1"/>
                    </a:solidFill>
                  </a:rPr>
                  <a:t> get optimal policy </a:t>
                </a:r>
                <a:r>
                  <a:rPr lang="en-US" i="0">
                    <a:latin typeface="Cambria Math" panose="02040503050406030204" pitchFamily="18" charset="0"/>
                  </a:rPr>
                  <a:t>𝜋_∗ (s)=arg max┬𝑎</a:t>
                </a:r>
                <a:r>
                  <a:rPr lang="en-US" b="0" i="0">
                    <a:latin typeface="Cambria Math" panose="02040503050406030204" pitchFamily="18" charset="0"/>
                  </a:rPr>
                  <a:t>  </a:t>
                </a:r>
                <a:r>
                  <a:rPr lang="en-US" i="0">
                    <a:latin typeface="Cambria Math" panose="02040503050406030204" pitchFamily="18" charset="0"/>
                  </a:rPr>
                  <a:t>𝑞_∗ (𝑠,𝑎)</a:t>
                </a:r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Cannot</a:t>
                </a:r>
                <a:r>
                  <a:rPr lang="en-US" dirty="0"/>
                  <a:t> get optimal policy </a:t>
                </a:r>
                <a:r>
                  <a:rPr lang="en-US" i="0">
                    <a:latin typeface="Cambria Math" panose="02040503050406030204" pitchFamily="18" charset="0"/>
                  </a:rPr>
                  <a:t>𝜋_∗ (s)</a:t>
                </a:r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:r>
                  <a:rPr lang="en-US" i="0">
                    <a:latin typeface="Cambria Math" panose="02040503050406030204" pitchFamily="18" charset="0"/>
                  </a:rPr>
                  <a:t>𝑣_∗ (</a:t>
                </a:r>
                <a:r>
                  <a:rPr lang="en-US" b="0" i="0">
                    <a:latin typeface="Cambria Math" panose="02040503050406030204" pitchFamily="18" charset="0"/>
                  </a:rPr>
                  <a:t>𝑠)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3335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Turn recursive Bellman equations into updates</a:t>
                </a:r>
              </a:p>
              <a:p>
                <a:r>
                  <a:rPr lang="en-US" dirty="0"/>
                  <a:t>	(like value iteration)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Computationally efficient: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Without the max operator, the Bellman equations are just </a:t>
                </a:r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Palatino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Palatino"/>
                        </a:rPr>
                        <m:t>=0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Palatin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𝑇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),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Palatino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Palatino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Palatino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),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Palatino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′)]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Turn recursive Bellman equations into updates</a:t>
                </a:r>
              </a:p>
              <a:p>
                <a:r>
                  <a:rPr lang="en-US" dirty="0"/>
                  <a:t>	(like value iteration)</a:t>
                </a:r>
              </a:p>
              <a:p>
                <a:endParaRPr lang="en-US" dirty="0"/>
              </a:p>
              <a:p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𝑉_</a:t>
                </a:r>
                <a:r>
                  <a:rPr lang="en-US" b="0" i="0">
                    <a:latin typeface="Cambria Math" panose="02040503050406030204" pitchFamily="18" charset="0"/>
                    <a:cs typeface="Palatino"/>
                  </a:rPr>
                  <a:t>0^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𝜋 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𝑠)</a:t>
                </a:r>
                <a:r>
                  <a:rPr lang="en-US" b="0" i="0">
                    <a:latin typeface="Cambria Math" panose="02040503050406030204" pitchFamily="18" charset="0"/>
                    <a:cs typeface="Palatino"/>
                  </a:rPr>
                  <a:t>=0</a:t>
                </a:r>
                <a:endParaRPr lang="en-US" i="1" dirty="0">
                  <a:latin typeface="Cambria Math" panose="02040503050406030204" pitchFamily="18" charset="0"/>
                  <a:cs typeface="Palatino"/>
                </a:endParaRPr>
              </a:p>
              <a:p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𝑉_(𝑘+1)^𝜋 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𝑠)=</a:t>
                </a:r>
                <a:r>
                  <a:rPr lang="en-US" i="0">
                    <a:latin typeface="Cambria Math" panose="02040503050406030204" pitchFamily="18" charset="0"/>
                  </a:rPr>
                  <a:t>∑_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𝑠′▒𝑇(𝑠,𝜋(𝑠),𝑠^′ ) [𝑅(𝑠,𝜋(𝑠),𝑠^′</a:t>
                </a:r>
                <a:r>
                  <a:rPr lang="en-US" b="0" i="0">
                    <a:latin typeface="Cambria Math" panose="02040503050406030204" pitchFamily="18" charset="0"/>
                    <a:cs typeface="Palatino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+𝛾𝑉_𝑘 (𝑠′)]</a:t>
                </a:r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541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back diagrams, BF denotes Branching Factor of backup diagram.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410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>
                  <a:lnSpc>
                    <a:spcPct val="80000"/>
                  </a:lnSpc>
                </a:pPr>
                <a:r>
                  <a:rPr lang="en-US" dirty="0"/>
                  <a:t>Add utility slide, (like policy) </a:t>
                </a:r>
                <a:r>
                  <a:rPr lang="en-US" dirty="0">
                    <a:ea typeface="ＭＳ Ｐゴシック" pitchFamily="34" charset="-128"/>
                  </a:rPr>
                  <a:t>Utility (Cumulative Reward) measured by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TODO 2 versions, optimal or policy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Q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and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v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>
                  <a:lnSpc>
                    <a:spcPct val="80000"/>
                  </a:lnSpc>
                </a:pPr>
                <a:r>
                  <a:rPr lang="en-US" dirty="0"/>
                  <a:t>Add utility slide, (like policy) </a:t>
                </a:r>
                <a:r>
                  <a:rPr lang="en-US" dirty="0">
                    <a:ea typeface="ＭＳ Ｐゴシック" pitchFamily="34" charset="-128"/>
                  </a:rPr>
                  <a:t>Utility (Cumulative Reward) measured by Value function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𝑉(𝑠)</a:t>
                </a:r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𝑠</a:t>
                </a:r>
                <a:r>
                  <a:rPr lang="en-US" dirty="0">
                    <a:ea typeface="ＭＳ Ｐゴシック" pitchFamily="34" charset="-128"/>
                  </a:rPr>
                  <a:t> TODO 2 versions, optimal or policy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Q Value function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𝑄</a:t>
                </a:r>
                <a:r>
                  <a:rPr lang="en-US" i="0">
                    <a:latin typeface="Cambria Math" panose="02040503050406030204" pitchFamily="18" charset="0"/>
                    <a:ea typeface="ＭＳ Ｐゴシック" pitchFamily="34" charset="-128"/>
                  </a:rPr>
                  <a:t>(𝑠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,𝑎</a:t>
                </a:r>
                <a:r>
                  <a:rPr lang="en-US" i="0">
                    <a:latin typeface="Cambria Math" panose="02040503050406030204" pitchFamily="18" charset="0"/>
                    <a:ea typeface="ＭＳ Ｐゴシック" pitchFamily="34" charset="-128"/>
                  </a:rPr>
                  <a:t>)</a:t>
                </a:r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:r>
                  <a:rPr lang="en-US" i="0">
                    <a:latin typeface="Cambria Math" panose="02040503050406030204" pitchFamily="18" charset="0"/>
                    <a:ea typeface="ＭＳ Ｐゴシック" pitchFamily="34" charset="-128"/>
                  </a:rPr>
                  <a:t>𝑠</a:t>
                </a:r>
                <a:r>
                  <a:rPr lang="en-US" dirty="0">
                    <a:ea typeface="ＭＳ Ｐゴシック" pitchFamily="34" charset="-128"/>
                  </a:rPr>
                  <a:t> and taking action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𝑎</a:t>
                </a:r>
                <a:r>
                  <a:rPr lang="en-US" dirty="0">
                    <a:ea typeface="ＭＳ Ｐゴシック" pitchFamily="34" charset="-128"/>
                  </a:rPr>
                  <a:t>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v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0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redefine the MDP’ extended state to include the last action as part of it, then 3) is a valid policy for the new MDP.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834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State transition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/>
                  <a:t> is atomic. 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State transition </a:t>
                </a:r>
                <a:r>
                  <a:rPr lang="en-US" i="0">
                    <a:latin typeface="Cambria Math" panose="02040503050406030204" pitchFamily="18" charset="0"/>
                  </a:rPr>
                  <a:t>(𝑠,𝑎,𝑟,𝑠′)</a:t>
                </a:r>
                <a:r>
                  <a:rPr lang="en-US" dirty="0"/>
                  <a:t> is atomic. </a:t>
                </a: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7223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PID controller is used to track a fixed circular path</a:t>
                </a:r>
              </a:p>
              <a:p>
                <a:r>
                  <a:rPr lang="en-US" sz="2400" dirty="0"/>
                  <a:t>Intuitive reward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400" dirty="0"/>
                  <a:t> 	</a:t>
                </a:r>
              </a:p>
              <a:p>
                <a:pPr lvl="1"/>
                <a:r>
                  <a:rPr lang="en-US" sz="2000" dirty="0"/>
                  <a:t>maximum longitudinal velocity 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Sometimes need to do “reward function hacking” to find one that works well,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​=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l-GR" sz="24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​​​</m:t>
                    </m:r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𝑐𝑡𝑒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endParaRPr lang="en-US" sz="24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𝑐𝑎𝑟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​​​</m:t>
                      </m:r>
                      <m:r>
                        <m:rPr>
                          <m:sty m:val="p"/>
                        </m:rPr>
                        <a:rPr lang="en-US" sz="2000" i="1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l-GR" sz="2000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E" sz="1800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endParaRPr lang="en-US" sz="2000" dirty="0"/>
              </a:p>
              <a:p>
                <a:r>
                  <a:rPr lang="en-US" sz="2400" dirty="0"/>
                  <a:t>Sometimes need to do “reward function hacking” to find one that works well, e.g.,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𝑅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_𝑡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​=𝑉​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_𝑐𝑎𝑟  cos⁡𝜃</a:t>
                </a:r>
                <a:r>
                  <a:rPr lang="el-GR" sz="2400" i="0" dirty="0">
                    <a:latin typeface="Cambria Math" panose="02040503050406030204" pitchFamily="18" charset="0"/>
                  </a:rPr>
                  <a:t>−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𝑉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_𝑐𝑎𝑟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​​​sin⁡</a:t>
                </a:r>
                <a:r>
                  <a:rPr lang="el-GR" sz="2400" i="0" dirty="0">
                    <a:latin typeface="Cambria Math" panose="02040503050406030204" pitchFamily="18" charset="0"/>
                  </a:rPr>
                  <a:t>𝜃−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𝑉​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_𝑐𝑎𝑟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​|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𝑐𝑡𝑒|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</a:t>
                </a:r>
                <a:endParaRPr lang="en-US" sz="2400" dirty="0"/>
              </a:p>
              <a:p>
                <a:pPr lvl="1"/>
                <a:r>
                  <a:rPr lang="en-US" sz="2000" i="0" dirty="0">
                    <a:latin typeface="Cambria Math" panose="02040503050406030204" pitchFamily="18" charset="0"/>
                  </a:rPr>
                  <a:t>𝑉_𝑐𝑎𝑟 ​​​sin⁡</a:t>
                </a:r>
                <a:r>
                  <a:rPr lang="el-GR" sz="2000" i="0" dirty="0">
                    <a:latin typeface="Cambria Math" panose="02040503050406030204" pitchFamily="18" charset="0"/>
                  </a:rPr>
                  <a:t>𝜃</a:t>
                </a:r>
                <a:endParaRPr lang="en-SE" sz="1800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792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16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a Reward Function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5355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Notes Placeholder 2"/>
              <p:cNvSpPr>
                <a:spLocks noGrp="1"/>
              </p:cNvSpPr>
              <p:nvPr>
                <p:ph type="body" idx="1"/>
              </p:nvPr>
            </p:nvSpPr>
            <p:spPr>
              <a:noFill/>
              <a:ln/>
            </p:spPr>
            <p:txBody>
              <a:bodyPr/>
              <a:lstStyle/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In MDP chance node represents uncertainty about what might happen based on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 [as opposed to being a random adversary]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𝑇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𝑠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𝑎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𝑠</m:t>
                      </m:r>
                      <m:r>
                        <a:rPr lang="ja-JP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’</m:t>
                      </m:r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Q-state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is when you were in a state and took an action 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Best average, long term reward</a:t>
                </a:r>
              </a:p>
              <a:p>
                <a:r>
                  <a:rPr lang="en-US" dirty="0" err="1">
                    <a:ea typeface="ＭＳ Ｐゴシック" pitchFamily="34" charset="-128"/>
                  </a:rPr>
                  <a:t>Expectimax</a:t>
                </a:r>
                <a:r>
                  <a:rPr lang="en-US" dirty="0">
                    <a:ea typeface="ＭＳ Ｐゴシック" pitchFamily="34" charset="-128"/>
                  </a:rPr>
                  <a:t>, but no real terminal node.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Does not have min-nodes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State node vs q state nodes</a:t>
                </a:r>
              </a:p>
            </p:txBody>
          </p:sp>
        </mc:Choice>
        <mc:Fallback xmlns="">
          <p:sp>
            <p:nvSpPr>
              <p:cNvPr id="36866" name="Notes Placeholder 2"/>
              <p:cNvSpPr>
                <a:spLocks noGrp="1"/>
              </p:cNvSpPr>
              <p:nvPr>
                <p:ph type="body" idx="1"/>
              </p:nvPr>
            </p:nvSpPr>
            <p:spPr>
              <a:noFill/>
              <a:ln/>
            </p:spPr>
            <p:txBody>
              <a:bodyPr/>
              <a:lstStyle/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In MDP chance node represents uncertainty about what might happen based on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 [as opposed to being a random adversary]</a:t>
                </a:r>
              </a:p>
              <a:p>
                <a:r>
                  <a:rPr lang="en-US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𝑇(</a:t>
                </a:r>
                <a:r>
                  <a:rPr lang="en-US" i="0" dirty="0" err="1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𝑠,𝑎,𝑠</a:t>
                </a:r>
                <a:r>
                  <a:rPr lang="ja-JP" altLang="en-US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’</a:t>
                </a:r>
                <a:r>
                  <a:rPr lang="en-US" altLang="ja-JP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)</a:t>
                </a:r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Q-state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is when you were in a state and took an action 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Best average, long term reward</a:t>
                </a:r>
              </a:p>
              <a:p>
                <a:r>
                  <a:rPr lang="en-US" dirty="0" err="1">
                    <a:ea typeface="ＭＳ Ｐゴシック" pitchFamily="34" charset="-128"/>
                  </a:rPr>
                  <a:t>Expectimax</a:t>
                </a:r>
                <a:r>
                  <a:rPr lang="en-US" dirty="0">
                    <a:ea typeface="ＭＳ Ｐゴシック" pitchFamily="34" charset="-128"/>
                  </a:rPr>
                  <a:t>, but no real terminal node.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Does not have min-nodes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State node vs q state nodes</a:t>
                </a:r>
              </a:p>
            </p:txBody>
          </p:sp>
        </mc:Fallback>
      </mc:AlternateContent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381D20B8-C290-4C94-8C7F-0277B9D2F6EE}" type="slidenum">
              <a:rPr lang="en-US"/>
              <a:pPr defTabSz="988101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6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𝑈([𝑟_0,…,𝑟_∞ ])=∑_(𝑡=0)^∞▒〖𝛾^𝑡 𝑟_𝑡 〗≤</a:t>
                </a:r>
                <a:r>
                  <a:rPr lang="en-US" i="0">
                    <a:latin typeface="Cambria Math" panose="02040503050406030204" pitchFamily="18" charset="0"/>
                  </a:rPr>
                  <a:t>∑_(𝑡=0)^∞</a:t>
                </a:r>
                <a:r>
                  <a:rPr lang="en-US" b="0" i="0">
                    <a:latin typeface="Cambria Math" panose="02040503050406030204" pitchFamily="18" charset="0"/>
                  </a:rPr>
                  <a:t>▒〖</a:t>
                </a:r>
                <a:r>
                  <a:rPr lang="en-US" i="0">
                    <a:latin typeface="Cambria Math" panose="02040503050406030204" pitchFamily="18" charset="0"/>
                  </a:rPr>
                  <a:t>𝛾^𝑡</a:t>
                </a:r>
                <a:r>
                  <a:rPr lang="en-US" b="0" i="0">
                    <a:latin typeface="Cambria Math" panose="02040503050406030204" pitchFamily="18" charset="0"/>
                  </a:rPr>
                  <a:t> 𝑟_𝑚𝑎𝑥 〗=</a:t>
                </a:r>
                <a:r>
                  <a:rPr lang="en-US" i="0">
                    <a:latin typeface="Cambria Math" panose="02040503050406030204" pitchFamily="18" charset="0"/>
                  </a:rPr>
                  <a:t>𝑟_𝑚𝑎𝑥</a:t>
                </a:r>
                <a:r>
                  <a:rPr lang="en-US" b="0" i="0">
                    <a:latin typeface="Cambria Math" panose="02040503050406030204" pitchFamily="18" charset="0"/>
                  </a:rPr>
                  <a:t>/(1</a:t>
                </a:r>
                <a:r>
                  <a:rPr lang="en-US" i="0">
                    <a:latin typeface="Cambria Math" panose="02040503050406030204" pitchFamily="18" charset="0"/>
                  </a:rPr>
                  <a:t>−</a:t>
                </a:r>
                <a:r>
                  <a:rPr lang="en-US" b="0" i="0">
                    <a:latin typeface="Cambria Math" panose="02040503050406030204" pitchFamily="18" charset="0"/>
                  </a:rPr>
                  <a:t>𝛾)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1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3.xml"/><Relationship Id="rId7" Type="http://schemas.openxmlformats.org/officeDocument/2006/relationships/image" Target="../media/image1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notesSlide" Target="../notesSlides/notesSlide10.xml"/><Relationship Id="rId10" Type="http://schemas.openxmlformats.org/officeDocument/2006/relationships/image" Target="../media/image1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20.png"/><Relationship Id="rId18" Type="http://schemas.openxmlformats.org/officeDocument/2006/relationships/image" Target="../media/image46.png"/><Relationship Id="rId3" Type="http://schemas.openxmlformats.org/officeDocument/2006/relationships/image" Target="../media/image20.png"/><Relationship Id="rId7" Type="http://schemas.openxmlformats.org/officeDocument/2006/relationships/image" Target="../media/image41.png"/><Relationship Id="rId12" Type="http://schemas.openxmlformats.org/officeDocument/2006/relationships/image" Target="../media/image31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300.png"/><Relationship Id="rId5" Type="http://schemas.openxmlformats.org/officeDocument/2006/relationships/image" Target="../media/image39.png"/><Relationship Id="rId15" Type="http://schemas.openxmlformats.org/officeDocument/2006/relationships/image" Target="../media/image340.png"/><Relationship Id="rId10" Type="http://schemas.openxmlformats.org/officeDocument/2006/relationships/image" Target="../media/image290.png"/><Relationship Id="rId4" Type="http://schemas.openxmlformats.org/officeDocument/2006/relationships/image" Target="../media/image22.png"/><Relationship Id="rId9" Type="http://schemas.openxmlformats.org/officeDocument/2006/relationships/image" Target="../media/image43.png"/><Relationship Id="rId14" Type="http://schemas.openxmlformats.org/officeDocument/2006/relationships/image" Target="../media/image3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0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29.emf"/><Relationship Id="rId18" Type="http://schemas.openxmlformats.org/officeDocument/2006/relationships/image" Target="../media/image34.emf"/><Relationship Id="rId3" Type="http://schemas.openxmlformats.org/officeDocument/2006/relationships/image" Target="../media/image200.png"/><Relationship Id="rId21" Type="http://schemas.openxmlformats.org/officeDocument/2006/relationships/image" Target="../media/image37.emf"/><Relationship Id="rId7" Type="http://schemas.openxmlformats.org/officeDocument/2006/relationships/image" Target="../media/image250.png"/><Relationship Id="rId12" Type="http://schemas.openxmlformats.org/officeDocument/2006/relationships/image" Target="../media/image28.emf"/><Relationship Id="rId17" Type="http://schemas.openxmlformats.org/officeDocument/2006/relationships/image" Target="../media/image33.emf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2.emf"/><Relationship Id="rId20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7.emf"/><Relationship Id="rId24" Type="http://schemas.openxmlformats.org/officeDocument/2006/relationships/image" Target="../media/image52.png"/><Relationship Id="rId5" Type="http://schemas.openxmlformats.org/officeDocument/2006/relationships/image" Target="../media/image220.png"/><Relationship Id="rId15" Type="http://schemas.openxmlformats.org/officeDocument/2006/relationships/image" Target="../media/image31.emf"/><Relationship Id="rId23" Type="http://schemas.openxmlformats.org/officeDocument/2006/relationships/image" Target="../media/image510.png"/><Relationship Id="rId10" Type="http://schemas.openxmlformats.org/officeDocument/2006/relationships/image" Target="../media/image26.emf"/><Relationship Id="rId19" Type="http://schemas.openxmlformats.org/officeDocument/2006/relationships/image" Target="../media/image35.emf"/><Relationship Id="rId4" Type="http://schemas.openxmlformats.org/officeDocument/2006/relationships/image" Target="../media/image210.png"/><Relationship Id="rId9" Type="http://schemas.openxmlformats.org/officeDocument/2006/relationships/image" Target="../media/image25.emf"/><Relationship Id="rId14" Type="http://schemas.openxmlformats.org/officeDocument/2006/relationships/image" Target="../media/image30.emf"/><Relationship Id="rId22" Type="http://schemas.openxmlformats.org/officeDocument/2006/relationships/image" Target="../media/image3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5" Type="http://schemas.openxmlformats.org/officeDocument/2006/relationships/image" Target="../media/image41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deeprace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ddleware-solutions.fr/2019/08/14/an-introduction-to-aws-deeprace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L7.1  MDP Planning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Zonghua </a:t>
            </a:r>
            <a:r>
              <a:rPr lang="en-US" altLang="zh-CN"/>
              <a:t>Gu 2022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486150" y="562451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76FB5-D22A-4B30-8201-4391A28770C9}"/>
              </a:ext>
            </a:extLst>
          </p:cNvPr>
          <p:cNvSpPr/>
          <p:nvPr/>
        </p:nvSpPr>
        <p:spPr>
          <a:xfrm>
            <a:off x="1650367" y="6477000"/>
            <a:ext cx="58432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Acknowledgement: slides based on https://www.coursera.org/specializations/reinforcement-learning </a:t>
            </a:r>
          </a:p>
          <a:p>
            <a:r>
              <a:rPr lang="en-US" sz="1000" dirty="0"/>
              <a:t>And textbook by Sutton and </a:t>
            </a:r>
            <a:r>
              <a:rPr lang="en-US" sz="1000" dirty="0" err="1"/>
              <a:t>Barto</a:t>
            </a:r>
            <a:r>
              <a:rPr lang="en-US" sz="1000" dirty="0"/>
              <a:t> http://incompleteideas.net/book/the-book-2nd.html</a:t>
            </a:r>
            <a:endParaRPr lang="en-SE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609D-9AD9-4555-903E-3F985918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4283136"/>
            <a:ext cx="3581400" cy="222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AA81-1DD6-4DF7-B41F-1B4E7F2C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Infinite Rewards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433DB-1675-49B6-9CFA-6221C23A1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Problem: What if the game lasts forever? Do we get infinite rewards? No. Possible solutions:</a:t>
                </a:r>
              </a:p>
              <a:p>
                <a:r>
                  <a:rPr lang="en-US" b="1" dirty="0"/>
                  <a:t>Finite horizon</a:t>
                </a:r>
                <a:r>
                  <a:rPr lang="en-US" dirty="0"/>
                  <a:t>: (limit search tree depth)</a:t>
                </a:r>
              </a:p>
              <a:p>
                <a:pPr lvl="1"/>
                <a:r>
                  <a:rPr lang="en-US" dirty="0"/>
                  <a:t>Terminate episodes after a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timesteps</a:t>
                </a:r>
              </a:p>
              <a:p>
                <a:r>
                  <a:rPr lang="en-US" b="1" dirty="0"/>
                  <a:t>Discount factor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>
                    <a:ea typeface="ＭＳ Ｐゴシック" pitchFamily="34" charset="-128"/>
                    <a:sym typeface="Symbol" pitchFamily="18" charset="2"/>
                  </a:rPr>
                  <a:t>Think of it as a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1−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𝛾</m:t>
                    </m:r>
                  </m:oMath>
                </a14:m>
                <a:r>
                  <a:rPr lang="en-US" sz="2800" dirty="0">
                    <a:ea typeface="ＭＳ Ｐゴシック" pitchFamily="34" charset="-128"/>
                    <a:sym typeface="Symbol" pitchFamily="18" charset="2"/>
                  </a:rPr>
                  <a:t> chance of ending the episode at every step. Effective horizon (expected episode length):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n-US" sz="2800" dirty="0">
                  <a:ea typeface="ＭＳ Ｐゴシック" pitchFamily="34" charset="-128"/>
                  <a:sym typeface="Symbol" pitchFamily="18" charset="2"/>
                </a:endParaRPr>
              </a:p>
              <a:p>
                <a:pPr lvl="1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leads to shorter horizon, </a:t>
                </a:r>
                <a:r>
                  <a:rPr lang="en-US"/>
                  <a:t>and preference of </a:t>
                </a:r>
                <a:r>
                  <a:rPr lang="en-US" dirty="0"/>
                  <a:t>short-term to long-term rewards, and vice versa</a:t>
                </a:r>
              </a:p>
              <a:p>
                <a:r>
                  <a:rPr lang="en-US" dirty="0">
                    <a:ea typeface="ＭＳ Ｐゴシック" pitchFamily="34" charset="-128"/>
                    <a:sym typeface="Symbol" pitchFamily="18" charset="2"/>
                  </a:rPr>
                  <a:t>(Can have both </a:t>
                </a:r>
                <a:r>
                  <a:rPr lang="en-US" dirty="0"/>
                  <a:t>finite horizon and discount factor)</a:t>
                </a:r>
                <a:endParaRPr lang="en-US" dirty="0">
                  <a:ea typeface="ＭＳ Ｐゴシック" pitchFamily="34" charset="-128"/>
                  <a:sym typeface="Symbol" pitchFamily="18" charset="2"/>
                </a:endParaRPr>
              </a:p>
              <a:p>
                <a:r>
                  <a:rPr lang="en-US" b="1" dirty="0"/>
                  <a:t>Absorbing state</a:t>
                </a:r>
                <a:r>
                  <a:rPr lang="en-US" dirty="0"/>
                  <a:t>: guarantee that for every policy, a terminal state will eventually be reached</a:t>
                </a:r>
              </a:p>
              <a:p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433DB-1675-49B6-9CFA-6221C23A1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9" t="-2748" r="-59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D29A6-3A0B-4410-A982-D0FB966B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34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Discount Factor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52400" y="1524000"/>
                <a:ext cx="4323406" cy="5059362"/>
              </a:xfrm>
            </p:spPr>
            <p:txBody>
              <a:bodyPr/>
              <a:lstStyle/>
              <a:p>
                <a:r>
                  <a:rPr lang="en-US" sz="2800" dirty="0">
                    <a:ea typeface="ＭＳ Ｐゴシック" pitchFamily="34" charset="-128"/>
                  </a:rPr>
                  <a:t>Each time we descend a level in the search tree, we multiply in the discount once</a:t>
                </a:r>
                <a:endParaRPr lang="en-US" sz="2400" dirty="0">
                  <a:ea typeface="ＭＳ Ｐゴシック" pitchFamily="34" charset="-128"/>
                  <a:sym typeface="Symbol" pitchFamily="18" charset="2"/>
                </a:endParaRPr>
              </a:p>
              <a:p>
                <a:r>
                  <a:rPr lang="en-US" dirty="0">
                    <a:ea typeface="ＭＳ Ｐゴシック" pitchFamily="34" charset="-128"/>
                    <a:sym typeface="Symbol" pitchFamily="18" charset="2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=0.5</m:t>
                    </m:r>
                  </m:oMath>
                </a14:m>
                <a:endParaRPr lang="en-US" dirty="0">
                  <a:ea typeface="ＭＳ Ｐゴシック" pitchFamily="34" charset="-128"/>
                  <a:sym typeface="Symbol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([1,2,3]) = 1∗1 + 0.5∗2 + 0.25∗3 &lt;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([3,2,1])=1∗3 + 0.5∗2 + 0.25∗1</m:t>
                    </m:r>
                  </m:oMath>
                </a14:m>
                <a:endParaRPr lang="en-US" sz="2400" dirty="0">
                  <a:ea typeface="ＭＳ Ｐゴシック" pitchFamily="34" charset="-128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524000"/>
                <a:ext cx="4323406" cy="5059362"/>
              </a:xfrm>
              <a:blipFill>
                <a:blip r:embed="rId6"/>
                <a:stretch>
                  <a:fillRect l="-3244" t="-1205" r="-14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939" name="Group 4"/>
          <p:cNvGrpSpPr>
            <a:grpSpLocks/>
          </p:cNvGrpSpPr>
          <p:nvPr/>
        </p:nvGrpSpPr>
        <p:grpSpPr bwMode="auto">
          <a:xfrm>
            <a:off x="6228160" y="1885950"/>
            <a:ext cx="1601390" cy="3750469"/>
            <a:chOff x="4085" y="960"/>
            <a:chExt cx="1345" cy="3150"/>
          </a:xfrm>
        </p:grpSpPr>
        <p:grpSp>
          <p:nvGrpSpPr>
            <p:cNvPr id="39947" name="Group 5"/>
            <p:cNvGrpSpPr>
              <a:grpSpLocks/>
            </p:cNvGrpSpPr>
            <p:nvPr/>
          </p:nvGrpSpPr>
          <p:grpSpPr bwMode="auto">
            <a:xfrm>
              <a:off x="4085" y="960"/>
              <a:ext cx="1291" cy="1281"/>
              <a:chOff x="2400" y="1401"/>
              <a:chExt cx="1392" cy="1381"/>
            </a:xfrm>
          </p:grpSpPr>
          <p:sp>
            <p:nvSpPr>
              <p:cNvPr id="39986" name="AutoShape 6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87" name="Group 7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40000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1" name="Line 9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3" name="Line 11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88" name="Oval 12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89" name="Group 13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9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7" name="Line 15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8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9" name="Line 17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90" name="Text Box 18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91" name="Text Box 19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92" name="Text Box 20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93" name="Text Box 21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94" name="AutoShape 22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95" name="Text Box 23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39948" name="Group 24"/>
            <p:cNvGrpSpPr>
              <a:grpSpLocks/>
            </p:cNvGrpSpPr>
            <p:nvPr/>
          </p:nvGrpSpPr>
          <p:grpSpPr bwMode="auto">
            <a:xfrm flipH="1">
              <a:off x="4128" y="1895"/>
              <a:ext cx="1302" cy="1281"/>
              <a:chOff x="2400" y="1401"/>
              <a:chExt cx="1392" cy="1382"/>
            </a:xfrm>
          </p:grpSpPr>
          <p:sp>
            <p:nvSpPr>
              <p:cNvPr id="39968" name="AutoShape 25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69" name="Group 26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39982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3" name="Line 28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5" name="Line 30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0" name="Oval 31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71" name="Group 32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78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9" name="Line 34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0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1" name="Line 36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2" name="Text Box 37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73" name="Text Box 38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74" name="Text Box 39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75" name="Text Box 40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76" name="AutoShape 41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77" name="Text Box 42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39949" name="Group 43"/>
            <p:cNvGrpSpPr>
              <a:grpSpLocks/>
            </p:cNvGrpSpPr>
            <p:nvPr/>
          </p:nvGrpSpPr>
          <p:grpSpPr bwMode="auto">
            <a:xfrm>
              <a:off x="4085" y="2829"/>
              <a:ext cx="1291" cy="1281"/>
              <a:chOff x="2400" y="1401"/>
              <a:chExt cx="1392" cy="1381"/>
            </a:xfrm>
          </p:grpSpPr>
          <p:sp>
            <p:nvSpPr>
              <p:cNvPr id="39950" name="AutoShape 44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51" name="Group 45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39964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5" name="Line 47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7" name="Line 49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52" name="Oval 50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53" name="Group 51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60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1" name="Line 53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3" name="Line 55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54" name="Text Box 56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55" name="Text Box 57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56" name="Text Box 58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57" name="Text Box 59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58" name="AutoShape 60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59" name="Text Box 61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</p:grpSp>
      <p:sp>
        <p:nvSpPr>
          <p:cNvPr id="39940" name="AutoShape 62"/>
          <p:cNvSpPr>
            <a:spLocks/>
          </p:cNvSpPr>
          <p:nvPr/>
        </p:nvSpPr>
        <p:spPr bwMode="auto">
          <a:xfrm>
            <a:off x="5829300" y="3486150"/>
            <a:ext cx="228600" cy="85725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AutoShape 63"/>
          <p:cNvSpPr>
            <a:spLocks/>
          </p:cNvSpPr>
          <p:nvPr/>
        </p:nvSpPr>
        <p:spPr bwMode="auto">
          <a:xfrm>
            <a:off x="5829300" y="2343150"/>
            <a:ext cx="228600" cy="85725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AutoShape 64"/>
          <p:cNvSpPr>
            <a:spLocks/>
          </p:cNvSpPr>
          <p:nvPr/>
        </p:nvSpPr>
        <p:spPr bwMode="auto">
          <a:xfrm>
            <a:off x="5829300" y="4629150"/>
            <a:ext cx="228600" cy="85725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2" name="Picture 7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372100" y="2591768"/>
            <a:ext cx="158354" cy="263923"/>
          </a:xfrm>
          <a:prstGeom prst="rect">
            <a:avLst/>
          </a:prstGeom>
          <a:noFill/>
          <a:ln/>
          <a:effectLst/>
        </p:spPr>
      </p:pic>
      <p:pic>
        <p:nvPicPr>
          <p:cNvPr id="73" name="Picture 7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353274" y="3749824"/>
            <a:ext cx="210516" cy="245252"/>
          </a:xfrm>
          <a:prstGeom prst="rect">
            <a:avLst/>
          </a:prstGeom>
          <a:noFill/>
          <a:ln/>
          <a:effectLst/>
        </p:spPr>
      </p:pic>
      <p:pic>
        <p:nvPicPr>
          <p:cNvPr id="74" name="Picture 7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292280" y="4776046"/>
            <a:ext cx="385988" cy="420695"/>
          </a:xfrm>
          <a:prstGeom prst="rect">
            <a:avLst/>
          </a:prstGeom>
          <a:noFill/>
          <a:ln/>
          <a:effectLst/>
        </p:spPr>
      </p:pic>
      <p:pic>
        <p:nvPicPr>
          <p:cNvPr id="69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10" cstate="print"/>
          <a:srcRect l="73764" t="76543" r="1569"/>
          <a:stretch>
            <a:fillRect/>
          </a:stretch>
        </p:blipFill>
        <p:spPr bwMode="auto">
          <a:xfrm>
            <a:off x="4114800" y="4743450"/>
            <a:ext cx="1171905" cy="742950"/>
          </a:xfrm>
          <a:prstGeom prst="rect">
            <a:avLst/>
          </a:prstGeom>
          <a:noFill/>
        </p:spPr>
      </p:pic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1950" y="2114550"/>
            <a:ext cx="1321188" cy="1143000"/>
          </a:xfrm>
          <a:prstGeom prst="rect">
            <a:avLst/>
          </a:prstGeom>
          <a:noFill/>
        </p:spPr>
      </p:pic>
      <p:pic>
        <p:nvPicPr>
          <p:cNvPr id="71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10" cstate="print"/>
          <a:srcRect l="73764" t="38272" r="1569" b="35802"/>
          <a:stretch>
            <a:fillRect/>
          </a:stretch>
        </p:blipFill>
        <p:spPr bwMode="auto">
          <a:xfrm>
            <a:off x="4171950" y="3429001"/>
            <a:ext cx="1174596" cy="823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768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86431"/>
                <a:ext cx="8610600" cy="4065444"/>
              </a:xfrm>
            </p:spPr>
            <p:txBody>
              <a:bodyPr>
                <a:normAutofit/>
              </a:bodyPr>
              <a:lstStyle/>
              <a:p>
                <a:r>
                  <a:rPr lang="en-US" sz="2100" dirty="0"/>
                  <a:t>Given:</a:t>
                </a:r>
                <a:endParaRPr lang="en-US" sz="1800" dirty="0"/>
              </a:p>
              <a:p>
                <a:pPr lvl="1"/>
                <a:r>
                  <a:rPr lang="en-US" sz="1800" dirty="0"/>
                  <a:t>Actions: East, West, and Exit (only available in exit states a, e)</a:t>
                </a:r>
              </a:p>
              <a:p>
                <a:pPr lvl="1"/>
                <a:r>
                  <a:rPr lang="en-US" sz="1800" dirty="0"/>
                  <a:t>Transitions: deterministic</a:t>
                </a:r>
              </a:p>
              <a:p>
                <a:r>
                  <a:rPr lang="en-US" sz="2100" dirty="0"/>
                  <a:t>For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100" dirty="0"/>
                  <a:t>, optimal policy in each state is always moving West </a:t>
                </a:r>
              </a:p>
              <a:p>
                <a:pPr lvl="1"/>
                <a:r>
                  <a:rPr lang="en-US" sz="1700" dirty="0"/>
                  <a:t>From state d, reward of going West is </a:t>
                </a:r>
                <a14:m>
                  <m:oMath xmlns:m="http://schemas.openxmlformats.org/officeDocument/2006/math"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⋅0+</m:t>
                    </m:r>
                    <m:sSup>
                      <m:sSup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7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17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⋅0</m:t>
                        </m:r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700" i="1" dirty="0">
                        <a:latin typeface="Cambria Math" panose="02040503050406030204" pitchFamily="18" charset="0"/>
                      </a:rPr>
                      <m:t>⋅10=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1700" dirty="0"/>
                  <a:t>, larger than reward of going East </a:t>
                </a:r>
                <a14:m>
                  <m:oMath xmlns:m="http://schemas.openxmlformats.org/officeDocument/2006/math"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⋅1=1</m:t>
                    </m:r>
                  </m:oMath>
                </a14:m>
                <a:endParaRPr lang="en-US" sz="1700" dirty="0"/>
              </a:p>
              <a:p>
                <a:r>
                  <a:rPr lang="en-US" sz="2100" dirty="0"/>
                  <a:t>For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sz="2100" dirty="0"/>
                  <a:t>, optimal policy in each state is shown below </a:t>
                </a:r>
              </a:p>
              <a:p>
                <a:pPr lvl="1"/>
                <a:r>
                  <a:rPr lang="en-US" sz="1700" dirty="0"/>
                  <a:t>From state d, reward from going West is </a:t>
                </a:r>
                <a14:m>
                  <m:oMath xmlns:m="http://schemas.openxmlformats.org/officeDocument/2006/math">
                    <m:r>
                      <a:rPr lang="en-US" sz="1700" dirty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⋅0+</m:t>
                    </m:r>
                    <m:sSup>
                      <m:sSup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700" i="1" dirty="0">
                        <a:latin typeface="Cambria Math" panose="02040503050406030204" pitchFamily="18" charset="0"/>
                      </a:rPr>
                      <m:t>⋅0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7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⋅10=0.01</m:t>
                    </m:r>
                  </m:oMath>
                </a14:m>
                <a:r>
                  <a:rPr lang="en-US" sz="1700" dirty="0"/>
                  <a:t>, less than reward from going East </a:t>
                </a:r>
                <a14:m>
                  <m:oMath xmlns:m="http://schemas.openxmlformats.org/officeDocument/2006/math"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⋅1=0.1</m:t>
                    </m:r>
                  </m:oMath>
                </a14:m>
                <a:r>
                  <a:rPr lang="en-US" sz="1700" dirty="0"/>
                  <a:t>.</a:t>
                </a:r>
              </a:p>
              <a:p>
                <a:r>
                  <a:rPr lang="en-US" sz="2100" dirty="0"/>
                  <a:t>For which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</m:oMath>
                </a14:m>
                <a:r>
                  <a:rPr lang="en-US" sz="2100" dirty="0">
                    <a:latin typeface="cmmi10"/>
                    <a:ea typeface="cmmi10"/>
                    <a:cs typeface="cmmi10"/>
                  </a:rPr>
                  <a:t> </a:t>
                </a:r>
                <a:r>
                  <a:rPr lang="en-US" sz="2100" dirty="0"/>
                  <a:t>are West and East equally good when in state d?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i="1" dirty="0">
                        <a:latin typeface="Cambria Math" panose="02040503050406030204" pitchFamily="18" charset="0"/>
                      </a:rPr>
                      <m:t>⋅10=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⋅1⟹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den>
                    </m:f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≈.32</m:t>
                    </m:r>
                  </m:oMath>
                </a14:m>
                <a:endParaRPr lang="en-US" sz="1800" dirty="0">
                  <a:latin typeface="Calibri"/>
                  <a:cs typeface="Calibri"/>
                </a:endParaRPr>
              </a:p>
              <a:p>
                <a:pPr lvl="1"/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86431"/>
                <a:ext cx="8610600" cy="4065444"/>
              </a:xfrm>
              <a:blipFill>
                <a:blip r:embed="rId3"/>
                <a:stretch>
                  <a:fillRect l="-708" t="-9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70138" y="5448300"/>
            <a:ext cx="2695575" cy="876300"/>
            <a:chOff x="3352800" y="3505200"/>
            <a:chExt cx="3594100" cy="1168400"/>
          </a:xfrm>
        </p:grpSpPr>
        <p:pic>
          <p:nvPicPr>
            <p:cNvPr id="4" name="Picture 3" descr="discountin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05200"/>
              <a:ext cx="3594100" cy="11684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486400" y="3733800"/>
              <a:ext cx="533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E2DE33-CD4E-48D6-B292-B5069FC75C15}"/>
              </a:ext>
            </a:extLst>
          </p:cNvPr>
          <p:cNvGrpSpPr/>
          <p:nvPr/>
        </p:nvGrpSpPr>
        <p:grpSpPr>
          <a:xfrm>
            <a:off x="1039774" y="5448300"/>
            <a:ext cx="5076983" cy="876300"/>
            <a:chOff x="163621" y="3667125"/>
            <a:chExt cx="5076983" cy="8763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87C912F-B206-40B9-8F52-9345797D7719}"/>
                </a:ext>
              </a:extLst>
            </p:cNvPr>
            <p:cNvGrpSpPr/>
            <p:nvPr/>
          </p:nvGrpSpPr>
          <p:grpSpPr>
            <a:xfrm>
              <a:off x="2545029" y="3667125"/>
              <a:ext cx="2695575" cy="876300"/>
              <a:chOff x="3352800" y="3505200"/>
              <a:chExt cx="3594100" cy="1168400"/>
            </a:xfrm>
          </p:grpSpPr>
          <p:pic>
            <p:nvPicPr>
              <p:cNvPr id="30" name="Picture 29" descr="discounting.png">
                <a:extLst>
                  <a:ext uri="{FF2B5EF4-FFF2-40B4-BE49-F238E27FC236}">
                    <a16:creationId xmlns:a16="http://schemas.microsoft.com/office/drawing/2014/main" id="{5DCC7EBA-22D1-494E-8D9C-FF6E6D6D5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2800" y="3505200"/>
                <a:ext cx="3594100" cy="1168400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606FF00-0680-48B8-8FCB-AA9E2089105D}"/>
                  </a:ext>
                </a:extLst>
              </p:cNvPr>
              <p:cNvSpPr/>
              <p:nvPr/>
            </p:nvSpPr>
            <p:spPr>
              <a:xfrm>
                <a:off x="5486400" y="3733800"/>
                <a:ext cx="5334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EDCF1CC-1649-43C7-80B8-FE4F7111C813}"/>
                    </a:ext>
                  </a:extLst>
                </p:cNvPr>
                <p:cNvSpPr/>
                <p:nvPr/>
              </p:nvSpPr>
              <p:spPr>
                <a:xfrm>
                  <a:off x="3129088" y="3731823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EDCF1CC-1649-43C7-80B8-FE4F7111C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088" y="3731823"/>
                  <a:ext cx="585417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2F33D80-9C44-455F-8960-B1C9D55D8B3C}"/>
                    </a:ext>
                  </a:extLst>
                </p:cNvPr>
                <p:cNvSpPr/>
                <p:nvPr/>
              </p:nvSpPr>
              <p:spPr>
                <a:xfrm>
                  <a:off x="3599965" y="3731823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2F33D80-9C44-455F-8960-B1C9D55D8B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965" y="3731823"/>
                  <a:ext cx="585417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AEFA35-56F7-44E8-9F94-CC0C9C68D14A}"/>
                    </a:ext>
                  </a:extLst>
                </p:cNvPr>
                <p:cNvSpPr/>
                <p:nvPr/>
              </p:nvSpPr>
              <p:spPr>
                <a:xfrm>
                  <a:off x="163621" y="3705225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AEFA35-56F7-44E8-9F94-CC0C9C68D1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21" y="3705225"/>
                  <a:ext cx="585417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85CCF19-C689-42C4-9EB5-DB35110C660D}"/>
                    </a:ext>
                  </a:extLst>
                </p:cNvPr>
                <p:cNvSpPr/>
                <p:nvPr/>
              </p:nvSpPr>
              <p:spPr>
                <a:xfrm>
                  <a:off x="626753" y="3705225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85CCF19-C689-42C4-9EB5-DB35110C66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753" y="3705225"/>
                  <a:ext cx="585417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D6E09FF-D7D6-4068-AC41-FE3D8C600590}"/>
                    </a:ext>
                  </a:extLst>
                </p:cNvPr>
                <p:cNvSpPr/>
                <p:nvPr/>
              </p:nvSpPr>
              <p:spPr>
                <a:xfrm>
                  <a:off x="1101501" y="3705225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D6E09FF-D7D6-4068-AC41-FE3D8C6005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501" y="3705225"/>
                  <a:ext cx="585417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8" name="Picture 47" descr="discounting.png">
            <a:extLst>
              <a:ext uri="{FF2B5EF4-FFF2-40B4-BE49-F238E27FC236}">
                <a16:creationId xmlns:a16="http://schemas.microsoft.com/office/drawing/2014/main" id="{85A5109E-4327-44A9-919C-495B1B423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5" y="5448300"/>
            <a:ext cx="2695575" cy="8763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32F6C7B-43E0-4B99-A992-D337D46EBF90}"/>
              </a:ext>
            </a:extLst>
          </p:cNvPr>
          <p:cNvSpPr/>
          <p:nvPr/>
        </p:nvSpPr>
        <p:spPr>
          <a:xfrm>
            <a:off x="7979874" y="5619750"/>
            <a:ext cx="400050" cy="34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1573FEB-C37A-4ED8-8C9B-DFB1AAAFACB9}"/>
                  </a:ext>
                </a:extLst>
              </p:cNvPr>
              <p:cNvSpPr/>
              <p:nvPr/>
            </p:nvSpPr>
            <p:spPr>
              <a:xfrm>
                <a:off x="6921672" y="5521115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1573FEB-C37A-4ED8-8C9B-DFB1AAAFA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672" y="5521115"/>
                <a:ext cx="58541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DE47423-62C7-49CE-9AE4-241DB1DB9435}"/>
                  </a:ext>
                </a:extLst>
              </p:cNvPr>
              <p:cNvSpPr/>
              <p:nvPr/>
            </p:nvSpPr>
            <p:spPr>
              <a:xfrm>
                <a:off x="7394457" y="5521115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DE47423-62C7-49CE-9AE4-241DB1DB9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457" y="5521115"/>
                <a:ext cx="58541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A5C327E-5551-42AD-91DA-053B895BB885}"/>
                  </a:ext>
                </a:extLst>
              </p:cNvPr>
              <p:cNvSpPr/>
              <p:nvPr/>
            </p:nvSpPr>
            <p:spPr>
              <a:xfrm>
                <a:off x="7857466" y="5521115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A5C327E-5551-42AD-91DA-053B895BB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466" y="5521115"/>
                <a:ext cx="58541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668EC7-8D35-424E-A2C0-195E43F8C172}"/>
                  </a:ext>
                </a:extLst>
              </p:cNvPr>
              <p:cNvSpPr/>
              <p:nvPr/>
            </p:nvSpPr>
            <p:spPr>
              <a:xfrm>
                <a:off x="1431440" y="6292587"/>
                <a:ext cx="772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668EC7-8D35-424E-A2C0-195E43F8C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40" y="6292587"/>
                <a:ext cx="772969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BDFCEE-32DC-4B50-8A6A-B8D8284A5F51}"/>
                  </a:ext>
                </a:extLst>
              </p:cNvPr>
              <p:cNvSpPr/>
              <p:nvPr/>
            </p:nvSpPr>
            <p:spPr>
              <a:xfrm>
                <a:off x="4421496" y="6324600"/>
                <a:ext cx="949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BDFCEE-32DC-4B50-8A6A-B8D8284A5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496" y="6324600"/>
                <a:ext cx="949299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1C3D37B-D4DB-4CBA-B3B6-FABE1350A930}"/>
                  </a:ext>
                </a:extLst>
              </p:cNvPr>
              <p:cNvSpPr/>
              <p:nvPr/>
            </p:nvSpPr>
            <p:spPr>
              <a:xfrm>
                <a:off x="7374534" y="6287765"/>
                <a:ext cx="950966" cy="5012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den>
                    </m:f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1C3D37B-D4DB-4CBA-B3B6-FABE1350A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534" y="6287765"/>
                <a:ext cx="950966" cy="50122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A3EF449-2246-4A33-9E4E-4599276BE1F7}"/>
                  </a:ext>
                </a:extLst>
              </p:cNvPr>
              <p:cNvSpPr/>
              <p:nvPr/>
            </p:nvSpPr>
            <p:spPr>
              <a:xfrm>
                <a:off x="7850017" y="5422461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SE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A3EF449-2246-4A33-9E4E-4599276BE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17" y="5422461"/>
                <a:ext cx="585417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315C993-CDDE-4F0A-9D43-C987CDA490DF}"/>
                  </a:ext>
                </a:extLst>
              </p:cNvPr>
              <p:cNvSpPr/>
              <p:nvPr/>
            </p:nvSpPr>
            <p:spPr>
              <a:xfrm>
                <a:off x="4968852" y="5512998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315C993-CDDE-4F0A-9D43-C987CDA49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852" y="5512998"/>
                <a:ext cx="585417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75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4D94-FC79-459B-8C1C-C8A94E65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MDP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F5F10-57E2-442A-BE7F-4F465C01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this lecture, we assume known MDP, and use dynamic programming to solve Bellman Equations and find the optimal policy (no learning here).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C7223-D636-47B5-9984-B1BCFBDA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3FEE3-4B6A-4962-BF1C-C2DB2E22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66" y="2813708"/>
            <a:ext cx="5391668" cy="39608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E67AAD-C9D2-47AD-8F28-D93588B4678A}"/>
              </a:ext>
            </a:extLst>
          </p:cNvPr>
          <p:cNvSpPr/>
          <p:nvPr/>
        </p:nvSpPr>
        <p:spPr bwMode="auto">
          <a:xfrm>
            <a:off x="5715000" y="3070390"/>
            <a:ext cx="838200" cy="334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known</a:t>
            </a:r>
            <a:endParaRPr kumimoji="0" lang="en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E7DF94-1377-42BF-A550-1E26B7A6023E}"/>
              </a:ext>
            </a:extLst>
          </p:cNvPr>
          <p:cNvSpPr/>
          <p:nvPr/>
        </p:nvSpPr>
        <p:spPr bwMode="auto">
          <a:xfrm>
            <a:off x="3429000" y="3505200"/>
            <a:ext cx="838200" cy="334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known</a:t>
            </a:r>
            <a:endParaRPr kumimoji="0" lang="en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9927B2-5AF2-48D2-BD5C-7940A8566EF4}"/>
              </a:ext>
            </a:extLst>
          </p:cNvPr>
          <p:cNvSpPr/>
          <p:nvPr/>
        </p:nvSpPr>
        <p:spPr bwMode="auto">
          <a:xfrm>
            <a:off x="3200400" y="6484791"/>
            <a:ext cx="1728917" cy="334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want to optimize</a:t>
            </a:r>
            <a:endParaRPr kumimoji="0" lang="en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55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2D74-6CB4-4AFE-96E6-37ED98F8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MDP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91DB8-4792-492E-8A01-A3DB8C7DB1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0386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3900" dirty="0">
                    <a:solidFill>
                      <a:srgbClr val="C00000"/>
                    </a:solidFill>
                  </a:rPr>
                  <a:t>Return</a:t>
                </a:r>
                <a:r>
                  <a:rPr lang="en-US" sz="3900" dirty="0"/>
                  <a:t> (cumulative discounted reward) at time </a:t>
                </a:r>
                <a14:m>
                  <m:oMath xmlns:m="http://schemas.openxmlformats.org/officeDocument/2006/math"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9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900" i="1">
                        <a:latin typeface="Cambria Math" panose="02040503050406030204" pitchFamily="18" charset="0"/>
                      </a:rPr>
                      <m:t>≐</m:t>
                    </m:r>
                    <m:sSub>
                      <m:sSubPr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9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3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9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3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3900" dirty="0"/>
              </a:p>
              <a:p>
                <a:pPr lvl="1"/>
                <a:r>
                  <a:rPr lang="en-US" sz="3500" dirty="0"/>
                  <a:t>At each step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3500" dirty="0"/>
                  <a:t>, agent takes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500" dirty="0"/>
                  <a:t>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500" b="0" dirty="0">
                    <a:latin typeface="Cambria Math" panose="02040503050406030204" pitchFamily="18" charset="0"/>
                  </a:rPr>
                  <a:t>; </a:t>
                </a:r>
                <a:r>
                  <a:rPr lang="en-US" sz="3500" dirty="0"/>
                  <a:t>at step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500" dirty="0"/>
                  <a:t>, agent receives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500" dirty="0"/>
                  <a:t> and transitions into the next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500" dirty="0"/>
                  <a:t> with the trace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00" dirty="0"/>
              </a:p>
              <a:p>
                <a:pPr lvl="1"/>
                <a:r>
                  <a:rPr lang="en-US" sz="3600" dirty="0"/>
                  <a:t>We assume episodic tasks, and this specific episode has length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600" dirty="0"/>
                  <a:t> steps. (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3600" dirty="0"/>
                  <a:t> for continuous tasks)</a:t>
                </a:r>
                <a:endParaRPr lang="en-US" sz="3500" dirty="0"/>
              </a:p>
              <a:p>
                <a:r>
                  <a:rPr lang="en-US" sz="3600" b="0" dirty="0">
                    <a:solidFill>
                      <a:srgbClr val="C00000"/>
                    </a:solidFill>
                  </a:rPr>
                  <a:t>State Value Function</a:t>
                </a:r>
                <a:r>
                  <a:rPr lang="en-US" sz="3600" b="0" dirty="0"/>
                  <a:t>: expected return under policy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600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≐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3600" dirty="0"/>
              </a:p>
              <a:p>
                <a:r>
                  <a:rPr lang="en-US" sz="3600" b="0" dirty="0">
                    <a:solidFill>
                      <a:srgbClr val="C00000"/>
                    </a:solidFill>
                  </a:rPr>
                  <a:t>Action Value Function: </a:t>
                </a:r>
                <a:r>
                  <a:rPr lang="en-US" sz="3600" b="0" dirty="0"/>
                  <a:t>expected return from taking action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600" b="0" dirty="0"/>
                  <a:t>, then follow policy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600" b="0" dirty="0"/>
                  <a:t>: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≐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3600" dirty="0"/>
              </a:p>
              <a:p>
                <a:r>
                  <a:rPr lang="en-US" sz="3600" dirty="0"/>
                  <a:t>The RL problem: find the optimal policy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that maximizes the expected return from </a:t>
                </a:r>
                <a:r>
                  <a:rPr lang="en-US" sz="3600"/>
                  <a:t>each state (the state VF)</a:t>
                </a:r>
                <a:endParaRPr lang="en-US" sz="3600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91DB8-4792-492E-8A01-A3DB8C7DB1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038600"/>
              </a:xfrm>
              <a:blipFill>
                <a:blip r:embed="rId2"/>
                <a:stretch>
                  <a:fillRect l="-741" t="-77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E31CF-AFDE-41BB-80BC-75A36B4A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2D1135-8275-46FC-B967-65F3BF08C19C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B76A1DCF-A41C-4626-9530-7B16396C01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9563" y="4876800"/>
                <a:ext cx="2232248" cy="575348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Courier New"/>
                  <a:buChar char="o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Lucida Grande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B76A1DCF-A41C-4626-9530-7B16396C0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563" y="4876800"/>
                <a:ext cx="2232248" cy="575348"/>
              </a:xfrm>
              <a:prstGeom prst="rect">
                <a:avLst/>
              </a:prstGeom>
              <a:blipFill>
                <a:blip r:embed="rId3"/>
                <a:stretch>
                  <a:fillRect l="-273" r="-191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8151C-529F-4A75-AE68-702B09C179A6}"/>
                  </a:ext>
                </a:extLst>
              </p:cNvPr>
              <p:cNvSpPr txBox="1"/>
              <p:nvPr/>
            </p:nvSpPr>
            <p:spPr>
              <a:xfrm>
                <a:off x="5658228" y="5464722"/>
                <a:ext cx="2133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8151C-529F-4A75-AE68-702B09C17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228" y="5464722"/>
                <a:ext cx="2133600" cy="707886"/>
              </a:xfrm>
              <a:prstGeom prst="rect">
                <a:avLst/>
              </a:prstGeom>
              <a:blipFill>
                <a:blip r:embed="rId4"/>
                <a:stretch>
                  <a:fillRect l="-2857" t="-3419" b="-145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9FFCDC-DAD3-4ACE-9555-EBB593AF5748}"/>
                  </a:ext>
                </a:extLst>
              </p:cNvPr>
              <p:cNvSpPr txBox="1"/>
              <p:nvPr/>
            </p:nvSpPr>
            <p:spPr>
              <a:xfrm>
                <a:off x="2439399" y="5596220"/>
                <a:ext cx="13636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9FFCDC-DAD3-4ACE-9555-EBB593AF5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399" y="5596220"/>
                <a:ext cx="1363680" cy="400110"/>
              </a:xfrm>
              <a:prstGeom prst="rect">
                <a:avLst/>
              </a:prstGeom>
              <a:blipFill>
                <a:blip r:embed="rId5"/>
                <a:stretch>
                  <a:fillRect l="-4464" t="-6061" b="-272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E447397-2E7C-4050-BD3A-DAD9FD4659BF}"/>
              </a:ext>
            </a:extLst>
          </p:cNvPr>
          <p:cNvGrpSpPr/>
          <p:nvPr/>
        </p:nvGrpSpPr>
        <p:grpSpPr>
          <a:xfrm>
            <a:off x="3886200" y="5221404"/>
            <a:ext cx="1546383" cy="1181140"/>
            <a:chOff x="4448830" y="2857315"/>
            <a:chExt cx="1644360" cy="11226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B065AC-1B8F-4B6A-B4D1-D4550EC7B012}"/>
                </a:ext>
              </a:extLst>
            </p:cNvPr>
            <p:cNvSpPr/>
            <p:nvPr/>
          </p:nvSpPr>
          <p:spPr bwMode="auto">
            <a:xfrm>
              <a:off x="4448830" y="2857315"/>
              <a:ext cx="1615214" cy="4959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2000" dirty="0"/>
                <a:t>Environment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C9769E-8B9A-4009-A708-76D2043060D9}"/>
                </a:ext>
              </a:extLst>
            </p:cNvPr>
            <p:cNvSpPr/>
            <p:nvPr/>
          </p:nvSpPr>
          <p:spPr bwMode="auto">
            <a:xfrm>
              <a:off x="4477975" y="3542841"/>
              <a:ext cx="1615215" cy="4370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RL Agent</a:t>
              </a:r>
            </a:p>
          </p:txBody>
        </p:sp>
        <p:cxnSp>
          <p:nvCxnSpPr>
            <p:cNvPr id="12" name="Elbow Connector 26">
              <a:extLst>
                <a:ext uri="{FF2B5EF4-FFF2-40B4-BE49-F238E27FC236}">
                  <a16:creationId xmlns:a16="http://schemas.microsoft.com/office/drawing/2014/main" id="{97BCFD18-B229-4FC5-8D9C-DAD01F7D3E7C}"/>
                </a:ext>
              </a:extLst>
            </p:cNvPr>
            <p:cNvCxnSpPr>
              <a:stCxn id="10" idx="3"/>
              <a:endCxn id="11" idx="3"/>
            </p:cNvCxnSpPr>
            <p:nvPr/>
          </p:nvCxnSpPr>
          <p:spPr bwMode="auto">
            <a:xfrm>
              <a:off x="6064044" y="3105272"/>
              <a:ext cx="29146" cy="656111"/>
            </a:xfrm>
            <a:prstGeom prst="bentConnector3">
              <a:avLst>
                <a:gd name="adj1" fmla="val 884327"/>
              </a:avLst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Elbow Connector 27">
              <a:extLst>
                <a:ext uri="{FF2B5EF4-FFF2-40B4-BE49-F238E27FC236}">
                  <a16:creationId xmlns:a16="http://schemas.microsoft.com/office/drawing/2014/main" id="{534384DA-92CF-4ABE-B74B-D90A138ED596}"/>
                </a:ext>
              </a:extLst>
            </p:cNvPr>
            <p:cNvCxnSpPr>
              <a:stCxn id="11" idx="1"/>
              <a:endCxn id="10" idx="1"/>
            </p:cNvCxnSpPr>
            <p:nvPr/>
          </p:nvCxnSpPr>
          <p:spPr bwMode="auto">
            <a:xfrm rot="10800000">
              <a:off x="4448831" y="3105273"/>
              <a:ext cx="29145" cy="656111"/>
            </a:xfrm>
            <a:prstGeom prst="bentConnector3">
              <a:avLst>
                <a:gd name="adj1" fmla="val 884354"/>
              </a:avLst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42904042-8DF2-40A9-B62F-B7D0E89930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6971" y="6358852"/>
                <a:ext cx="2232248" cy="575348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Courier New"/>
                  <a:buChar char="o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Lucida Grande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42904042-8DF2-40A9-B62F-B7D0E8993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971" y="6358852"/>
                <a:ext cx="2232248" cy="575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52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AD63-E583-467F-A541-6B5FB580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638"/>
            <a:ext cx="8229600" cy="868362"/>
          </a:xfrm>
        </p:spPr>
        <p:txBody>
          <a:bodyPr/>
          <a:lstStyle/>
          <a:p>
            <a:r>
              <a:rPr lang="en-US" dirty="0"/>
              <a:t>Bellman Expectation Equations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3820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Bellman Expectation Equation for State Value Function: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Expected value 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following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Bellman Expectation Equation for Action Value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Expected value starting from state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thereafter following policy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/>
              </a:p>
              <a:p>
                <a:pPr lvl="1"/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382000" cy="5105400"/>
              </a:xfrm>
              <a:blipFill>
                <a:blip r:embed="rId3"/>
                <a:stretch>
                  <a:fillRect l="-1527" t="-2509" r="-1018" b="-27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D66A3-0BBC-44EE-9742-4F6CC4B3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1D45F3-619E-4BED-A516-1D0BD5C74692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96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AD63-E583-467F-A541-6B5FB580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868362"/>
          </a:xfrm>
        </p:spPr>
        <p:txBody>
          <a:bodyPr/>
          <a:lstStyle/>
          <a:p>
            <a:r>
              <a:rPr lang="en-US" dirty="0"/>
              <a:t>Bellman Optimality Equations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9868"/>
                <a:ext cx="8229600" cy="374313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Bellman Optimality Equation for </a:t>
                </a:r>
                <a:r>
                  <a:rPr lang="en-US" dirty="0">
                    <a:solidFill>
                      <a:schemeClr val="tx1"/>
                    </a:solidFill>
                  </a:rPr>
                  <a:t>State Value Function: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Max value 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following the greedy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Bellman Optimality Equation for Action Value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Max value starting from state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thereafter following </a:t>
                </a:r>
                <a:r>
                  <a:rPr lang="en-US" dirty="0"/>
                  <a:t>the greedy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9868"/>
                <a:ext cx="8229600" cy="3743132"/>
              </a:xfrm>
              <a:blipFill>
                <a:blip r:embed="rId3"/>
                <a:stretch>
                  <a:fillRect l="-889" t="-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D66A3-0BBC-44EE-9742-4F6CC4B3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DE19F7-06E5-491E-9ECF-3E93291D7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48200"/>
            <a:ext cx="6403954" cy="2147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324E209-3F12-4F1B-8C99-1D297CD2563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03954" y="4733731"/>
                <a:ext cx="2889748" cy="18977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000" dirty="0"/>
                  <a:t>Notations in left fig: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[…]=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SE" sz="2000" kern="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324E209-3F12-4F1B-8C99-1D297CD25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3954" y="4733731"/>
                <a:ext cx="2889748" cy="1897710"/>
              </a:xfrm>
              <a:prstGeom prst="rect">
                <a:avLst/>
              </a:prstGeom>
              <a:blipFill>
                <a:blip r:embed="rId5"/>
                <a:stretch>
                  <a:fillRect l="-2110" t="-6431" b="-327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B025544-2128-4BC4-9C25-79F1A0D8ACE1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38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65BB-C59C-4ED2-ADD6-591278AC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Bellman Equations written with Expectation Symbols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70B32-9ADE-4BED-BDEA-A318ED3163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Bellman Exp Equations: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Bellman </a:t>
                </a:r>
                <a:r>
                  <a:rPr lang="en-US" dirty="0" err="1"/>
                  <a:t>Opt</a:t>
                </a:r>
                <a:r>
                  <a:rPr lang="en-US" dirty="0"/>
                  <a:t> Equations: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Detailed derivations: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70B32-9ADE-4BED-BDEA-A318ED3163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  <a:blipFill>
                <a:blip r:embed="rId2"/>
                <a:stretch>
                  <a:fillRect l="-741" t="-169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F97FA-DFC1-4862-ACA7-C63D43BF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404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470AC-9B6E-43C9-AA29-CF5F68C9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45027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B2337A-CCDB-451D-BE70-4322F6E6D4FF}"/>
                  </a:ext>
                </a:extLst>
              </p:cNvPr>
              <p:cNvSpPr txBox="1"/>
              <p:nvPr/>
            </p:nvSpPr>
            <p:spPr>
              <a:xfrm>
                <a:off x="7047444" y="522179"/>
                <a:ext cx="21693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: agent takes action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  <a:endParaRPr lang="en-SE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B2337A-CCDB-451D-BE70-4322F6E6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444" y="522179"/>
                <a:ext cx="2169387" cy="707886"/>
              </a:xfrm>
              <a:prstGeom prst="rect">
                <a:avLst/>
              </a:prstGeom>
              <a:blipFill>
                <a:blip r:embed="rId3"/>
                <a:stretch>
                  <a:fillRect l="-2809" t="-4310" b="-155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710D96-249D-424C-B677-B8FE467B8BAB}"/>
                  </a:ext>
                </a:extLst>
              </p:cNvPr>
              <p:cNvSpPr txBox="1"/>
              <p:nvPr/>
            </p:nvSpPr>
            <p:spPr>
              <a:xfrm>
                <a:off x="7065338" y="1239024"/>
                <a:ext cx="213360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dirty="0"/>
                  <a:t>: env gives reward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and moves agent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SE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710D96-249D-424C-B677-B8FE467B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338" y="1239024"/>
                <a:ext cx="2133601" cy="1323439"/>
              </a:xfrm>
              <a:prstGeom prst="rect">
                <a:avLst/>
              </a:prstGeom>
              <a:blipFill>
                <a:blip r:embed="rId4"/>
                <a:stretch>
                  <a:fillRect l="-2857" t="-1843" r="-6286" b="-783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FC252A-1655-41F2-8353-8607EB6E4AD1}"/>
              </a:ext>
            </a:extLst>
          </p:cNvPr>
          <p:cNvCxnSpPr>
            <a:cxnSpLocks/>
          </p:cNvCxnSpPr>
          <p:nvPr/>
        </p:nvCxnSpPr>
        <p:spPr bwMode="auto">
          <a:xfrm flipH="1">
            <a:off x="6299668" y="1123096"/>
            <a:ext cx="674945" cy="408125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C9594D-5FDB-4116-9A2A-C0DC633FD144}"/>
              </a:ext>
            </a:extLst>
          </p:cNvPr>
          <p:cNvCxnSpPr>
            <a:cxnSpLocks/>
          </p:cNvCxnSpPr>
          <p:nvPr/>
        </p:nvCxnSpPr>
        <p:spPr bwMode="auto">
          <a:xfrm flipH="1">
            <a:off x="6713303" y="1900743"/>
            <a:ext cx="379190" cy="254944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0BEFE-F953-4C61-A082-AAEA09F997F8}"/>
                  </a:ext>
                </a:extLst>
              </p:cNvPr>
              <p:cNvSpPr txBox="1"/>
              <p:nvPr/>
            </p:nvSpPr>
            <p:spPr>
              <a:xfrm>
                <a:off x="7258785" y="4797600"/>
                <a:ext cx="7868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0BEFE-F953-4C61-A082-AAEA09F99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785" y="4797600"/>
                <a:ext cx="78689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F9AEF1-F2F5-44A4-A26E-BF21E0AEDAB0}"/>
              </a:ext>
            </a:extLst>
          </p:cNvPr>
          <p:cNvCxnSpPr>
            <a:cxnSpLocks/>
          </p:cNvCxnSpPr>
          <p:nvPr/>
        </p:nvCxnSpPr>
        <p:spPr bwMode="auto">
          <a:xfrm flipH="1">
            <a:off x="6895935" y="5091177"/>
            <a:ext cx="422321" cy="24390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C88951-07F5-487E-BE78-FA5987977393}"/>
                  </a:ext>
                </a:extLst>
              </p:cNvPr>
              <p:cNvSpPr txBox="1"/>
              <p:nvPr/>
            </p:nvSpPr>
            <p:spPr>
              <a:xfrm>
                <a:off x="6895394" y="4171625"/>
                <a:ext cx="1321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C88951-07F5-487E-BE78-FA5987977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394" y="4171625"/>
                <a:ext cx="1321056" cy="400110"/>
              </a:xfrm>
              <a:prstGeom prst="rect">
                <a:avLst/>
              </a:prstGeom>
              <a:blipFill>
                <a:blip r:embed="rId6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5920BB-1D14-4F1B-B3F2-8B1D4104B0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487589" y="4418088"/>
            <a:ext cx="369104" cy="202682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0FF6263-0E18-43F3-9996-00B8D526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638" y="-126702"/>
            <a:ext cx="3938608" cy="868362"/>
          </a:xfrm>
        </p:spPr>
        <p:txBody>
          <a:bodyPr/>
          <a:lstStyle/>
          <a:p>
            <a:r>
              <a:rPr lang="en-US" sz="3600" dirty="0"/>
              <a:t>Backup Diagrams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5AEBAFB-119D-43D2-8969-1FB62C4A2ECF}"/>
                  </a:ext>
                </a:extLst>
              </p:cNvPr>
              <p:cNvSpPr/>
              <p:nvPr/>
            </p:nvSpPr>
            <p:spPr>
              <a:xfrm>
                <a:off x="629416" y="6334963"/>
                <a:ext cx="313052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altLang="zh-CN" dirty="0"/>
                  <a:t>Exp </a:t>
                </a:r>
                <a:r>
                  <a:rPr lang="en-US" altLang="zh-CN" dirty="0" err="1"/>
                  <a:t>Eqn</a:t>
                </a:r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5AEBAFB-119D-43D2-8969-1FB62C4A2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16" y="6334963"/>
                <a:ext cx="3130521" cy="369332"/>
              </a:xfrm>
              <a:prstGeom prst="rect">
                <a:avLst/>
              </a:prstGeom>
              <a:blipFill>
                <a:blip r:embed="rId7"/>
                <a:stretch>
                  <a:fillRect l="-1556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2125AC2-DEC3-4B6F-9979-52940BE656C3}"/>
                  </a:ext>
                </a:extLst>
              </p:cNvPr>
              <p:cNvSpPr/>
              <p:nvPr/>
            </p:nvSpPr>
            <p:spPr>
              <a:xfrm>
                <a:off x="4638965" y="6336268"/>
                <a:ext cx="31256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dirty="0" err="1"/>
                  <a:t>Opt</a:t>
                </a:r>
                <a:r>
                  <a:rPr lang="en-US" dirty="0"/>
                  <a:t> </a:t>
                </a:r>
                <a:r>
                  <a:rPr lang="en-US" dirty="0" err="1"/>
                  <a:t>Eqn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2125AC2-DEC3-4B6F-9979-52940BE6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965" y="6336268"/>
                <a:ext cx="3125623" cy="369332"/>
              </a:xfrm>
              <a:prstGeom prst="rect">
                <a:avLst/>
              </a:prstGeom>
              <a:blipFill>
                <a:blip r:embed="rId8"/>
                <a:stretch>
                  <a:fillRect l="-1754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CC13BFFF-CFE3-4215-82B1-04FBB7D7E932}"/>
              </a:ext>
            </a:extLst>
          </p:cNvPr>
          <p:cNvGrpSpPr/>
          <p:nvPr/>
        </p:nvGrpSpPr>
        <p:grpSpPr>
          <a:xfrm>
            <a:off x="221519" y="3855425"/>
            <a:ext cx="4032955" cy="2303863"/>
            <a:chOff x="628720" y="1091752"/>
            <a:chExt cx="4032955" cy="230386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D41A04F-DCB9-4E21-AC26-DB1AC9F99147}"/>
                </a:ext>
              </a:extLst>
            </p:cNvPr>
            <p:cNvGrpSpPr/>
            <p:nvPr/>
          </p:nvGrpSpPr>
          <p:grpSpPr>
            <a:xfrm>
              <a:off x="1117591" y="1120914"/>
              <a:ext cx="2549178" cy="2274701"/>
              <a:chOff x="1249126" y="1770917"/>
              <a:chExt cx="1998711" cy="1783504"/>
            </a:xfrm>
          </p:grpSpPr>
          <p:cxnSp>
            <p:nvCxnSpPr>
              <p:cNvPr id="74" name="Shape 457">
                <a:extLst>
                  <a:ext uri="{FF2B5EF4-FFF2-40B4-BE49-F238E27FC236}">
                    <a16:creationId xmlns:a16="http://schemas.microsoft.com/office/drawing/2014/main" id="{762CA011-A85C-40D7-AEC5-1C42BB676F88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75" name="Shape 452">
                <a:extLst>
                  <a:ext uri="{FF2B5EF4-FFF2-40B4-BE49-F238E27FC236}">
                    <a16:creationId xmlns:a16="http://schemas.microsoft.com/office/drawing/2014/main" id="{0B29D6C9-4782-477A-A448-27441F6EE6AE}"/>
                  </a:ext>
                </a:extLst>
              </p:cNvPr>
              <p:cNvSpPr/>
              <p:nvPr/>
            </p:nvSpPr>
            <p:spPr>
              <a:xfrm>
                <a:off x="2123093" y="1770917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6" name="Shape 452">
                <a:extLst>
                  <a:ext uri="{FF2B5EF4-FFF2-40B4-BE49-F238E27FC236}">
                    <a16:creationId xmlns:a16="http://schemas.microsoft.com/office/drawing/2014/main" id="{C1124423-A61D-409A-A31F-8F8672AFA7D9}"/>
                  </a:ext>
                </a:extLst>
              </p:cNvPr>
              <p:cNvSpPr/>
              <p:nvPr/>
            </p:nvSpPr>
            <p:spPr>
              <a:xfrm>
                <a:off x="1249126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452">
                <a:extLst>
                  <a:ext uri="{FF2B5EF4-FFF2-40B4-BE49-F238E27FC236}">
                    <a16:creationId xmlns:a16="http://schemas.microsoft.com/office/drawing/2014/main" id="{17827C73-5A35-4021-9059-E99DEC17C718}"/>
                  </a:ext>
                </a:extLst>
              </p:cNvPr>
              <p:cNvSpPr/>
              <p:nvPr/>
            </p:nvSpPr>
            <p:spPr>
              <a:xfrm>
                <a:off x="2978400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78" name="Shape 457">
                <a:extLst>
                  <a:ext uri="{FF2B5EF4-FFF2-40B4-BE49-F238E27FC236}">
                    <a16:creationId xmlns:a16="http://schemas.microsoft.com/office/drawing/2014/main" id="{C1B7766B-0B76-471E-B809-8C5CA9CAE87E}"/>
                  </a:ext>
                </a:extLst>
              </p:cNvPr>
              <p:cNvCxnSpPr/>
              <p:nvPr/>
            </p:nvCxnSpPr>
            <p:spPr>
              <a:xfrm>
                <a:off x="2353072" y="2000896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79" name="Shape 457">
                <a:extLst>
                  <a:ext uri="{FF2B5EF4-FFF2-40B4-BE49-F238E27FC236}">
                    <a16:creationId xmlns:a16="http://schemas.microsoft.com/office/drawing/2014/main" id="{8C28BFB4-CB70-4BFE-B588-6CAD3E4F817C}"/>
                  </a:ext>
                </a:extLst>
              </p:cNvPr>
              <p:cNvCxnSpPr/>
              <p:nvPr/>
            </p:nvCxnSpPr>
            <p:spPr>
              <a:xfrm flipH="1">
                <a:off x="1383845" y="2000896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80" name="Circle">
                <a:extLst>
                  <a:ext uri="{FF2B5EF4-FFF2-40B4-BE49-F238E27FC236}">
                    <a16:creationId xmlns:a16="http://schemas.microsoft.com/office/drawing/2014/main" id="{3A9385DD-E6A4-4A96-9A62-6A3BD51572EC}"/>
                  </a:ext>
                </a:extLst>
              </p:cNvPr>
              <p:cNvSpPr/>
              <p:nvPr/>
            </p:nvSpPr>
            <p:spPr>
              <a:xfrm>
                <a:off x="2509759" y="2471224"/>
                <a:ext cx="357768" cy="357768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cxnSp>
            <p:nvCxnSpPr>
              <p:cNvPr id="81" name="Shape 457">
                <a:extLst>
                  <a:ext uri="{FF2B5EF4-FFF2-40B4-BE49-F238E27FC236}">
                    <a16:creationId xmlns:a16="http://schemas.microsoft.com/office/drawing/2014/main" id="{B39A1D1D-7FA5-4CB9-BEF0-E4A620C440E3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82" name="Shape 452">
                <a:extLst>
                  <a:ext uri="{FF2B5EF4-FFF2-40B4-BE49-F238E27FC236}">
                    <a16:creationId xmlns:a16="http://schemas.microsoft.com/office/drawing/2014/main" id="{4136A908-3ACC-4B9A-A8A4-1E37EBC02104}"/>
                  </a:ext>
                </a:extLst>
              </p:cNvPr>
              <p:cNvSpPr/>
              <p:nvPr/>
            </p:nvSpPr>
            <p:spPr>
              <a:xfrm>
                <a:off x="1897198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3" name="Circle">
                <a:extLst>
                  <a:ext uri="{FF2B5EF4-FFF2-40B4-BE49-F238E27FC236}">
                    <a16:creationId xmlns:a16="http://schemas.microsoft.com/office/drawing/2014/main" id="{70AA30A3-0AC8-4CD0-84C5-32D29D7F107B}"/>
                  </a:ext>
                </a:extLst>
              </p:cNvPr>
              <p:cNvSpPr/>
              <p:nvPr/>
            </p:nvSpPr>
            <p:spPr>
              <a:xfrm>
                <a:off x="1627100" y="2471936"/>
                <a:ext cx="356344" cy="356344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" name="Shape 452">
                <a:extLst>
                  <a:ext uri="{FF2B5EF4-FFF2-40B4-BE49-F238E27FC236}">
                    <a16:creationId xmlns:a16="http://schemas.microsoft.com/office/drawing/2014/main" id="{FA8189B9-95AB-4BD2-B0B0-F5C9A9CAC021}"/>
                  </a:ext>
                </a:extLst>
              </p:cNvPr>
              <p:cNvSpPr/>
              <p:nvPr/>
            </p:nvSpPr>
            <p:spPr>
              <a:xfrm>
                <a:off x="2347841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414F2644-D05E-4AD3-90EE-CA5D50083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89048" y="1626881"/>
              <a:ext cx="165100" cy="16510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356C66DD-3268-4F21-BE1A-5EA8947EF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96540" y="2031070"/>
              <a:ext cx="241300" cy="30480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30B71276-EAE7-4B92-BED3-7C1A0CD66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8720" y="2742271"/>
              <a:ext cx="626679" cy="33655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024DE0F-6B79-4C2B-8655-3A96C13FC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88223" y="1221004"/>
              <a:ext cx="495300" cy="24130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E85E1F9B-87D8-4A0E-977A-F0EDE5549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73372" y="1091752"/>
              <a:ext cx="1092200" cy="36830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92EE4C77-1F5C-4C40-9B3B-D96A7CBB9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455695" y="2677879"/>
              <a:ext cx="1205980" cy="354700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3619C28-0E10-483C-A2CD-F29A3591ADA4}"/>
              </a:ext>
            </a:extLst>
          </p:cNvPr>
          <p:cNvGrpSpPr/>
          <p:nvPr/>
        </p:nvGrpSpPr>
        <p:grpSpPr>
          <a:xfrm>
            <a:off x="4398891" y="3891185"/>
            <a:ext cx="2919365" cy="2274701"/>
            <a:chOff x="747404" y="1120914"/>
            <a:chExt cx="2919365" cy="2274701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53DE6EF-45D5-466A-9C31-F51363C0BBFE}"/>
                </a:ext>
              </a:extLst>
            </p:cNvPr>
            <p:cNvGrpSpPr/>
            <p:nvPr/>
          </p:nvGrpSpPr>
          <p:grpSpPr>
            <a:xfrm>
              <a:off x="1117591" y="1120914"/>
              <a:ext cx="2549178" cy="2274701"/>
              <a:chOff x="1249126" y="1770917"/>
              <a:chExt cx="1998711" cy="1783504"/>
            </a:xfrm>
          </p:grpSpPr>
          <p:cxnSp>
            <p:nvCxnSpPr>
              <p:cNvPr id="91" name="Shape 457">
                <a:extLst>
                  <a:ext uri="{FF2B5EF4-FFF2-40B4-BE49-F238E27FC236}">
                    <a16:creationId xmlns:a16="http://schemas.microsoft.com/office/drawing/2014/main" id="{ADBDBAE8-59AD-43BA-82BF-A8B6C2CCC98E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92" name="Shape 452">
                <a:extLst>
                  <a:ext uri="{FF2B5EF4-FFF2-40B4-BE49-F238E27FC236}">
                    <a16:creationId xmlns:a16="http://schemas.microsoft.com/office/drawing/2014/main" id="{2E0A8FC4-19B4-46B9-B0BD-DDBD87FECFAE}"/>
                  </a:ext>
                </a:extLst>
              </p:cNvPr>
              <p:cNvSpPr/>
              <p:nvPr/>
            </p:nvSpPr>
            <p:spPr>
              <a:xfrm>
                <a:off x="2123093" y="1770917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" name="Shape 452">
                <a:extLst>
                  <a:ext uri="{FF2B5EF4-FFF2-40B4-BE49-F238E27FC236}">
                    <a16:creationId xmlns:a16="http://schemas.microsoft.com/office/drawing/2014/main" id="{3E225BC9-CB2B-4E97-B3F5-1F94EABAC89C}"/>
                  </a:ext>
                </a:extLst>
              </p:cNvPr>
              <p:cNvSpPr/>
              <p:nvPr/>
            </p:nvSpPr>
            <p:spPr>
              <a:xfrm>
                <a:off x="1249126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452">
                <a:extLst>
                  <a:ext uri="{FF2B5EF4-FFF2-40B4-BE49-F238E27FC236}">
                    <a16:creationId xmlns:a16="http://schemas.microsoft.com/office/drawing/2014/main" id="{86BF5117-2962-479F-B3D3-64B3F5D38E74}"/>
                  </a:ext>
                </a:extLst>
              </p:cNvPr>
              <p:cNvSpPr/>
              <p:nvPr/>
            </p:nvSpPr>
            <p:spPr>
              <a:xfrm>
                <a:off x="2978400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95" name="Shape 457">
                <a:extLst>
                  <a:ext uri="{FF2B5EF4-FFF2-40B4-BE49-F238E27FC236}">
                    <a16:creationId xmlns:a16="http://schemas.microsoft.com/office/drawing/2014/main" id="{F1CE0072-04F7-42DB-8719-27D01A54D10C}"/>
                  </a:ext>
                </a:extLst>
              </p:cNvPr>
              <p:cNvCxnSpPr/>
              <p:nvPr/>
            </p:nvCxnSpPr>
            <p:spPr>
              <a:xfrm>
                <a:off x="2353072" y="2000896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96" name="Shape 457">
                <a:extLst>
                  <a:ext uri="{FF2B5EF4-FFF2-40B4-BE49-F238E27FC236}">
                    <a16:creationId xmlns:a16="http://schemas.microsoft.com/office/drawing/2014/main" id="{8E2BF20D-2565-49F3-B008-7F4AB1E821CF}"/>
                  </a:ext>
                </a:extLst>
              </p:cNvPr>
              <p:cNvCxnSpPr/>
              <p:nvPr/>
            </p:nvCxnSpPr>
            <p:spPr>
              <a:xfrm flipH="1">
                <a:off x="1383845" y="2000896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97" name="Circle">
                <a:extLst>
                  <a:ext uri="{FF2B5EF4-FFF2-40B4-BE49-F238E27FC236}">
                    <a16:creationId xmlns:a16="http://schemas.microsoft.com/office/drawing/2014/main" id="{F5D3D366-54EA-4450-934D-6B711F461D29}"/>
                  </a:ext>
                </a:extLst>
              </p:cNvPr>
              <p:cNvSpPr/>
              <p:nvPr/>
            </p:nvSpPr>
            <p:spPr>
              <a:xfrm>
                <a:off x="2509759" y="2471224"/>
                <a:ext cx="357768" cy="357768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cxnSp>
            <p:nvCxnSpPr>
              <p:cNvPr id="98" name="Shape 457">
                <a:extLst>
                  <a:ext uri="{FF2B5EF4-FFF2-40B4-BE49-F238E27FC236}">
                    <a16:creationId xmlns:a16="http://schemas.microsoft.com/office/drawing/2014/main" id="{2F7CC47A-47B4-494E-BB40-F6A7FF22DB8B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99" name="Shape 452">
                <a:extLst>
                  <a:ext uri="{FF2B5EF4-FFF2-40B4-BE49-F238E27FC236}">
                    <a16:creationId xmlns:a16="http://schemas.microsoft.com/office/drawing/2014/main" id="{E4A189FE-AE8F-4774-9340-F47262C2A428}"/>
                  </a:ext>
                </a:extLst>
              </p:cNvPr>
              <p:cNvSpPr/>
              <p:nvPr/>
            </p:nvSpPr>
            <p:spPr>
              <a:xfrm>
                <a:off x="1897198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" name="Circle">
                <a:extLst>
                  <a:ext uri="{FF2B5EF4-FFF2-40B4-BE49-F238E27FC236}">
                    <a16:creationId xmlns:a16="http://schemas.microsoft.com/office/drawing/2014/main" id="{6309B4A0-D1AA-4A8E-81E0-045228F2624C}"/>
                  </a:ext>
                </a:extLst>
              </p:cNvPr>
              <p:cNvSpPr/>
              <p:nvPr/>
            </p:nvSpPr>
            <p:spPr>
              <a:xfrm>
                <a:off x="1627100" y="2471936"/>
                <a:ext cx="356344" cy="356344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" name="Shape 452">
                <a:extLst>
                  <a:ext uri="{FF2B5EF4-FFF2-40B4-BE49-F238E27FC236}">
                    <a16:creationId xmlns:a16="http://schemas.microsoft.com/office/drawing/2014/main" id="{1AF56AA0-574D-40D5-B26C-FB48EAB4CEFE}"/>
                  </a:ext>
                </a:extLst>
              </p:cNvPr>
              <p:cNvSpPr/>
              <p:nvPr/>
            </p:nvSpPr>
            <p:spPr>
              <a:xfrm>
                <a:off x="2347841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920AC11A-3337-49BB-911F-864D55307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89048" y="1626881"/>
              <a:ext cx="165100" cy="16510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ACA3E8-639B-478E-B4A0-20932A3D1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96540" y="2031070"/>
              <a:ext cx="241300" cy="3048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627AEAE-3E75-4DAA-BDA1-7353B1ECB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47404" y="2743611"/>
              <a:ext cx="626679" cy="336550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B9607CA-7B34-4B44-A9DE-0CD179126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88223" y="1221004"/>
              <a:ext cx="495300" cy="241300"/>
            </a:xfrm>
            <a:prstGeom prst="rect">
              <a:avLst/>
            </a:prstGeom>
          </p:spPr>
        </p:pic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F065761D-8DB2-4C1D-95C2-69B10F67C33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520" y="5475022"/>
            <a:ext cx="1224907" cy="367472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088EC83-2233-491B-A7D9-797EABCEF8D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76123" y="3853694"/>
            <a:ext cx="1066800" cy="36830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DB0E5EC6-9F5C-493D-AFB4-84C96E93E3F1}"/>
              </a:ext>
            </a:extLst>
          </p:cNvPr>
          <p:cNvSpPr txBox="1"/>
          <p:nvPr/>
        </p:nvSpPr>
        <p:spPr>
          <a:xfrm>
            <a:off x="6378699" y="548289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42997E"/>
                </a:solidFill>
              </a:rPr>
              <a:t>max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D84E21-8207-44AE-BDB1-E203C4927D90}"/>
              </a:ext>
            </a:extLst>
          </p:cNvPr>
          <p:cNvSpPr txBox="1"/>
          <p:nvPr/>
        </p:nvSpPr>
        <p:spPr>
          <a:xfrm>
            <a:off x="4988477" y="548289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42997E"/>
                </a:solidFill>
              </a:rPr>
              <a:t>max</a:t>
            </a:r>
          </a:p>
        </p:txBody>
      </p:sp>
      <p:cxnSp>
        <p:nvCxnSpPr>
          <p:cNvPr id="108" name="Shape 457">
            <a:extLst>
              <a:ext uri="{FF2B5EF4-FFF2-40B4-BE49-F238E27FC236}">
                <a16:creationId xmlns:a16="http://schemas.microsoft.com/office/drawing/2014/main" id="{4C7C9C8D-A7DE-4A09-B846-CF5DB277209E}"/>
              </a:ext>
            </a:extLst>
          </p:cNvPr>
          <p:cNvCxnSpPr/>
          <p:nvPr/>
        </p:nvCxnSpPr>
        <p:spPr>
          <a:xfrm>
            <a:off x="5082933" y="5581886"/>
            <a:ext cx="600517" cy="0"/>
          </a:xfrm>
          <a:prstGeom prst="straightConnector1">
            <a:avLst/>
          </a:prstGeom>
          <a:noFill/>
          <a:ln w="25400" cap="flat" cmpd="sng">
            <a:solidFill>
              <a:srgbClr val="52ADC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457">
            <a:extLst>
              <a:ext uri="{FF2B5EF4-FFF2-40B4-BE49-F238E27FC236}">
                <a16:creationId xmlns:a16="http://schemas.microsoft.com/office/drawing/2014/main" id="{FF2404CF-43F6-4C66-991E-F25A336EC1D1}"/>
              </a:ext>
            </a:extLst>
          </p:cNvPr>
          <p:cNvCxnSpPr/>
          <p:nvPr/>
        </p:nvCxnSpPr>
        <p:spPr>
          <a:xfrm>
            <a:off x="6413045" y="5581886"/>
            <a:ext cx="600517" cy="0"/>
          </a:xfrm>
          <a:prstGeom prst="straightConnector1">
            <a:avLst/>
          </a:prstGeom>
          <a:noFill/>
          <a:ln w="25400" cap="flat" cmpd="sng">
            <a:solidFill>
              <a:srgbClr val="52ADC8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FE93E1-F077-46EE-9E58-E446F032E6E7}"/>
              </a:ext>
            </a:extLst>
          </p:cNvPr>
          <p:cNvGrpSpPr/>
          <p:nvPr/>
        </p:nvGrpSpPr>
        <p:grpSpPr>
          <a:xfrm>
            <a:off x="259932" y="733686"/>
            <a:ext cx="3975712" cy="2345060"/>
            <a:chOff x="3046024" y="3420644"/>
            <a:chExt cx="3975712" cy="234506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110455D-9FF5-4345-B62B-3484AF80A015}"/>
                </a:ext>
              </a:extLst>
            </p:cNvPr>
            <p:cNvGrpSpPr/>
            <p:nvPr/>
          </p:nvGrpSpPr>
          <p:grpSpPr>
            <a:xfrm>
              <a:off x="3590310" y="3782138"/>
              <a:ext cx="2205538" cy="1637741"/>
              <a:chOff x="1383844" y="2000897"/>
              <a:chExt cx="1729276" cy="1284089"/>
            </a:xfrm>
          </p:grpSpPr>
          <p:cxnSp>
            <p:nvCxnSpPr>
              <p:cNvPr id="118" name="Shape 457">
                <a:extLst>
                  <a:ext uri="{FF2B5EF4-FFF2-40B4-BE49-F238E27FC236}">
                    <a16:creationId xmlns:a16="http://schemas.microsoft.com/office/drawing/2014/main" id="{873C731C-9D2B-4F8C-9598-76712A4AC5F9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19" name="Shape 457">
                <a:extLst>
                  <a:ext uri="{FF2B5EF4-FFF2-40B4-BE49-F238E27FC236}">
                    <a16:creationId xmlns:a16="http://schemas.microsoft.com/office/drawing/2014/main" id="{D917E02E-86D0-4A60-BD43-96CB7F28BF71}"/>
                  </a:ext>
                </a:extLst>
              </p:cNvPr>
              <p:cNvCxnSpPr>
                <a:stCxn id="117" idx="5"/>
              </p:cNvCxnSpPr>
              <p:nvPr/>
            </p:nvCxnSpPr>
            <p:spPr>
              <a:xfrm>
                <a:off x="2353073" y="2000897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0" name="Shape 457">
                <a:extLst>
                  <a:ext uri="{FF2B5EF4-FFF2-40B4-BE49-F238E27FC236}">
                    <a16:creationId xmlns:a16="http://schemas.microsoft.com/office/drawing/2014/main" id="{36F97867-7C0B-4894-A3C6-457180853CB6}"/>
                  </a:ext>
                </a:extLst>
              </p:cNvPr>
              <p:cNvCxnSpPr>
                <a:stCxn id="117" idx="3"/>
              </p:cNvCxnSpPr>
              <p:nvPr/>
            </p:nvCxnSpPr>
            <p:spPr>
              <a:xfrm flipH="1">
                <a:off x="1383844" y="2000898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1" name="Shape 457">
                <a:extLst>
                  <a:ext uri="{FF2B5EF4-FFF2-40B4-BE49-F238E27FC236}">
                    <a16:creationId xmlns:a16="http://schemas.microsoft.com/office/drawing/2014/main" id="{E8544D7F-6A57-4E60-ABDB-0692AC50B7C3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68965850-1985-4C7E-B5FE-39A6433CD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68605" y="4993687"/>
              <a:ext cx="165100" cy="16510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B665F4AB-A639-439B-8395-FCE29EEED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46024" y="5419880"/>
              <a:ext cx="241300" cy="304800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8A68BFB8-C6AB-4864-AD29-70ABFB797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21490" y="4496911"/>
              <a:ext cx="177800" cy="165100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24B63B3A-81D9-409C-BA83-C705DBD9D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312561" y="3534139"/>
              <a:ext cx="139700" cy="165100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9FB4ABEE-656E-42C5-B478-C173D351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095264" y="3420644"/>
              <a:ext cx="774700" cy="368300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7AE4054A-2D21-44AD-AF87-219948AC1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145436" y="5384704"/>
              <a:ext cx="876300" cy="381000"/>
            </a:xfrm>
            <a:prstGeom prst="rect">
              <a:avLst/>
            </a:prstGeom>
          </p:spPr>
        </p:pic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E011EF9-FA28-4F4D-B036-ECD88DFEE5F6}"/>
              </a:ext>
            </a:extLst>
          </p:cNvPr>
          <p:cNvGrpSpPr/>
          <p:nvPr/>
        </p:nvGrpSpPr>
        <p:grpSpPr>
          <a:xfrm>
            <a:off x="4343400" y="864158"/>
            <a:ext cx="2683156" cy="2190541"/>
            <a:chOff x="3112689" y="3534139"/>
            <a:chExt cx="2683156" cy="2190541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6BD0B933-F079-4322-9EA5-7D7EC33F97D5}"/>
                </a:ext>
              </a:extLst>
            </p:cNvPr>
            <p:cNvGrpSpPr/>
            <p:nvPr/>
          </p:nvGrpSpPr>
          <p:grpSpPr>
            <a:xfrm>
              <a:off x="3590310" y="3782139"/>
              <a:ext cx="2205535" cy="1637740"/>
              <a:chOff x="1383845" y="2000896"/>
              <a:chExt cx="1729274" cy="1284088"/>
            </a:xfrm>
          </p:grpSpPr>
          <p:cxnSp>
            <p:nvCxnSpPr>
              <p:cNvPr id="128" name="Shape 457">
                <a:extLst>
                  <a:ext uri="{FF2B5EF4-FFF2-40B4-BE49-F238E27FC236}">
                    <a16:creationId xmlns:a16="http://schemas.microsoft.com/office/drawing/2014/main" id="{C06D74DB-00F0-41C2-9890-5929A7C4A755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9" name="Shape 457">
                <a:extLst>
                  <a:ext uri="{FF2B5EF4-FFF2-40B4-BE49-F238E27FC236}">
                    <a16:creationId xmlns:a16="http://schemas.microsoft.com/office/drawing/2014/main" id="{62C4A77C-7177-491E-ACCE-3DE3E524DB36}"/>
                  </a:ext>
                </a:extLst>
              </p:cNvPr>
              <p:cNvCxnSpPr/>
              <p:nvPr/>
            </p:nvCxnSpPr>
            <p:spPr>
              <a:xfrm>
                <a:off x="2353072" y="2000896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0" name="Shape 457">
                <a:extLst>
                  <a:ext uri="{FF2B5EF4-FFF2-40B4-BE49-F238E27FC236}">
                    <a16:creationId xmlns:a16="http://schemas.microsoft.com/office/drawing/2014/main" id="{B11C4347-2152-48E7-9FDD-1B2AE0281B9A}"/>
                  </a:ext>
                </a:extLst>
              </p:cNvPr>
              <p:cNvCxnSpPr/>
              <p:nvPr/>
            </p:nvCxnSpPr>
            <p:spPr>
              <a:xfrm flipH="1">
                <a:off x="1383845" y="2000896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1" name="Shape 457">
                <a:extLst>
                  <a:ext uri="{FF2B5EF4-FFF2-40B4-BE49-F238E27FC236}">
                    <a16:creationId xmlns:a16="http://schemas.microsoft.com/office/drawing/2014/main" id="{C1765436-85CA-4E55-9110-ADB17831FE0F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22445634-4CB4-4516-803F-3BDE896CD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68605" y="4993687"/>
              <a:ext cx="165100" cy="165100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D0DEE790-DF8C-400B-9254-6FB125CAC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12689" y="5419880"/>
              <a:ext cx="241300" cy="304800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3C5CB611-A1B9-4F70-9A74-1769C904F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21490" y="4496911"/>
              <a:ext cx="177800" cy="165100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C9FC31B-685A-4886-ADD3-48C6024BA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312561" y="3534139"/>
              <a:ext cx="139700" cy="165100"/>
            </a:xfrm>
            <a:prstGeom prst="rect">
              <a:avLst/>
            </a:prstGeom>
          </p:spPr>
        </p:pic>
      </p:grpSp>
      <p:pic>
        <p:nvPicPr>
          <p:cNvPr id="132" name="Picture 131">
            <a:extLst>
              <a:ext uri="{FF2B5EF4-FFF2-40B4-BE49-F238E27FC236}">
                <a16:creationId xmlns:a16="http://schemas.microsoft.com/office/drawing/2014/main" id="{CD1D2C6C-1CED-46AC-BC7F-FA280B3981A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18127" y="2694822"/>
            <a:ext cx="850900" cy="38100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3017204B-D7E5-4059-9381-46F2FF66A91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214091" y="760222"/>
            <a:ext cx="749300" cy="36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504F578-4E34-4024-9B94-2FEE0383FAED}"/>
                  </a:ext>
                </a:extLst>
              </p:cNvPr>
              <p:cNvSpPr/>
              <p:nvPr/>
            </p:nvSpPr>
            <p:spPr>
              <a:xfrm>
                <a:off x="575150" y="3286963"/>
                <a:ext cx="291587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altLang="zh-CN" dirty="0"/>
                  <a:t>Exp </a:t>
                </a:r>
                <a:r>
                  <a:rPr lang="en-US" altLang="zh-CN" dirty="0" err="1"/>
                  <a:t>Eqn</a:t>
                </a:r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504F578-4E34-4024-9B94-2FEE0383F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50" y="3286963"/>
                <a:ext cx="2915875" cy="369332"/>
              </a:xfrm>
              <a:prstGeom prst="rect">
                <a:avLst/>
              </a:prstGeom>
              <a:blipFill>
                <a:blip r:embed="rId23"/>
                <a:stretch>
                  <a:fillRect l="-1670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2836521-7CEC-4056-91BF-D6AA064BBA50}"/>
                  </a:ext>
                </a:extLst>
              </p:cNvPr>
              <p:cNvSpPr/>
              <p:nvPr/>
            </p:nvSpPr>
            <p:spPr>
              <a:xfrm>
                <a:off x="4584699" y="3288268"/>
                <a:ext cx="31256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dirty="0" err="1"/>
                  <a:t>Opt</a:t>
                </a:r>
                <a:r>
                  <a:rPr lang="en-US" dirty="0"/>
                  <a:t> </a:t>
                </a:r>
                <a:r>
                  <a:rPr lang="en-US" dirty="0" err="1"/>
                  <a:t>Eqn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2836521-7CEC-4056-91BF-D6AA064BB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699" y="3288268"/>
                <a:ext cx="3125623" cy="369332"/>
              </a:xfrm>
              <a:prstGeom prst="rect">
                <a:avLst/>
              </a:prstGeom>
              <a:blipFill>
                <a:blip r:embed="rId24"/>
                <a:stretch>
                  <a:fillRect l="-1559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Shape 452">
            <a:extLst>
              <a:ext uri="{FF2B5EF4-FFF2-40B4-BE49-F238E27FC236}">
                <a16:creationId xmlns:a16="http://schemas.microsoft.com/office/drawing/2014/main" id="{5D568603-967E-43AF-BD76-F87D1663B3F7}"/>
              </a:ext>
            </a:extLst>
          </p:cNvPr>
          <p:cNvSpPr/>
          <p:nvPr/>
        </p:nvSpPr>
        <p:spPr>
          <a:xfrm>
            <a:off x="2304056" y="1702904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Circle">
            <a:extLst>
              <a:ext uri="{FF2B5EF4-FFF2-40B4-BE49-F238E27FC236}">
                <a16:creationId xmlns:a16="http://schemas.microsoft.com/office/drawing/2014/main" id="{177C8571-925C-49F4-8CC0-CC3C52EF1B53}"/>
              </a:ext>
            </a:extLst>
          </p:cNvPr>
          <p:cNvSpPr/>
          <p:nvPr/>
        </p:nvSpPr>
        <p:spPr>
          <a:xfrm>
            <a:off x="1692065" y="706397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0" name="Circle">
            <a:extLst>
              <a:ext uri="{FF2B5EF4-FFF2-40B4-BE49-F238E27FC236}">
                <a16:creationId xmlns:a16="http://schemas.microsoft.com/office/drawing/2014/main" id="{DB91F683-2586-4B52-9947-9B80D49CBB27}"/>
              </a:ext>
            </a:extLst>
          </p:cNvPr>
          <p:cNvSpPr/>
          <p:nvPr/>
        </p:nvSpPr>
        <p:spPr>
          <a:xfrm>
            <a:off x="2762214" y="2662617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Circle">
            <a:extLst>
              <a:ext uri="{FF2B5EF4-FFF2-40B4-BE49-F238E27FC236}">
                <a16:creationId xmlns:a16="http://schemas.microsoft.com/office/drawing/2014/main" id="{AE538C72-2CFE-4B64-9D7C-AA3EAC1DAE01}"/>
              </a:ext>
            </a:extLst>
          </p:cNvPr>
          <p:cNvSpPr/>
          <p:nvPr/>
        </p:nvSpPr>
        <p:spPr>
          <a:xfrm>
            <a:off x="1972735" y="2666306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Circle">
            <a:extLst>
              <a:ext uri="{FF2B5EF4-FFF2-40B4-BE49-F238E27FC236}">
                <a16:creationId xmlns:a16="http://schemas.microsoft.com/office/drawing/2014/main" id="{4EF50D6B-A27C-48DA-BF34-BF84A762008A}"/>
              </a:ext>
            </a:extLst>
          </p:cNvPr>
          <p:cNvSpPr/>
          <p:nvPr/>
        </p:nvSpPr>
        <p:spPr>
          <a:xfrm>
            <a:off x="1399904" y="2657059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Circle">
            <a:extLst>
              <a:ext uri="{FF2B5EF4-FFF2-40B4-BE49-F238E27FC236}">
                <a16:creationId xmlns:a16="http://schemas.microsoft.com/office/drawing/2014/main" id="{1769D751-0EDB-48E6-9ECB-0FB356AD4C10}"/>
              </a:ext>
            </a:extLst>
          </p:cNvPr>
          <p:cNvSpPr/>
          <p:nvPr/>
        </p:nvSpPr>
        <p:spPr>
          <a:xfrm>
            <a:off x="565731" y="2665316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Shape 452">
            <a:extLst>
              <a:ext uri="{FF2B5EF4-FFF2-40B4-BE49-F238E27FC236}">
                <a16:creationId xmlns:a16="http://schemas.microsoft.com/office/drawing/2014/main" id="{337314FE-B725-4520-8C4A-318DD2C5424E}"/>
              </a:ext>
            </a:extLst>
          </p:cNvPr>
          <p:cNvSpPr/>
          <p:nvPr/>
        </p:nvSpPr>
        <p:spPr>
          <a:xfrm>
            <a:off x="1150062" y="1719245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452">
            <a:extLst>
              <a:ext uri="{FF2B5EF4-FFF2-40B4-BE49-F238E27FC236}">
                <a16:creationId xmlns:a16="http://schemas.microsoft.com/office/drawing/2014/main" id="{A15C1EA1-EBF4-4B23-8E29-FAD774428511}"/>
              </a:ext>
            </a:extLst>
          </p:cNvPr>
          <p:cNvSpPr/>
          <p:nvPr/>
        </p:nvSpPr>
        <p:spPr>
          <a:xfrm>
            <a:off x="6344326" y="1699582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Circle">
            <a:extLst>
              <a:ext uri="{FF2B5EF4-FFF2-40B4-BE49-F238E27FC236}">
                <a16:creationId xmlns:a16="http://schemas.microsoft.com/office/drawing/2014/main" id="{DFB7E46F-35A1-4615-AD3B-9E6AC58A57BB}"/>
              </a:ext>
            </a:extLst>
          </p:cNvPr>
          <p:cNvSpPr/>
          <p:nvPr/>
        </p:nvSpPr>
        <p:spPr>
          <a:xfrm>
            <a:off x="5732335" y="703075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7" name="Circle">
            <a:extLst>
              <a:ext uri="{FF2B5EF4-FFF2-40B4-BE49-F238E27FC236}">
                <a16:creationId xmlns:a16="http://schemas.microsoft.com/office/drawing/2014/main" id="{FF552497-89AC-4D31-9BE6-0D79212DC836}"/>
              </a:ext>
            </a:extLst>
          </p:cNvPr>
          <p:cNvSpPr/>
          <p:nvPr/>
        </p:nvSpPr>
        <p:spPr>
          <a:xfrm>
            <a:off x="6802484" y="2659295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8" name="Circle">
            <a:extLst>
              <a:ext uri="{FF2B5EF4-FFF2-40B4-BE49-F238E27FC236}">
                <a16:creationId xmlns:a16="http://schemas.microsoft.com/office/drawing/2014/main" id="{AB04E51A-10D3-4F99-8C6D-A7FAA7367124}"/>
              </a:ext>
            </a:extLst>
          </p:cNvPr>
          <p:cNvSpPr/>
          <p:nvPr/>
        </p:nvSpPr>
        <p:spPr>
          <a:xfrm>
            <a:off x="6013005" y="2662984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Circle">
            <a:extLst>
              <a:ext uri="{FF2B5EF4-FFF2-40B4-BE49-F238E27FC236}">
                <a16:creationId xmlns:a16="http://schemas.microsoft.com/office/drawing/2014/main" id="{4B0E28EE-E0CB-4A68-981A-1123F3DDC687}"/>
              </a:ext>
            </a:extLst>
          </p:cNvPr>
          <p:cNvSpPr/>
          <p:nvPr/>
        </p:nvSpPr>
        <p:spPr>
          <a:xfrm>
            <a:off x="5440174" y="2653737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0" name="Circle">
            <a:extLst>
              <a:ext uri="{FF2B5EF4-FFF2-40B4-BE49-F238E27FC236}">
                <a16:creationId xmlns:a16="http://schemas.microsoft.com/office/drawing/2014/main" id="{E10DC5AF-69FE-41E1-A798-2621D350F113}"/>
              </a:ext>
            </a:extLst>
          </p:cNvPr>
          <p:cNvSpPr/>
          <p:nvPr/>
        </p:nvSpPr>
        <p:spPr>
          <a:xfrm>
            <a:off x="4606001" y="2661994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Shape 452">
            <a:extLst>
              <a:ext uri="{FF2B5EF4-FFF2-40B4-BE49-F238E27FC236}">
                <a16:creationId xmlns:a16="http://schemas.microsoft.com/office/drawing/2014/main" id="{9DBB7525-1581-4E6B-A191-1D1B9C1D3CE6}"/>
              </a:ext>
            </a:extLst>
          </p:cNvPr>
          <p:cNvSpPr/>
          <p:nvPr/>
        </p:nvSpPr>
        <p:spPr>
          <a:xfrm>
            <a:off x="5190332" y="1715923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3" name="Shape 457">
            <a:extLst>
              <a:ext uri="{FF2B5EF4-FFF2-40B4-BE49-F238E27FC236}">
                <a16:creationId xmlns:a16="http://schemas.microsoft.com/office/drawing/2014/main" id="{A0BAE500-8C2E-4FD6-867F-84661EFFBA95}"/>
              </a:ext>
            </a:extLst>
          </p:cNvPr>
          <p:cNvCxnSpPr/>
          <p:nvPr/>
        </p:nvCxnSpPr>
        <p:spPr>
          <a:xfrm>
            <a:off x="5543272" y="1556937"/>
            <a:ext cx="792591" cy="0"/>
          </a:xfrm>
          <a:prstGeom prst="straightConnector1">
            <a:avLst/>
          </a:prstGeom>
          <a:noFill/>
          <a:ln w="25400" cap="flat" cmpd="sng">
            <a:solidFill>
              <a:srgbClr val="52ADC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FBD8B5A-9652-4FB3-A292-EB915C71E891}"/>
              </a:ext>
            </a:extLst>
          </p:cNvPr>
          <p:cNvSpPr txBox="1"/>
          <p:nvPr/>
        </p:nvSpPr>
        <p:spPr>
          <a:xfrm>
            <a:off x="5581870" y="1477544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2997E"/>
                </a:solidFill>
              </a:rPr>
              <a:t>max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868CB40-16A1-43A8-9DF7-69D90FB7B934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F2CE2A4-BD35-4C06-BF3C-39A3F0D41193}"/>
              </a:ext>
            </a:extLst>
          </p:cNvPr>
          <p:cNvCxnSpPr>
            <a:cxnSpLocks/>
          </p:cNvCxnSpPr>
          <p:nvPr/>
        </p:nvCxnSpPr>
        <p:spPr bwMode="auto">
          <a:xfrm flipH="1">
            <a:off x="2639970" y="1392978"/>
            <a:ext cx="553965" cy="343845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3C1AACB-11AB-4C78-A253-E352EB330A33}"/>
              </a:ext>
            </a:extLst>
          </p:cNvPr>
          <p:cNvCxnSpPr>
            <a:cxnSpLocks/>
          </p:cNvCxnSpPr>
          <p:nvPr/>
        </p:nvCxnSpPr>
        <p:spPr bwMode="auto">
          <a:xfrm flipH="1">
            <a:off x="3153103" y="2286941"/>
            <a:ext cx="502195" cy="384689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A67AF243-B115-4AC6-BA9F-DC8711B0868C}"/>
              </a:ext>
            </a:extLst>
          </p:cNvPr>
          <p:cNvSpPr txBox="1"/>
          <p:nvPr/>
        </p:nvSpPr>
        <p:spPr>
          <a:xfrm>
            <a:off x="3091664" y="1082784"/>
            <a:ext cx="171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(state, action) </a:t>
            </a:r>
            <a:endParaRPr lang="en-SE" sz="20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2120AFF-3D01-4C22-9E16-7E815F3164CB}"/>
              </a:ext>
            </a:extLst>
          </p:cNvPr>
          <p:cNvSpPr txBox="1"/>
          <p:nvPr/>
        </p:nvSpPr>
        <p:spPr>
          <a:xfrm>
            <a:off x="3509702" y="1931244"/>
            <a:ext cx="904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323866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085F7E-8624-47B7-8D22-945264F85F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085F7E-8624-47B7-8D22-945264F85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2797" b="-202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387B4-CFC8-412F-B860-7B8CA022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5AE619A-DA36-4E79-9C30-203337C5F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2999"/>
                <a:ext cx="8686800" cy="556260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State-action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contains more information than </a:t>
                </a:r>
                <a:r>
                  <a:rPr lang="en-US" dirty="0"/>
                  <a:t>State value function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Given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,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always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With known MDP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/>
                  <a:t>i.e., model-based</a:t>
                </a:r>
                <a:r>
                  <a:rPr lang="en-US" dirty="0">
                    <a:solidFill>
                      <a:schemeClr val="tx1"/>
                    </a:solidFill>
                  </a:rPr>
                  <a:t>): </a:t>
                </a:r>
                <a:r>
                  <a:rPr lang="en-US" dirty="0">
                    <a:solidFill>
                      <a:srgbClr val="C00000"/>
                    </a:solidFill>
                  </a:rPr>
                  <a:t>can</a:t>
                </a:r>
                <a:r>
                  <a:rPr lang="en-US" dirty="0">
                    <a:solidFill>
                      <a:schemeClr val="tx1"/>
                    </a:solidFill>
                  </a:rPr>
                  <a:t> go from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With unknown MDP </a:t>
                </a:r>
                <a:r>
                  <a:rPr lang="en-US" dirty="0"/>
                  <a:t>(unknown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, i.e., model-free) 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rgbClr val="C00000"/>
                    </a:solidFill>
                  </a:rPr>
                  <a:t>cannot</a:t>
                </a:r>
                <a:r>
                  <a:rPr lang="en-US" dirty="0"/>
                  <a:t> 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5AE619A-DA36-4E79-9C30-203337C5F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2999"/>
                <a:ext cx="8686800" cy="5562601"/>
              </a:xfrm>
              <a:blipFill>
                <a:blip r:embed="rId4"/>
                <a:stretch>
                  <a:fillRect l="-1193" t="-2410" r="-18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629711B5-A05B-4FBA-84E6-B310D10E4B1C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59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Markov Decision Process (MDP)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1066800"/>
                <a:ext cx="8534400" cy="5638801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An MDP consists of: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Set of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𝑆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Start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s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0</m:t>
                        </m:r>
                      </m:sub>
                    </m:sSub>
                  </m:oMath>
                </a14:m>
                <a:endParaRPr lang="en-US" baseline="-25000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Set of actions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𝐴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Transitions and rewards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</a:rPr>
                  <a:t> </a:t>
                </a:r>
                <a:r>
                  <a:rPr lang="en-US" altLang="ja-JP" dirty="0">
                    <a:ea typeface="ＭＳ Ｐゴシック" pitchFamily="34" charset="-128"/>
                  </a:rPr>
                  <a:t>(w. discount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</m:t>
                    </m:r>
                  </m:oMath>
                </a14:m>
                <a:r>
                  <a:rPr lang="en-US" altLang="ja-JP" dirty="0">
                    <a:ea typeface="ＭＳ Ｐゴシック" pitchFamily="34" charset="-128"/>
                  </a:rPr>
                  <a:t>)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Policy maps from states to actions: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Deterministic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defines a deterministic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for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Stochastic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/>
                  <a:t> defines a probability distribution over possible actions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for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endParaRPr lang="en-US" dirty="0">
                  <a:ea typeface="ＭＳ Ｐゴシック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Markov means that next state only depends on current state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−1,…,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ja-JP" dirty="0">
                    <a:ea typeface="ＭＳ Ｐゴシック" pitchFamily="34" charset="-128"/>
                  </a:rPr>
                  <a:t>Given the present state, the future and the past are independent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900" dirty="0"/>
                  <a:t>e.g., for driving task, current vehicle position </a:t>
                </a:r>
                <a14:m>
                  <m:oMath xmlns:m="http://schemas.openxmlformats.org/officeDocument/2006/math">
                    <m:r>
                      <a:rPr lang="en-US" sz="290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900" dirty="0"/>
                  <a:t> as the state does not satisfy the Markov property, since the next state depends on not only </a:t>
                </a:r>
                <a14:m>
                  <m:oMath xmlns:m="http://schemas.openxmlformats.org/officeDocument/2006/math">
                    <m:r>
                      <a:rPr lang="en-US" sz="290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900" dirty="0"/>
                  <a:t>, but also velocity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, acceleration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. (assuming acceleration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 stays constant within each step) If we redefine the state as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̈"/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9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900" dirty="0"/>
                  <a:t>, then it satisfies the Markov property.</a:t>
                </a:r>
              </a:p>
              <a:p>
                <a:pPr lvl="1"/>
                <a:r>
                  <a:rPr lang="en-US" dirty="0"/>
                  <a:t>Or, current snapshot of front camera view can be used as the state (e.g., NVIDIA’s </a:t>
                </a:r>
                <a:r>
                  <a:rPr lang="en-US" dirty="0" err="1"/>
                  <a:t>PilotNet</a:t>
                </a:r>
                <a:r>
                  <a:rPr lang="en-US" dirty="0"/>
                  <a:t>), but some works use past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video frames as the state to capture more dynamics (e.g., Waymo’s </a:t>
                </a:r>
                <a:r>
                  <a:rPr lang="en-US" dirty="0" err="1"/>
                  <a:t>ChauffeurNet</a:t>
                </a:r>
                <a:r>
                  <a:rPr lang="en-US" dirty="0"/>
                  <a:t>).</a:t>
                </a:r>
                <a:endParaRPr lang="en-SE" dirty="0"/>
              </a:p>
            </p:txBody>
          </p:sp>
        </mc:Choice>
        <mc:Fallback xmlns="">
          <p:sp>
            <p:nvSpPr>
              <p:cNvPr id="4198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8534400" cy="5638801"/>
              </a:xfrm>
              <a:blipFill>
                <a:blip r:embed="rId3"/>
                <a:stretch>
                  <a:fillRect l="-786" t="-2811" r="-2429" b="-64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07779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CD9C-1EA4-470C-AAC7-85E889C4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868362"/>
          </a:xfrm>
        </p:spPr>
        <p:txBody>
          <a:bodyPr/>
          <a:lstStyle/>
          <a:p>
            <a:r>
              <a:rPr lang="en-US" sz="3200" dirty="0"/>
              <a:t>Simplified Bellman Equations for Deterministic Env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Bellman Equations: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For Deterministic Env: there is only one possible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(we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/>
                  <a:t> to emphasize that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specific to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  <a:blipFill>
                <a:blip r:embed="rId2"/>
                <a:stretch>
                  <a:fillRect l="-1404" t="-3294" r="-25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125B2-12E0-400E-BE2B-DA636D56575F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97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D6A5-2DDB-4BED-9FA3-260AEDE6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3E86E-648B-4EDA-9909-DA6CA00FE2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prediction problem: </a:t>
                </a:r>
                <a:r>
                  <a:rPr lang="en-US" dirty="0">
                    <a:solidFill>
                      <a:schemeClr val="tx1"/>
                    </a:solidFill>
                  </a:rPr>
                  <a:t>predict Value Function for given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by solving Bellman Exp. Equation for State Value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Can also be written as: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denotes the State-Action Value Function for taking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follow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afterwards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 set of linear equations that can be solved analytically for small system</a:t>
                </a:r>
              </a:p>
              <a:p>
                <a:pPr lvl="1"/>
                <a:r>
                  <a:rPr lang="en-US" dirty="0"/>
                  <a:t># unknowns = # equations = # states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3E86E-648B-4EDA-9909-DA6CA00FE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  <a:blipFill>
                <a:blip r:embed="rId3"/>
                <a:stretch>
                  <a:fillRect l="-1259" t="-1782" r="-1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2DFAA-BF60-4C35-AE33-184DCE16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918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8011-9AF2-4BDE-984E-DE821DD4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/>
              <a:t>Grid World1: Policy Evaluation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7942F-916E-4079-B9E1-FC4C605320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76200" y="762000"/>
                <a:ext cx="7010400" cy="6248400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/>
                  <a:t>Non-episodic MDP w. </a:t>
                </a:r>
                <a:r>
                  <a:rPr lang="en-US" dirty="0">
                    <a:solidFill>
                      <a:srgbClr val="C00000"/>
                    </a:solidFill>
                  </a:rPr>
                  <a:t>deterministic env</a:t>
                </a:r>
                <a:r>
                  <a:rPr lang="en-US" dirty="0"/>
                  <a:t>: Agent in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always moves to the next state in the movement direction, unless it is blocked by the walls. </a:t>
                </a:r>
                <a:r>
                  <a:rPr lang="en-US" dirty="0">
                    <a:ea typeface="ＭＳ Ｐゴシック" pitchFamily="34" charset="-128"/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=0.7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C00000"/>
                    </a:solidFill>
                    <a:ea typeface="ＭＳ Ｐゴシック" pitchFamily="34" charset="-128"/>
                  </a:rPr>
                  <a:t>Random policy: </a:t>
                </a:r>
                <a:r>
                  <a:rPr lang="en-US" dirty="0"/>
                  <a:t>Agent in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takes a random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</a:rPr>
                  <a:t> with equal 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0.25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each. </a:t>
                </a:r>
              </a:p>
              <a:p>
                <a:r>
                  <a:rPr lang="en-US" dirty="0"/>
                  <a:t>Bellman Exp. Equation for det env: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=0.5⋅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5+0.7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+0.5⋅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5+0.7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=5+0.7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(5+0.7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sz="3300" dirty="0"/>
                  <a:t>Solution</a:t>
                </a:r>
                <a:r>
                  <a:rPr lang="en-US" i="1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=4.2,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.1,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2.2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4.2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can also be obtained.</a:t>
                </a:r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7942F-916E-4079-B9E1-FC4C605320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76200" y="762000"/>
                <a:ext cx="7010400" cy="6248400"/>
              </a:xfrm>
              <a:blipFill>
                <a:blip r:embed="rId3"/>
                <a:stretch>
                  <a:fillRect l="-87" t="-68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2A0E4-C243-4338-BFF6-56623FEE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29F57-2552-498E-9CC0-403971F60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151" y="1297727"/>
            <a:ext cx="1952898" cy="2886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C73A5-8CB8-43B9-BF6C-72DBA07B1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0330" y="4267200"/>
            <a:ext cx="2317470" cy="1967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D86D41-A78F-4200-9D7E-7F79934A228A}"/>
              </a:ext>
            </a:extLst>
          </p:cNvPr>
          <p:cNvSpPr txBox="1"/>
          <p:nvPr/>
        </p:nvSpPr>
        <p:spPr>
          <a:xfrm>
            <a:off x="7908948" y="4530438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BF=4</a:t>
            </a:r>
            <a:endParaRPr lang="en-SE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2C58E-ED6D-4CAD-8CF6-3AB2F74F020A}"/>
              </a:ext>
            </a:extLst>
          </p:cNvPr>
          <p:cNvSpPr txBox="1"/>
          <p:nvPr/>
        </p:nvSpPr>
        <p:spPr>
          <a:xfrm>
            <a:off x="8147941" y="501694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45AE0-AD48-451D-AE09-76F403221C3D}"/>
              </a:ext>
            </a:extLst>
          </p:cNvPr>
          <p:cNvSpPr txBox="1"/>
          <p:nvPr/>
        </p:nvSpPr>
        <p:spPr>
          <a:xfrm>
            <a:off x="7123180" y="6171664"/>
            <a:ext cx="188683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(BF: Branching Factor)</a:t>
            </a:r>
            <a:endParaRPr lang="en-SE" sz="1300" dirty="0"/>
          </a:p>
        </p:txBody>
      </p:sp>
    </p:spTree>
    <p:extLst>
      <p:ext uri="{BB962C8B-B14F-4D97-AF65-F5344CB8AC3E}">
        <p14:creationId xmlns:p14="http://schemas.microsoft.com/office/powerpoint/2010/main" val="173143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F489-075E-4EF7-8E98-CF205AD0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Quiz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1C526-1EC2-4C7E-9CF5-C8742557E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325693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For this MDP with a single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two possible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and</a:t>
                </a:r>
                <a:r>
                  <a:rPr lang="en-US" b="0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dirty="0"/>
                  <a:t>. Are these valid policies?</a:t>
                </a:r>
              </a:p>
              <a:p>
                <a:pPr lvl="1"/>
                <a:r>
                  <a:rPr lang="en-US" dirty="0"/>
                  <a:t>1)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𝑙𝑒𝑓𝑡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𝑟𝑖𝑔h𝑡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=0.5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(goes left or right with equal probability. uniform random policy)</a:t>
                </a:r>
              </a:p>
              <a:p>
                <a:pPr lvl="1"/>
                <a:r>
                  <a:rPr lang="en-US" dirty="0">
                    <a:ea typeface="ＭＳ Ｐゴシック" pitchFamily="34" charset="-128"/>
                  </a:rPr>
                  <a:t>2)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𝑙𝑒𝑓𝑡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=1.0,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𝑟𝑖𝑔h𝑡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=0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(always goes left)</a:t>
                </a:r>
              </a:p>
              <a:p>
                <a:pPr lvl="1"/>
                <a:r>
                  <a:rPr lang="en-US" dirty="0"/>
                  <a:t>3) Alternating left and right, i.e., if previous action is left, then current action must be right, next action must be left, and so on.</a:t>
                </a:r>
              </a:p>
              <a:p>
                <a:pPr lvl="1"/>
                <a:r>
                  <a:rPr lang="en-US" dirty="0"/>
                  <a:t>ANS: 3) is not a valid policy, since it depends on the history of actions. To be a valid policy, the action must depend on the current state only.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1C526-1EC2-4C7E-9CF5-C8742557E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3256932"/>
              </a:xfrm>
              <a:blipFill>
                <a:blip r:embed="rId3"/>
                <a:stretch>
                  <a:fillRect l="-815" t="-318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2C016-AD77-4E9B-B517-3C44C7C5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8E0AA-B292-4CB7-BE33-BF35DE5D2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323732"/>
            <a:ext cx="4495800" cy="2450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EAFFCC-FF81-4C3F-A3CA-ED8B86E40E58}"/>
                  </a:ext>
                </a:extLst>
              </p:cNvPr>
              <p:cNvSpPr txBox="1"/>
              <p:nvPr/>
            </p:nvSpPr>
            <p:spPr>
              <a:xfrm>
                <a:off x="4267199" y="5618446"/>
                <a:ext cx="37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EAFFCC-FF81-4C3F-A3CA-ED8B86E40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9" y="5618446"/>
                <a:ext cx="3751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2AE825-B4B0-4CF6-B104-D873C9AFF80F}"/>
                  </a:ext>
                </a:extLst>
              </p:cNvPr>
              <p:cNvSpPr txBox="1"/>
              <p:nvPr/>
            </p:nvSpPr>
            <p:spPr>
              <a:xfrm>
                <a:off x="3391125" y="4202668"/>
                <a:ext cx="10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2AE825-B4B0-4CF6-B104-D873C9AFF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5" y="4202668"/>
                <a:ext cx="1063625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661543-AA82-4451-BC66-9E1082216E8E}"/>
                  </a:ext>
                </a:extLst>
              </p:cNvPr>
              <p:cNvSpPr txBox="1"/>
              <p:nvPr/>
            </p:nvSpPr>
            <p:spPr>
              <a:xfrm>
                <a:off x="4454750" y="4202668"/>
                <a:ext cx="1203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𝑟𝑖𝑔h𝑡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661543-AA82-4451-BC66-9E1082216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750" y="4202668"/>
                <a:ext cx="1203086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4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D570-48D3-46D8-837A-4E6ADDCF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MDP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A2C53-8BEC-4003-9848-76B95A67D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18288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Green nodes denote 3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Red nodes denote 2 possible 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 each state. Each red node can also be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Agent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may get different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and next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denoted as state transition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/>
                  <a:t>, due to environment uncertainty (all rewards are 0 expect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show in fig).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A2C53-8BEC-4003-9848-76B95A67D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1828800"/>
              </a:xfrm>
              <a:blipFill>
                <a:blip r:embed="rId3"/>
                <a:stretch>
                  <a:fillRect l="-667" t="-4667" r="-8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6112A-F651-4925-9EFE-29AD3979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24E9D-00AD-4B13-8F9B-A9D3B245A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2762219"/>
            <a:ext cx="5029200" cy="399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4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5398-7B4F-4DCB-9FF3-4B4F9AFD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Reward Function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6B1DB-2696-4902-A1AC-12986A74D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799"/>
                <a:ext cx="8839200" cy="325119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2400" dirty="0"/>
                  <a:t>For the vehicle in left fig: </a:t>
                </a:r>
              </a:p>
              <a:p>
                <a:pPr lvl="1"/>
                <a:r>
                  <a:rPr lang="en-US" sz="2000" dirty="0"/>
                  <a:t>state: Pose of ego-car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environment map; </a:t>
                </a:r>
                <a:r>
                  <a:rPr lang="en-US" sz="2100" dirty="0"/>
                  <a:t>action: Steering wheel/brake/acceleration</a:t>
                </a:r>
              </a:p>
              <a:p>
                <a:r>
                  <a:rPr lang="en-US" sz="2400" dirty="0"/>
                  <a:t>Possible reward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​=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l-GR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𝑐𝑡𝑒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Weight sum to maximum longitudinal velocity (first term), and minimize cross-track error (distance to lane center)</a:t>
                </a:r>
              </a:p>
              <a:p>
                <a:pPr lvl="1"/>
                <a:r>
                  <a:rPr lang="en-US" sz="2000" dirty="0"/>
                  <a:t>This is an example of dense reward (e.g., at every time step), as opposed to sparse reward (e.g., only at the end of each episode)</a:t>
                </a:r>
              </a:p>
              <a:p>
                <a:r>
                  <a:rPr lang="en-US" sz="2400" dirty="0"/>
                  <a:t>Compare with twiddle() :</a:t>
                </a:r>
              </a:p>
              <a:p>
                <a:pPr lvl="1"/>
                <a:r>
                  <a:rPr lang="en-US" sz="2000" dirty="0"/>
                  <a:t>twiddle() can be viewed as an RL algorithm (policy gradient), that learns PID parameters with sparse reward (cost function is average cross-track error (</a:t>
                </a:r>
                <a:r>
                  <a:rPr lang="en-US" sz="2000" dirty="0" err="1"/>
                  <a:t>cte</a:t>
                </a:r>
                <a:r>
                  <a:rPr lang="en-US" sz="2000" dirty="0"/>
                  <a:t>), computed at the end of each simulation episode, as sum of squares of </a:t>
                </a:r>
                <a:r>
                  <a:rPr lang="en-US" sz="2000" dirty="0" err="1"/>
                  <a:t>ctes</a:t>
                </a:r>
                <a:r>
                  <a:rPr lang="en-US" sz="2000" dirty="0"/>
                  <a:t> for N timesteps divided by N. But it is very crude: </a:t>
                </a:r>
              </a:p>
              <a:p>
                <a:pPr lvl="1"/>
                <a:r>
                  <a:rPr lang="en-US" sz="2000" dirty="0"/>
                  <a:t>It does not use the numeric value of </a:t>
                </a:r>
                <a:r>
                  <a:rPr lang="en-US" sz="2000" dirty="0" err="1"/>
                  <a:t>cte</a:t>
                </a:r>
                <a:r>
                  <a:rPr lang="en-US" sz="2000" dirty="0"/>
                  <a:t>, only its relative size (if err &lt; </a:t>
                </a:r>
                <a:r>
                  <a:rPr lang="en-US" sz="2000" dirty="0" err="1"/>
                  <a:t>best_err</a:t>
                </a:r>
                <a:r>
                  <a:rPr lang="en-US" sz="2000" dirty="0"/>
                  <a:t>);</a:t>
                </a:r>
              </a:p>
              <a:p>
                <a:pPr lvl="1"/>
                <a:r>
                  <a:rPr lang="en-US" sz="2000" dirty="0"/>
                  <a:t>Cost function does not include heading angle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lvl="1"/>
                <a:r>
                  <a:rPr lang="en-US" sz="2000" dirty="0"/>
                  <a:t>if the track is very long and irregular, then we can make the reward denser, to adjust PID parameters every K timesteps instead of at the end of each episode.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6B1DB-2696-4902-A1AC-12986A74D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799"/>
                <a:ext cx="8839200" cy="3251198"/>
              </a:xfrm>
              <a:blipFill>
                <a:blip r:embed="rId3"/>
                <a:stretch>
                  <a:fillRect l="-345" t="-2064" r="-4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29ED-E53B-4687-9ADD-96EFD791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9E3455-1347-4CAB-867A-B4337B1EEC42}"/>
              </a:ext>
            </a:extLst>
          </p:cNvPr>
          <p:cNvSpPr/>
          <p:nvPr/>
        </p:nvSpPr>
        <p:spPr>
          <a:xfrm>
            <a:off x="2609849" y="6566935"/>
            <a:ext cx="39243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504C48"/>
                </a:solidFill>
                <a:latin typeface="Helvetica Neue"/>
              </a:rPr>
              <a:t>Ben Lau, Quantitative Researcher, Hobbyist, at </a:t>
            </a:r>
            <a:r>
              <a:rPr lang="en-US" sz="1000" dirty="0" err="1">
                <a:solidFill>
                  <a:srgbClr val="504C48"/>
                </a:solidFill>
                <a:latin typeface="Helvetica Neue"/>
              </a:rPr>
              <a:t>MLconf</a:t>
            </a:r>
            <a:r>
              <a:rPr lang="en-US" sz="1000" dirty="0">
                <a:solidFill>
                  <a:srgbClr val="504C48"/>
                </a:solidFill>
                <a:latin typeface="Helvetica Neue"/>
              </a:rPr>
              <a:t> NYC 2017</a:t>
            </a:r>
            <a:endParaRPr lang="en-US" sz="1000" b="0" i="0" dirty="0">
              <a:solidFill>
                <a:srgbClr val="504C48"/>
              </a:solidFill>
              <a:effectLst/>
              <a:latin typeface="Helvetica Neu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13E14F-7798-4E0A-8121-A9BA04CD9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3400"/>
            <a:ext cx="4953000" cy="22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53CFC7-8CDD-4317-A6A7-53B0A3B21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661" y="4110716"/>
            <a:ext cx="3124200" cy="24562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DB3ABA-0CDC-4D20-B978-DB4AC3965F45}"/>
              </a:ext>
            </a:extLst>
          </p:cNvPr>
          <p:cNvSpPr txBox="1"/>
          <p:nvPr/>
        </p:nvSpPr>
        <p:spPr>
          <a:xfrm>
            <a:off x="7239000" y="61722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twiddle()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2466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8F23-D31D-4C00-94E6-526F9939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DeepRacer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0737-D041-45FF-BC14-065F2EE5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657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Amazon Web Services (AWS) launched </a:t>
            </a:r>
            <a:r>
              <a:rPr lang="en-US" dirty="0" err="1"/>
              <a:t>DeepRacer</a:t>
            </a:r>
            <a:r>
              <a:rPr lang="en-US" dirty="0"/>
              <a:t> in 2018 for training AD algorithms with RL</a:t>
            </a:r>
          </a:p>
          <a:p>
            <a:pPr lvl="1"/>
            <a:r>
              <a:rPr lang="en-US" dirty="0">
                <a:hlinkClick r:id="rId3"/>
              </a:rPr>
              <a:t>https://aws.amazon.com/deepracer/</a:t>
            </a:r>
            <a:endParaRPr lang="en-US" dirty="0"/>
          </a:p>
          <a:p>
            <a:r>
              <a:rPr lang="en-US" dirty="0"/>
              <a:t>You can train RL algorithm in the simulator on AWS cloud, but it costs money after some free time.</a:t>
            </a:r>
          </a:p>
          <a:p>
            <a:r>
              <a:rPr lang="en-US" dirty="0"/>
              <a:t>They hold competitions, both online and in real-world. 1/10</a:t>
            </a:r>
            <a:r>
              <a:rPr lang="en-US" baseline="30000" dirty="0"/>
              <a:t>th</a:t>
            </a:r>
            <a:r>
              <a:rPr lang="en-US" dirty="0"/>
              <a:t> scale race </a:t>
            </a:r>
            <a:r>
              <a:rPr lang="en-US"/>
              <a:t>car costs </a:t>
            </a:r>
            <a:r>
              <a:rPr lang="en-US" dirty="0"/>
              <a:t>USD $</a:t>
            </a:r>
            <a:r>
              <a:rPr lang="en-SE" dirty="0"/>
              <a:t>349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6777-5B3B-411F-976A-9C38FD87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1026" name="Picture 2" descr="You are doing great work improving your AWS DeepRacer model!">
            <a:extLst>
              <a:ext uri="{FF2B5EF4-FFF2-40B4-BE49-F238E27FC236}">
                <a16:creationId xmlns:a16="http://schemas.microsoft.com/office/drawing/2014/main" id="{717AC2E3-BE2F-40A2-BD45-13905500F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832105"/>
            <a:ext cx="2438400" cy="202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51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08151-AB67-4323-94B6-D43EE9B9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89641-7012-4E3E-81DC-FE1E55951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770" y="451805"/>
            <a:ext cx="2429214" cy="6306430"/>
          </a:xfrm>
          <a:prstGeom prst="rect">
            <a:avLst/>
          </a:prstGeom>
        </p:spPr>
      </p:pic>
      <p:pic>
        <p:nvPicPr>
          <p:cNvPr id="2050" name="Picture 2" descr="Examples of parameters on the track">
            <a:extLst>
              <a:ext uri="{FF2B5EF4-FFF2-40B4-BE49-F238E27FC236}">
                <a16:creationId xmlns:a16="http://schemas.microsoft.com/office/drawing/2014/main" id="{7398211A-2BE8-4B86-88C3-1594CF31E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" y="3058480"/>
            <a:ext cx="6577344" cy="36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8811A3-A01B-4E52-B547-3B518E1B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9D2B866-2ED2-4CC1-9145-B3C23CDFEA53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7"/>
            <a:ext cx="6197570" cy="89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Params for Writing Reward Function</a:t>
            </a:r>
            <a:endParaRPr lang="en-SE" kern="0" dirty="0"/>
          </a:p>
        </p:txBody>
      </p:sp>
    </p:spTree>
    <p:extLst>
      <p:ext uri="{BB962C8B-B14F-4D97-AF65-F5344CB8AC3E}">
        <p14:creationId xmlns:p14="http://schemas.microsoft.com/office/powerpoint/2010/main" val="178596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F6B5-D7B9-4D47-98BF-77E85B2B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Reward Function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CA95-493E-4BEA-AA8D-52AEF8942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7911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def </a:t>
            </a:r>
            <a:r>
              <a:rPr lang="en-US" dirty="0" err="1"/>
              <a:t>reward_function</a:t>
            </a:r>
            <a:r>
              <a:rPr lang="en-US" dirty="0"/>
              <a:t>(params):</a:t>
            </a:r>
          </a:p>
          <a:p>
            <a:r>
              <a:rPr lang="en-US" dirty="0"/>
              <a:t>    '''Example of penalize steering, which helps mitigate zig-zag behaviors'''</a:t>
            </a:r>
          </a:p>
          <a:p>
            <a:r>
              <a:rPr lang="en-US" dirty="0"/>
              <a:t>    # Read input parameters</a:t>
            </a:r>
          </a:p>
          <a:p>
            <a:r>
              <a:rPr lang="en-US" dirty="0"/>
              <a:t>    </a:t>
            </a:r>
            <a:r>
              <a:rPr lang="en-US" dirty="0" err="1"/>
              <a:t>distance_from_center</a:t>
            </a:r>
            <a:r>
              <a:rPr lang="en-US" dirty="0"/>
              <a:t> = params['</a:t>
            </a:r>
            <a:r>
              <a:rPr lang="en-US" dirty="0" err="1"/>
              <a:t>distance_from_center</a:t>
            </a:r>
            <a:r>
              <a:rPr lang="en-US" dirty="0"/>
              <a:t>']</a:t>
            </a:r>
          </a:p>
          <a:p>
            <a:r>
              <a:rPr lang="en-US" dirty="0"/>
              <a:t>    </a:t>
            </a:r>
            <a:r>
              <a:rPr lang="en-US" dirty="0" err="1"/>
              <a:t>track_width</a:t>
            </a:r>
            <a:r>
              <a:rPr lang="en-US" dirty="0"/>
              <a:t> = params['</a:t>
            </a:r>
            <a:r>
              <a:rPr lang="en-US" dirty="0" err="1"/>
              <a:t>track_width</a:t>
            </a:r>
            <a:r>
              <a:rPr lang="en-US" dirty="0"/>
              <a:t>']</a:t>
            </a:r>
          </a:p>
          <a:p>
            <a:r>
              <a:rPr lang="en-US" dirty="0"/>
              <a:t>    steering = abs(params['</a:t>
            </a:r>
            <a:r>
              <a:rPr lang="en-US" dirty="0" err="1"/>
              <a:t>steering_angle</a:t>
            </a:r>
            <a:r>
              <a:rPr lang="en-US" dirty="0"/>
              <a:t>']) # Only need the absolute steering angle</a:t>
            </a:r>
          </a:p>
          <a:p>
            <a:endParaRPr lang="en-US" dirty="0"/>
          </a:p>
          <a:p>
            <a:r>
              <a:rPr lang="en-US" dirty="0"/>
              <a:t>    # Calculate 3 markers that are at varying distances away from the center line</a:t>
            </a:r>
          </a:p>
          <a:p>
            <a:r>
              <a:rPr lang="en-US" dirty="0"/>
              <a:t>    marker_1 = 0.1 * </a:t>
            </a:r>
            <a:r>
              <a:rPr lang="en-US" dirty="0" err="1"/>
              <a:t>track_width</a:t>
            </a:r>
            <a:endParaRPr lang="en-US" dirty="0"/>
          </a:p>
          <a:p>
            <a:r>
              <a:rPr lang="en-US" dirty="0"/>
              <a:t>    marker_2 = 0.25 * </a:t>
            </a:r>
            <a:r>
              <a:rPr lang="en-US" dirty="0" err="1"/>
              <a:t>track_width</a:t>
            </a:r>
            <a:endParaRPr lang="en-US" dirty="0"/>
          </a:p>
          <a:p>
            <a:r>
              <a:rPr lang="en-US" dirty="0"/>
              <a:t>    marker_3 = 0.5 * </a:t>
            </a:r>
            <a:r>
              <a:rPr lang="en-US" dirty="0" err="1"/>
              <a:t>track_width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# Give higher reward if the agent is closer to center line and vice versa</a:t>
            </a:r>
          </a:p>
          <a:p>
            <a:r>
              <a:rPr lang="en-US" dirty="0"/>
              <a:t>    if </a:t>
            </a:r>
            <a:r>
              <a:rPr lang="en-US" dirty="0" err="1"/>
              <a:t>distance_from_center</a:t>
            </a:r>
            <a:r>
              <a:rPr lang="en-US" dirty="0"/>
              <a:t> &lt;= marker_1:</a:t>
            </a:r>
          </a:p>
          <a:p>
            <a:r>
              <a:rPr lang="en-US" dirty="0"/>
              <a:t>        reward = 1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distance_from_center</a:t>
            </a:r>
            <a:r>
              <a:rPr lang="en-US" dirty="0"/>
              <a:t> &lt;= marker_2:</a:t>
            </a:r>
          </a:p>
          <a:p>
            <a:r>
              <a:rPr lang="en-US" dirty="0"/>
              <a:t>        reward = 0.5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distance_from_center</a:t>
            </a:r>
            <a:r>
              <a:rPr lang="en-US" dirty="0"/>
              <a:t> &lt;= marker_3:</a:t>
            </a:r>
          </a:p>
          <a:p>
            <a:r>
              <a:rPr lang="en-US" dirty="0"/>
              <a:t>        reward = 0.1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reward = 1e-3  # likely crashed/ close to off track</a:t>
            </a:r>
          </a:p>
          <a:p>
            <a:endParaRPr lang="en-US" dirty="0"/>
          </a:p>
          <a:p>
            <a:r>
              <a:rPr lang="en-US" dirty="0"/>
              <a:t>    # Steering penalty threshold, change the number based on your action space setting</a:t>
            </a:r>
          </a:p>
          <a:p>
            <a:r>
              <a:rPr lang="en-US" dirty="0"/>
              <a:t>    ABS_STEERING_THRESHOLD = 15</a:t>
            </a:r>
          </a:p>
          <a:p>
            <a:endParaRPr lang="en-US" dirty="0"/>
          </a:p>
          <a:p>
            <a:r>
              <a:rPr lang="en-US" dirty="0"/>
              <a:t>    # Penalize reward if the agent is steering too much</a:t>
            </a:r>
          </a:p>
          <a:p>
            <a:r>
              <a:rPr lang="en-US" dirty="0"/>
              <a:t>    if steering &gt; ABS_STEERING_THRESHOLD:</a:t>
            </a:r>
          </a:p>
          <a:p>
            <a:r>
              <a:rPr lang="en-US" dirty="0"/>
              <a:t>        reward *= 0.8</a:t>
            </a:r>
          </a:p>
          <a:p>
            <a:endParaRPr lang="en-US" dirty="0"/>
          </a:p>
          <a:p>
            <a:r>
              <a:rPr lang="en-US" dirty="0"/>
              <a:t>    return float(reward)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9D666-2383-426F-B69B-828F3F82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4C38DA-C066-4F0D-B074-4FC2AF5E0154}"/>
              </a:ext>
            </a:extLst>
          </p:cNvPr>
          <p:cNvSpPr txBox="1">
            <a:spLocks/>
          </p:cNvSpPr>
          <p:nvPr/>
        </p:nvSpPr>
        <p:spPr bwMode="auto">
          <a:xfrm>
            <a:off x="190500" y="5943600"/>
            <a:ext cx="8763000" cy="7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A more realistic and complex reward function: </a:t>
            </a:r>
            <a:r>
              <a:rPr lang="en-US" sz="2000" kern="0" dirty="0">
                <a:hlinkClick r:id="rId2"/>
              </a:rPr>
              <a:t>https://www.middleware-solutions.fr/2019/08/14/an-introduction-to-aws-deepracer</a:t>
            </a:r>
            <a:endParaRPr lang="en-SE" sz="2000" kern="0" dirty="0"/>
          </a:p>
        </p:txBody>
      </p:sp>
    </p:spTree>
    <p:extLst>
      <p:ext uri="{BB962C8B-B14F-4D97-AF65-F5344CB8AC3E}">
        <p14:creationId xmlns:p14="http://schemas.microsoft.com/office/powerpoint/2010/main" val="341326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MDP Search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42900" y="1143000"/>
                <a:ext cx="8401050" cy="281012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ea typeface="ＭＳ Ｐゴシック" pitchFamily="34" charset="-128"/>
                    <a:cs typeface="Calibri"/>
                  </a:rPr>
                  <a:t>Each MDP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projects a search tree starting from it.</a:t>
                </a:r>
              </a:p>
              <a:p>
                <a:r>
                  <a:rPr lang="en-US" dirty="0">
                    <a:ea typeface="ＭＳ Ｐゴシック" pitchFamily="34" charset="-128"/>
                    <a:cs typeface="Calibri"/>
                  </a:rPr>
                  <a:t>In general, both policy and environment may be stochastic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: probability distribution over possible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.</a:t>
                </a:r>
              </a:p>
              <a:p>
                <a:pPr lvl="1"/>
                <a:r>
                  <a:rPr lang="en-US" dirty="0"/>
                  <a:t>Environment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: if agent takes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, env gives probability distribution over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𝑟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and next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′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.</a:t>
                </a:r>
              </a:p>
            </p:txBody>
          </p:sp>
        </mc:Choice>
        <mc:Fallback xmlns="">
          <p:sp>
            <p:nvSpPr>
              <p:cNvPr id="3584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143000"/>
                <a:ext cx="8401050" cy="2810120"/>
              </a:xfrm>
              <a:blipFill>
                <a:blip r:embed="rId3"/>
                <a:stretch>
                  <a:fillRect l="-1016" t="-4565" r="-108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AutoShape 4"/>
          <p:cNvSpPr>
            <a:spLocks noChangeArrowheads="1"/>
          </p:cNvSpPr>
          <p:nvPr/>
        </p:nvSpPr>
        <p:spPr bwMode="auto">
          <a:xfrm>
            <a:off x="4114800" y="3724520"/>
            <a:ext cx="342900" cy="273844"/>
          </a:xfrm>
          <a:prstGeom prst="triangle">
            <a:avLst>
              <a:gd name="adj" fmla="val 50000"/>
            </a:avLst>
          </a:prstGeom>
          <a:solidFill>
            <a:srgbClr val="8FA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4000500" y="5965277"/>
            <a:ext cx="342900" cy="273844"/>
          </a:xfrm>
          <a:prstGeom prst="triangle">
            <a:avLst>
              <a:gd name="adj" fmla="val 50000"/>
            </a:avLst>
          </a:prstGeom>
          <a:solidFill>
            <a:srgbClr val="8FA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>
              <a:latin typeface="Calibri"/>
              <a:cs typeface="Calibri"/>
            </a:endParaRPr>
          </a:p>
        </p:txBody>
      </p:sp>
      <p:grpSp>
        <p:nvGrpSpPr>
          <p:cNvPr id="35845" name="Group 6"/>
          <p:cNvGrpSpPr>
            <a:grpSpLocks/>
          </p:cNvGrpSpPr>
          <p:nvPr/>
        </p:nvGrpSpPr>
        <p:grpSpPr bwMode="auto">
          <a:xfrm>
            <a:off x="2914650" y="4010270"/>
            <a:ext cx="2800350" cy="800100"/>
            <a:chOff x="1584" y="1680"/>
            <a:chExt cx="2352" cy="336"/>
          </a:xfrm>
        </p:grpSpPr>
        <p:sp>
          <p:nvSpPr>
            <p:cNvPr id="35869" name="Line 7"/>
            <p:cNvSpPr>
              <a:spLocks noChangeShapeType="1"/>
            </p:cNvSpPr>
            <p:nvPr/>
          </p:nvSpPr>
          <p:spPr bwMode="auto">
            <a:xfrm flipH="1">
              <a:off x="1584" y="1680"/>
              <a:ext cx="11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0" name="Line 8"/>
            <p:cNvSpPr>
              <a:spLocks noChangeShapeType="1"/>
            </p:cNvSpPr>
            <p:nvPr/>
          </p:nvSpPr>
          <p:spPr bwMode="auto">
            <a:xfrm>
              <a:off x="2736" y="1680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1" name="Line 9"/>
            <p:cNvSpPr>
              <a:spLocks noChangeShapeType="1"/>
            </p:cNvSpPr>
            <p:nvPr/>
          </p:nvSpPr>
          <p:spPr bwMode="auto">
            <a:xfrm flipH="1">
              <a:off x="2304" y="1680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2" name="Line 10"/>
            <p:cNvSpPr>
              <a:spLocks noChangeShapeType="1"/>
            </p:cNvSpPr>
            <p:nvPr/>
          </p:nvSpPr>
          <p:spPr bwMode="auto">
            <a:xfrm>
              <a:off x="2736" y="168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46" name="Oval 11"/>
          <p:cNvSpPr>
            <a:spLocks noChangeArrowheads="1"/>
          </p:cNvSpPr>
          <p:nvPr/>
        </p:nvSpPr>
        <p:spPr bwMode="auto">
          <a:xfrm>
            <a:off x="3657600" y="4810370"/>
            <a:ext cx="285750" cy="285750"/>
          </a:xfrm>
          <a:prstGeom prst="ellipse">
            <a:avLst/>
          </a:prstGeom>
          <a:solidFill>
            <a:srgbClr val="B8EA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35847" name="Group 12"/>
          <p:cNvGrpSpPr>
            <a:grpSpLocks/>
          </p:cNvGrpSpPr>
          <p:nvPr/>
        </p:nvGrpSpPr>
        <p:grpSpPr bwMode="auto">
          <a:xfrm>
            <a:off x="2628900" y="5096120"/>
            <a:ext cx="2343150" cy="857250"/>
            <a:chOff x="1536" y="2400"/>
            <a:chExt cx="1584" cy="624"/>
          </a:xfrm>
        </p:grpSpPr>
        <p:sp>
          <p:nvSpPr>
            <p:cNvPr id="35865" name="Line 13"/>
            <p:cNvSpPr>
              <a:spLocks noChangeShapeType="1"/>
            </p:cNvSpPr>
            <p:nvPr/>
          </p:nvSpPr>
          <p:spPr bwMode="auto">
            <a:xfrm flipH="1">
              <a:off x="1536" y="2400"/>
              <a:ext cx="77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6" name="Line 14"/>
            <p:cNvSpPr>
              <a:spLocks noChangeShapeType="1"/>
            </p:cNvSpPr>
            <p:nvPr/>
          </p:nvSpPr>
          <p:spPr bwMode="auto">
            <a:xfrm>
              <a:off x="2312" y="2400"/>
              <a:ext cx="80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7" name="Line 15"/>
            <p:cNvSpPr>
              <a:spLocks noChangeShapeType="1"/>
            </p:cNvSpPr>
            <p:nvPr/>
          </p:nvSpPr>
          <p:spPr bwMode="auto">
            <a:xfrm flipH="1">
              <a:off x="2021" y="2400"/>
              <a:ext cx="291" cy="6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8" name="Line 16"/>
            <p:cNvSpPr>
              <a:spLocks noChangeShapeType="1"/>
            </p:cNvSpPr>
            <p:nvPr/>
          </p:nvSpPr>
          <p:spPr bwMode="auto">
            <a:xfrm>
              <a:off x="2312" y="2400"/>
              <a:ext cx="28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48" name="Text Box 17"/>
          <p:cNvSpPr txBox="1">
            <a:spLocks noChangeArrowheads="1"/>
          </p:cNvSpPr>
          <p:nvPr/>
        </p:nvSpPr>
        <p:spPr bwMode="auto">
          <a:xfrm>
            <a:off x="4057650" y="4249586"/>
            <a:ext cx="28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a</a:t>
            </a:r>
          </a:p>
        </p:txBody>
      </p:sp>
      <p:sp>
        <p:nvSpPr>
          <p:cNvPr id="35849" name="Text Box 18"/>
          <p:cNvSpPr txBox="1">
            <a:spLocks noChangeArrowheads="1"/>
          </p:cNvSpPr>
          <p:nvPr/>
        </p:nvSpPr>
        <p:spPr bwMode="auto">
          <a:xfrm>
            <a:off x="4457700" y="3724520"/>
            <a:ext cx="28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35850" name="Text Box 19"/>
          <p:cNvSpPr txBox="1">
            <a:spLocks noChangeArrowheads="1"/>
          </p:cNvSpPr>
          <p:nvPr/>
        </p:nvSpPr>
        <p:spPr bwMode="auto">
          <a:xfrm>
            <a:off x="4343400" y="5953370"/>
            <a:ext cx="342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s</a:t>
            </a:r>
            <a:r>
              <a:rPr lang="ja-JP" altLang="en-US">
                <a:solidFill>
                  <a:schemeClr val="accent2"/>
                </a:solidFill>
                <a:latin typeface="Calibri"/>
                <a:cs typeface="Calibri"/>
              </a:rPr>
              <a:t>’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35851" name="Text Box 20"/>
          <p:cNvSpPr txBox="1">
            <a:spLocks noChangeArrowheads="1"/>
          </p:cNvSpPr>
          <p:nvPr/>
        </p:nvSpPr>
        <p:spPr bwMode="auto">
          <a:xfrm>
            <a:off x="3943350" y="4810370"/>
            <a:ext cx="571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s, a</a:t>
            </a:r>
          </a:p>
        </p:txBody>
      </p:sp>
      <p:grpSp>
        <p:nvGrpSpPr>
          <p:cNvPr id="35852" name="Group 21"/>
          <p:cNvGrpSpPr>
            <a:grpSpLocks/>
          </p:cNvGrpSpPr>
          <p:nvPr/>
        </p:nvGrpSpPr>
        <p:grpSpPr bwMode="auto">
          <a:xfrm>
            <a:off x="2800350" y="6239120"/>
            <a:ext cx="2800350" cy="400050"/>
            <a:chOff x="1584" y="1680"/>
            <a:chExt cx="2352" cy="336"/>
          </a:xfrm>
        </p:grpSpPr>
        <p:sp>
          <p:nvSpPr>
            <p:cNvPr id="35861" name="Line 22"/>
            <p:cNvSpPr>
              <a:spLocks noChangeShapeType="1"/>
            </p:cNvSpPr>
            <p:nvPr/>
          </p:nvSpPr>
          <p:spPr bwMode="auto">
            <a:xfrm flipH="1">
              <a:off x="1584" y="1680"/>
              <a:ext cx="11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2" name="Line 23"/>
            <p:cNvSpPr>
              <a:spLocks noChangeShapeType="1"/>
            </p:cNvSpPr>
            <p:nvPr/>
          </p:nvSpPr>
          <p:spPr bwMode="auto">
            <a:xfrm>
              <a:off x="2736" y="1680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3" name="Line 24"/>
            <p:cNvSpPr>
              <a:spLocks noChangeShapeType="1"/>
            </p:cNvSpPr>
            <p:nvPr/>
          </p:nvSpPr>
          <p:spPr bwMode="auto">
            <a:xfrm flipH="1">
              <a:off x="2304" y="1680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4" name="Line 25"/>
            <p:cNvSpPr>
              <a:spLocks noChangeShapeType="1"/>
            </p:cNvSpPr>
            <p:nvPr/>
          </p:nvSpPr>
          <p:spPr bwMode="auto">
            <a:xfrm>
              <a:off x="2736" y="168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53" name="Freeform 26"/>
          <p:cNvSpPr>
            <a:spLocks/>
          </p:cNvSpPr>
          <p:nvPr/>
        </p:nvSpPr>
        <p:spPr bwMode="auto">
          <a:xfrm>
            <a:off x="4114800" y="5249711"/>
            <a:ext cx="1600200" cy="303609"/>
          </a:xfrm>
          <a:custGeom>
            <a:avLst/>
            <a:gdLst>
              <a:gd name="T0" fmla="*/ 0 w 1344"/>
              <a:gd name="T1" fmla="*/ 2147483647 h 255"/>
              <a:gd name="T2" fmla="*/ 2147483647 w 1344"/>
              <a:gd name="T3" fmla="*/ 2147483647 h 255"/>
              <a:gd name="T4" fmla="*/ 2147483647 w 1344"/>
              <a:gd name="T5" fmla="*/ 2147483647 h 255"/>
              <a:gd name="T6" fmla="*/ 0 60000 65536"/>
              <a:gd name="T7" fmla="*/ 0 60000 65536"/>
              <a:gd name="T8" fmla="*/ 0 60000 65536"/>
              <a:gd name="T9" fmla="*/ 0 w 1344"/>
              <a:gd name="T10" fmla="*/ 0 h 255"/>
              <a:gd name="T11" fmla="*/ 1344 w 1344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55">
                <a:moveTo>
                  <a:pt x="0" y="255"/>
                </a:moveTo>
                <a:cubicBezTo>
                  <a:pt x="79" y="219"/>
                  <a:pt x="251" y="80"/>
                  <a:pt x="475" y="40"/>
                </a:cubicBezTo>
                <a:cubicBezTo>
                  <a:pt x="699" y="0"/>
                  <a:pt x="1199" y="19"/>
                  <a:pt x="1344" y="15"/>
                </a:cubicBezTo>
              </a:path>
            </a:pathLst>
          </a:custGeom>
          <a:noFill/>
          <a:ln w="5080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54" name="Text Box 27"/>
              <p:cNvSpPr txBox="1">
                <a:spLocks noChangeArrowheads="1"/>
              </p:cNvSpPr>
              <p:nvPr/>
            </p:nvSpPr>
            <p:spPr bwMode="auto">
              <a:xfrm>
                <a:off x="5829300" y="5096120"/>
                <a:ext cx="2114550" cy="10618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𝑎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′)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  <a:latin typeface="Calibri"/>
                    <a:cs typeface="Calibri"/>
                  </a:rPr>
                  <a:t> called a transition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Reward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𝑅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𝑎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′)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5854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9300" y="5096120"/>
                <a:ext cx="2114550" cy="1061829"/>
              </a:xfrm>
              <a:prstGeom prst="rect">
                <a:avLst/>
              </a:prstGeom>
              <a:blipFill>
                <a:blip r:embed="rId4"/>
                <a:stretch>
                  <a:fillRect l="-2305" t="-3448" b="-86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55" name="Text Box 28"/>
          <p:cNvSpPr txBox="1">
            <a:spLocks noChangeArrowheads="1"/>
          </p:cNvSpPr>
          <p:nvPr/>
        </p:nvSpPr>
        <p:spPr bwMode="auto">
          <a:xfrm>
            <a:off x="3371850" y="5439020"/>
            <a:ext cx="800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s,a,s</a:t>
            </a:r>
            <a:r>
              <a:rPr lang="ja-JP" altLang="en-US">
                <a:latin typeface="Calibri"/>
                <a:cs typeface="Calibri"/>
              </a:rPr>
              <a:t>’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5856" name="Freeform 29"/>
          <p:cNvSpPr>
            <a:spLocks/>
          </p:cNvSpPr>
          <p:nvPr/>
        </p:nvSpPr>
        <p:spPr bwMode="auto">
          <a:xfrm>
            <a:off x="4749403" y="3850727"/>
            <a:ext cx="1651397" cy="45244"/>
          </a:xfrm>
          <a:custGeom>
            <a:avLst/>
            <a:gdLst>
              <a:gd name="T0" fmla="*/ 0 w 1387"/>
              <a:gd name="T1" fmla="*/ 2147483647 h 38"/>
              <a:gd name="T2" fmla="*/ 2147483647 w 1387"/>
              <a:gd name="T3" fmla="*/ 2147483647 h 38"/>
              <a:gd name="T4" fmla="*/ 2147483647 w 1387"/>
              <a:gd name="T5" fmla="*/ 0 h 38"/>
              <a:gd name="T6" fmla="*/ 0 60000 65536"/>
              <a:gd name="T7" fmla="*/ 0 60000 65536"/>
              <a:gd name="T8" fmla="*/ 0 60000 65536"/>
              <a:gd name="T9" fmla="*/ 0 w 1387"/>
              <a:gd name="T10" fmla="*/ 0 h 38"/>
              <a:gd name="T11" fmla="*/ 1387 w 1387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7" h="38">
                <a:moveTo>
                  <a:pt x="0" y="38"/>
                </a:moveTo>
                <a:cubicBezTo>
                  <a:pt x="86" y="36"/>
                  <a:pt x="287" y="31"/>
                  <a:pt x="518" y="25"/>
                </a:cubicBezTo>
                <a:cubicBezTo>
                  <a:pt x="749" y="19"/>
                  <a:pt x="1242" y="4"/>
                  <a:pt x="1387" y="0"/>
                </a:cubicBezTo>
              </a:path>
            </a:pathLst>
          </a:custGeom>
          <a:noFill/>
          <a:ln w="508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857" name="Text Box 30"/>
          <p:cNvSpPr txBox="1">
            <a:spLocks noChangeArrowheads="1"/>
          </p:cNvSpPr>
          <p:nvPr/>
        </p:nvSpPr>
        <p:spPr bwMode="auto">
          <a:xfrm>
            <a:off x="6457950" y="3699517"/>
            <a:ext cx="10287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s is a </a:t>
            </a:r>
            <a:r>
              <a:rPr lang="en-US" i="1" dirty="0">
                <a:solidFill>
                  <a:srgbClr val="0000FF"/>
                </a:solidFill>
                <a:latin typeface="Calibri"/>
                <a:cs typeface="Calibri"/>
              </a:rPr>
              <a:t>state</a:t>
            </a:r>
          </a:p>
        </p:txBody>
      </p:sp>
      <p:sp>
        <p:nvSpPr>
          <p:cNvPr id="35858" name="Freeform 31"/>
          <p:cNvSpPr>
            <a:spLocks/>
          </p:cNvSpPr>
          <p:nvPr/>
        </p:nvSpPr>
        <p:spPr bwMode="auto">
          <a:xfrm flipH="1">
            <a:off x="2286000" y="4924670"/>
            <a:ext cx="1257300" cy="57150"/>
          </a:xfrm>
          <a:custGeom>
            <a:avLst/>
            <a:gdLst>
              <a:gd name="T0" fmla="*/ 0 w 1387"/>
              <a:gd name="T1" fmla="*/ 2147483647 h 38"/>
              <a:gd name="T2" fmla="*/ 2147483647 w 1387"/>
              <a:gd name="T3" fmla="*/ 2147483647 h 38"/>
              <a:gd name="T4" fmla="*/ 2147483647 w 1387"/>
              <a:gd name="T5" fmla="*/ 0 h 38"/>
              <a:gd name="T6" fmla="*/ 0 60000 65536"/>
              <a:gd name="T7" fmla="*/ 0 60000 65536"/>
              <a:gd name="T8" fmla="*/ 0 60000 65536"/>
              <a:gd name="T9" fmla="*/ 0 w 1387"/>
              <a:gd name="T10" fmla="*/ 0 h 38"/>
              <a:gd name="T11" fmla="*/ 1387 w 1387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7" h="38">
                <a:moveTo>
                  <a:pt x="0" y="38"/>
                </a:moveTo>
                <a:cubicBezTo>
                  <a:pt x="86" y="36"/>
                  <a:pt x="287" y="31"/>
                  <a:pt x="518" y="25"/>
                </a:cubicBezTo>
                <a:cubicBezTo>
                  <a:pt x="749" y="19"/>
                  <a:pt x="1242" y="4"/>
                  <a:pt x="1387" y="0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859" name="Text Box 32"/>
          <p:cNvSpPr txBox="1">
            <a:spLocks noChangeArrowheads="1"/>
          </p:cNvSpPr>
          <p:nvPr/>
        </p:nvSpPr>
        <p:spPr bwMode="auto">
          <a:xfrm>
            <a:off x="1314450" y="4696070"/>
            <a:ext cx="10287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(s, a) is a </a:t>
            </a:r>
            <a:r>
              <a:rPr lang="en-US" i="1" dirty="0">
                <a:solidFill>
                  <a:srgbClr val="008000"/>
                </a:solidFill>
                <a:latin typeface="Calibri"/>
                <a:cs typeface="Calibri"/>
              </a:rPr>
              <a:t>q-state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181892"/>
            <a:ext cx="2263379" cy="1694774"/>
          </a:xfrm>
          <a:prstGeom prst="rect">
            <a:avLst/>
          </a:prstGeom>
          <a:noFill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0950" y="5383532"/>
            <a:ext cx="1383404" cy="1196826"/>
          </a:xfrm>
          <a:prstGeom prst="rect">
            <a:avLst/>
          </a:prstGeom>
          <a:noFill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2300" y="3532487"/>
            <a:ext cx="1543050" cy="10819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80800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1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9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70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^2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320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4677</TotalTime>
  <Words>3271</Words>
  <Application>Microsoft Office PowerPoint</Application>
  <PresentationFormat>On-screen Show (4:3)</PresentationFormat>
  <Paragraphs>334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cmmi10</vt:lpstr>
      <vt:lpstr>Helvetica Neue</vt:lpstr>
      <vt:lpstr>Tahoma</vt:lpstr>
      <vt:lpstr>Default Design</vt:lpstr>
      <vt:lpstr>L7.1  MDP Planning</vt:lpstr>
      <vt:lpstr>Markov Decision Process (MDP)</vt:lpstr>
      <vt:lpstr>MDP Quiz</vt:lpstr>
      <vt:lpstr>An Example MDP</vt:lpstr>
      <vt:lpstr>RL Reward Function</vt:lpstr>
      <vt:lpstr>Amazon DeepRacer</vt:lpstr>
      <vt:lpstr>PowerPoint Presentation</vt:lpstr>
      <vt:lpstr>Example Reward Function</vt:lpstr>
      <vt:lpstr>MDP Search Tree</vt:lpstr>
      <vt:lpstr>Preventing Infinite Rewards</vt:lpstr>
      <vt:lpstr>Discount Factor Example</vt:lpstr>
      <vt:lpstr>Discounting Example</vt:lpstr>
      <vt:lpstr>Known MDP</vt:lpstr>
      <vt:lpstr>Formal Definition of MDP</vt:lpstr>
      <vt:lpstr>Bellman Expectation Equations</vt:lpstr>
      <vt:lpstr>Bellman Optimality Equations</vt:lpstr>
      <vt:lpstr>Bellman Equations written with Expectation Symbols</vt:lpstr>
      <vt:lpstr>Backup Diagrams</vt:lpstr>
      <vt:lpstr>v(s) vs. q(s,a)</vt:lpstr>
      <vt:lpstr>Simplified Bellman Equations for Deterministic Env</vt:lpstr>
      <vt:lpstr>Policy Evaluation</vt:lpstr>
      <vt:lpstr>Grid World1: Policy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L7.1 MDP Planning</dc:title>
  <dc:creator>Zonghua Gu</dc:creator>
  <cp:lastModifiedBy>Zonghua Gu</cp:lastModifiedBy>
  <cp:revision>287</cp:revision>
  <dcterms:created xsi:type="dcterms:W3CDTF">2020-05-13T19:01:03Z</dcterms:created>
  <dcterms:modified xsi:type="dcterms:W3CDTF">2022-12-21T16:01:35Z</dcterms:modified>
</cp:coreProperties>
</file>