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71" r:id="rId2"/>
    <p:sldId id="372" r:id="rId3"/>
    <p:sldId id="373" r:id="rId4"/>
    <p:sldId id="375" r:id="rId5"/>
    <p:sldId id="377" r:id="rId6"/>
    <p:sldId id="378" r:id="rId7"/>
    <p:sldId id="376" r:id="rId8"/>
    <p:sldId id="385" r:id="rId9"/>
    <p:sldId id="388" r:id="rId10"/>
    <p:sldId id="389" r:id="rId11"/>
    <p:sldId id="392" r:id="rId12"/>
    <p:sldId id="393" r:id="rId13"/>
    <p:sldId id="395" r:id="rId14"/>
    <p:sldId id="387" r:id="rId15"/>
    <p:sldId id="396" r:id="rId16"/>
    <p:sldId id="394" r:id="rId17"/>
    <p:sldId id="391" r:id="rId18"/>
    <p:sldId id="390" r:id="rId19"/>
    <p:sldId id="380" r:id="rId20"/>
    <p:sldId id="383" r:id="rId21"/>
    <p:sldId id="384" r:id="rId22"/>
    <p:sldId id="381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EA5474-E479-4DFF-9C39-EE39EF3980AF}">
          <p14:sldIdLst>
            <p14:sldId id="371"/>
            <p14:sldId id="372"/>
            <p14:sldId id="373"/>
            <p14:sldId id="375"/>
            <p14:sldId id="377"/>
            <p14:sldId id="378"/>
            <p14:sldId id="376"/>
            <p14:sldId id="385"/>
            <p14:sldId id="388"/>
            <p14:sldId id="389"/>
            <p14:sldId id="392"/>
            <p14:sldId id="393"/>
            <p14:sldId id="395"/>
            <p14:sldId id="387"/>
            <p14:sldId id="396"/>
            <p14:sldId id="394"/>
            <p14:sldId id="391"/>
            <p14:sldId id="390"/>
            <p14:sldId id="380"/>
            <p14:sldId id="383"/>
            <p14:sldId id="384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00FF"/>
    <a:srgbClr val="008000"/>
    <a:srgbClr val="FF3300"/>
    <a:srgbClr val="B2B2B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2623" autoAdjust="0"/>
    <p:restoredTop sz="80536" autoAdjust="0"/>
  </p:normalViewPr>
  <p:slideViewPr>
    <p:cSldViewPr>
      <p:cViewPr varScale="1">
        <p:scale>
          <a:sx n="101" d="100"/>
          <a:sy n="101" d="100"/>
        </p:scale>
        <p:origin x="143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5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93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eurent/highway-env/blob/d6ef0d6d766c3b54a9f06cba3f09677d718109c3/docs/source/make_your_own.rst#id3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eleurent/highway-env/blob/d6ef0d6d766c3b54a9f06cba3f09677d718109c3/docs/source/make_your_own.rst#id9" TargetMode="External"/><Relationship Id="rId5" Type="http://schemas.openxmlformats.org/officeDocument/2006/relationships/hyperlink" Target="https://github.com/eleurent/highway-env/blob/d6ef0d6d766c3b54a9f06cba3f09677d718109c3/docs/source/make_your_own.rst#id7" TargetMode="External"/><Relationship Id="rId4" Type="http://schemas.openxmlformats.org/officeDocument/2006/relationships/hyperlink" Target="https://github.com/eleurent/highway-env/blob/d6ef0d6d766c3b54a9f06cba3f09677d718109c3/docs/source/make_your_own.rst#id5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ll-a/stable-baseline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8F5042-9C52-0449-B2EC-628456EB9E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01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default values of  "</a:t>
            </a:r>
            <a:r>
              <a:rPr lang="en-US" dirty="0" err="1"/>
              <a:t>collision_reward</a:t>
            </a:r>
            <a:r>
              <a:rPr lang="en-US" dirty="0"/>
              <a:t>": -1,  "</a:t>
            </a:r>
            <a:r>
              <a:rPr lang="en-US" dirty="0" err="1"/>
              <a:t>right_lane_reward</a:t>
            </a:r>
            <a:r>
              <a:rPr lang="en-US" dirty="0"/>
              <a:t>": 0.1,  "</a:t>
            </a:r>
            <a:r>
              <a:rPr lang="en-US" dirty="0" err="1"/>
              <a:t>high_speed_reward</a:t>
            </a:r>
            <a:r>
              <a:rPr lang="en-US" dirty="0"/>
              <a:t>": 0.4, </a:t>
            </a:r>
            <a:r>
              <a:rPr lang="en-US" dirty="0" err="1"/>
              <a:t>lmap</a:t>
            </a:r>
            <a:r>
              <a:rPr lang="en-US" dirty="0"/>
              <a:t>(reward, [-1, .5], [0,1])</a:t>
            </a:r>
          </a:p>
          <a:p>
            <a:r>
              <a:rPr lang="en-US" dirty="0"/>
              <a:t>def _reward(self, action: Action) -&gt; float: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9400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https://github.com/eleurent/highway-env/blob/master/highway_env/envs/roundabout_env.py</a:t>
            </a:r>
          </a:p>
          <a:p>
            <a:endParaRPr lang="en-US" dirty="0"/>
          </a:p>
          <a:p>
            <a:r>
              <a:rPr lang="en-US" dirty="0"/>
              <a:t>https://github.com/eleurent/highway-env/blob/3b534f0f42e769cd8a91911064255e791f188213/highway_env/envs/common/finite_mdp.py</a:t>
            </a:r>
          </a:p>
          <a:p>
            <a:r>
              <a:rPr lang="en-US" dirty="0"/>
              <a:t>State reward – action reward</a:t>
            </a:r>
          </a:p>
          <a:p>
            <a:r>
              <a:rPr lang="en-US" dirty="0"/>
              <a:t>The state reward is defined from a occupancy grid over different TTCs and lanes. The grid cells encode the probability that the ego-vehicle will collide with another vehicle if it is located on a given lane in a given duration, under the hypothesis that every vehicles observed will maintain a constant speed (including the ego-vehicle) and not change lane (excluding the ego-vehicle).</a:t>
            </a:r>
          </a:p>
          <a:p>
            <a:r>
              <a:rPr lang="en-US" dirty="0"/>
              <a:t>For instance, in a three-lane road with a vehicle on the left lane with collision predicted in 5s the grid will be:</a:t>
            </a:r>
          </a:p>
          <a:p>
            <a:r>
              <a:rPr lang="en-US" dirty="0"/>
              <a:t>    [0, 0, 0, 0, 1, 0, 0,</a:t>
            </a:r>
          </a:p>
          <a:p>
            <a:r>
              <a:rPr lang="en-US" dirty="0"/>
              <a:t>     0, 0, 0, 0, 0, 0, 0,</a:t>
            </a:r>
          </a:p>
          <a:p>
            <a:r>
              <a:rPr lang="en-US" dirty="0"/>
              <a:t>     0, 0, 0, 0, 0, 0, 0]</a:t>
            </a:r>
          </a:p>
          <a:p>
            <a:r>
              <a:rPr lang="en-US" dirty="0"/>
              <a:t>The TTC-state is a coordinate (lane, time) within this grid.</a:t>
            </a:r>
          </a:p>
          <a:p>
            <a:endParaRPr lang="en-SE" dirty="0"/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6833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 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: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3"/>
              </a:rPr>
              <a:t>py:meth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:`~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3"/>
              </a:rPr>
              <a:t>highway_env.envs.common.abstract.AbstractEnv.default_config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method, that provides a default configuration dictionary that can be overloaded.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 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: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4"/>
              </a:rPr>
              <a:t>py:meth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:`~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4"/>
              </a:rPr>
              <a:t>highway_env.envs.common.abstract.AbstractEnv.define_spaces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method, that gives access to a choice of observation and action types, set from the environment configuration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 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5"/>
              </a:rPr>
              <a:t>: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5"/>
              </a:rPr>
              <a:t>py:meth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5"/>
              </a:rPr>
              <a:t>:`~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5"/>
              </a:rPr>
              <a:t>highway_env.envs.common.abstract.AbstractEnv.step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5"/>
              </a:rPr>
              <a:t>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method, which executes the desired actions (at policy frequency) and simulate the environment (at simulation frequency)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 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: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6"/>
              </a:rPr>
              <a:t>py:meth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:`~</a:t>
            </a: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6"/>
              </a:rPr>
              <a:t>highway_env.envs.common.abstract.AbstractEnv.render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method, which renders the environment.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318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https://github.com/eleurent/rl-agents/tree/master/rl_agents/agents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1103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https://github.com/eleurent/rl-agents/blob/master/scripts/configs/HighwayEnv/env.json</a:t>
            </a:r>
            <a:endParaRPr lang="en-US" sz="1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/>
              <a:t>https://github.com/eleurent/rl-agents/blob/master/scripts/configs/HighwayEnv/agents/DQNAgent/dqn.json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215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https://github.com/eleurent/rl-agents/blob/e4abed7233c6e727394ab9a671ee81761856e81a/rl_agents/agents/common/exploration/abstract.py#L14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4047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Uniform distribution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and optimal action with probability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Uniform distribution with probability </a:t>
                </a:r>
                <a:r>
                  <a:rPr lang="en-US" b="0" i="0">
                    <a:latin typeface="Cambria Math" panose="02040503050406030204" pitchFamily="18" charset="0"/>
                  </a:rPr>
                  <a:t>𝜖</a:t>
                </a:r>
                <a:r>
                  <a:rPr lang="en-US" dirty="0"/>
                  <a:t>, and optimal action with probability </a:t>
                </a:r>
                <a:r>
                  <a:rPr lang="en-US" b="0" i="0">
                    <a:latin typeface="Cambria Math" panose="02040503050406030204" pitchFamily="18" charset="0"/>
                  </a:rPr>
                  <a:t>1−</a:t>
                </a:r>
                <a:r>
                  <a:rPr lang="en-US" i="0">
                    <a:latin typeface="Cambria Math" panose="02040503050406030204" pitchFamily="18" charset="0"/>
                  </a:rPr>
                  <a:t>𝜖</a:t>
                </a:r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768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https://github.com/eleurent/rl-agents/blob/e4abed7233c6e727394ab9a671ee81761856e81a/rl_agents/agents/common/exploration/epsilon_greedy.py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889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https://towardsdatascience.com/stable-baselines-a-fork-of-openai-baselines-reinforcement-learning-made-easy-df87c4b2fc82 </a:t>
            </a:r>
            <a:r>
              <a:rPr lang="en-US" dirty="0">
                <a:hlinkClick r:id="rId3"/>
              </a:rPr>
              <a:t>https://github.com/hill-a/stable-baselines</a:t>
            </a:r>
            <a:endParaRPr lang="en-US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4219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https://github.com/eleurent/highway-env/blob/master/highway_env/envs/highway_env.py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https://github.com/eleurent/highway-env/blob/d6ef0d6d766c3b54a9f06cba3f09677d718109c3/docs/source/rewards/index.rst</a:t>
            </a:r>
          </a:p>
          <a:p>
            <a:pPr lvl="1"/>
            <a:endParaRPr lang="en-US" dirty="0"/>
          </a:p>
          <a:p>
            <a:r>
              <a:rPr lang="en-US" dirty="0"/>
              <a:t>Printing </a:t>
            </a:r>
            <a:r>
              <a:rPr lang="en-US" dirty="0" err="1"/>
              <a:t>env.config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fr-FR" sz="21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fr-FR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2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pprint</a:t>
            </a:r>
            <a:endParaRPr lang="fr-FR" sz="21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2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pprint.pprint</a:t>
            </a:r>
            <a:r>
              <a:rPr lang="fr-FR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21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env.config</a:t>
            </a:r>
            <a:r>
              <a:rPr lang="fr-FR" sz="2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940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https://github.com/eleurent/highway-env/blob/master/highway_env/envs/common/observation.py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effectLst/>
                <a:latin typeface="SFMono-Regular"/>
              </a:rPr>
              <a:t>KinematicsGoalObservation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effectLst/>
                <a:latin typeface="SFMono-Regular"/>
              </a:rPr>
              <a:t>KinematicObservation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) </a:t>
            </a:r>
            <a:r>
              <a:rPr lang="en-US" dirty="0" err="1"/>
              <a:t>TimeToCollisionObservation</a:t>
            </a:r>
            <a:r>
              <a:rPr lang="en-US" dirty="0"/>
              <a:t>(</a:t>
            </a:r>
            <a:r>
              <a:rPr lang="en-US" dirty="0" err="1"/>
              <a:t>ObservationType</a:t>
            </a:r>
            <a:r>
              <a:rPr lang="en-US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4292E"/>
              </a:solidFill>
              <a:effectLst/>
              <a:latin typeface="SFMono-Regular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2430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https://github.com/eleurent/highway-env/blob/master/highway_env/envs/common/action.py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874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https://github.com/eleurent/highway-env/blob/d6ef0d6d766c3b54a9f06cba3f09677d718109c3/docs/source/actions/index.rst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0990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https://github.com/eleurent/highway-env/blob/master/highway_env/vehicle/controller.py</a:t>
            </a:r>
          </a:p>
          <a:p>
            <a:endParaRPr lang="en-US" dirty="0"/>
          </a:p>
          <a:p>
            <a:r>
              <a:rPr lang="en-US" dirty="0">
                <a:effectLst/>
                <a:latin typeface="SFMono-Regular"/>
              </a:rPr>
              <a:t>def </a:t>
            </a:r>
            <a:r>
              <a:rPr lang="en-US" dirty="0" err="1">
                <a:effectLst/>
                <a:latin typeface="SFMono-Regular"/>
              </a:rPr>
              <a:t>speed_to_index</a:t>
            </a:r>
            <a:r>
              <a:rPr lang="en-US" dirty="0">
                <a:effectLst/>
                <a:latin typeface="SFMono-Regular"/>
              </a:rPr>
              <a:t>(self, speed: float) -&gt; int: """ Find the index of the closest speed allowed to a given speed. :param speed: an input speed [m/s] :return: the index of the closest speed allowed [] """ x = (speed - </a:t>
            </a:r>
            <a:r>
              <a:rPr lang="en-US" dirty="0" err="1">
                <a:effectLst/>
                <a:latin typeface="SFMono-Regular"/>
              </a:rPr>
              <a:t>self.SPEED_MIN</a:t>
            </a:r>
            <a:r>
              <a:rPr lang="en-US" dirty="0">
                <a:effectLst/>
                <a:latin typeface="SFMono-Regular"/>
              </a:rPr>
              <a:t>) / (</a:t>
            </a:r>
            <a:r>
              <a:rPr lang="en-US" dirty="0" err="1">
                <a:effectLst/>
                <a:latin typeface="SFMono-Regular"/>
              </a:rPr>
              <a:t>self.SPEED_MAX</a:t>
            </a:r>
            <a:r>
              <a:rPr lang="en-US" dirty="0">
                <a:effectLst/>
                <a:latin typeface="SFMono-Regular"/>
              </a:rPr>
              <a:t> - </a:t>
            </a:r>
            <a:r>
              <a:rPr lang="en-US" dirty="0" err="1">
                <a:effectLst/>
                <a:latin typeface="SFMono-Regular"/>
              </a:rPr>
              <a:t>self.SPEED_MIN</a:t>
            </a:r>
            <a:r>
              <a:rPr lang="en-US" dirty="0">
                <a:effectLst/>
                <a:latin typeface="SFMono-Regular"/>
              </a:rPr>
              <a:t>) return np.int(</a:t>
            </a:r>
            <a:r>
              <a:rPr lang="en-US" dirty="0" err="1">
                <a:effectLst/>
                <a:latin typeface="SFMono-Regular"/>
              </a:rPr>
              <a:t>np.clip</a:t>
            </a:r>
            <a:r>
              <a:rPr lang="en-US" dirty="0">
                <a:effectLst/>
                <a:latin typeface="SFMono-Regular"/>
              </a:rPr>
              <a:t>(</a:t>
            </a:r>
            <a:r>
              <a:rPr lang="en-US" dirty="0" err="1">
                <a:effectLst/>
                <a:latin typeface="SFMono-Regular"/>
              </a:rPr>
              <a:t>np.round</a:t>
            </a:r>
            <a:r>
              <a:rPr lang="en-US" dirty="0">
                <a:effectLst/>
                <a:latin typeface="SFMono-Regular"/>
              </a:rPr>
              <a:t>(x * (</a:t>
            </a:r>
            <a:r>
              <a:rPr lang="en-US" dirty="0" err="1">
                <a:effectLst/>
                <a:latin typeface="SFMono-Regular"/>
              </a:rPr>
              <a:t>self.SPEED_COUNT</a:t>
            </a:r>
            <a:r>
              <a:rPr lang="en-US" dirty="0">
                <a:effectLst/>
                <a:latin typeface="SFMono-Regular"/>
              </a:rPr>
              <a:t> - 1)), 0, </a:t>
            </a:r>
            <a:r>
              <a:rPr lang="en-US" dirty="0" err="1">
                <a:effectLst/>
                <a:latin typeface="SFMono-Regular"/>
              </a:rPr>
              <a:t>self.SPEED_COUNT</a:t>
            </a:r>
            <a:r>
              <a:rPr lang="en-US" dirty="0">
                <a:effectLst/>
                <a:latin typeface="SFMono-Regular"/>
              </a:rPr>
              <a:t> - 1))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2577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https://github.com/eleurent/highway-env/blob/master/highway_env/envs/highway_env.py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RIGHT_LANE_REWARD: float = 0.1</a:t>
            </a:r>
          </a:p>
          <a:p>
            <a:pPr lvl="1"/>
            <a:r>
              <a:rPr lang="en-US" dirty="0"/>
              <a:t>"""The reward received when driving on the right-most lanes, linearly mapped to zero for other lanes."""</a:t>
            </a:r>
          </a:p>
          <a:p>
            <a:r>
              <a:rPr lang="en-US" dirty="0"/>
              <a:t>HIGH_SPEED_REWARD: float = 0.4</a:t>
            </a:r>
          </a:p>
          <a:p>
            <a:pPr lvl="1"/>
            <a:r>
              <a:rPr lang="en-US" dirty="0"/>
              <a:t>"""The reward received when driving at full speed, linearly mapped to zero for lower speeds according to config["</a:t>
            </a:r>
            <a:r>
              <a:rPr lang="en-US" dirty="0" err="1"/>
              <a:t>reward_speed_range</a:t>
            </a:r>
            <a:r>
              <a:rPr lang="en-US" dirty="0"/>
              <a:t>"]."""</a:t>
            </a:r>
          </a:p>
          <a:p>
            <a:r>
              <a:rPr lang="en-US" dirty="0"/>
              <a:t>LANE_CHANGE_REWARD: float = 0</a:t>
            </a:r>
          </a:p>
          <a:p>
            <a:pPr lvl="1"/>
            <a:r>
              <a:rPr lang="en-US" dirty="0"/>
              <a:t>"""The reward received at each lane change action.""“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587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SFMono-Regular"/>
              </a:rPr>
              <a:t>https://github.com/eleurent/highway-env/blob/master/highway_env/envs/highway_env.py</a:t>
            </a:r>
          </a:p>
          <a:p>
            <a:r>
              <a:rPr lang="en-US" dirty="0">
                <a:effectLst/>
                <a:latin typeface="SFMono-Regular"/>
              </a:rPr>
              <a:t>def </a:t>
            </a:r>
            <a:r>
              <a:rPr lang="en-US" dirty="0" err="1">
                <a:effectLst/>
                <a:latin typeface="SFMono-Regular"/>
              </a:rPr>
              <a:t>all_side_lanes</a:t>
            </a:r>
            <a:r>
              <a:rPr lang="en-US" dirty="0">
                <a:effectLst/>
                <a:latin typeface="SFMono-Regular"/>
              </a:rPr>
              <a:t>(self, 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: </a:t>
            </a:r>
            <a:r>
              <a:rPr lang="en-US" dirty="0" err="1">
                <a:effectLst/>
                <a:latin typeface="SFMono-Regular"/>
              </a:rPr>
              <a:t>LaneIndex</a:t>
            </a:r>
            <a:r>
              <a:rPr lang="en-US" dirty="0">
                <a:effectLst/>
                <a:latin typeface="SFMono-Regular"/>
              </a:rPr>
              <a:t>) -&gt; List[</a:t>
            </a:r>
            <a:r>
              <a:rPr lang="en-US" dirty="0" err="1">
                <a:effectLst/>
                <a:latin typeface="SFMono-Regular"/>
              </a:rPr>
              <a:t>LaneIndex</a:t>
            </a:r>
            <a:r>
              <a:rPr lang="en-US" dirty="0">
                <a:effectLst/>
                <a:latin typeface="SFMono-Regular"/>
              </a:rPr>
              <a:t>]: """ :param 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: the index of a lane. :return: all lanes belonging to the same road. """ return [(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[0], 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[1], </a:t>
            </a:r>
            <a:r>
              <a:rPr lang="en-US" dirty="0" err="1">
                <a:effectLst/>
                <a:latin typeface="SFMono-Regular"/>
              </a:rPr>
              <a:t>i</a:t>
            </a:r>
            <a:r>
              <a:rPr lang="en-US" dirty="0">
                <a:effectLst/>
                <a:latin typeface="SFMono-Regular"/>
              </a:rPr>
              <a:t>) for </a:t>
            </a:r>
            <a:r>
              <a:rPr lang="en-US" dirty="0" err="1">
                <a:effectLst/>
                <a:latin typeface="SFMono-Regular"/>
              </a:rPr>
              <a:t>i</a:t>
            </a:r>
            <a:r>
              <a:rPr lang="en-US" dirty="0">
                <a:effectLst/>
                <a:latin typeface="SFMono-Regular"/>
              </a:rPr>
              <a:t> in range(</a:t>
            </a:r>
            <a:r>
              <a:rPr lang="en-US" dirty="0" err="1">
                <a:effectLst/>
                <a:latin typeface="SFMono-Regular"/>
              </a:rPr>
              <a:t>len</a:t>
            </a:r>
            <a:r>
              <a:rPr lang="en-US" dirty="0">
                <a:effectLst/>
                <a:latin typeface="SFMono-Regular"/>
              </a:rPr>
              <a:t>(</a:t>
            </a:r>
            <a:r>
              <a:rPr lang="en-US" dirty="0" err="1">
                <a:effectLst/>
                <a:latin typeface="SFMono-Regular"/>
              </a:rPr>
              <a:t>self.graph</a:t>
            </a:r>
            <a:r>
              <a:rPr lang="en-US" dirty="0">
                <a:effectLst/>
                <a:latin typeface="SFMono-Regular"/>
              </a:rPr>
              <a:t>[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[0]][</a:t>
            </a:r>
            <a:r>
              <a:rPr lang="en-US" dirty="0" err="1">
                <a:effectLst/>
                <a:latin typeface="SFMono-Regular"/>
              </a:rPr>
              <a:t>lane_index</a:t>
            </a:r>
            <a:r>
              <a:rPr lang="en-US" dirty="0">
                <a:effectLst/>
                <a:latin typeface="SFMono-Regular"/>
              </a:rPr>
              <a:t>[1]]))]</a:t>
            </a:r>
          </a:p>
          <a:p>
            <a:r>
              <a:rPr lang="en-US" dirty="0">
                <a:effectLst/>
                <a:latin typeface="SFMono-Regular"/>
              </a:rPr>
              <a:t>https://github.com/eleurent/highway-env/blob/3ef36a0fb17f91769ecac9581206bd51cce41108/highway_env/road/road.py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_from, _to, _id </a:t>
            </a:r>
            <a:r>
              <a:rPr lang="en-US" b="0" i="0" dirty="0">
                <a:effectLst/>
                <a:latin typeface="SFMono-Regular"/>
              </a:rPr>
              <a:t>=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SFMono-Regular"/>
              </a:rPr>
              <a:t>lane_index</a:t>
            </a:r>
            <a:endParaRPr lang="en-US" b="0" i="0" dirty="0">
              <a:solidFill>
                <a:srgbClr val="24292E"/>
              </a:solidFill>
              <a:effectLst/>
              <a:latin typeface="SFMono-Regular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SFMono-Regular"/>
            </a:endParaRP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X: [-1, .5] y: [0,1]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38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eurent/highway-env/blob/d6ef0d6d766c3b54a9f06cba3f09677d718109c3/docs/source/actions/index.rst#id1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leurent/highway-env/blob/d6ef0d6d766c3b54a9f06cba3f09677d718109c3/docs/source/actions/index.rst#id1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leurent.github.io/highway-env/" TargetMode="External"/><Relationship Id="rId2" Type="http://schemas.openxmlformats.org/officeDocument/2006/relationships/hyperlink" Target="https://github.com/eleurent/highway-env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leurent/rl-agents#trailblazer" TargetMode="External"/><Relationship Id="rId13" Type="http://schemas.openxmlformats.org/officeDocument/2006/relationships/hyperlink" Target="https://github.com/eleurent/rl-agents#dqn-deep-q-network" TargetMode="External"/><Relationship Id="rId3" Type="http://schemas.openxmlformats.org/officeDocument/2006/relationships/hyperlink" Target="https://github.com/eleurent/rl-agents#vi-value-iteration" TargetMode="External"/><Relationship Id="rId7" Type="http://schemas.openxmlformats.org/officeDocument/2006/relationships/hyperlink" Target="https://github.com/eleurent/rl-agents#olop-open-loop-optimistic-planning" TargetMode="External"/><Relationship Id="rId12" Type="http://schemas.openxmlformats.org/officeDocument/2006/relationships/hyperlink" Target="https://github.com/eleurent/rl-agents#irp-interval-based-robust-planning" TargetMode="External"/><Relationship Id="rId2" Type="http://schemas.openxmlformats.org/officeDocument/2006/relationships/hyperlink" Target="https://github.com/eleurent/rl-ag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leurent/rl-agents#opd-optimistic-planning-for-deterministic-systems" TargetMode="External"/><Relationship Id="rId11" Type="http://schemas.openxmlformats.org/officeDocument/2006/relationships/hyperlink" Target="https://github.com/eleurent/rl-agents#drop-discrete-robust-optimistic-planning" TargetMode="External"/><Relationship Id="rId5" Type="http://schemas.openxmlformats.org/officeDocument/2006/relationships/hyperlink" Target="https://github.com/eleurent/rl-agents#uct-upper-confidence-bounds-applied-to-trees" TargetMode="External"/><Relationship Id="rId15" Type="http://schemas.openxmlformats.org/officeDocument/2006/relationships/hyperlink" Target="https://github.com/eleurent/rl-agents#bftq-budgeted-fitted-q" TargetMode="External"/><Relationship Id="rId10" Type="http://schemas.openxmlformats.org/officeDocument/2006/relationships/hyperlink" Target="https://github.com/eleurent/rl-agents#rvi-robust-value-iteration" TargetMode="External"/><Relationship Id="rId4" Type="http://schemas.openxmlformats.org/officeDocument/2006/relationships/hyperlink" Target="https://github.com/eleurent/rl-agents#cem-cross-entropy-method" TargetMode="External"/><Relationship Id="rId9" Type="http://schemas.openxmlformats.org/officeDocument/2006/relationships/hyperlink" Target="https://github.com/eleurent/rl-agents#plaT%CE%B3poos" TargetMode="External"/><Relationship Id="rId14" Type="http://schemas.openxmlformats.org/officeDocument/2006/relationships/hyperlink" Target="https://github.com/eleurent/rl-agents#ftq-fitted-q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LR-RM/stable-baselines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400" dirty="0"/>
              <a:t>Lab3  DQN for </a:t>
            </a:r>
            <a:r>
              <a:rPr lang="en-US" sz="4400"/>
              <a:t>Highway Driving</a:t>
            </a:r>
            <a:endParaRPr lang="en-US" sz="4400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Zonghua Gu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E4C-4642-794D-A2FD-70F6B81535F5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486150" y="562451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76FB5-D22A-4B30-8201-4391A28770C9}"/>
              </a:ext>
            </a:extLst>
          </p:cNvPr>
          <p:cNvSpPr/>
          <p:nvPr/>
        </p:nvSpPr>
        <p:spPr>
          <a:xfrm>
            <a:off x="2337253" y="6563711"/>
            <a:ext cx="44694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Acknowledgement: slides based on https://github.com/eleurent/highway-env</a:t>
            </a:r>
            <a:endParaRPr lang="en-SE" sz="10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C66DCD1-4DE3-4961-8377-20043FFD1F1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49762"/>
            <a:ext cx="85344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2892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EB43-5472-4536-AD66-B1CCC615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action.py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13033-35AD-4EFD-B8AD-8EBD73E3C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8862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ContinuousAction</a:t>
            </a:r>
            <a:r>
              <a:rPr lang="en-US" dirty="0"/>
              <a:t>(</a:t>
            </a:r>
            <a:r>
              <a:rPr lang="en-US" dirty="0" err="1"/>
              <a:t>ActionType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Continuous action space for throttle and/or steering angle. If both throttle and steering are enabled, they are set in this order: [throttle, steering]. The space intervals are always [-1, 1], but are mapped to throttle/steering intervals through configurations.</a:t>
            </a:r>
          </a:p>
          <a:p>
            <a:pPr lvl="1"/>
            <a:r>
              <a:rPr lang="en-US" dirty="0"/>
              <a:t>ACCELERATION_RANGE = (-5, 5.0)</a:t>
            </a:r>
          </a:p>
          <a:p>
            <a:pPr lvl="2"/>
            <a:r>
              <a:rPr lang="en-US" dirty="0"/>
              <a:t>[-x, x], in m/s²</a:t>
            </a:r>
          </a:p>
          <a:p>
            <a:pPr lvl="1"/>
            <a:r>
              <a:rPr lang="en-US" dirty="0"/>
              <a:t>STEERING_RANGE = (-</a:t>
            </a:r>
            <a:r>
              <a:rPr lang="en-US" dirty="0" err="1"/>
              <a:t>np.pi</a:t>
            </a:r>
            <a:r>
              <a:rPr lang="en-US" dirty="0"/>
              <a:t> / 4, </a:t>
            </a:r>
            <a:r>
              <a:rPr lang="en-US" dirty="0" err="1"/>
              <a:t>np.pi</a:t>
            </a:r>
            <a:r>
              <a:rPr lang="en-US" dirty="0"/>
              <a:t> / 4)</a:t>
            </a:r>
          </a:p>
          <a:p>
            <a:pPr lvl="2"/>
            <a:r>
              <a:rPr lang="en-US" dirty="0"/>
              <a:t>[-x, x], in rad</a:t>
            </a:r>
          </a:p>
          <a:p>
            <a:r>
              <a:rPr lang="en-US" b="0" i="0" dirty="0">
                <a:effectLst/>
                <a:latin typeface="SFMono-Regular"/>
              </a:rPr>
              <a:t>class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effectLst/>
                <a:latin typeface="SFMono-Regular"/>
              </a:rPr>
              <a:t>DiscreteMetaAction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effectLst/>
                <a:latin typeface="SFMono-Regular"/>
              </a:rPr>
              <a:t>ActionType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)</a:t>
            </a:r>
          </a:p>
          <a:p>
            <a:pPr lvl="1"/>
            <a:r>
              <a:rPr lang="en-US" dirty="0"/>
              <a:t>Discrete action space of meta-actions: lane changes, and cruise control set-point.</a:t>
            </a:r>
          </a:p>
          <a:p>
            <a:pPr lvl="1"/>
            <a:r>
              <a:rPr lang="en-US" dirty="0"/>
              <a:t>ACTIONS_ALL = {0: 'LANE_LEFT', 1: 'IDLE’, 2: 'LANE_RIGHT', 3: 'FASTER’, 4: 'SLOWER'}</a:t>
            </a:r>
          </a:p>
          <a:p>
            <a:pPr lvl="2"/>
            <a:r>
              <a:rPr lang="en-US" dirty="0"/>
              <a:t>A mapping of action indexes to labels.</a:t>
            </a:r>
          </a:p>
          <a:p>
            <a:pPr lvl="1"/>
            <a:r>
              <a:rPr lang="en-US" dirty="0"/>
              <a:t>ACTIONS_LONGI = {0: 'SLOWER', 1: 'IDLE', 2: 'FASTER'}</a:t>
            </a:r>
          </a:p>
          <a:p>
            <a:pPr lvl="2"/>
            <a:r>
              <a:rPr lang="en-US" dirty="0"/>
              <a:t>A mapping of longitudinal action indexes to labels.</a:t>
            </a:r>
          </a:p>
          <a:p>
            <a:pPr lvl="1"/>
            <a:r>
              <a:rPr lang="en-US" dirty="0"/>
              <a:t>ACTIONS_LAT = {0: 'LANE_LEFT', 1: 'IDLE', 2: 'LANE_RIGHT’}</a:t>
            </a:r>
          </a:p>
          <a:p>
            <a:pPr lvl="2"/>
            <a:r>
              <a:rPr lang="en-US" dirty="0"/>
              <a:t>A mapping of lateral action indexes to labels.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CF2CB-A9F7-4895-BC34-152F7B2E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B4CC9E-B8C9-49B0-B5F8-03193E1BA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440740"/>
            <a:ext cx="5029201" cy="10933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17747A-B5E0-45C2-90A4-9728DAC83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4657566"/>
            <a:ext cx="4038600" cy="220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17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3B61-9BE2-4E83-8E27-60AB370E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are controller targets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8F6B4-3B89-4D73-84BD-97666D345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The </a:t>
            </a:r>
            <a:r>
              <a:rPr lang="en-US" b="0" i="0" u="none" strike="noStrike" dirty="0">
                <a:effectLst/>
                <a:latin typeface="-apple-system"/>
                <a:hlinkClick r:id="rId3"/>
              </a:rPr>
              <a:t>:</a:t>
            </a:r>
            <a:r>
              <a:rPr lang="en-US" b="0" i="0" u="none" strike="noStrike" dirty="0" err="1">
                <a:effectLst/>
                <a:latin typeface="-apple-system"/>
                <a:hlinkClick r:id="rId3"/>
              </a:rPr>
              <a:t>py:class</a:t>
            </a:r>
            <a:r>
              <a:rPr lang="en-US" b="0" i="0" u="none" strike="noStrike" dirty="0">
                <a:effectLst/>
                <a:latin typeface="-apple-system"/>
                <a:hlinkClick r:id="rId3"/>
              </a:rPr>
              <a:t>:`~</a:t>
            </a:r>
            <a:r>
              <a:rPr lang="en-US" b="0" i="0" u="none" strike="noStrike" dirty="0" err="1">
                <a:effectLst/>
                <a:latin typeface="-apple-system"/>
                <a:hlinkClick r:id="rId3"/>
              </a:rPr>
              <a:t>highway_env.envs.common.action.DiscreteMetaAction</a:t>
            </a:r>
            <a:r>
              <a:rPr lang="en-US" b="0" i="0" u="none" strike="noStrike" dirty="0">
                <a:effectLst/>
                <a:latin typeface="-apple-system"/>
                <a:hlinkClick r:id="rId3"/>
              </a:rPr>
              <a:t>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type adds a layer of </a:t>
            </a:r>
            <a:r>
              <a:rPr lang="en-US" b="0" i="0" u="none" strike="noStrike" dirty="0">
                <a:effectLst/>
                <a:latin typeface="-apple-system"/>
                <a:hlinkClick r:id="rId4"/>
              </a:rPr>
              <a:t>:</a:t>
            </a:r>
            <a:r>
              <a:rPr lang="en-US" b="0" i="0" u="none" strike="noStrike" dirty="0" err="1">
                <a:effectLst/>
                <a:latin typeface="-apple-system"/>
                <a:hlinkClick r:id="rId4"/>
              </a:rPr>
              <a:t>ref:`speed</a:t>
            </a:r>
            <a:r>
              <a:rPr lang="en-US" b="0" i="0" u="none" strike="noStrike" dirty="0">
                <a:effectLst/>
                <a:latin typeface="-apple-system"/>
                <a:hlinkClick r:id="rId4"/>
              </a:rPr>
              <a:t> and steering controllers &lt;</a:t>
            </a:r>
            <a:r>
              <a:rPr lang="en-US" b="0" i="0" u="none" strike="noStrike" dirty="0" err="1">
                <a:effectLst/>
                <a:latin typeface="-apple-system"/>
                <a:hlinkClick r:id="rId4"/>
              </a:rPr>
              <a:t>vehicle_controller</a:t>
            </a:r>
            <a:r>
              <a:rPr lang="en-US" b="0" i="0" u="none" strike="noStrike" dirty="0">
                <a:effectLst/>
                <a:latin typeface="-apple-system"/>
                <a:hlinkClick r:id="rId4"/>
              </a:rPr>
              <a:t>&gt;`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on top of the continuous low-level control, so that the ego-vehicle can automatically follow the road at a desired velocity. Then, the available </a:t>
            </a: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meta-actions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consist in </a:t>
            </a:r>
            <a:r>
              <a:rPr lang="en-US" b="0" i="1" dirty="0">
                <a:solidFill>
                  <a:srgbClr val="24292E"/>
                </a:solidFill>
                <a:effectLst/>
                <a:latin typeface="-apple-system"/>
              </a:rPr>
              <a:t>changing the target lane and speed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that are used as setpoints for the low-level controllers.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C1D60-D6F2-4C6C-8B9C-1ECADB83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47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9A688-96CA-4416-85E5-2B6E5851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vehicle/controller.py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D34D1-6B76-4D73-88D0-FEB085E31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95400"/>
            <a:ext cx="32004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 vehicle piloted by two low-level controllers, allowing high-level actions such as cruise control and lane changes.</a:t>
            </a:r>
          </a:p>
          <a:p>
            <a:pPr lvl="1"/>
            <a:r>
              <a:rPr lang="en-US" dirty="0"/>
              <a:t>The longitudinal controller is a speed controller;</a:t>
            </a:r>
          </a:p>
          <a:p>
            <a:pPr lvl="1"/>
            <a:r>
              <a:rPr lang="en-US" dirty="0"/>
              <a:t>The lateral controller is a heading controller cascaded with a lateral position controller.</a:t>
            </a:r>
          </a:p>
          <a:p>
            <a:pPr lvl="1"/>
            <a:r>
              <a:rPr lang="en-US" dirty="0"/>
              <a:t>Control algorithm is Proportional control.</a:t>
            </a:r>
          </a:p>
          <a:p>
            <a:pPr lvl="1"/>
            <a:r>
              <a:rPr lang="en-US" dirty="0"/>
              <a:t>Vehicle model is dynamical bicycle model, with tire friction and slipping.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6C12A-11E5-40BA-BB93-BD8D12F7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FD88FB-23B0-4C9B-AE86-92323DA4C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798" y="1562906"/>
            <a:ext cx="5830139" cy="483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35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1836-3A3C-40C1-9CA5-EA7FB28C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highway_env.py </a:t>
            </a:r>
            <a:r>
              <a:rPr lang="en-US" altLang="zh-CN" dirty="0" err="1"/>
              <a:t>default_config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4311-292F-431D-A0B5-D2B5F069C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In def </a:t>
            </a:r>
            <a:r>
              <a:rPr lang="en-US" altLang="zh-CN" dirty="0" err="1"/>
              <a:t>default_config</a:t>
            </a:r>
            <a:r>
              <a:rPr lang="en-US" altLang="zh-CN" dirty="0"/>
              <a:t>(</a:t>
            </a:r>
            <a:r>
              <a:rPr lang="en-US" altLang="zh-CN" dirty="0" err="1"/>
              <a:t>cls</a:t>
            </a:r>
            <a:r>
              <a:rPr lang="en-US" altLang="zh-CN" dirty="0"/>
              <a:t>) -&gt; </a:t>
            </a:r>
            <a:r>
              <a:rPr lang="en-US" altLang="zh-CN" dirty="0" err="1"/>
              <a:t>dict</a:t>
            </a:r>
            <a:r>
              <a:rPr lang="en-US" altLang="zh-CN" dirty="0"/>
              <a:t>:</a:t>
            </a:r>
            <a:endParaRPr lang="en-US" dirty="0"/>
          </a:p>
          <a:p>
            <a:pPr lvl="1"/>
            <a:r>
              <a:rPr lang="en-US" dirty="0"/>
              <a:t>"</a:t>
            </a:r>
            <a:r>
              <a:rPr lang="en-US" dirty="0" err="1"/>
              <a:t>collision_reward</a:t>
            </a:r>
            <a:r>
              <a:rPr lang="en-US" dirty="0"/>
              <a:t>": -1,    # The reward received when colliding with a vehicle.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right_lane_reward</a:t>
            </a:r>
            <a:r>
              <a:rPr lang="en-US" dirty="0"/>
              <a:t>": 0.1,  # The reward received when driving on the right-most lanes, linearly mapped to zero for other lanes.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high_speed_reward</a:t>
            </a:r>
            <a:r>
              <a:rPr lang="en-US" dirty="0"/>
              <a:t>": 0.4,  # The reward received when driving at full speed, linearly mapped to zero for lower speeds according to config["</a:t>
            </a:r>
            <a:r>
              <a:rPr lang="en-US" dirty="0" err="1"/>
              <a:t>reward_speed_range</a:t>
            </a:r>
            <a:r>
              <a:rPr lang="en-US" dirty="0"/>
              <a:t>"].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lane_change_reward</a:t>
            </a:r>
            <a:r>
              <a:rPr lang="en-US" dirty="0"/>
              <a:t>": 0,   # The reward received at each lane change action.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reward_speed_range</a:t>
            </a:r>
            <a:r>
              <a:rPr lang="en-US" dirty="0"/>
              <a:t>": [20, 30],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FCF74-212C-4862-85DC-1286D3CF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200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B586-A165-4B57-9C69-8576D76B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highway_env.py _reward()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6A3B9-3532-4BA9-8F8A-A0663B03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65CD3F-96D5-4E2B-BBC8-11E42C20C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2" y="1219200"/>
            <a:ext cx="9046496" cy="512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25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0615-9A10-4D70-98CA-8751E9D7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highway_env.py _reward() Explanations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75A3A1-B6C5-4F7E-B6A3-633018CCC3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47911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If crashed, add </a:t>
                </a:r>
                <a:r>
                  <a:rPr lang="en-US" dirty="0" err="1"/>
                  <a:t>collision_reward</a:t>
                </a:r>
                <a:r>
                  <a:rPr lang="en-US" dirty="0"/>
                  <a:t> (-1)</a:t>
                </a:r>
              </a:p>
              <a:p>
                <a:r>
                  <a:rPr lang="en-US" dirty="0"/>
                  <a:t>Add </a:t>
                </a:r>
                <a:r>
                  <a:rPr lang="en-US" dirty="0" err="1"/>
                  <a:t>right_lane_reward</a:t>
                </a:r>
                <a:r>
                  <a:rPr lang="en-US" dirty="0"/>
                  <a:t>*Lane/max(nLanes-1,1)</a:t>
                </a:r>
              </a:p>
              <a:p>
                <a:pPr lvl="1"/>
                <a:r>
                  <a:rPr lang="en-US" dirty="0" err="1"/>
                  <a:t>lane_index</a:t>
                </a:r>
                <a:r>
                  <a:rPr lang="en-US" dirty="0"/>
                  <a:t> has 3 elements (from, to, id), so </a:t>
                </a:r>
                <a:r>
                  <a:rPr lang="en-US" dirty="0" err="1"/>
                  <a:t>lane_index</a:t>
                </a:r>
                <a:r>
                  <a:rPr lang="en-US" dirty="0"/>
                  <a:t>[2] is the lane id. For </a:t>
                </a:r>
                <a:r>
                  <a:rPr lang="en-US" dirty="0" err="1"/>
                  <a:t>self.vehicle</a:t>
                </a:r>
                <a:r>
                  <a:rPr lang="en-US" dirty="0"/>
                  <a:t>, consider the target lane; for other vehicles, consider the current lane</a:t>
                </a:r>
              </a:p>
              <a:p>
                <a:pPr lvl="1"/>
                <a:r>
                  <a:rPr lang="en-US" dirty="0" err="1"/>
                  <a:t>neighbours</a:t>
                </a:r>
                <a:r>
                  <a:rPr lang="en-US" dirty="0"/>
                  <a:t> contains all lanes in the same road.</a:t>
                </a:r>
              </a:p>
              <a:p>
                <a:pPr lvl="1"/>
                <a:r>
                  <a:rPr lang="en-US" dirty="0"/>
                  <a:t>Suppose </a:t>
                </a:r>
                <a:r>
                  <a:rPr lang="en-US" dirty="0" err="1"/>
                  <a:t>nLanes</a:t>
                </a:r>
                <a:r>
                  <a:rPr lang="en-US" dirty="0"/>
                  <a:t>=2, if Lane=0 (left lane),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.1∗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; if Lane=1 (right lane), then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.1∗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utils.lmap</a:t>
                </a:r>
                <a:r>
                  <a:rPr lang="en-US" dirty="0"/>
                  <a:t>(v: float, x: Interval, y: Interval) -&gt; float</a:t>
                </a:r>
              </a:p>
              <a:p>
                <a:pPr lvl="1"/>
                <a:r>
                  <a:rPr lang="en-US" dirty="0"/>
                  <a:t>Linear map of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within range x=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to desired range y=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returns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 </a:t>
                </a:r>
                <a:r>
                  <a:rPr lang="en-US" dirty="0" err="1"/>
                  <a:t>high_speed_reward</a:t>
                </a:r>
                <a:r>
                  <a:rPr lang="en-US" dirty="0"/>
                  <a:t> *</a:t>
                </a:r>
                <a:r>
                  <a:rPr lang="en-US" dirty="0" err="1"/>
                  <a:t>scaled_speed</a:t>
                </a:r>
                <a:r>
                  <a:rPr lang="en-US" dirty="0"/>
                  <a:t>=.4*</a:t>
                </a:r>
                <a:r>
                  <a:rPr lang="en-US" dirty="0" err="1"/>
                  <a:t>np.clip</a:t>
                </a:r>
                <a:r>
                  <a:rPr lang="en-US" dirty="0"/>
                  <a:t>(</a:t>
                </a:r>
                <a:r>
                  <a:rPr lang="en-US" dirty="0" err="1"/>
                  <a:t>scaled_speed</a:t>
                </a:r>
                <a:r>
                  <a:rPr lang="en-US" dirty="0"/>
                  <a:t>, 0, 1)</a:t>
                </a:r>
              </a:p>
              <a:p>
                <a:pPr lvl="1"/>
                <a:r>
                  <a:rPr lang="en-US" dirty="0" err="1"/>
                  <a:t>scaled_speed</a:t>
                </a:r>
                <a:r>
                  <a:rPr lang="en-US" dirty="0"/>
                  <a:t> = </a:t>
                </a:r>
                <a:r>
                  <a:rPr lang="en-US" dirty="0" err="1"/>
                  <a:t>utils.lmap</a:t>
                </a:r>
                <a:r>
                  <a:rPr lang="en-US" dirty="0"/>
                  <a:t>(</a:t>
                </a:r>
                <a:r>
                  <a:rPr lang="en-US" dirty="0" err="1"/>
                  <a:t>self.vehicle.speed</a:t>
                </a:r>
                <a:r>
                  <a:rPr lang="en-US" dirty="0"/>
                  <a:t>, </a:t>
                </a:r>
                <a:r>
                  <a:rPr lang="en-US" dirty="0" err="1"/>
                  <a:t>self.config</a:t>
                </a:r>
                <a:r>
                  <a:rPr lang="en-US" dirty="0"/>
                  <a:t>["</a:t>
                </a:r>
                <a:r>
                  <a:rPr lang="en-US" dirty="0" err="1"/>
                  <a:t>reward_speed_range</a:t>
                </a:r>
                <a:r>
                  <a:rPr lang="en-US" dirty="0"/>
                  <a:t>"], [0, 1])</a:t>
                </a:r>
              </a:p>
              <a:p>
                <a:pPr lvl="1"/>
                <a:r>
                  <a:rPr lang="en-US" dirty="0" err="1"/>
                  <a:t>np.clip</a:t>
                </a:r>
                <a:r>
                  <a:rPr lang="en-US" dirty="0"/>
                  <a:t>(</a:t>
                </a:r>
                <a:r>
                  <a:rPr lang="en-US" dirty="0" err="1"/>
                  <a:t>scaled_speed</a:t>
                </a:r>
                <a:r>
                  <a:rPr lang="en-US" dirty="0"/>
                  <a:t>, 0, 1)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(</m:t>
                    </m:r>
                    <m:r>
                      <m:rPr>
                        <m:nor/>
                      </m:rPr>
                      <a:rPr lang="en-US" dirty="0" smtClean="0"/>
                      <m:t>if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∉[20,30]</m:t>
                    </m:r>
                  </m:oMath>
                </a14:m>
                <a:r>
                  <a:rPr lang="en-US" b="0" i="0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clip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output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to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within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reward = </a:t>
                </a:r>
                <a:r>
                  <a:rPr lang="en-US" dirty="0" err="1"/>
                  <a:t>utils.lmap</a:t>
                </a:r>
                <a:r>
                  <a:rPr lang="en-US" dirty="0"/>
                  <a:t>(reward, [-1, .5], [0,1])</a:t>
                </a:r>
              </a:p>
              <a:p>
                <a:pPr lvl="1"/>
                <a:r>
                  <a:rPr lang="en-US" dirty="0"/>
                  <a:t>Min reward=-1 (</a:t>
                </a:r>
                <a:r>
                  <a:rPr lang="en-US" dirty="0" err="1"/>
                  <a:t>collision_reward</a:t>
                </a:r>
                <a:r>
                  <a:rPr lang="en-US" dirty="0"/>
                  <a:t>); Max reward=.1+.4 (</a:t>
                </a:r>
                <a:r>
                  <a:rPr lang="en-US" dirty="0" err="1"/>
                  <a:t>right_lane_reward</a:t>
                </a:r>
                <a:r>
                  <a:rPr lang="en-US" dirty="0"/>
                  <a:t>+ </a:t>
                </a:r>
                <a:r>
                  <a:rPr lang="en-US" dirty="0" err="1"/>
                  <a:t>high_speed_reward</a:t>
                </a:r>
                <a:r>
                  <a:rPr lang="en-US" dirty="0"/>
                  <a:t> ); 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75A3A1-B6C5-4F7E-B6A3-633018CCC3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479110"/>
              </a:xfrm>
              <a:blipFill>
                <a:blip r:embed="rId3"/>
                <a:stretch>
                  <a:fillRect l="-667" t="-1670" r="-1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8D3D5-8831-4A0A-9CC5-D970B8F9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2941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E07C-7EDB-4A32-B580-4FAC46F7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roundabout_env.py _reward(self, action: int)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693D6-85E6-445A-A206-8F011F3A2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8730274" cy="26670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In def </a:t>
            </a:r>
            <a:r>
              <a:rPr lang="en-US" altLang="zh-CN" dirty="0" err="1"/>
              <a:t>default_config</a:t>
            </a:r>
            <a:r>
              <a:rPr lang="en-US" altLang="zh-CN" dirty="0"/>
              <a:t>(</a:t>
            </a:r>
            <a:r>
              <a:rPr lang="en-US" altLang="zh-CN" dirty="0" err="1"/>
              <a:t>cls</a:t>
            </a:r>
            <a:r>
              <a:rPr lang="en-US" altLang="zh-CN" dirty="0"/>
              <a:t>) -&gt; </a:t>
            </a:r>
            <a:r>
              <a:rPr lang="en-US" altLang="zh-CN" dirty="0" err="1"/>
              <a:t>dict</a:t>
            </a:r>
            <a:r>
              <a:rPr lang="en-US" altLang="zh-CN" dirty="0"/>
              <a:t>: </a:t>
            </a:r>
            <a:r>
              <a:rPr lang="en-US" dirty="0"/>
              <a:t>"</a:t>
            </a:r>
            <a:r>
              <a:rPr lang="en-US" dirty="0" err="1"/>
              <a:t>collision_reward</a:t>
            </a:r>
            <a:r>
              <a:rPr lang="en-US" dirty="0"/>
              <a:t>": -1, "</a:t>
            </a:r>
            <a:r>
              <a:rPr lang="en-US" dirty="0" err="1"/>
              <a:t>high_speed_reward</a:t>
            </a:r>
            <a:r>
              <a:rPr lang="en-US" dirty="0"/>
              <a:t>": 0.2, "</a:t>
            </a:r>
            <a:r>
              <a:rPr lang="en-US" dirty="0" err="1"/>
              <a:t>right_lane_reward</a:t>
            </a:r>
            <a:r>
              <a:rPr lang="en-US" dirty="0"/>
              <a:t>": 0, "</a:t>
            </a:r>
            <a:r>
              <a:rPr lang="en-US" dirty="0" err="1"/>
              <a:t>lane_change_reward</a:t>
            </a:r>
            <a:r>
              <a:rPr lang="en-US" dirty="0"/>
              <a:t>": -0.05</a:t>
            </a:r>
          </a:p>
          <a:p>
            <a:r>
              <a:rPr lang="en-US" dirty="0"/>
              <a:t>If crashed, add </a:t>
            </a:r>
            <a:r>
              <a:rPr lang="en-US" dirty="0" err="1"/>
              <a:t>collision_reward</a:t>
            </a:r>
            <a:r>
              <a:rPr lang="en-US" dirty="0"/>
              <a:t>(-1)</a:t>
            </a:r>
          </a:p>
          <a:p>
            <a:r>
              <a:rPr lang="en-US" dirty="0"/>
              <a:t>Add </a:t>
            </a:r>
            <a:r>
              <a:rPr lang="en-US" dirty="0" err="1"/>
              <a:t>high_speed_reward</a:t>
            </a:r>
            <a:r>
              <a:rPr lang="en-US" dirty="0"/>
              <a:t>*scaled speed index</a:t>
            </a:r>
          </a:p>
          <a:p>
            <a:r>
              <a:rPr lang="en-US" dirty="0"/>
              <a:t>Add </a:t>
            </a:r>
            <a:r>
              <a:rPr lang="en-US" dirty="0" err="1"/>
              <a:t>lane_change_reward</a:t>
            </a:r>
            <a:r>
              <a:rPr lang="en-US" dirty="0"/>
              <a:t>*</a:t>
            </a:r>
            <a:r>
              <a:rPr lang="en-US" dirty="0" err="1"/>
              <a:t>lane_change</a:t>
            </a:r>
            <a:endParaRPr lang="en-US" dirty="0"/>
          </a:p>
          <a:p>
            <a:r>
              <a:rPr lang="en-US" dirty="0"/>
              <a:t>reward = </a:t>
            </a:r>
            <a:r>
              <a:rPr lang="en-US" dirty="0" err="1"/>
              <a:t>utils.lmap</a:t>
            </a:r>
            <a:r>
              <a:rPr lang="en-US" dirty="0"/>
              <a:t>(reward, [-1.05, .2], [0,1])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BA065-FF79-4EDD-98DC-B0E428C3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319F8B-7CF6-494B-8F30-B77FC5AAF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21" y="3987409"/>
            <a:ext cx="8773749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341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35DB-3529-454D-A164-0D0BAC5A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create_road</a:t>
            </a:r>
            <a:r>
              <a:rPr lang="en-US" dirty="0"/>
              <a:t>(), </a:t>
            </a:r>
            <a:r>
              <a:rPr lang="en-US" dirty="0" err="1"/>
              <a:t>create_vehicles</a:t>
            </a:r>
            <a:r>
              <a:rPr lang="en-US" dirty="0"/>
              <a:t>()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184F4-9D31-4EAA-91C9-86F87DA41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E2DC2-5EA7-4AD0-BE7C-2E8EBBCB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5EAEF4-66F5-4621-8BD5-30C90C3C0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73" y="1206549"/>
            <a:ext cx="8325853" cy="556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6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4C588-2FA8-47E9-8B0B-2840BC08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B1E22-D49B-4161-A8FD-6C7422DD2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6324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random.py:</a:t>
            </a:r>
          </a:p>
          <a:p>
            <a:r>
              <a:rPr lang="en-US" dirty="0"/>
              <a:t>def act(self, state):</a:t>
            </a:r>
          </a:p>
          <a:p>
            <a:pPr marL="514350" lvl="1" indent="0">
              <a:buNone/>
            </a:pPr>
            <a:r>
              <a:rPr lang="en-US" sz="3200" dirty="0"/>
              <a:t>return </a:t>
            </a:r>
            <a:r>
              <a:rPr lang="en-US" sz="3200" dirty="0" err="1"/>
              <a:t>self.env.action_space.sample</a:t>
            </a:r>
            <a:r>
              <a:rPr lang="en-US" sz="3200" dirty="0"/>
              <a:t>()</a:t>
            </a:r>
          </a:p>
          <a:p>
            <a:r>
              <a:rPr lang="en-US" dirty="0"/>
              <a:t>In </a:t>
            </a:r>
            <a:r>
              <a:rPr lang="en-US" dirty="0" err="1"/>
              <a:t>deep_q_network</a:t>
            </a:r>
            <a:r>
              <a:rPr lang="en-US" dirty="0"/>
              <a:t>/abstract.py:</a:t>
            </a:r>
          </a:p>
          <a:p>
            <a:r>
              <a:rPr lang="en-US" b="0" i="0" dirty="0">
                <a:effectLst/>
                <a:latin typeface="SFMono-Regular"/>
              </a:rPr>
              <a:t>def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effectLst/>
                <a:latin typeface="SFMono-Regular"/>
              </a:rPr>
              <a:t>act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(self, state,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SFMono-Regular"/>
              </a:rPr>
              <a:t>step_exploration_time</a:t>
            </a:r>
            <a:r>
              <a:rPr lang="en-US" b="0" i="0" dirty="0">
                <a:effectLst/>
                <a:latin typeface="SFMono-Regular"/>
              </a:rPr>
              <a:t>=True</a:t>
            </a:r>
            <a:r>
              <a:rPr lang="en-US" b="0" i="0" dirty="0">
                <a:solidFill>
                  <a:srgbClr val="24292E"/>
                </a:solidFill>
                <a:effectLst/>
                <a:latin typeface="SFMono-Regular"/>
              </a:rPr>
              <a:t>):</a:t>
            </a:r>
            <a:endParaRPr lang="en-US" dirty="0"/>
          </a:p>
          <a:p>
            <a:pPr marL="457200" lvl="1" indent="0">
              <a:buNone/>
            </a:pPr>
            <a:r>
              <a:rPr lang="en-US" sz="3000" dirty="0"/>
              <a:t> if </a:t>
            </a:r>
            <a:r>
              <a:rPr lang="en-US" sz="3000" dirty="0" err="1"/>
              <a:t>step_exploration_time</a:t>
            </a:r>
            <a:r>
              <a:rPr lang="en-US" sz="3000" dirty="0"/>
              <a:t>:</a:t>
            </a:r>
          </a:p>
          <a:p>
            <a:pPr marL="457200" lvl="1" indent="0">
              <a:buNone/>
            </a:pPr>
            <a:r>
              <a:rPr lang="en-US" sz="3000" dirty="0"/>
              <a:t>      </a:t>
            </a:r>
            <a:r>
              <a:rPr lang="en-US" sz="3000" dirty="0" err="1"/>
              <a:t>self.exploration_policy.step_time</a:t>
            </a:r>
            <a:r>
              <a:rPr lang="en-US" sz="3000" dirty="0"/>
              <a:t>()</a:t>
            </a:r>
          </a:p>
          <a:p>
            <a:pPr marL="457200" lvl="1" indent="0">
              <a:buNone/>
            </a:pPr>
            <a:r>
              <a:rPr lang="en-US" sz="3000" dirty="0"/>
              <a:t>values = </a:t>
            </a:r>
            <a:r>
              <a:rPr lang="en-US" sz="3000" dirty="0" err="1"/>
              <a:t>self.get_state_action_values</a:t>
            </a:r>
            <a:r>
              <a:rPr lang="en-US" sz="3000" dirty="0"/>
              <a:t>(state)</a:t>
            </a:r>
          </a:p>
          <a:p>
            <a:pPr marL="457200" lvl="1" indent="0">
              <a:buNone/>
            </a:pPr>
            <a:r>
              <a:rPr lang="en-US" sz="3000" dirty="0" err="1"/>
              <a:t>self.exploration_policy.update</a:t>
            </a:r>
            <a:r>
              <a:rPr lang="en-US" sz="3000" dirty="0"/>
              <a:t>(values)</a:t>
            </a:r>
          </a:p>
          <a:p>
            <a:pPr marL="457200" lvl="1" indent="0">
              <a:buNone/>
            </a:pPr>
            <a:r>
              <a:rPr lang="en-US" sz="3000" dirty="0"/>
              <a:t>return </a:t>
            </a:r>
            <a:r>
              <a:rPr lang="en-US" sz="3000" dirty="0" err="1"/>
              <a:t>self.exploration_policy.sample</a:t>
            </a:r>
            <a:r>
              <a:rPr lang="en-US" sz="3000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DBF1A-D0B4-48B6-B1F7-3E36CAF4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0B6FA4-03D7-402F-B0B2-C8FD6DC16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586" y="1378358"/>
            <a:ext cx="2610214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54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9CF0-02D1-48C3-BE8A-99A352F2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 and Agent Configs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15A-5A5E-4A9F-90E3-46DB87639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dirty="0" err="1">
                <a:effectLst/>
                <a:latin typeface="Courier New" panose="02070309020205020404" pitchFamily="49" charset="0"/>
              </a:rPr>
              <a:t>env_config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 = 'configs/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HighwayEnv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/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env.json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’</a:t>
            </a:r>
          </a:p>
          <a:p>
            <a:r>
              <a:rPr lang="en-US" sz="1800" b="0" dirty="0" err="1">
                <a:effectLst/>
                <a:latin typeface="Courier New" panose="02070309020205020404" pitchFamily="49" charset="0"/>
              </a:rPr>
              <a:t>agent_config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 = 'configs/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HighwayEnv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/agents/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DQNAgent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/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dqn.json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'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FA680-83EE-49E3-8E24-A664621C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747032-239E-4C8F-A803-E9147198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" y="2244034"/>
            <a:ext cx="3416581" cy="10355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8D9555-6980-40BA-88CE-31C1B2F8B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467" y="2217090"/>
            <a:ext cx="5699344" cy="41837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8D34D7-28C5-47E7-9F3B-F331296D2639}"/>
              </a:ext>
            </a:extLst>
          </p:cNvPr>
          <p:cNvSpPr txBox="1"/>
          <p:nvPr/>
        </p:nvSpPr>
        <p:spPr>
          <a:xfrm>
            <a:off x="914400" y="3310736"/>
            <a:ext cx="1369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effectLst/>
                <a:latin typeface="Courier New" panose="02070309020205020404" pitchFamily="49" charset="0"/>
              </a:rPr>
              <a:t>env.json</a:t>
            </a:r>
            <a:endParaRPr lang="en-US" b="0" dirty="0">
              <a:effectLst/>
              <a:latin typeface="Courier New" panose="02070309020205020404" pitchFamily="49" charset="0"/>
            </a:endParaRPr>
          </a:p>
          <a:p>
            <a:r>
              <a:rPr lang="en-US" dirty="0">
                <a:latin typeface="+mn-lt"/>
              </a:rPr>
              <a:t>(empty)</a:t>
            </a:r>
            <a:endParaRPr lang="en-SE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9C2A3-A1C8-4F4C-84C3-C0ED12409417}"/>
              </a:ext>
            </a:extLst>
          </p:cNvPr>
          <p:cNvSpPr txBox="1"/>
          <p:nvPr/>
        </p:nvSpPr>
        <p:spPr>
          <a:xfrm>
            <a:off x="5562600" y="6345368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 err="1">
                <a:effectLst/>
                <a:latin typeface="Courier New" panose="02070309020205020404" pitchFamily="49" charset="0"/>
              </a:rPr>
              <a:t>dqn.json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3129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FC06-E88A-4EC2-B774-84F772F15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Highway Env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6F29C-19C8-454F-9AC6-B01156701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A collection of environments for autonomous driving and tactical decision-making tasks, by Edouard </a:t>
            </a:r>
            <a:r>
              <a:rPr lang="en-US" dirty="0" err="1"/>
              <a:t>Leurent</a:t>
            </a:r>
            <a:endParaRPr lang="en-US" dirty="0"/>
          </a:p>
          <a:p>
            <a:pPr lvl="1"/>
            <a:r>
              <a:rPr lang="en-US" dirty="0"/>
              <a:t>Source code: </a:t>
            </a:r>
            <a:r>
              <a:rPr lang="en-US" dirty="0">
                <a:hlinkClick r:id="rId2"/>
              </a:rPr>
              <a:t>https://github.com/eleurent/highway-env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 </a:t>
            </a:r>
            <a:r>
              <a:rPr lang="en-US" dirty="0">
                <a:hlinkClick r:id="rId3"/>
              </a:rPr>
              <a:t>https://eleurent.github.io/highway-env/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D0336-FDF5-4485-B950-9828E408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3685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031C-7062-47D5-A425-ECDDD9A0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abstract.py </a:t>
            </a:r>
            <a:r>
              <a:rPr lang="en-US" dirty="0" err="1"/>
              <a:t>exploration_factory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1FC6E-4EB0-4B3D-BB4B-8D7530AA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B6BA5-B1CF-4169-9CA6-E145A800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A563F6-1EBA-43CF-8C8D-7E5DF6ACD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6396"/>
            <a:ext cx="9144000" cy="532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06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DAFF-735C-4D90-A513-E43CA692F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868362"/>
          </a:xfrm>
        </p:spPr>
        <p:txBody>
          <a:bodyPr/>
          <a:lstStyle/>
          <a:p>
            <a:r>
              <a:rPr lang="en-US" dirty="0"/>
              <a:t>epsilon_greedy.py </a:t>
            </a:r>
            <a:r>
              <a:rPr lang="en-US" dirty="0" err="1"/>
              <a:t>get_distribution</a:t>
            </a:r>
            <a:r>
              <a:rPr lang="en-US" dirty="0"/>
              <a:t>()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AF16B7-2D30-4F1F-8B7C-7621732E19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discrete action space size (# actions)</a:t>
                </a:r>
              </a:p>
              <a:p>
                <a:r>
                  <a:rPr lang="en-US" dirty="0"/>
                  <a:t>For each action: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For the optimal action: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+1−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AF16B7-2D30-4F1F-8B7C-7621732E19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55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E031C-E913-46F7-9D5C-96127156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DA99D-53CA-4ACC-ADC0-294EE7FEE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7200"/>
            <a:ext cx="9144000" cy="107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2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61F3-3010-4A25-8B07-44194079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epsilon_greedy.py update()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C9865-7DB0-416A-BA87-F85A5F6360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2514600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𝑓𝑖𝑛𝑎𝑙𝑇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𝑓𝑖𝑛𝑎𝑙𝑇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𝑡𝑖𝑚𝑒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𝑡𝑖𝑚𝑒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𝑓𝑖𝑛𝑎𝑙𝑇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=.1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Hyperparam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speed of change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𝑓𝑖𝑛𝑎𝑙𝑇</m:t>
                    </m:r>
                  </m:oMath>
                </a14:m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C9865-7DB0-416A-BA87-F85A5F636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2514600"/>
              </a:xfrm>
              <a:blipFill>
                <a:blip r:embed="rId3"/>
                <a:stretch>
                  <a:fillRect l="-815" r="-7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4F65D-F32B-4A10-BEC2-DB6BAD9E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FFF40D-E9D8-4C95-BF70-706A89890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524" y="3962400"/>
            <a:ext cx="6348476" cy="25073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500A69-3271-4D2D-A4DE-5A266C76F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62400"/>
            <a:ext cx="280172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66F4-DC8C-4CB1-9582-29E3DEA2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an env with </a:t>
            </a:r>
            <a:r>
              <a:rPr lang="en-US" dirty="0" err="1"/>
              <a:t>gym.make</a:t>
            </a:r>
            <a:r>
              <a:rPr lang="en-US" dirty="0"/>
              <a:t>()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23EF0-5FC9-4AAA-9462-9121477F6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794125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import gym</a:t>
            </a:r>
          </a:p>
          <a:p>
            <a:r>
              <a:rPr lang="en-US" dirty="0"/>
              <a:t>import </a:t>
            </a:r>
            <a:r>
              <a:rPr lang="en-US" dirty="0" err="1"/>
              <a:t>highway_env</a:t>
            </a:r>
            <a:endParaRPr lang="en-US" dirty="0"/>
          </a:p>
          <a:p>
            <a:r>
              <a:rPr lang="en-US" dirty="0"/>
              <a:t>from matplotlib import </a:t>
            </a:r>
            <a:r>
              <a:rPr lang="en-US" dirty="0" err="1"/>
              <a:t>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%matplotlib inline</a:t>
            </a:r>
          </a:p>
          <a:p>
            <a:endParaRPr lang="en-US" dirty="0"/>
          </a:p>
          <a:p>
            <a:r>
              <a:rPr lang="en-US" dirty="0"/>
              <a:t>env = </a:t>
            </a:r>
            <a:r>
              <a:rPr lang="en-US" dirty="0" err="1"/>
              <a:t>gym.make</a:t>
            </a:r>
            <a:r>
              <a:rPr lang="en-US" dirty="0"/>
              <a:t>('highway-v0’) </a:t>
            </a:r>
          </a:p>
          <a:p>
            <a:r>
              <a:rPr lang="en-US" dirty="0"/>
              <a:t># 5 environments: Highway,  Merge, Roundabout, Parking, Intersection, </a:t>
            </a:r>
          </a:p>
          <a:p>
            <a:r>
              <a:rPr lang="en-US" dirty="0" err="1"/>
              <a:t>env.reset</a:t>
            </a:r>
            <a:r>
              <a:rPr lang="en-US" dirty="0"/>
              <a:t>()</a:t>
            </a:r>
          </a:p>
          <a:p>
            <a:r>
              <a:rPr lang="en-US" dirty="0"/>
              <a:t>for _ in range(3):</a:t>
            </a:r>
          </a:p>
          <a:p>
            <a:r>
              <a:rPr lang="en-US" dirty="0"/>
              <a:t>    action = </a:t>
            </a:r>
            <a:r>
              <a:rPr lang="en-US" dirty="0" err="1"/>
              <a:t>env.action_type.actions_indexes</a:t>
            </a:r>
            <a:r>
              <a:rPr lang="en-US" dirty="0"/>
              <a:t>["IDLE"]</a:t>
            </a:r>
          </a:p>
          <a:p>
            <a:r>
              <a:rPr lang="en-US" dirty="0"/>
              <a:t>    </a:t>
            </a:r>
            <a:r>
              <a:rPr lang="en-US" dirty="0" err="1"/>
              <a:t>obs</a:t>
            </a:r>
            <a:r>
              <a:rPr lang="en-US" dirty="0"/>
              <a:t>, reward, done, info = </a:t>
            </a:r>
            <a:r>
              <a:rPr lang="en-US" dirty="0" err="1"/>
              <a:t>env.step</a:t>
            </a:r>
            <a:r>
              <a:rPr lang="en-US" dirty="0"/>
              <a:t>(action)</a:t>
            </a:r>
          </a:p>
          <a:p>
            <a:r>
              <a:rPr lang="en-US" dirty="0"/>
              <a:t>    </a:t>
            </a:r>
            <a:r>
              <a:rPr lang="en-US" dirty="0" err="1"/>
              <a:t>env.render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plt.imshow</a:t>
            </a:r>
            <a:r>
              <a:rPr lang="en-US" dirty="0"/>
              <a:t>(</a:t>
            </a:r>
            <a:r>
              <a:rPr lang="en-US" dirty="0" err="1"/>
              <a:t>env.render</a:t>
            </a:r>
            <a:r>
              <a:rPr lang="en-US" dirty="0"/>
              <a:t>(mode="</a:t>
            </a:r>
            <a:r>
              <a:rPr lang="en-US" dirty="0" err="1"/>
              <a:t>rgb_array</a:t>
            </a:r>
            <a:r>
              <a:rPr lang="en-US" dirty="0"/>
              <a:t>"))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r>
              <a:rPr lang="en-US" dirty="0"/>
              <a:t>(Lab3 uses a different method </a:t>
            </a:r>
            <a:r>
              <a:rPr lang="fr-FR" dirty="0" err="1"/>
              <a:t>env</a:t>
            </a:r>
            <a:r>
              <a:rPr lang="fr-FR" dirty="0"/>
              <a:t> = </a:t>
            </a:r>
            <a:r>
              <a:rPr lang="fr-FR" dirty="0" err="1"/>
              <a:t>load_environment</a:t>
            </a:r>
            <a:r>
              <a:rPr lang="fr-FR" dirty="0"/>
              <a:t>(</a:t>
            </a:r>
            <a:r>
              <a:rPr lang="fr-FR" dirty="0" err="1"/>
              <a:t>env_config</a:t>
            </a:r>
            <a:r>
              <a:rPr lang="fr-FR" dirty="0"/>
              <a:t>)</a:t>
            </a:r>
            <a:r>
              <a:rPr lang="en-US" dirty="0"/>
              <a:t>)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6002F-51AE-42FB-8446-6F43DA62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E57E7416-F48F-4367-9D52-E6546AF0A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195" y="4733479"/>
            <a:ext cx="6813610" cy="214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55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CD6-5748-4396-A9E9-A2AC546D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 agent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976A9-F51C-484E-8DC4-90A603FF4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RL agents can be trained using libraries such as </a:t>
            </a:r>
            <a:r>
              <a:rPr lang="en-US" dirty="0" err="1"/>
              <a:t>rl</a:t>
            </a:r>
            <a:r>
              <a:rPr lang="en-US" dirty="0"/>
              <a:t>-agents (by </a:t>
            </a:r>
            <a:r>
              <a:rPr lang="en-US" dirty="0" err="1"/>
              <a:t>Leurent</a:t>
            </a:r>
            <a:r>
              <a:rPr lang="en-US" dirty="0"/>
              <a:t>), </a:t>
            </a:r>
            <a:r>
              <a:rPr lang="en-US" dirty="0" err="1"/>
              <a:t>OpenAI</a:t>
            </a:r>
            <a:r>
              <a:rPr lang="en-US" dirty="0"/>
              <a:t> baselines or stable-baselines3.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CC2EC-21A6-4BE3-AD44-920D38A8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12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3C3E-8EF3-4940-ACE0-267FBCED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rl</a:t>
            </a:r>
            <a:r>
              <a:rPr lang="en-US" dirty="0"/>
              <a:t>-agents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56000-2CFF-4E92-8736-36EDC6153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A collection of RL agents authored by </a:t>
            </a:r>
            <a:r>
              <a:rPr lang="en-US" dirty="0" err="1"/>
              <a:t>Leurent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https://github.com/eleurent/rl-agents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Planning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Value Iteration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Cross-Entropy Method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Monte-Carlo Tree Search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5"/>
              </a:rPr>
              <a:t>Upper Confidence Trees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6"/>
              </a:rPr>
              <a:t>Deterministic Optimistic Planning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7"/>
              </a:rPr>
              <a:t>Open Loop Optimistic Planning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8"/>
              </a:rPr>
              <a:t>Trailblazer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24292E"/>
                </a:solidFill>
                <a:effectLst/>
                <a:latin typeface="-apple-system"/>
                <a:hlinkClick r:id="rId9"/>
              </a:rPr>
              <a:t>PlaT</a:t>
            </a:r>
            <a:r>
              <a:rPr lang="el-GR" b="0" i="0" u="none" strike="noStrike" dirty="0">
                <a:solidFill>
                  <a:srgbClr val="24292E"/>
                </a:solidFill>
                <a:effectLst/>
                <a:latin typeface="-apple-system"/>
                <a:hlinkClick r:id="rId9"/>
              </a:rPr>
              <a:t>γ</a:t>
            </a: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9"/>
              </a:rPr>
              <a:t>POOS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Safe planning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0"/>
              </a:rPr>
              <a:t>Robust Value Iteration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1"/>
              </a:rPr>
              <a:t>Discrete Robust Optimistic Planning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2"/>
              </a:rPr>
              <a:t>Interval-based Robust Planning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Value-based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3"/>
              </a:rPr>
              <a:t>Deep Q-Network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4"/>
              </a:rPr>
              <a:t>Fitted-Q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Safe value-based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15"/>
              </a:rPr>
              <a:t>Budgeted Fitted-Q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D1113-F2AC-4730-8196-BE6CC765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333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E11F-17EB-4D9D-B6AA-1603ADEC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Baselines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D7CEC-2447-404F-A84F-9E46D8317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4447732" cy="5105400"/>
          </a:xfrm>
        </p:spPr>
        <p:txBody>
          <a:bodyPr>
            <a:normAutofit fontScale="92500"/>
          </a:bodyPr>
          <a:lstStyle/>
          <a:p>
            <a:r>
              <a:rPr lang="en-US" dirty="0"/>
              <a:t>A set of improved implementations of RL algorithms based on </a:t>
            </a:r>
            <a:r>
              <a:rPr lang="en-US" dirty="0" err="1"/>
              <a:t>OpenAI</a:t>
            </a:r>
            <a:r>
              <a:rPr lang="en-US" dirty="0"/>
              <a:t> Baselines: </a:t>
            </a:r>
            <a:r>
              <a:rPr lang="en-US" dirty="0">
                <a:hlinkClick r:id="rId3"/>
              </a:rPr>
              <a:t>https://github.com/DLR-RM/stable-baselines3</a:t>
            </a:r>
            <a:r>
              <a:rPr lang="en-US" dirty="0"/>
              <a:t> </a:t>
            </a:r>
          </a:p>
          <a:p>
            <a:r>
              <a:rPr lang="en-US" dirty="0"/>
              <a:t>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raining a PPO (Proximal Policy Gradient) agent with Stable Baselines: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BD92C-CF56-4730-927A-71DA23C0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51184F-21E0-4CC1-B7BC-510D75E3B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312168"/>
              </p:ext>
            </p:extLst>
          </p:nvPr>
        </p:nvGraphicFramePr>
        <p:xfrm>
          <a:off x="4904932" y="1454262"/>
          <a:ext cx="4162868" cy="4326134"/>
        </p:xfrm>
        <a:graphic>
          <a:graphicData uri="http://schemas.openxmlformats.org/drawingml/2006/table">
            <a:tbl>
              <a:tblPr/>
              <a:tblGrid>
                <a:gridCol w="4162868">
                  <a:extLst>
                    <a:ext uri="{9D8B030D-6E8A-4147-A177-3AD203B41FA5}">
                      <a16:colId xmlns:a16="http://schemas.microsoft.com/office/drawing/2014/main" val="835803653"/>
                    </a:ext>
                  </a:extLst>
                </a:gridCol>
              </a:tblGrid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import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gym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250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SE" sz="1300" dirty="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549863"/>
                  </a:ext>
                </a:extLst>
              </a:tr>
              <a:tr h="25375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from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stable_baselines.common.policies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import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MlpPolicy</a:t>
                      </a:r>
                      <a:endParaRPr lang="en-US" sz="1300" dirty="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94324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from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stable_baselines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import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PPO2</a:t>
                      </a:r>
                      <a:endParaRPr lang="en-US" sz="1300" dirty="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254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endParaRPr lang="en-SE" sz="1300" dirty="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69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env 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gym.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make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300" dirty="0">
                          <a:solidFill>
                            <a:srgbClr val="032F62"/>
                          </a:solidFill>
                          <a:effectLst/>
                          <a:latin typeface="SFMono-Regular"/>
                        </a:rPr>
                        <a:t>'CartPole-v1'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301617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endParaRPr lang="en-SE" sz="130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982171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model 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PPO2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300" dirty="0" err="1">
                          <a:solidFill>
                            <a:srgbClr val="E36209"/>
                          </a:solidFill>
                          <a:effectLst/>
                          <a:latin typeface="SFMono-Regular"/>
                        </a:rPr>
                        <a:t>MlpPolicy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, env, verbose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=1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136805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# Train the agent</a:t>
                      </a:r>
                      <a:endParaRPr lang="en-US" sz="130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8812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latin typeface="SFMono-Regular"/>
                        </a:rPr>
                        <a:t>model.</a:t>
                      </a:r>
                      <a:r>
                        <a:rPr lang="en-US" sz="13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learn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(total_timesteps</a:t>
                      </a:r>
                      <a:r>
                        <a:rPr lang="en-US" sz="13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=10000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107250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endParaRPr lang="en-SE" sz="130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457444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6A737D"/>
                          </a:solidFill>
                          <a:effectLst/>
                          <a:latin typeface="SFMono-Regular"/>
                        </a:rPr>
                        <a:t># Enjoy trained agent</a:t>
                      </a:r>
                      <a:endParaRPr lang="en-US" sz="1300">
                        <a:effectLst/>
                        <a:latin typeface="SFMono-Regular"/>
                      </a:endParaRP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54127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  <a:latin typeface="SFMono-Regular"/>
                        </a:rPr>
                        <a:t>obs </a:t>
                      </a:r>
                      <a:r>
                        <a:rPr lang="en-US" sz="13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 env.</a:t>
                      </a:r>
                      <a:r>
                        <a:rPr lang="en-US" sz="13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reset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()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516427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for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 i </a:t>
                      </a:r>
                      <a:r>
                        <a:rPr lang="en-US" sz="13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in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range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30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1000</a:t>
                      </a:r>
                      <a:r>
                        <a:rPr lang="en-US" sz="1300">
                          <a:effectLst/>
                          <a:latin typeface="SFMono-Regular"/>
                        </a:rPr>
                        <a:t>):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580868"/>
                  </a:ext>
                </a:extLst>
              </a:tr>
              <a:tr h="23252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     action, _states 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model.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predict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obs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, deterministic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=False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842446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    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obs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, reward, done, info 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env.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step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(action)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382056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    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env.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render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613375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D73A49"/>
                          </a:solidFill>
                          <a:effectLst/>
                          <a:latin typeface="SFMono-Regular"/>
                        </a:rPr>
                        <a:t>     if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done: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017300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  <a:latin typeface="SFMono-Regular"/>
                        </a:rPr>
                        <a:t>    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obs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>
                          <a:solidFill>
                            <a:srgbClr val="005CC5"/>
                          </a:solidFill>
                          <a:effectLst/>
                          <a:latin typeface="SFMono-Regular"/>
                        </a:rPr>
                        <a:t>=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 </a:t>
                      </a:r>
                      <a:r>
                        <a:rPr lang="en-US" sz="1300" dirty="0" err="1">
                          <a:effectLst/>
                          <a:latin typeface="SFMono-Regular"/>
                        </a:rPr>
                        <a:t>env.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reset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406861"/>
                  </a:ext>
                </a:extLst>
              </a:tr>
              <a:tr h="21359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>
                          <a:effectLst/>
                          <a:latin typeface="SFMono-Regular"/>
                        </a:rPr>
                        <a:t>env.</a:t>
                      </a:r>
                      <a:r>
                        <a:rPr lang="en-US" sz="1300" dirty="0" err="1">
                          <a:solidFill>
                            <a:srgbClr val="6F42C1"/>
                          </a:solidFill>
                          <a:effectLst/>
                          <a:latin typeface="SFMono-Regular"/>
                        </a:rPr>
                        <a:t>close</a:t>
                      </a:r>
                      <a:r>
                        <a:rPr lang="en-US" sz="1300" dirty="0">
                          <a:effectLst/>
                          <a:latin typeface="SFMono-Regular"/>
                        </a:rPr>
                        <a:t>()</a:t>
                      </a:r>
                    </a:p>
                  </a:txBody>
                  <a:tcPr marL="69348" marR="69348" marT="6935" marB="69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368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24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3667-9C47-4272-8E4E-BE238C3D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0" y="274638"/>
            <a:ext cx="3657600" cy="868362"/>
          </a:xfrm>
        </p:spPr>
        <p:txBody>
          <a:bodyPr/>
          <a:lstStyle/>
          <a:p>
            <a:r>
              <a:rPr lang="en-US" sz="2000" dirty="0"/>
              <a:t>highway-parking-v0 environment trained with HER (Hierarchical Experience replay).</a:t>
            </a:r>
            <a:endParaRPr lang="en-SE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F4D23-6376-48C3-B71E-B06A840E0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D7B39-3EDA-4080-ACB9-75E21D08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8B59C6-EE33-429A-B92C-AB22D7553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5" y="0"/>
            <a:ext cx="5544315" cy="685800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1D8EBA08-8308-411B-B24B-750D48B8B6D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354806"/>
            <a:ext cx="58674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95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7704-8AB3-43CE-9C0A-0FF214DE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868362"/>
          </a:xfrm>
        </p:spPr>
        <p:txBody>
          <a:bodyPr/>
          <a:lstStyle/>
          <a:p>
            <a:r>
              <a:rPr lang="en-US" dirty="0"/>
              <a:t>highway_env.py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A3069-F0FB-4ECF-89E7-B1293F6F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54791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vehicle is driving on a straight highway with several lanes, and is rewarded for reaching a high speed, staying on the rightmost lanes and avoiding collisions. </a:t>
            </a:r>
          </a:p>
          <a:p>
            <a:r>
              <a:rPr lang="en-US" dirty="0"/>
              <a:t>The observations, actions, dynamics and rewards of an environment are parametrized by a configuration, defined as a config dictionary. After environment creation, the configuration can be accessed using the config attribute. Here are the default config values: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27B48-90BB-4898-92A4-8C45198E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987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D7F5-F8B9-40B3-8D5F-34130A00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observation.py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5EED5-2452-4FA1-84E9-0BC681A1F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5400"/>
            <a:ext cx="38100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GrayscaleObservation</a:t>
            </a:r>
            <a:r>
              <a:rPr lang="en-US" dirty="0"/>
              <a:t>(</a:t>
            </a:r>
            <a:r>
              <a:rPr lang="en-US" dirty="0" err="1"/>
              <a:t>ObservationType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Observes the image rendered by the simulator (top-down view)</a:t>
            </a:r>
          </a:p>
          <a:p>
            <a:r>
              <a:rPr lang="en-US" dirty="0" err="1">
                <a:solidFill>
                  <a:srgbClr val="FF0000"/>
                </a:solidFill>
              </a:rPr>
              <a:t>KinematicObservation</a:t>
            </a:r>
            <a:r>
              <a:rPr lang="en-US" dirty="0"/>
              <a:t>(</a:t>
            </a:r>
            <a:r>
              <a:rPr lang="en-US" dirty="0" err="1"/>
              <a:t>ObservationType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Observes the kinematics (position, speed, heading angle) of all nearby vehicles within PERCEPTION_DISTANCE=6.0*</a:t>
            </a:r>
            <a:r>
              <a:rPr lang="en-US" dirty="0" err="1"/>
              <a:t>MDPVehicle.SPEED_MAX</a:t>
            </a:r>
            <a:endParaRPr lang="en-US" dirty="0"/>
          </a:p>
          <a:p>
            <a:r>
              <a:rPr lang="en-US" dirty="0" err="1"/>
              <a:t>LidarObservation</a:t>
            </a:r>
            <a:r>
              <a:rPr lang="en-US" dirty="0"/>
              <a:t>(</a:t>
            </a:r>
            <a:r>
              <a:rPr lang="en-US" dirty="0" err="1"/>
              <a:t>ObservationType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Observes direction and distance to obstacles within line of sight</a:t>
            </a:r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C2ABB-E94B-4804-AC3D-6C1BC474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BA78E1-D47B-45DD-9708-C9DABF5D8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759" y="1371600"/>
            <a:ext cx="5404241" cy="446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0749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 New.potx" id="{B14B07C0-9486-4721-8783-BFBD5BB00260}" vid="{C37858ED-E72E-42C2-A32A-A61396065B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4597</TotalTime>
  <Words>2872</Words>
  <Application>Microsoft Office PowerPoint</Application>
  <PresentationFormat>On-screen Show (4:3)</PresentationFormat>
  <Paragraphs>246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-apple-system</vt:lpstr>
      <vt:lpstr>Arial</vt:lpstr>
      <vt:lpstr>Calibri</vt:lpstr>
      <vt:lpstr>Cambria Math</vt:lpstr>
      <vt:lpstr>charter</vt:lpstr>
      <vt:lpstr>Courier New</vt:lpstr>
      <vt:lpstr>SFMono-Regular</vt:lpstr>
      <vt:lpstr>Default Design</vt:lpstr>
      <vt:lpstr>Lab3  DQN for Highway Driving</vt:lpstr>
      <vt:lpstr>Highway Env</vt:lpstr>
      <vt:lpstr>Making an env with gym.make()</vt:lpstr>
      <vt:lpstr>Training an agent</vt:lpstr>
      <vt:lpstr>rl-agents</vt:lpstr>
      <vt:lpstr>Stable Baselines</vt:lpstr>
      <vt:lpstr>highway-parking-v0 environment trained with HER (Hierarchical Experience replay).</vt:lpstr>
      <vt:lpstr>highway_env.py</vt:lpstr>
      <vt:lpstr>observation.py</vt:lpstr>
      <vt:lpstr>action.py</vt:lpstr>
      <vt:lpstr>Actions are controller targets</vt:lpstr>
      <vt:lpstr>vehicle/controller.py</vt:lpstr>
      <vt:lpstr>highway_env.py default_config</vt:lpstr>
      <vt:lpstr>highway_env.py _reward()</vt:lpstr>
      <vt:lpstr>highway_env.py _reward() Explanations</vt:lpstr>
      <vt:lpstr>roundabout_env.py _reward(self, action: int)</vt:lpstr>
      <vt:lpstr>create_road(), create_vehicles()</vt:lpstr>
      <vt:lpstr>agents</vt:lpstr>
      <vt:lpstr>Env and Agent Configs</vt:lpstr>
      <vt:lpstr>abstract.py exploration_factory</vt:lpstr>
      <vt:lpstr>epsilon_greedy.py get_distribution()</vt:lpstr>
      <vt:lpstr>epsilon_greedy.py update()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L8  Model-based RL</dc:title>
  <dc:creator>Zonghua Gu</dc:creator>
  <cp:lastModifiedBy>Zonghua Gu</cp:lastModifiedBy>
  <cp:revision>220</cp:revision>
  <dcterms:created xsi:type="dcterms:W3CDTF">2020-05-13T19:01:03Z</dcterms:created>
  <dcterms:modified xsi:type="dcterms:W3CDTF">2022-12-21T13:25:46Z</dcterms:modified>
</cp:coreProperties>
</file>