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4" r:id="rId10"/>
    <p:sldId id="267" r:id="rId11"/>
    <p:sldId id="263" r:id="rId12"/>
    <p:sldId id="268" r:id="rId13"/>
    <p:sldId id="266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52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61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012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197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894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60853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717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73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608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51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802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359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99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76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67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54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15EA1-065A-4675-A597-290F1C5851EE}" type="datetimeFigureOut">
              <a:rPr lang="en-CA" smtClean="0"/>
              <a:t>2020-08-10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3A43182-9B28-4E06-BD23-160D4FD64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8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WPrMmv1Ti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0249-F542-410D-A297-6DCE148C2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5961" y="3034748"/>
            <a:ext cx="8915399" cy="2922077"/>
          </a:xfrm>
        </p:spPr>
        <p:txBody>
          <a:bodyPr>
            <a:normAutofit fontScale="90000"/>
          </a:bodyPr>
          <a:lstStyle/>
          <a:p>
            <a:r>
              <a:rPr lang="en-US" altLang="en-US" sz="5400" dirty="0">
                <a:solidFill>
                  <a:srgbClr val="C00000"/>
                </a:solidFill>
              </a:rPr>
              <a:t>Chapter 1: </a:t>
            </a:r>
            <a:br>
              <a:rPr lang="en-US" altLang="en-US" sz="5400" dirty="0">
                <a:solidFill>
                  <a:srgbClr val="C00000"/>
                </a:solidFill>
              </a:rPr>
            </a:br>
            <a:br>
              <a:rPr lang="en-US" altLang="en-US" sz="5400" dirty="0">
                <a:solidFill>
                  <a:srgbClr val="C00000"/>
                </a:solidFill>
              </a:rPr>
            </a:br>
            <a:r>
              <a:rPr lang="en-US" altLang="en-US" sz="5400" dirty="0">
                <a:solidFill>
                  <a:srgbClr val="C00000"/>
                </a:solidFill>
              </a:rPr>
              <a:t>Economic Way of Thinking</a:t>
            </a:r>
            <a:br>
              <a:rPr lang="en-US" altLang="en-US" sz="5400" b="1" dirty="0">
                <a:solidFill>
                  <a:srgbClr val="C00000"/>
                </a:solidFill>
                <a:latin typeface="Times" panose="02020603050405020304" pitchFamily="18" charset="0"/>
              </a:rPr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275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C64D-35C7-4A21-A473-EB90ED74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061" y="624110"/>
            <a:ext cx="9609551" cy="56858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MB and MC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CDCB94-BC63-4D75-B4F0-7880EA3D2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5061" y="1470991"/>
            <a:ext cx="9609552" cy="5035825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CA" altLang="en-US" sz="2400" dirty="0">
                <a:solidFill>
                  <a:schemeClr val="tx1"/>
                </a:solidFill>
              </a:rPr>
              <a:t>e.g. Each slice of pizza costs $2.00.</a:t>
            </a:r>
          </a:p>
          <a:p>
            <a:pPr marL="0" indent="0" fontAlgn="auto"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endParaRPr lang="en-CA" altLang="en-US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CA" altLang="en-US" sz="2400" dirty="0">
                <a:solidFill>
                  <a:schemeClr val="tx1"/>
                </a:solidFill>
              </a:rPr>
              <a:t>1). MC: $2, because it costs you $2 every time you buy 1 more slice of pizza.</a:t>
            </a:r>
          </a:p>
          <a:p>
            <a:pPr marL="0" indent="0" fontAlgn="auto"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endParaRPr lang="en-CA" altLang="en-US" sz="2400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CA" altLang="en-US" sz="2400" dirty="0">
                <a:solidFill>
                  <a:schemeClr val="tx1"/>
                </a:solidFill>
              </a:rPr>
              <a:t>2). MB: the additional happiness you get when you consume 1 more slice of pizza.</a:t>
            </a:r>
          </a:p>
          <a:p>
            <a:pPr marL="0" indent="0" fontAlgn="auto"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CA" altLang="en-US" sz="2400" dirty="0">
                <a:solidFill>
                  <a:schemeClr val="tx1"/>
                </a:solidFill>
              </a:rPr>
              <a:t>MB from the 2</a:t>
            </a:r>
            <a:r>
              <a:rPr lang="en-CA" altLang="en-US" sz="2400" baseline="30000" dirty="0">
                <a:solidFill>
                  <a:schemeClr val="tx1"/>
                </a:solidFill>
              </a:rPr>
              <a:t>nd</a:t>
            </a:r>
            <a:r>
              <a:rPr lang="en-CA" altLang="en-US" sz="2400" dirty="0">
                <a:solidFill>
                  <a:schemeClr val="tx1"/>
                </a:solidFill>
              </a:rPr>
              <a:t> slice is ___ than the MB from the first slice.</a:t>
            </a:r>
          </a:p>
          <a:p>
            <a:pPr marL="0" indent="0" fontAlgn="auto"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∴ MB ___ as consumption of a good increases</a:t>
            </a:r>
          </a:p>
          <a:p>
            <a:pPr marL="0" indent="0" fontAlgn="auto"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∴ willingness to pay ___ as consumption of a good increases</a:t>
            </a:r>
          </a:p>
          <a:p>
            <a:pPr marL="0" indent="0" fontAlgn="auto"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endParaRPr lang="en-CA" altLang="en-US" dirty="0">
              <a:solidFill>
                <a:schemeClr val="tx1"/>
              </a:solidFill>
            </a:endParaRPr>
          </a:p>
          <a:p>
            <a:pPr marL="0" indent="0" fontAlgn="auto"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endParaRPr lang="en-CA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71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A16D-69C9-4E9E-BC2F-58D19271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9" y="624110"/>
            <a:ext cx="9503534" cy="740864"/>
          </a:xfrm>
        </p:spPr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I</a:t>
            </a:r>
            <a:r>
              <a:rPr lang="en-US" altLang="en-US" sz="3600" dirty="0">
                <a:solidFill>
                  <a:srgbClr val="FF0000"/>
                </a:solidFill>
              </a:rPr>
              <a:t>ncentive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B252EB-487D-4FBC-93FD-7FC4A3D23D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1079" y="1789043"/>
            <a:ext cx="9503534" cy="4810540"/>
          </a:xfrm>
        </p:spPr>
        <p:txBody>
          <a:bodyPr>
            <a:normAutofit/>
          </a:bodyPr>
          <a:lstStyle/>
          <a:p>
            <a:pPr marL="0" indent="0">
              <a:buFont typeface="Webdings" panose="05030102010509060703" pitchFamily="18" charset="2"/>
              <a:buNone/>
              <a:tabLst>
                <a:tab pos="465138" algn="l"/>
              </a:tabLst>
            </a:pPr>
            <a:r>
              <a:rPr lang="en-US" altLang="en-US" sz="4000" dirty="0">
                <a:solidFill>
                  <a:schemeClr val="tx1"/>
                </a:solidFill>
              </a:rPr>
              <a:t>Making a Rational Choice</a:t>
            </a:r>
          </a:p>
          <a:p>
            <a:pPr marL="404813" lvl="1">
              <a:tabLst>
                <a:tab pos="465138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When we take those actions for which marginal benefit exceeds or equals marginal cost.</a:t>
            </a:r>
          </a:p>
          <a:p>
            <a:pPr marL="404813" lvl="1">
              <a:tabLst>
                <a:tab pos="465138" algn="l"/>
              </a:tabLst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0" indent="0">
              <a:buNone/>
              <a:tabLst>
                <a:tab pos="465138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Responding to Incentives</a:t>
            </a:r>
          </a:p>
          <a:p>
            <a:pPr marL="576263" lvl="1" indent="-457200">
              <a:buClr>
                <a:srgbClr val="C00000"/>
              </a:buClr>
              <a:tabLst>
                <a:tab pos="465138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An </a:t>
            </a:r>
            <a:r>
              <a:rPr lang="en-US" altLang="en-US" sz="4000" b="1" dirty="0">
                <a:solidFill>
                  <a:srgbClr val="FF0000"/>
                </a:solidFill>
              </a:rPr>
              <a:t>incentive</a:t>
            </a:r>
            <a:r>
              <a:rPr lang="en-US" altLang="en-US" sz="2800" dirty="0">
                <a:solidFill>
                  <a:schemeClr val="tx1"/>
                </a:solidFill>
              </a:rPr>
              <a:t> is a reward or a penalty — that encourages or discourages an action.</a:t>
            </a:r>
          </a:p>
        </p:txBody>
      </p:sp>
    </p:spTree>
    <p:extLst>
      <p:ext uri="{BB962C8B-B14F-4D97-AF65-F5344CB8AC3E}">
        <p14:creationId xmlns:p14="http://schemas.microsoft.com/office/powerpoint/2010/main" val="224856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B834-025A-456A-8010-B602A465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071" y="624110"/>
            <a:ext cx="9556542" cy="767368"/>
          </a:xfrm>
        </p:spPr>
        <p:txBody>
          <a:bodyPr/>
          <a:lstStyle/>
          <a:p>
            <a:r>
              <a:rPr lang="en-US" altLang="en-US" sz="3600" dirty="0">
                <a:solidFill>
                  <a:srgbClr val="FF0000"/>
                </a:solidFill>
              </a:rPr>
              <a:t>Microeconomics Vs Macroeconomics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A5DCA7-1275-4CE0-B25A-A70405638D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8071" y="1683027"/>
            <a:ext cx="9556542" cy="4916556"/>
          </a:xfrm>
        </p:spPr>
        <p:txBody>
          <a:bodyPr>
            <a:normAutofit/>
          </a:bodyPr>
          <a:lstStyle/>
          <a:p>
            <a:pPr marL="0" indent="0">
              <a:buSzPct val="120000"/>
              <a:buNone/>
            </a:pPr>
            <a:r>
              <a:rPr lang="en-US" altLang="en-US" sz="2800" dirty="0">
                <a:solidFill>
                  <a:schemeClr val="tx1"/>
                </a:solidFill>
              </a:rPr>
              <a:t>Micro and Macro Views of the World</a:t>
            </a:r>
          </a:p>
          <a:p>
            <a:pPr marL="461963" lvl="1" indent="-4763">
              <a:buClr>
                <a:srgbClr val="C00000"/>
              </a:buClr>
            </a:pPr>
            <a:r>
              <a:rPr lang="en-US" altLang="en-US" sz="3600" b="1" dirty="0">
                <a:solidFill>
                  <a:srgbClr val="FF0000"/>
                </a:solidFill>
              </a:rPr>
              <a:t>Microeconomics</a:t>
            </a:r>
            <a:r>
              <a:rPr lang="en-US" altLang="en-US" sz="2400" dirty="0">
                <a:solidFill>
                  <a:schemeClr val="tx1"/>
                </a:solidFill>
              </a:rPr>
              <a:t>: The study of the choices that individuals and businesses make and the way these choices interact and are influenced by governments.</a:t>
            </a:r>
          </a:p>
          <a:p>
            <a:pPr marL="457200" lvl="1" indent="0">
              <a:buClr>
                <a:srgbClr val="00468F"/>
              </a:buClr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461963" lvl="1" indent="-4763"/>
            <a:r>
              <a:rPr lang="en-US" altLang="en-US" sz="3600" b="1" dirty="0">
                <a:solidFill>
                  <a:srgbClr val="FF0000"/>
                </a:solidFill>
              </a:rPr>
              <a:t>Macroeconomics</a:t>
            </a:r>
            <a:r>
              <a:rPr lang="en-US" altLang="en-US" sz="2400" dirty="0">
                <a:solidFill>
                  <a:schemeClr val="tx1"/>
                </a:solidFill>
              </a:rPr>
              <a:t>: The study of the aggregate (or total) effects on the national economy and the global economy of the choices that individuals, businesses, and governments make.</a:t>
            </a:r>
            <a:endParaRPr lang="en-CA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420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304F-FBF5-4233-B5F6-434398AF5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079" y="624110"/>
            <a:ext cx="9503534" cy="86013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Positive Vs Normative Statements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5A7CB3-BEE1-497A-94F0-A5CA7D1E05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01079" y="1484243"/>
            <a:ext cx="9503534" cy="4982818"/>
          </a:xfrm>
        </p:spPr>
        <p:txBody>
          <a:bodyPr rtlCol="0">
            <a:normAutofit/>
          </a:bodyPr>
          <a:lstStyle/>
          <a:p>
            <a:pPr marL="0" indent="0" fontAlgn="auto">
              <a:spcAft>
                <a:spcPts val="0"/>
              </a:spcAft>
              <a:buSzPct val="120000"/>
              <a:buNone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Economics as a Social Science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Economists distinguish between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 Positive statements:  What </a:t>
            </a:r>
            <a:r>
              <a:rPr lang="en-US" altLang="en-US" sz="2800" i="1" dirty="0">
                <a:solidFill>
                  <a:schemeClr val="tx1"/>
                </a:solidFill>
              </a:rPr>
              <a:t>is </a:t>
            </a:r>
          </a:p>
          <a:p>
            <a:pPr lvl="2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 Normative statements:  What </a:t>
            </a:r>
            <a:r>
              <a:rPr lang="en-US" altLang="en-US" sz="2800" i="1" dirty="0">
                <a:solidFill>
                  <a:schemeClr val="tx1"/>
                </a:solidFill>
              </a:rPr>
              <a:t>ought to be</a:t>
            </a: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457200" lvl="1" indent="0" fontAlgn="auto">
              <a:spcAft>
                <a:spcPts val="0"/>
              </a:spcAft>
              <a:buNone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The task of economic science:</a:t>
            </a:r>
          </a:p>
          <a:p>
            <a:pPr marL="461963" lvl="1" indent="-4763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altLang="en-US" sz="2800" dirty="0">
                <a:solidFill>
                  <a:schemeClr val="tx1"/>
                </a:solidFill>
              </a:rPr>
              <a:t>To test positive statements about how the economic world works and to weed out those that are wrong.</a:t>
            </a:r>
          </a:p>
        </p:txBody>
      </p:sp>
    </p:spTree>
    <p:extLst>
      <p:ext uri="{BB962C8B-B14F-4D97-AF65-F5344CB8AC3E}">
        <p14:creationId xmlns:p14="http://schemas.microsoft.com/office/powerpoint/2010/main" val="178061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3A078-EF4E-42A8-AF31-9C5C8658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817" y="624110"/>
            <a:ext cx="9569795" cy="68785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Positive Vs Normative Statements</a:t>
            </a:r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7FBAE5-F518-44C3-A2CE-6C71BBFF1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4817" y="1577009"/>
            <a:ext cx="9569796" cy="5088834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CA" altLang="en-US" sz="2400" dirty="0">
                <a:solidFill>
                  <a:schemeClr val="tx1"/>
                </a:solidFill>
              </a:rPr>
              <a:t>e.g. Positive Vs Normative statements: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CA" altLang="en-US" sz="2400" dirty="0">
                <a:solidFill>
                  <a:schemeClr val="tx1"/>
                </a:solidFill>
              </a:rPr>
              <a:t>1). A rise in consumer incomes will lead to a rise in the demand for new cars.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endParaRPr lang="en-CA" altLang="en-US" sz="2400" dirty="0">
              <a:solidFill>
                <a:schemeClr val="tx1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CA" altLang="en-US" sz="2400" dirty="0">
                <a:solidFill>
                  <a:schemeClr val="tx1"/>
                </a:solidFill>
              </a:rPr>
              <a:t>2). A fall in the exchange rate will lead to an increase in exports overseas.</a:t>
            </a:r>
          </a:p>
          <a:p>
            <a:pPr marL="0" indent="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endParaRPr lang="en-CA" altLang="en-US" sz="2400" dirty="0">
              <a:solidFill>
                <a:schemeClr val="tx1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CA" altLang="en-US" sz="2400" dirty="0">
                <a:solidFill>
                  <a:schemeClr val="tx1"/>
                </a:solidFill>
              </a:rPr>
              <a:t>3). The tax on petrol is too unfair and unfairly penalizes motorists.</a:t>
            </a: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endParaRPr lang="en-CA" altLang="en-US" sz="2400" dirty="0">
              <a:solidFill>
                <a:schemeClr val="tx1"/>
              </a:solidFill>
            </a:endParaRPr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CA" altLang="en-US" sz="2400" dirty="0">
                <a:solidFill>
                  <a:schemeClr val="tx1"/>
                </a:solidFill>
              </a:rPr>
              <a:t>4). The government is right to introduce a ban on smoking in public places.</a:t>
            </a:r>
          </a:p>
          <a:p>
            <a:pPr marL="0" indent="0" fontAlgn="auto">
              <a:spcAft>
                <a:spcPts val="0"/>
              </a:spcAft>
              <a:buFont typeface="Wingdings 3" charset="2"/>
              <a:buChar char=""/>
              <a:defRPr/>
            </a:pPr>
            <a:endParaRPr lang="en-CA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06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D22C-7D0A-4A8E-8130-98A1D9D6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9" y="624110"/>
            <a:ext cx="9689064" cy="754116"/>
          </a:xfrm>
        </p:spPr>
        <p:txBody>
          <a:bodyPr/>
          <a:lstStyle/>
          <a:p>
            <a:r>
              <a:rPr lang="en-US" altLang="en-US" sz="3600" i="1" dirty="0">
                <a:solidFill>
                  <a:srgbClr val="FF0000"/>
                </a:solidFill>
              </a:rPr>
              <a:t>Ceteris paribus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B432F-9D10-4FE7-9699-BA8E271B5B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15550" y="1643271"/>
            <a:ext cx="9689064" cy="4916556"/>
          </a:xfrm>
        </p:spPr>
        <p:txBody>
          <a:bodyPr>
            <a:normAutofit/>
          </a:bodyPr>
          <a:lstStyle/>
          <a:p>
            <a:pPr marL="274637" lvl="1" indent="0"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Unscrambling Cause and Effect</a:t>
            </a:r>
            <a:endParaRPr lang="en-US" altLang="en-US" sz="2800" dirty="0">
              <a:solidFill>
                <a:srgbClr val="FF0000"/>
              </a:solidFill>
            </a:endParaRPr>
          </a:p>
          <a:p>
            <a:pPr marL="279400" lvl="1" indent="-4763"/>
            <a:r>
              <a:rPr lang="en-US" altLang="en-US" sz="2800" dirty="0">
                <a:solidFill>
                  <a:schemeClr val="tx1"/>
                </a:solidFill>
              </a:rPr>
              <a:t>The central idea that economists use to unscramble cause and effect is </a:t>
            </a:r>
            <a:r>
              <a:rPr lang="en-US" altLang="en-US" sz="2800" i="1" dirty="0">
                <a:solidFill>
                  <a:schemeClr val="tx1"/>
                </a:solidFill>
              </a:rPr>
              <a:t>ceteris paribus.</a:t>
            </a:r>
          </a:p>
          <a:p>
            <a:pPr marL="279400" lvl="1" indent="-4763"/>
            <a:endParaRPr lang="en-US" altLang="en-US" sz="2800" i="1" dirty="0">
              <a:solidFill>
                <a:schemeClr val="tx1"/>
              </a:solidFill>
            </a:endParaRPr>
          </a:p>
          <a:p>
            <a:pPr marL="274637" lvl="1" indent="0">
              <a:buNone/>
            </a:pPr>
            <a:r>
              <a:rPr lang="en-US" altLang="en-US" sz="2800" b="1" i="1" dirty="0">
                <a:solidFill>
                  <a:srgbClr val="FF0000"/>
                </a:solidFill>
              </a:rPr>
              <a:t>Ceteris paribus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means “other things being equal” or “other things remaining the same.”</a:t>
            </a:r>
          </a:p>
          <a:p>
            <a:pPr marL="279400" lvl="1" indent="-4763"/>
            <a:r>
              <a:rPr lang="en-US" altLang="en-US" sz="2800" dirty="0">
                <a:solidFill>
                  <a:schemeClr val="tx1"/>
                </a:solidFill>
              </a:rPr>
              <a:t>By changing one factor at a time and holding other relevant factors constant, we are able to investigate the effects of the factor.</a:t>
            </a:r>
          </a:p>
        </p:txBody>
      </p:sp>
    </p:spTree>
    <p:extLst>
      <p:ext uri="{BB962C8B-B14F-4D97-AF65-F5344CB8AC3E}">
        <p14:creationId xmlns:p14="http://schemas.microsoft.com/office/powerpoint/2010/main" val="2333326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A7E18-310D-4607-AF06-E118155E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095" y="597605"/>
            <a:ext cx="8444747" cy="674604"/>
          </a:xfrm>
        </p:spPr>
        <p:txBody>
          <a:bodyPr>
            <a:no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entury Gothic" panose="020B0502020202020204" pitchFamily="34" charset="0"/>
              </a:rPr>
              <a:t>Checklist</a:t>
            </a:r>
            <a:br>
              <a:rPr lang="en-US" altLang="en-US" dirty="0">
                <a:solidFill>
                  <a:srgbClr val="C00000"/>
                </a:solidFill>
                <a:latin typeface="Century Gothic" panose="020B0502020202020204" pitchFamily="34" charset="0"/>
              </a:rPr>
            </a:br>
            <a:endParaRPr lang="en-CA" dirty="0">
              <a:latin typeface="Century Gothic" panose="020B0502020202020204" pitchFamily="34" charset="0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B62716F1-E8D5-416A-94C3-AE4DF3B7B703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2319130" y="2001078"/>
            <a:ext cx="78349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800" b="1" dirty="0">
                <a:solidFill>
                  <a:schemeClr val="tx1"/>
                </a:solidFill>
                <a:latin typeface="+mn-lt"/>
              </a:rPr>
              <a:t>When you have completed your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CA" altLang="en-US" sz="2800" b="1" dirty="0">
                <a:solidFill>
                  <a:schemeClr val="tx1"/>
                </a:solidFill>
                <a:latin typeface="+mn-lt"/>
              </a:rPr>
              <a:t>study of this chapter, you will be able to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12787-2D20-478A-95DB-1EB442CCF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9130" y="3560944"/>
            <a:ext cx="899822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 defTabSz="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 defTabSz="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 defTabSz="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 defTabSz="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defTabSz="28575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defTabSz="28575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defTabSz="28575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defTabSz="28575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marL="514350" indent="-514350" eaLnBrk="1" hangingPunct="1">
              <a:spcBef>
                <a:spcPct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Define economics.</a:t>
            </a:r>
          </a:p>
          <a:p>
            <a:pPr marL="514350" indent="-514350" eaLnBrk="1" hangingPunct="1">
              <a:spcBef>
                <a:spcPct val="0"/>
              </a:spcBef>
              <a:buClr>
                <a:srgbClr val="C00000"/>
              </a:buClr>
              <a:buFont typeface="+mj-lt"/>
              <a:buAutoNum type="arabicPeriod"/>
            </a:pPr>
            <a:endParaRPr lang="en-US" altLang="en-US" sz="2800" b="1" dirty="0">
              <a:solidFill>
                <a:srgbClr val="FF0000"/>
              </a:solidFill>
              <a:latin typeface="+mn-lt"/>
            </a:endParaRPr>
          </a:p>
          <a:p>
            <a:pPr marL="514350" indent="-514350" eaLnBrk="1" hangingPunct="1">
              <a:spcBef>
                <a:spcPct val="0"/>
              </a:spcBef>
              <a:buClr>
                <a:srgbClr val="C00000"/>
              </a:buClr>
              <a:buFont typeface="+mj-lt"/>
              <a:buAutoNum type="arabicPeriod"/>
            </a:pPr>
            <a:r>
              <a:rPr lang="en-US" altLang="en-US" sz="2800" dirty="0">
                <a:solidFill>
                  <a:schemeClr val="tx1"/>
                </a:solidFill>
                <a:latin typeface="+mn-lt"/>
              </a:rPr>
              <a:t>Explain the core ideas that define the economic way of thinking</a:t>
            </a:r>
            <a:r>
              <a:rPr lang="en-CA" altLang="en-US" sz="2400" dirty="0">
                <a:solidFill>
                  <a:schemeClr val="tx1"/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350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427C178-D93E-4EE0-BEE4-76021DDCB1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62540" y="623888"/>
            <a:ext cx="9742074" cy="648321"/>
          </a:xfrm>
        </p:spPr>
        <p:txBody>
          <a:bodyPr/>
          <a:lstStyle/>
          <a:p>
            <a:r>
              <a:rPr lang="en-US" altLang="en-US" sz="3200" dirty="0">
                <a:solidFill>
                  <a:srgbClr val="C00000"/>
                </a:solidFill>
              </a:rPr>
              <a:t>Scarcity</a:t>
            </a:r>
            <a:endParaRPr lang="en-CA" altLang="en-US" sz="3200" dirty="0">
              <a:solidFill>
                <a:srgbClr val="C00000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2B3E5F2-F2E9-42F0-B3BF-0031E28987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66361" y="1603513"/>
            <a:ext cx="8915400" cy="5022574"/>
          </a:xfrm>
        </p:spPr>
        <p:txBody>
          <a:bodyPr>
            <a:normAutofit/>
          </a:bodyPr>
          <a:lstStyle/>
          <a:p>
            <a:pPr marL="0" indent="0"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All economic questions and problems arise because human wants exceed the resources available to satisfy them</a:t>
            </a:r>
            <a:r>
              <a:rPr lang="en-US" altLang="en-US" sz="2400" dirty="0"/>
              <a:t>.</a:t>
            </a:r>
          </a:p>
          <a:p>
            <a:pPr marL="0" indent="0">
              <a:buSzPct val="110000"/>
            </a:pPr>
            <a:r>
              <a:rPr lang="en-US" altLang="en-US" dirty="0"/>
              <a:t>Scarcity </a:t>
            </a:r>
            <a:r>
              <a:rPr lang="en-US" altLang="en-US" sz="1400" dirty="0">
                <a:solidFill>
                  <a:schemeClr val="tx2"/>
                </a:solidFill>
                <a:hlinkClick r:id="rId2"/>
              </a:rPr>
              <a:t>https://www.youtube.com/watch?v=nWPrMmv1Tis</a:t>
            </a:r>
            <a:endParaRPr lang="en-US" altLang="en-US" sz="1400" dirty="0">
              <a:solidFill>
                <a:schemeClr val="tx2"/>
              </a:solidFill>
            </a:endParaRPr>
          </a:p>
          <a:p>
            <a:pPr marL="0" indent="0">
              <a:spcAft>
                <a:spcPct val="50000"/>
              </a:spcAft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Scarcity </a:t>
            </a:r>
            <a:r>
              <a:rPr lang="en-US" altLang="en-US" sz="2400" dirty="0">
                <a:solidFill>
                  <a:srgbClr val="000000"/>
                </a:solidFill>
              </a:rPr>
              <a:t>is t</a:t>
            </a:r>
            <a:r>
              <a:rPr lang="en-US" altLang="en-US" sz="2400" dirty="0">
                <a:solidFill>
                  <a:schemeClr val="tx1"/>
                </a:solidFill>
              </a:rPr>
              <a:t>he condition that arises because wants exceeds the ability of resources to satisfy them.</a:t>
            </a:r>
          </a:p>
          <a:p>
            <a:pPr marL="0" indent="0">
              <a:spcAft>
                <a:spcPct val="50000"/>
              </a:spcAft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Faced with scarcity, we must make </a:t>
            </a:r>
            <a:r>
              <a:rPr lang="en-US" altLang="en-US" sz="2400" i="1" dirty="0">
                <a:solidFill>
                  <a:schemeClr val="tx1"/>
                </a:solidFill>
              </a:rPr>
              <a:t>choices</a:t>
            </a:r>
            <a:r>
              <a:rPr lang="en-US" altLang="en-US" sz="2400" dirty="0">
                <a:solidFill>
                  <a:schemeClr val="tx1"/>
                </a:solidFill>
              </a:rPr>
              <a:t>—we must </a:t>
            </a:r>
            <a:r>
              <a:rPr lang="en-US" altLang="en-US" sz="2400" i="1" dirty="0">
                <a:solidFill>
                  <a:schemeClr val="tx1"/>
                </a:solidFill>
              </a:rPr>
              <a:t>choose</a:t>
            </a:r>
            <a:r>
              <a:rPr lang="en-US" altLang="en-US" sz="2400" dirty="0">
                <a:solidFill>
                  <a:schemeClr val="tx1"/>
                </a:solidFill>
              </a:rPr>
              <a:t> among the available alternatives.</a:t>
            </a:r>
          </a:p>
          <a:p>
            <a:pPr marL="0" indent="0">
              <a:spcAft>
                <a:spcPct val="50000"/>
              </a:spcAft>
              <a:buFont typeface="Webdings" panose="05030102010509060703" pitchFamily="18" charset="2"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The choices we make depend on the incentives we face.</a:t>
            </a:r>
            <a:endParaRPr lang="en-CA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89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7335-6C0F-4756-833E-F22483AAB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053" y="624110"/>
            <a:ext cx="9662560" cy="754116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Definitio</a:t>
            </a:r>
            <a:r>
              <a:rPr lang="en-US" altLang="en-US" dirty="0">
                <a:solidFill>
                  <a:srgbClr val="C00000"/>
                </a:solidFill>
              </a:rPr>
              <a:t>n of Economics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A6FDD7-8649-47AC-8E91-509FB1E92A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2053" y="1510748"/>
            <a:ext cx="9662560" cy="504907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  <a:spcAft>
                <a:spcPct val="50000"/>
              </a:spcAft>
              <a:buFont typeface="Webdings" panose="05030102010509060703" pitchFamily="18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800" dirty="0">
                <a:solidFill>
                  <a:srgbClr val="FF0000"/>
                </a:solidFill>
              </a:rPr>
              <a:t>Economics </a:t>
            </a:r>
            <a:r>
              <a:rPr lang="en-US" altLang="en-US" sz="2800" dirty="0">
                <a:solidFill>
                  <a:srgbClr val="000000"/>
                </a:solidFill>
              </a:rPr>
              <a:t>is the social science that studies the choices that individuals, businesses, governments, and entire societies make as they cope with </a:t>
            </a:r>
            <a:r>
              <a:rPr lang="en-US" altLang="en-US" sz="2800" i="1" dirty="0">
                <a:solidFill>
                  <a:srgbClr val="000000"/>
                </a:solidFill>
              </a:rPr>
              <a:t>scarcity,</a:t>
            </a:r>
            <a:r>
              <a:rPr lang="en-US" altLang="en-US" sz="2800" dirty="0">
                <a:solidFill>
                  <a:srgbClr val="000000"/>
                </a:solidFill>
              </a:rPr>
              <a:t> the </a:t>
            </a:r>
            <a:r>
              <a:rPr lang="en-US" altLang="en-US" sz="2800" i="1" dirty="0">
                <a:solidFill>
                  <a:srgbClr val="000000"/>
                </a:solidFill>
              </a:rPr>
              <a:t>incentives</a:t>
            </a:r>
            <a:r>
              <a:rPr lang="en-US" altLang="en-US" sz="2800" dirty="0">
                <a:solidFill>
                  <a:srgbClr val="000000"/>
                </a:solidFill>
              </a:rPr>
              <a:t> that influence those choices, and the arrangements that coordinate them.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1140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C484-C4A0-476F-8B48-B4869109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539" y="624110"/>
            <a:ext cx="9742073" cy="714360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Core Economic Concepts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3E1179CD-2DB6-4658-9E9C-5AF870718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2539" y="1656522"/>
            <a:ext cx="9742074" cy="5201478"/>
          </a:xfrm>
        </p:spPr>
        <p:txBody>
          <a:bodyPr>
            <a:normAutofit/>
          </a:bodyPr>
          <a:lstStyle/>
          <a:p>
            <a:pPr>
              <a:buSzPct val="120000"/>
            </a:pPr>
            <a:r>
              <a:rPr lang="en-US" altLang="en-US" sz="3600" dirty="0">
                <a:solidFill>
                  <a:schemeClr val="tx1"/>
                </a:solidFill>
              </a:rPr>
              <a:t>Core Economic Ideas:</a:t>
            </a:r>
          </a:p>
          <a:p>
            <a:pPr lvl="2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Rational choice</a:t>
            </a:r>
          </a:p>
          <a:p>
            <a:pPr lvl="2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Cost</a:t>
            </a:r>
          </a:p>
          <a:p>
            <a:pPr lvl="2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Benefit</a:t>
            </a:r>
          </a:p>
          <a:p>
            <a:pPr lvl="2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Margin</a:t>
            </a:r>
          </a:p>
          <a:p>
            <a:pPr lvl="2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Incentives</a:t>
            </a:r>
          </a:p>
          <a:p>
            <a:pPr lvl="1"/>
            <a:endParaRPr lang="en-US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54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555F-F4FB-495A-8604-C3ABAE77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5549" y="624110"/>
            <a:ext cx="9689064" cy="78062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Rational Choice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63DCF9-60C8-4A19-9253-93316588B2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21565" y="1656522"/>
            <a:ext cx="9583048" cy="48900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SzPct val="120000"/>
            </a:pPr>
            <a:r>
              <a:rPr lang="en-US" altLang="en-US" sz="3200" dirty="0">
                <a:solidFill>
                  <a:schemeClr val="tx1"/>
                </a:solidFill>
              </a:rPr>
              <a:t>Rational Choice</a:t>
            </a:r>
          </a:p>
          <a:p>
            <a:pPr marL="461963" lvl="1" indent="-4763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A </a:t>
            </a:r>
            <a:r>
              <a:rPr lang="en-US" altLang="en-US" sz="4000" b="1" dirty="0">
                <a:solidFill>
                  <a:srgbClr val="FF0000"/>
                </a:solidFill>
              </a:rPr>
              <a:t>rational choice</a:t>
            </a:r>
            <a:r>
              <a:rPr lang="en-US" altLang="en-US" sz="2800" dirty="0">
                <a:solidFill>
                  <a:srgbClr val="FF0000"/>
                </a:solidFill>
              </a:rPr>
              <a:t> </a:t>
            </a:r>
            <a:r>
              <a:rPr lang="en-US" altLang="en-US" sz="2800" dirty="0">
                <a:solidFill>
                  <a:schemeClr val="tx1"/>
                </a:solidFill>
              </a:rPr>
              <a:t>is a choice that uses the available resources to best achieve the objective of the person making the choice.</a:t>
            </a:r>
          </a:p>
          <a:p>
            <a:pPr marL="461963" lvl="1" indent="-4763">
              <a:lnSpc>
                <a:spcPct val="150000"/>
              </a:lnSpc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461963" lvl="1" indent="-4763">
              <a:lnSpc>
                <a:spcPct val="150000"/>
              </a:lnSpc>
            </a:pPr>
            <a:r>
              <a:rPr lang="en-US" altLang="en-US" sz="2800" dirty="0">
                <a:solidFill>
                  <a:schemeClr val="tx1"/>
                </a:solidFill>
              </a:rPr>
              <a:t>We make rational choices by comparing </a:t>
            </a:r>
            <a:r>
              <a:rPr lang="en-US" altLang="en-US" sz="2800" i="1" dirty="0">
                <a:solidFill>
                  <a:schemeClr val="tx1"/>
                </a:solidFill>
              </a:rPr>
              <a:t>costs</a:t>
            </a:r>
            <a:r>
              <a:rPr lang="en-US" altLang="en-US" sz="2800" dirty="0">
                <a:solidFill>
                  <a:schemeClr val="tx1"/>
                </a:solidFill>
              </a:rPr>
              <a:t> and </a:t>
            </a:r>
            <a:r>
              <a:rPr lang="en-US" altLang="en-US" sz="2800" i="1" dirty="0">
                <a:solidFill>
                  <a:schemeClr val="tx1"/>
                </a:solidFill>
              </a:rPr>
              <a:t>benefits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  <a:endParaRPr lang="en-CA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76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5EE1-A7ED-4091-8727-243A85001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5305" y="624110"/>
            <a:ext cx="9649308" cy="661351"/>
          </a:xfrm>
        </p:spPr>
        <p:txBody>
          <a:bodyPr/>
          <a:lstStyle/>
          <a:p>
            <a:r>
              <a:rPr lang="en-US" altLang="en-US" sz="3600" dirty="0">
                <a:solidFill>
                  <a:srgbClr val="C00000"/>
                </a:solidFill>
              </a:rPr>
              <a:t>Opportunity</a:t>
            </a:r>
            <a:r>
              <a:rPr lang="en-US" altLang="en-US" sz="3600" b="1" dirty="0">
                <a:solidFill>
                  <a:srgbClr val="C00000"/>
                </a:solidFill>
              </a:rPr>
              <a:t> </a:t>
            </a:r>
            <a:r>
              <a:rPr lang="en-US" altLang="en-US" sz="3600" dirty="0">
                <a:solidFill>
                  <a:srgbClr val="C00000"/>
                </a:solidFill>
              </a:rPr>
              <a:t>cost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08A5FC-0492-4FD1-83CC-F78B4B16BE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5305" y="1497495"/>
            <a:ext cx="9649308" cy="5234609"/>
          </a:xfrm>
        </p:spPr>
        <p:txBody>
          <a:bodyPr rtlCol="0">
            <a:noAutofit/>
          </a:bodyPr>
          <a:lstStyle/>
          <a:p>
            <a:pPr marL="0" indent="0" fontAlgn="auto">
              <a:spcAft>
                <a:spcPts val="0"/>
              </a:spcAft>
              <a:buSzPct val="120000"/>
              <a:buFont typeface="Wingdings 3" charset="2"/>
              <a:buChar char=""/>
              <a:defRPr/>
            </a:pPr>
            <a:r>
              <a:rPr lang="en-US" altLang="en-US" sz="2600" dirty="0">
                <a:solidFill>
                  <a:schemeClr val="tx1"/>
                </a:solidFill>
              </a:rPr>
              <a:t>Cost: What You </a:t>
            </a:r>
            <a:r>
              <a:rPr lang="en-US" altLang="en-US" sz="2600" i="1" dirty="0">
                <a:solidFill>
                  <a:schemeClr val="tx1"/>
                </a:solidFill>
              </a:rPr>
              <a:t>Must </a:t>
            </a:r>
            <a:r>
              <a:rPr lang="en-US" altLang="en-US" sz="2600" dirty="0">
                <a:solidFill>
                  <a:schemeClr val="tx1"/>
                </a:solidFill>
              </a:rPr>
              <a:t>Give Up</a:t>
            </a:r>
          </a:p>
          <a:p>
            <a:pPr marL="0" indent="0" fontAlgn="auto">
              <a:spcAft>
                <a:spcPts val="0"/>
              </a:spcAft>
              <a:buSzPct val="120000"/>
              <a:buFont typeface="Wingdings 3" charset="2"/>
              <a:buChar char=""/>
              <a:defRPr/>
            </a:pPr>
            <a:endParaRPr lang="en-US" altLang="en-US" sz="2600" dirty="0">
              <a:solidFill>
                <a:schemeClr val="tx1"/>
              </a:solidFill>
            </a:endParaRPr>
          </a:p>
          <a:p>
            <a:pPr marL="923925" lvl="2" indent="-9525" fontAlgn="auto"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r>
              <a:rPr lang="en-US" altLang="en-US" sz="2600" b="1" dirty="0">
                <a:solidFill>
                  <a:srgbClr val="FF0000"/>
                </a:solidFill>
              </a:rPr>
              <a:t>Opportunity cost</a:t>
            </a:r>
            <a:r>
              <a:rPr lang="en-US" altLang="en-US" sz="2600" dirty="0">
                <a:solidFill>
                  <a:srgbClr val="FF0000"/>
                </a:solidFill>
              </a:rPr>
              <a:t> </a:t>
            </a:r>
            <a:r>
              <a:rPr lang="en-US" altLang="en-US" sz="2600" dirty="0">
                <a:solidFill>
                  <a:schemeClr val="tx1"/>
                </a:solidFill>
              </a:rPr>
              <a:t>is the best thing that you </a:t>
            </a:r>
            <a:r>
              <a:rPr lang="en-US" altLang="en-US" sz="2600" i="1" dirty="0">
                <a:solidFill>
                  <a:schemeClr val="tx1"/>
                </a:solidFill>
              </a:rPr>
              <a:t>must</a:t>
            </a:r>
            <a:r>
              <a:rPr lang="en-US" altLang="en-US" sz="2600" dirty="0">
                <a:solidFill>
                  <a:schemeClr val="tx1"/>
                </a:solidFill>
              </a:rPr>
              <a:t> give up to get something—the highest-valued alternative forgone.</a:t>
            </a:r>
          </a:p>
          <a:p>
            <a:pPr marL="923925" lvl="2" indent="-9525" fontAlgn="auto"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endParaRPr lang="en-US" altLang="en-US" sz="2600" b="1" dirty="0">
              <a:solidFill>
                <a:schemeClr val="tx1"/>
              </a:solidFill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ebdings" panose="05030102010509060703" pitchFamily="18" charset="2"/>
              <a:buNone/>
              <a:defRPr/>
            </a:pPr>
            <a:r>
              <a:rPr lang="en-US" altLang="en-US" sz="2600" dirty="0">
                <a:solidFill>
                  <a:schemeClr val="tx1"/>
                </a:solidFill>
              </a:rPr>
              <a:t>e.g. Anna only has $1. She can use the money to buy a banana, a coke or a cookie. If she decides to purchase a banana, what is her opportunity cost of spending her resource (i.e. $1) to buy the banana?</a:t>
            </a:r>
            <a:endParaRPr lang="en-CA" altLang="en-US" sz="2600" dirty="0">
              <a:solidFill>
                <a:schemeClr val="tx1"/>
              </a:solidFill>
            </a:endParaRPr>
          </a:p>
          <a:p>
            <a:pPr marL="923925" lvl="2" indent="-9525" fontAlgn="auto">
              <a:spcAft>
                <a:spcPts val="0"/>
              </a:spcAft>
              <a:buClr>
                <a:srgbClr val="3333CC"/>
              </a:buClr>
              <a:buFontTx/>
              <a:buNone/>
              <a:defRPr/>
            </a:pPr>
            <a:endParaRPr lang="en-CA" altLang="en-US" sz="2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35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F404-83F4-43D0-8232-47FD99E0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09" y="624110"/>
            <a:ext cx="9622803" cy="7154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Benefit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9DAA82-4C77-42A4-926A-C9C34BECA4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74574" y="1550504"/>
            <a:ext cx="9530038" cy="5155095"/>
          </a:xfrm>
        </p:spPr>
        <p:txBody>
          <a:bodyPr>
            <a:noAutofit/>
          </a:bodyPr>
          <a:lstStyle/>
          <a:p>
            <a:pPr marL="404813" indent="-404813">
              <a:buSzPct val="120000"/>
            </a:pPr>
            <a:r>
              <a:rPr lang="en-US" altLang="en-US" sz="2400" dirty="0">
                <a:solidFill>
                  <a:schemeClr val="tx1"/>
                </a:solidFill>
              </a:rPr>
              <a:t>Benefit: Gain Measured by What You Are </a:t>
            </a:r>
            <a:r>
              <a:rPr lang="en-US" altLang="en-US" sz="2400" i="1" dirty="0">
                <a:solidFill>
                  <a:schemeClr val="tx1"/>
                </a:solidFill>
              </a:rPr>
              <a:t>Willing to </a:t>
            </a:r>
            <a:r>
              <a:rPr lang="en-US" altLang="en-US" sz="2400" dirty="0">
                <a:solidFill>
                  <a:schemeClr val="tx1"/>
                </a:solidFill>
              </a:rPr>
              <a:t>Give Up</a:t>
            </a:r>
          </a:p>
          <a:p>
            <a:pPr marL="576263" lvl="1" indent="0">
              <a:spcBef>
                <a:spcPct val="0"/>
              </a:spcBef>
              <a:buNone/>
            </a:pPr>
            <a:r>
              <a:rPr lang="en-US" altLang="en-US" sz="3200" b="1" dirty="0">
                <a:solidFill>
                  <a:srgbClr val="FF0000"/>
                </a:solidFill>
              </a:rPr>
              <a:t>Benefit</a:t>
            </a:r>
            <a:r>
              <a:rPr lang="en-US" altLang="en-US" sz="3200" b="1" dirty="0">
                <a:solidFill>
                  <a:schemeClr val="tx1"/>
                </a:solidFill>
              </a:rPr>
              <a:t> </a:t>
            </a:r>
            <a:r>
              <a:rPr lang="en-US" altLang="en-US" sz="2000" dirty="0">
                <a:solidFill>
                  <a:schemeClr val="tx1"/>
                </a:solidFill>
              </a:rPr>
              <a:t>is the gain or pleasure </a:t>
            </a:r>
          </a:p>
          <a:p>
            <a:pPr marL="576263" lvl="1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that something brings</a:t>
            </a:r>
            <a:r>
              <a:rPr lang="en-US" altLang="en-US" sz="2800" dirty="0">
                <a:solidFill>
                  <a:schemeClr val="tx1"/>
                </a:solidFill>
              </a:rPr>
              <a:t>.</a:t>
            </a:r>
          </a:p>
          <a:p>
            <a:pPr marL="576263" lvl="1" indent="0">
              <a:spcBef>
                <a:spcPct val="0"/>
              </a:spcBef>
              <a:buNone/>
            </a:pPr>
            <a:endParaRPr lang="en-US" altLang="en-US" sz="2800" dirty="0">
              <a:solidFill>
                <a:schemeClr val="tx1"/>
              </a:solidFill>
            </a:endParaRPr>
          </a:p>
          <a:p>
            <a:pPr marL="576263" lvl="1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Q: How much are you willing to donate </a:t>
            </a:r>
          </a:p>
          <a:p>
            <a:pPr marL="576263" lvl="1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to have a charity lunch with Deepika?</a:t>
            </a:r>
          </a:p>
          <a:p>
            <a:pPr marL="576263" lvl="1" indent="0">
              <a:spcBef>
                <a:spcPct val="0"/>
              </a:spcBef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576263" lvl="1" indent="0">
              <a:spcBef>
                <a:spcPct val="0"/>
              </a:spcBef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404813" indent="-404813">
              <a:buSzPct val="120000"/>
            </a:pPr>
            <a:r>
              <a:rPr lang="en-US" altLang="en-US" sz="2400" dirty="0">
                <a:solidFill>
                  <a:schemeClr val="tx1"/>
                </a:solidFill>
              </a:rPr>
              <a:t>On the Margin</a:t>
            </a:r>
            <a:endParaRPr lang="en-US" altLang="en-US" sz="3200" dirty="0">
              <a:solidFill>
                <a:schemeClr val="tx1"/>
              </a:solidFill>
            </a:endParaRPr>
          </a:p>
          <a:p>
            <a:pPr marL="576263" lvl="1" indent="0">
              <a:buClr>
                <a:srgbClr val="3333CC"/>
              </a:buClr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A choice made on the </a:t>
            </a:r>
            <a:r>
              <a:rPr lang="en-US" altLang="en-US" sz="3200" b="1" dirty="0">
                <a:solidFill>
                  <a:srgbClr val="FF0000"/>
                </a:solidFill>
              </a:rPr>
              <a:t>margin</a:t>
            </a:r>
            <a:r>
              <a:rPr lang="en-US" altLang="en-US" sz="2000" dirty="0">
                <a:solidFill>
                  <a:schemeClr val="tx1"/>
                </a:solidFill>
              </a:rPr>
              <a:t> is a choice made by comparing </a:t>
            </a:r>
            <a:r>
              <a:rPr lang="en-US" altLang="en-US" sz="2000" i="1" dirty="0">
                <a:solidFill>
                  <a:schemeClr val="tx1"/>
                </a:solidFill>
              </a:rPr>
              <a:t>all</a:t>
            </a:r>
            <a:r>
              <a:rPr lang="en-US" altLang="en-US" sz="2000" dirty="0">
                <a:solidFill>
                  <a:schemeClr val="tx1"/>
                </a:solidFill>
              </a:rPr>
              <a:t> the relevant alternatives systematically and incrementally.</a:t>
            </a:r>
          </a:p>
          <a:p>
            <a:pPr marL="923925" lvl="2" indent="-9525">
              <a:buClr>
                <a:srgbClr val="3333CC"/>
              </a:buClr>
              <a:buFontTx/>
              <a:buNone/>
            </a:pPr>
            <a:endParaRPr lang="en-CA" altLang="en-US" sz="1800" dirty="0">
              <a:solidFill>
                <a:schemeClr val="tx1"/>
              </a:solidFill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461C1942-D952-458A-BEC9-17B8FA1BB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2514599"/>
            <a:ext cx="16192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15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2D77-D7F4-44C4-A7F8-A42E390A1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8313" y="624110"/>
            <a:ext cx="9596299" cy="74086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MB and MC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EC9794-178F-494E-8EF0-8B6DA97A15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08312" y="1616765"/>
            <a:ext cx="9596299" cy="4909930"/>
          </a:xfrm>
        </p:spPr>
        <p:txBody>
          <a:bodyPr>
            <a:noAutofit/>
          </a:bodyPr>
          <a:lstStyle/>
          <a:p>
            <a:pPr marL="0" indent="0">
              <a:buFont typeface="Webdings" panose="05030102010509060703" pitchFamily="18" charset="2"/>
              <a:buNone/>
              <a:tabLst>
                <a:tab pos="509588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Marginal Cost (MC)</a:t>
            </a:r>
          </a:p>
          <a:p>
            <a:pPr marL="750888" lvl="1" indent="-571500">
              <a:tabLst>
                <a:tab pos="509588" algn="l"/>
              </a:tabLst>
            </a:pPr>
            <a:r>
              <a:rPr lang="en-US" altLang="en-US" sz="3600" b="1" dirty="0">
                <a:solidFill>
                  <a:srgbClr val="FF0000"/>
                </a:solidFill>
              </a:rPr>
              <a:t>Marginal cost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is the cost of a one-unit increase in an activity.</a:t>
            </a:r>
          </a:p>
          <a:p>
            <a:pPr marL="179388" lvl="1" indent="0">
              <a:buNone/>
              <a:tabLst>
                <a:tab pos="509588" algn="l"/>
              </a:tabLst>
            </a:pPr>
            <a:endParaRPr lang="en-CA" altLang="en-US" sz="3600" dirty="0">
              <a:solidFill>
                <a:schemeClr val="tx1"/>
              </a:solidFill>
            </a:endParaRPr>
          </a:p>
          <a:p>
            <a:pPr marL="0" indent="0">
              <a:buFont typeface="Webdings" panose="05030102010509060703" pitchFamily="18" charset="2"/>
              <a:buNone/>
              <a:tabLst>
                <a:tab pos="509588" algn="l"/>
              </a:tabLst>
            </a:pPr>
            <a:r>
              <a:rPr lang="en-US" altLang="en-US" sz="3200" dirty="0">
                <a:solidFill>
                  <a:schemeClr val="tx1"/>
                </a:solidFill>
              </a:rPr>
              <a:t>Marginal Benefit (MB)</a:t>
            </a:r>
          </a:p>
          <a:p>
            <a:pPr marL="465138" lvl="1">
              <a:tabLst>
                <a:tab pos="509588" algn="l"/>
              </a:tabLst>
            </a:pPr>
            <a:r>
              <a:rPr lang="en-US" altLang="en-US" sz="3600" b="1" dirty="0">
                <a:solidFill>
                  <a:srgbClr val="FF0000"/>
                </a:solidFill>
              </a:rPr>
              <a:t>Marginal benefit</a:t>
            </a:r>
            <a:r>
              <a:rPr lang="en-US" altLang="en-US" sz="3600" dirty="0">
                <a:solidFill>
                  <a:srgbClr val="FF0000"/>
                </a:solidFill>
              </a:rPr>
              <a:t> </a:t>
            </a:r>
            <a:r>
              <a:rPr lang="en-US" altLang="en-US" sz="3600" dirty="0">
                <a:solidFill>
                  <a:schemeClr val="tx1"/>
                </a:solidFill>
              </a:rPr>
              <a:t>is the what you gain when you get one more unit of something.</a:t>
            </a:r>
          </a:p>
        </p:txBody>
      </p:sp>
    </p:spTree>
    <p:extLst>
      <p:ext uri="{BB962C8B-B14F-4D97-AF65-F5344CB8AC3E}">
        <p14:creationId xmlns:p14="http://schemas.microsoft.com/office/powerpoint/2010/main" val="107041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 autoUpdateAnimBg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792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Times</vt:lpstr>
      <vt:lpstr>Webdings</vt:lpstr>
      <vt:lpstr>Wingdings 3</vt:lpstr>
      <vt:lpstr>Wisp</vt:lpstr>
      <vt:lpstr>Chapter 1:   Economic Way of Thinking </vt:lpstr>
      <vt:lpstr>Checklist </vt:lpstr>
      <vt:lpstr>Scarcity</vt:lpstr>
      <vt:lpstr>Definition of Economics</vt:lpstr>
      <vt:lpstr>Core Economic Concepts</vt:lpstr>
      <vt:lpstr>Rational Choice</vt:lpstr>
      <vt:lpstr>Opportunity cost</vt:lpstr>
      <vt:lpstr>Benefit</vt:lpstr>
      <vt:lpstr>MB and MC</vt:lpstr>
      <vt:lpstr>MB and MC</vt:lpstr>
      <vt:lpstr>Incentive</vt:lpstr>
      <vt:lpstr>Microeconomics Vs Macroeconomics</vt:lpstr>
      <vt:lpstr>Positive Vs Normative Statements</vt:lpstr>
      <vt:lpstr>Positive Vs Normative Statements</vt:lpstr>
      <vt:lpstr>Ceteris paribus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 Economic Way of Thinking</dc:title>
  <dc:creator>Susana Leung</dc:creator>
  <cp:lastModifiedBy>Susana Leung</cp:lastModifiedBy>
  <cp:revision>10</cp:revision>
  <dcterms:created xsi:type="dcterms:W3CDTF">2020-08-06T20:07:05Z</dcterms:created>
  <dcterms:modified xsi:type="dcterms:W3CDTF">2020-08-10T18:48:00Z</dcterms:modified>
</cp:coreProperties>
</file>