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95" r:id="rId2"/>
    <p:sldId id="300" r:id="rId3"/>
    <p:sldId id="301" r:id="rId4"/>
    <p:sldId id="302" r:id="rId5"/>
    <p:sldId id="303" r:id="rId6"/>
    <p:sldId id="304" r:id="rId7"/>
    <p:sldId id="275" r:id="rId8"/>
    <p:sldId id="274" r:id="rId9"/>
    <p:sldId id="257" r:id="rId10"/>
    <p:sldId id="258" r:id="rId11"/>
    <p:sldId id="266" r:id="rId12"/>
    <p:sldId id="278" r:id="rId13"/>
    <p:sldId id="279" r:id="rId14"/>
    <p:sldId id="281" r:id="rId15"/>
    <p:sldId id="263" r:id="rId16"/>
    <p:sldId id="260" r:id="rId17"/>
    <p:sldId id="276" r:id="rId18"/>
    <p:sldId id="267" r:id="rId19"/>
    <p:sldId id="269" r:id="rId20"/>
    <p:sldId id="268" r:id="rId21"/>
    <p:sldId id="264" r:id="rId22"/>
    <p:sldId id="270" r:id="rId23"/>
    <p:sldId id="277" r:id="rId24"/>
    <p:sldId id="271" r:id="rId25"/>
    <p:sldId id="272" r:id="rId26"/>
    <p:sldId id="296" r:id="rId27"/>
    <p:sldId id="297" r:id="rId28"/>
    <p:sldId id="298" r:id="rId29"/>
    <p:sldId id="299"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崮 正阳" initials="崮"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15T21:22:22.298" idx="1">
    <p:pos x="10" y="10"/>
    <p:text/>
  </p:cm>
</p:cmLst>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9"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7E6B4-7862-43AA-B50F-01D1B9270E60}" type="datetimeFigureOut">
              <a:rPr lang="zh-CN" altLang="en-US" smtClean="0"/>
              <a:t>2020/11/16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EB8D6-3EE6-48A4-9819-FB3802B624C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2EB8D6-3EE6-48A4-9819-FB3802B624C1}"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08FAF44-BF49-4B5B-83A1-36F11E84B29F}" type="datetime1">
              <a:rPr lang="zh-CN" altLang="en-US" smtClean="0"/>
              <a:t>2020/11/16</a:t>
            </a:fld>
            <a:endParaRPr lang="zh-CN" altLang="en-US"/>
          </a:p>
        </p:txBody>
      </p:sp>
      <p:sp>
        <p:nvSpPr>
          <p:cNvPr id="5" name="页脚占位符 4"/>
          <p:cNvSpPr>
            <a:spLocks noGrp="1"/>
          </p:cNvSpPr>
          <p:nvPr>
            <p:ph type="ftr" sz="quarter" idx="11"/>
          </p:nvPr>
        </p:nvSpPr>
        <p:spPr/>
        <p:txBody>
          <a:bodyPr/>
          <a:lstStyle/>
          <a:p>
            <a:r>
              <a:rPr lang="en-US" altLang="zh-CN"/>
              <a:t>18308045 </a:t>
            </a:r>
            <a:r>
              <a:rPr lang="zh-CN" altLang="en-US"/>
              <a:t>谷正阳 算法部分</a:t>
            </a:r>
          </a:p>
        </p:txBody>
      </p:sp>
      <p:sp>
        <p:nvSpPr>
          <p:cNvPr id="6" name="灯片编号占位符 5"/>
          <p:cNvSpPr>
            <a:spLocks noGrp="1"/>
          </p:cNvSpPr>
          <p:nvPr>
            <p:ph type="sldNum" sz="quarter" idx="12"/>
          </p:nvPr>
        </p:nvSpPr>
        <p:spPr/>
        <p:txBody>
          <a:bodyPr/>
          <a:lstStyle/>
          <a:p>
            <a:fld id="{54F6EFE0-04D2-49E8-8EE3-255EC9D969D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D549E6C-7FDF-468C-86E8-B91BC497F60F}" type="datetime1">
              <a:rPr lang="zh-CN" altLang="en-US" smtClean="0"/>
              <a:t>2020/11/16</a:t>
            </a:fld>
            <a:endParaRPr lang="zh-CN" altLang="en-US"/>
          </a:p>
        </p:txBody>
      </p:sp>
      <p:sp>
        <p:nvSpPr>
          <p:cNvPr id="5" name="页脚占位符 4"/>
          <p:cNvSpPr>
            <a:spLocks noGrp="1"/>
          </p:cNvSpPr>
          <p:nvPr>
            <p:ph type="ftr" sz="quarter" idx="11"/>
          </p:nvPr>
        </p:nvSpPr>
        <p:spPr/>
        <p:txBody>
          <a:bodyPr/>
          <a:lstStyle/>
          <a:p>
            <a:r>
              <a:rPr lang="en-US" altLang="zh-CN"/>
              <a:t>18308045 </a:t>
            </a:r>
            <a:r>
              <a:rPr lang="zh-CN" altLang="en-US"/>
              <a:t>谷正阳 算法部分</a:t>
            </a:r>
          </a:p>
        </p:txBody>
      </p:sp>
      <p:sp>
        <p:nvSpPr>
          <p:cNvPr id="6" name="灯片编号占位符 5"/>
          <p:cNvSpPr>
            <a:spLocks noGrp="1"/>
          </p:cNvSpPr>
          <p:nvPr>
            <p:ph type="sldNum" sz="quarter" idx="12"/>
          </p:nvPr>
        </p:nvSpPr>
        <p:spPr/>
        <p:txBody>
          <a:bodyPr/>
          <a:lstStyle/>
          <a:p>
            <a:fld id="{54F6EFE0-04D2-49E8-8EE3-255EC9D969D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FB59610-D933-413D-85C2-08DE0AAC12AF}" type="datetime1">
              <a:rPr lang="zh-CN" altLang="en-US" smtClean="0"/>
              <a:t>2020/11/16</a:t>
            </a:fld>
            <a:endParaRPr lang="zh-CN" altLang="en-US"/>
          </a:p>
        </p:txBody>
      </p:sp>
      <p:sp>
        <p:nvSpPr>
          <p:cNvPr id="5" name="页脚占位符 4"/>
          <p:cNvSpPr>
            <a:spLocks noGrp="1"/>
          </p:cNvSpPr>
          <p:nvPr>
            <p:ph type="ftr" sz="quarter" idx="11"/>
          </p:nvPr>
        </p:nvSpPr>
        <p:spPr/>
        <p:txBody>
          <a:bodyPr/>
          <a:lstStyle/>
          <a:p>
            <a:r>
              <a:rPr lang="en-US" altLang="zh-CN"/>
              <a:t>18308045 </a:t>
            </a:r>
            <a:r>
              <a:rPr lang="zh-CN" altLang="en-US"/>
              <a:t>谷正阳 算法部分</a:t>
            </a:r>
          </a:p>
        </p:txBody>
      </p:sp>
      <p:sp>
        <p:nvSpPr>
          <p:cNvPr id="6" name="灯片编号占位符 5"/>
          <p:cNvSpPr>
            <a:spLocks noGrp="1"/>
          </p:cNvSpPr>
          <p:nvPr>
            <p:ph type="sldNum" sz="quarter" idx="12"/>
          </p:nvPr>
        </p:nvSpPr>
        <p:spPr/>
        <p:txBody>
          <a:bodyPr/>
          <a:lstStyle/>
          <a:p>
            <a:fld id="{54F6EFE0-04D2-49E8-8EE3-255EC9D969D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D23A263-7B7E-4147-B2DF-2DF45D304C2A}" type="datetime1">
              <a:rPr lang="zh-CN" altLang="en-US" smtClean="0"/>
              <a:t>2020/11/16</a:t>
            </a:fld>
            <a:endParaRPr lang="zh-CN" altLang="en-US"/>
          </a:p>
        </p:txBody>
      </p:sp>
      <p:sp>
        <p:nvSpPr>
          <p:cNvPr id="5" name="页脚占位符 4"/>
          <p:cNvSpPr>
            <a:spLocks noGrp="1"/>
          </p:cNvSpPr>
          <p:nvPr>
            <p:ph type="ftr" sz="quarter" idx="11"/>
          </p:nvPr>
        </p:nvSpPr>
        <p:spPr/>
        <p:txBody>
          <a:bodyPr/>
          <a:lstStyle/>
          <a:p>
            <a:r>
              <a:rPr lang="en-US" altLang="zh-CN"/>
              <a:t>18308045 </a:t>
            </a:r>
            <a:r>
              <a:rPr lang="zh-CN" altLang="en-US"/>
              <a:t>谷正阳 算法部分</a:t>
            </a:r>
          </a:p>
        </p:txBody>
      </p:sp>
      <p:sp>
        <p:nvSpPr>
          <p:cNvPr id="6" name="灯片编号占位符 5"/>
          <p:cNvSpPr>
            <a:spLocks noGrp="1"/>
          </p:cNvSpPr>
          <p:nvPr>
            <p:ph type="sldNum" sz="quarter" idx="12"/>
          </p:nvPr>
        </p:nvSpPr>
        <p:spPr/>
        <p:txBody>
          <a:bodyPr/>
          <a:lstStyle/>
          <a:p>
            <a:fld id="{54F6EFE0-04D2-49E8-8EE3-255EC9D969D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F41077F-8781-440C-A4C9-225CA82CB614}" type="datetime1">
              <a:rPr lang="zh-CN" altLang="en-US" smtClean="0"/>
              <a:t>2020/11/16</a:t>
            </a:fld>
            <a:endParaRPr lang="zh-CN" altLang="en-US"/>
          </a:p>
        </p:txBody>
      </p:sp>
      <p:sp>
        <p:nvSpPr>
          <p:cNvPr id="5" name="页脚占位符 4"/>
          <p:cNvSpPr>
            <a:spLocks noGrp="1"/>
          </p:cNvSpPr>
          <p:nvPr>
            <p:ph type="ftr" sz="quarter" idx="11"/>
          </p:nvPr>
        </p:nvSpPr>
        <p:spPr/>
        <p:txBody>
          <a:bodyPr/>
          <a:lstStyle/>
          <a:p>
            <a:r>
              <a:rPr lang="en-US" altLang="zh-CN"/>
              <a:t>18308045 </a:t>
            </a:r>
            <a:r>
              <a:rPr lang="zh-CN" altLang="en-US"/>
              <a:t>谷正阳 算法部分</a:t>
            </a:r>
          </a:p>
        </p:txBody>
      </p:sp>
      <p:sp>
        <p:nvSpPr>
          <p:cNvPr id="6" name="灯片编号占位符 5"/>
          <p:cNvSpPr>
            <a:spLocks noGrp="1"/>
          </p:cNvSpPr>
          <p:nvPr>
            <p:ph type="sldNum" sz="quarter" idx="12"/>
          </p:nvPr>
        </p:nvSpPr>
        <p:spPr/>
        <p:txBody>
          <a:bodyPr/>
          <a:lstStyle/>
          <a:p>
            <a:fld id="{54F6EFE0-04D2-49E8-8EE3-255EC9D969D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0DC3241-B9A8-4FE8-B76C-D4DB0431A5DB}" type="datetime1">
              <a:rPr lang="zh-CN" altLang="en-US" smtClean="0"/>
              <a:t>2020/11/16</a:t>
            </a:fld>
            <a:endParaRPr lang="zh-CN" altLang="en-US"/>
          </a:p>
        </p:txBody>
      </p:sp>
      <p:sp>
        <p:nvSpPr>
          <p:cNvPr id="6" name="页脚占位符 5"/>
          <p:cNvSpPr>
            <a:spLocks noGrp="1"/>
          </p:cNvSpPr>
          <p:nvPr>
            <p:ph type="ftr" sz="quarter" idx="11"/>
          </p:nvPr>
        </p:nvSpPr>
        <p:spPr/>
        <p:txBody>
          <a:bodyPr/>
          <a:lstStyle/>
          <a:p>
            <a:r>
              <a:rPr lang="en-US" altLang="zh-CN"/>
              <a:t>18308045 </a:t>
            </a:r>
            <a:r>
              <a:rPr lang="zh-CN" altLang="en-US"/>
              <a:t>谷正阳 算法部分</a:t>
            </a:r>
          </a:p>
        </p:txBody>
      </p:sp>
      <p:sp>
        <p:nvSpPr>
          <p:cNvPr id="7" name="灯片编号占位符 6"/>
          <p:cNvSpPr>
            <a:spLocks noGrp="1"/>
          </p:cNvSpPr>
          <p:nvPr>
            <p:ph type="sldNum" sz="quarter" idx="12"/>
          </p:nvPr>
        </p:nvSpPr>
        <p:spPr/>
        <p:txBody>
          <a:bodyPr/>
          <a:lstStyle/>
          <a:p>
            <a:fld id="{54F6EFE0-04D2-49E8-8EE3-255EC9D969D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A594CD2-0C6B-44FF-9322-45BA17216156}" type="datetime1">
              <a:rPr lang="zh-CN" altLang="en-US" smtClean="0"/>
              <a:t>2020/11/16</a:t>
            </a:fld>
            <a:endParaRPr lang="zh-CN" altLang="en-US"/>
          </a:p>
        </p:txBody>
      </p:sp>
      <p:sp>
        <p:nvSpPr>
          <p:cNvPr id="8" name="页脚占位符 7"/>
          <p:cNvSpPr>
            <a:spLocks noGrp="1"/>
          </p:cNvSpPr>
          <p:nvPr>
            <p:ph type="ftr" sz="quarter" idx="11"/>
          </p:nvPr>
        </p:nvSpPr>
        <p:spPr/>
        <p:txBody>
          <a:bodyPr/>
          <a:lstStyle/>
          <a:p>
            <a:r>
              <a:rPr lang="en-US" altLang="zh-CN"/>
              <a:t>18308045 </a:t>
            </a:r>
            <a:r>
              <a:rPr lang="zh-CN" altLang="en-US"/>
              <a:t>谷正阳 算法部分</a:t>
            </a:r>
          </a:p>
        </p:txBody>
      </p:sp>
      <p:sp>
        <p:nvSpPr>
          <p:cNvPr id="9" name="灯片编号占位符 8"/>
          <p:cNvSpPr>
            <a:spLocks noGrp="1"/>
          </p:cNvSpPr>
          <p:nvPr>
            <p:ph type="sldNum" sz="quarter" idx="12"/>
          </p:nvPr>
        </p:nvSpPr>
        <p:spPr/>
        <p:txBody>
          <a:bodyPr/>
          <a:lstStyle/>
          <a:p>
            <a:fld id="{54F6EFE0-04D2-49E8-8EE3-255EC9D969D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D2F2E2E-83F0-45BE-A056-886864D74A5F}" type="datetime1">
              <a:rPr lang="zh-CN" altLang="en-US" smtClean="0"/>
              <a:t>2020/11/16</a:t>
            </a:fld>
            <a:endParaRPr lang="zh-CN" altLang="en-US"/>
          </a:p>
        </p:txBody>
      </p:sp>
      <p:sp>
        <p:nvSpPr>
          <p:cNvPr id="4" name="页脚占位符 3"/>
          <p:cNvSpPr>
            <a:spLocks noGrp="1"/>
          </p:cNvSpPr>
          <p:nvPr>
            <p:ph type="ftr" sz="quarter" idx="11"/>
          </p:nvPr>
        </p:nvSpPr>
        <p:spPr/>
        <p:txBody>
          <a:bodyPr/>
          <a:lstStyle/>
          <a:p>
            <a:r>
              <a:rPr lang="en-US" altLang="zh-CN"/>
              <a:t>18308045 </a:t>
            </a:r>
            <a:r>
              <a:rPr lang="zh-CN" altLang="en-US"/>
              <a:t>谷正阳 算法部分</a:t>
            </a:r>
          </a:p>
        </p:txBody>
      </p:sp>
      <p:sp>
        <p:nvSpPr>
          <p:cNvPr id="5" name="灯片编号占位符 4"/>
          <p:cNvSpPr>
            <a:spLocks noGrp="1"/>
          </p:cNvSpPr>
          <p:nvPr>
            <p:ph type="sldNum" sz="quarter" idx="12"/>
          </p:nvPr>
        </p:nvSpPr>
        <p:spPr/>
        <p:txBody>
          <a:bodyPr/>
          <a:lstStyle/>
          <a:p>
            <a:fld id="{54F6EFE0-04D2-49E8-8EE3-255EC9D969D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90B342-B7D9-4092-9B7C-EF6DAD693052}" type="datetime1">
              <a:rPr lang="zh-CN" altLang="en-US" smtClean="0"/>
              <a:t>2020/11/16</a:t>
            </a:fld>
            <a:endParaRPr lang="zh-CN" altLang="en-US"/>
          </a:p>
        </p:txBody>
      </p:sp>
      <p:sp>
        <p:nvSpPr>
          <p:cNvPr id="3" name="页脚占位符 2"/>
          <p:cNvSpPr>
            <a:spLocks noGrp="1"/>
          </p:cNvSpPr>
          <p:nvPr>
            <p:ph type="ftr" sz="quarter" idx="11"/>
          </p:nvPr>
        </p:nvSpPr>
        <p:spPr/>
        <p:txBody>
          <a:bodyPr/>
          <a:lstStyle/>
          <a:p>
            <a:r>
              <a:rPr lang="en-US" altLang="zh-CN"/>
              <a:t>18308045 </a:t>
            </a:r>
            <a:r>
              <a:rPr lang="zh-CN" altLang="en-US"/>
              <a:t>谷正阳 算法部分</a:t>
            </a:r>
          </a:p>
        </p:txBody>
      </p:sp>
      <p:sp>
        <p:nvSpPr>
          <p:cNvPr id="4" name="灯片编号占位符 3"/>
          <p:cNvSpPr>
            <a:spLocks noGrp="1"/>
          </p:cNvSpPr>
          <p:nvPr>
            <p:ph type="sldNum" sz="quarter" idx="12"/>
          </p:nvPr>
        </p:nvSpPr>
        <p:spPr/>
        <p:txBody>
          <a:bodyPr/>
          <a:lstStyle/>
          <a:p>
            <a:fld id="{54F6EFE0-04D2-49E8-8EE3-255EC9D969D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FC56196-45B9-45F7-BD64-F017760A0F4A}" type="datetime1">
              <a:rPr lang="zh-CN" altLang="en-US" smtClean="0"/>
              <a:t>2020/11/16</a:t>
            </a:fld>
            <a:endParaRPr lang="zh-CN" altLang="en-US"/>
          </a:p>
        </p:txBody>
      </p:sp>
      <p:sp>
        <p:nvSpPr>
          <p:cNvPr id="6" name="页脚占位符 5"/>
          <p:cNvSpPr>
            <a:spLocks noGrp="1"/>
          </p:cNvSpPr>
          <p:nvPr>
            <p:ph type="ftr" sz="quarter" idx="11"/>
          </p:nvPr>
        </p:nvSpPr>
        <p:spPr/>
        <p:txBody>
          <a:bodyPr/>
          <a:lstStyle/>
          <a:p>
            <a:r>
              <a:rPr lang="en-US" altLang="zh-CN"/>
              <a:t>18308045 </a:t>
            </a:r>
            <a:r>
              <a:rPr lang="zh-CN" altLang="en-US"/>
              <a:t>谷正阳 算法部分</a:t>
            </a:r>
          </a:p>
        </p:txBody>
      </p:sp>
      <p:sp>
        <p:nvSpPr>
          <p:cNvPr id="7" name="灯片编号占位符 6"/>
          <p:cNvSpPr>
            <a:spLocks noGrp="1"/>
          </p:cNvSpPr>
          <p:nvPr>
            <p:ph type="sldNum" sz="quarter" idx="12"/>
          </p:nvPr>
        </p:nvSpPr>
        <p:spPr/>
        <p:txBody>
          <a:bodyPr/>
          <a:lstStyle/>
          <a:p>
            <a:fld id="{54F6EFE0-04D2-49E8-8EE3-255EC9D969D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CF1AEE-771C-4D2A-BC24-4124F671F8DB}" type="datetime1">
              <a:rPr lang="zh-CN" altLang="en-US" smtClean="0"/>
              <a:t>2020/11/16</a:t>
            </a:fld>
            <a:endParaRPr lang="zh-CN" altLang="en-US"/>
          </a:p>
        </p:txBody>
      </p:sp>
      <p:sp>
        <p:nvSpPr>
          <p:cNvPr id="6" name="页脚占位符 5"/>
          <p:cNvSpPr>
            <a:spLocks noGrp="1"/>
          </p:cNvSpPr>
          <p:nvPr>
            <p:ph type="ftr" sz="quarter" idx="11"/>
          </p:nvPr>
        </p:nvSpPr>
        <p:spPr/>
        <p:txBody>
          <a:bodyPr/>
          <a:lstStyle/>
          <a:p>
            <a:r>
              <a:rPr lang="en-US" altLang="zh-CN"/>
              <a:t>18308045 </a:t>
            </a:r>
            <a:r>
              <a:rPr lang="zh-CN" altLang="en-US"/>
              <a:t>谷正阳 算法部分</a:t>
            </a:r>
          </a:p>
        </p:txBody>
      </p:sp>
      <p:sp>
        <p:nvSpPr>
          <p:cNvPr id="7" name="灯片编号占位符 6"/>
          <p:cNvSpPr>
            <a:spLocks noGrp="1"/>
          </p:cNvSpPr>
          <p:nvPr>
            <p:ph type="sldNum" sz="quarter" idx="12"/>
          </p:nvPr>
        </p:nvSpPr>
        <p:spPr/>
        <p:txBody>
          <a:bodyPr/>
          <a:lstStyle/>
          <a:p>
            <a:fld id="{54F6EFE0-04D2-49E8-8EE3-255EC9D969D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B5DB65-6340-4718-8D62-AFE30509FE60}" type="datetime1">
              <a:rPr lang="zh-CN" altLang="en-US" smtClean="0"/>
              <a:t>2020/11/16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18308045 </a:t>
            </a:r>
            <a:r>
              <a:rPr lang="zh-CN" altLang="en-US"/>
              <a:t>谷正阳 算法部分</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6EFE0-04D2-49E8-8EE3-255EC9D969D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37.wmf"/><Relationship Id="rId5" Type="http://schemas.openxmlformats.org/officeDocument/2006/relationships/oleObject" Target="../embeddings/oleObject20.bin"/><Relationship Id="rId4" Type="http://schemas.openxmlformats.org/officeDocument/2006/relationships/image" Target="../media/image36.wmf"/></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8.wmf"/><Relationship Id="rId20"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wmf"/><Relationship Id="rId19" Type="http://schemas.openxmlformats.org/officeDocument/2006/relationships/oleObject" Target="../embeddings/oleObject9.bin"/><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image" Target="../media/image14.wmf"/><Relationship Id="rId5" Type="http://schemas.openxmlformats.org/officeDocument/2006/relationships/oleObject" Target="../embeddings/oleObject11.bin"/><Relationship Id="rId10" Type="http://schemas.openxmlformats.org/officeDocument/2006/relationships/oleObject" Target="../embeddings/oleObject14.bin"/><Relationship Id="rId4" Type="http://schemas.openxmlformats.org/officeDocument/2006/relationships/image" Target="../media/image11.wmf"/><Relationship Id="rId9" Type="http://schemas.openxmlformats.org/officeDocument/2006/relationships/image" Target="../media/image13.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wmf"/><Relationship Id="rId9" Type="http://schemas.openxmlformats.org/officeDocument/2006/relationships/image" Target="../media/image17.wmf"/></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a:t>Automated Synthesis of Social Laws in STRIPS</a:t>
            </a:r>
          </a:p>
        </p:txBody>
      </p:sp>
      <p:sp>
        <p:nvSpPr>
          <p:cNvPr id="3" name="副标题 2"/>
          <p:cNvSpPr>
            <a:spLocks noGrp="1"/>
          </p:cNvSpPr>
          <p:nvPr>
            <p:ph type="subTitle" idx="1"/>
          </p:nvPr>
        </p:nvSpPr>
        <p:spPr>
          <a:xfrm>
            <a:off x="1524000" y="3602355"/>
            <a:ext cx="9144000" cy="2327275"/>
          </a:xfrm>
        </p:spPr>
        <p:txBody>
          <a:bodyPr>
            <a:normAutofit/>
          </a:bodyPr>
          <a:lstStyle/>
          <a:p>
            <a:endParaRPr lang="en-US" altLang="zh-CN">
              <a:sym typeface="+mn-ea"/>
            </a:endParaRPr>
          </a:p>
          <a:p>
            <a:r>
              <a:rPr lang="en-US" altLang="zh-CN">
                <a:sym typeface="+mn-ea"/>
              </a:rPr>
              <a:t>Part 1  18340197 </a:t>
            </a:r>
            <a:r>
              <a:rPr lang="zh-CN" altLang="en-US">
                <a:sym typeface="+mn-ea"/>
              </a:rPr>
              <a:t>叶靖云</a:t>
            </a:r>
            <a:endParaRPr lang="en-US" altLang="zh-CN">
              <a:sym typeface="+mn-ea"/>
            </a:endParaRPr>
          </a:p>
          <a:p>
            <a:r>
              <a:rPr lang="en-US" altLang="zh-CN">
                <a:sym typeface="+mn-ea"/>
              </a:rPr>
              <a:t>Part 2  18308045 </a:t>
            </a:r>
            <a:r>
              <a:rPr lang="zh-CN" altLang="en-US">
                <a:sym typeface="+mn-ea"/>
              </a:rPr>
              <a:t>谷正阳</a:t>
            </a:r>
          </a:p>
          <a:p>
            <a:r>
              <a:rPr lang="en-US" altLang="zh-CN">
                <a:sym typeface="+mn-ea"/>
              </a:rPr>
              <a:t>Part 3  18340228 </a:t>
            </a:r>
            <a:r>
              <a:rPr lang="zh-CN" altLang="en-US">
                <a:sym typeface="+mn-ea"/>
              </a:rPr>
              <a:t>周思宇</a:t>
            </a:r>
          </a:p>
          <a:p>
            <a:r>
              <a:rPr lang="en-US" altLang="zh-CN">
                <a:sym typeface="+mn-ea"/>
              </a:rPr>
              <a:t>2020.11.16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搜索问题定义</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a:t>State: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𝑙</m:t>
                        </m:r>
                      </m:sup>
                    </m:sSup>
                  </m:oMath>
                </a14:m>
                <a:endParaRPr lang="en-US" altLang="zh-CN" b="0" dirty="0"/>
              </a:p>
              <a:p>
                <a:pPr lvl="1"/>
                <a:r>
                  <a:rPr lang="en-US" altLang="zh-CN" b="0" dirty="0"/>
                  <a:t>Initial state: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oMath>
                </a14:m>
                <a:endParaRPr lang="en-US" altLang="zh-CN" dirty="0"/>
              </a:p>
              <a:p>
                <a:pPr marL="457200" lvl="1" indent="0">
                  <a:buNone/>
                </a:pPr>
                <a:endParaRPr lang="en-US" altLang="zh-CN" dirty="0"/>
              </a:p>
              <a:p>
                <a:pPr marL="457200" lvl="1" indent="0">
                  <a:buNone/>
                </a:pPr>
                <a:endParaRPr lang="en-US" altLang="zh-CN" dirty="0"/>
              </a:p>
              <a:p>
                <a14:m>
                  <m:oMath xmlns:m="http://schemas.openxmlformats.org/officeDocument/2006/math">
                    <m:r>
                      <m:rPr>
                        <m:sty m:val="p"/>
                      </m:rPr>
                      <a:rPr lang="en-US" altLang="zh-CN" b="0" i="1" dirty="0">
                        <a:latin typeface="Cambria Math" panose="02040503050406030204" pitchFamily="18" charset="0"/>
                      </a:rPr>
                      <m:t>Su</m:t>
                    </m:r>
                    <m:r>
                      <m:rPr>
                        <m:sty m:val="p"/>
                      </m:rPr>
                      <a:rPr lang="en-US" altLang="zh-CN" b="0" i="0" dirty="0" smtClean="0">
                        <a:latin typeface="Cambria Math" panose="02040503050406030204" pitchFamily="18" charset="0"/>
                      </a:rPr>
                      <m:t>ccessors</m:t>
                    </m:r>
                    <m:d>
                      <m:dPr>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𝐴</m:t>
                            </m:r>
                          </m:e>
                          <m:sup>
                            <m:r>
                              <a:rPr lang="en-US" altLang="zh-CN" b="0" i="1" dirty="0" smtClean="0">
                                <a:latin typeface="Cambria Math" panose="02040503050406030204" pitchFamily="18" charset="0"/>
                              </a:rPr>
                              <m:t>𝑙</m:t>
                            </m:r>
                          </m:sup>
                        </m:sSup>
                      </m:e>
                    </m:d>
                    <m:r>
                      <a:rPr lang="en-US" altLang="zh-CN" b="0" i="0" dirty="0" smtClean="0">
                        <a:latin typeface="Cambria Math" panose="02040503050406030204" pitchFamily="18" charset="0"/>
                      </a:rPr>
                      <m:t>=</m:t>
                    </m:r>
                    <m:r>
                      <a:rPr lang="en-US" altLang="zh-CN" b="0" i="0"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𝑙</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𝐴</m:t>
                        </m:r>
                      </m:e>
                      <m:sup>
                        <m:r>
                          <a:rPr lang="en-US" altLang="zh-CN" b="0" i="1" smtClean="0">
                            <a:latin typeface="Cambria Math" panose="02040503050406030204" pitchFamily="18" charset="0"/>
                            <a:ea typeface="Cambria Math" panose="02040503050406030204" pitchFamily="18" charset="0"/>
                          </a:rPr>
                          <m:t>𝑙</m:t>
                        </m:r>
                      </m:sup>
                    </m:sSup>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a:p>
                <a:endParaRPr lang="en-US" altLang="zh-CN" dirty="0"/>
              </a:p>
              <a:p>
                <a:endParaRPr lang="en-US" altLang="zh-CN" dirty="0"/>
              </a:p>
              <a:p>
                <a14:m>
                  <m:oMath xmlns:m="http://schemas.openxmlformats.org/officeDocument/2006/math">
                    <m:r>
                      <m:rPr>
                        <m:sty m:val="p"/>
                      </m:rPr>
                      <a:rPr lang="en-US" altLang="zh-CN" b="0" i="0" smtClean="0">
                        <a:latin typeface="Cambria Math" panose="02040503050406030204" pitchFamily="18" charset="0"/>
                      </a:rPr>
                      <m:t>Goal</m:t>
                    </m:r>
                    <m:r>
                      <a:rPr lang="en-US" altLang="zh-CN" b="0" i="0"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𝑙</m:t>
                            </m:r>
                          </m:sup>
                        </m:sSup>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IS</m:t>
                    </m:r>
                    <m:r>
                      <a:rPr lang="en-US" altLang="zh-CN" b="0" i="0" smtClean="0">
                        <a:latin typeface="Cambria Math" panose="02040503050406030204" pitchFamily="18" charset="0"/>
                      </a:rPr>
                      <m:t>_</m:t>
                    </m:r>
                    <m:r>
                      <m:rPr>
                        <m:sty m:val="p"/>
                      </m:rPr>
                      <a:rPr lang="en-US" altLang="zh-CN" b="0" i="0" smtClean="0">
                        <a:latin typeface="Cambria Math" panose="02040503050406030204" pitchFamily="18" charset="0"/>
                      </a:rPr>
                      <m:t>ROBUST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𝛱</m:t>
                            </m:r>
                          </m:e>
                          <m:sup>
                            <m:r>
                              <a:rPr lang="en-US" altLang="zh-CN" b="0" i="1" smtClean="0">
                                <a:latin typeface="Cambria Math" panose="02040503050406030204" pitchFamily="18" charset="0"/>
                              </a:rPr>
                              <m:t>𝑙</m:t>
                            </m:r>
                          </m:sup>
                        </m:sSup>
                      </m:e>
                    </m:d>
                  </m:oMath>
                </a14:m>
                <a:endParaRPr lang="en-US" altLang="zh-CN" b="0" dirty="0"/>
              </a:p>
              <a:p>
                <a:endParaRPr lang="en-US" altLang="zh-CN" dirty="0"/>
              </a:p>
              <a:p>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18308045 </a:t>
            </a:r>
            <a:r>
              <a:rPr lang="zh-CN" altLang="en-US"/>
              <a:t>谷正阳 算法部分</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优化：剪枝</a:t>
            </a:r>
          </a:p>
        </p:txBody>
      </p:sp>
      <p:sp>
        <p:nvSpPr>
          <p:cNvPr id="3" name="副标题 2"/>
          <p:cNvSpPr>
            <a:spLocks noGrp="1"/>
          </p:cNvSpPr>
          <p:nvPr>
            <p:ph type="subTitle" idx="1"/>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a:t>18308045 </a:t>
            </a:r>
            <a:r>
              <a:rPr lang="zh-CN" altLang="en-US"/>
              <a:t>谷正阳 算法部分</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种剪枝</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b="0" dirty="0"/>
                  <a:t>剪去与</a:t>
                </a:r>
                <a14:m>
                  <m:oMath xmlns:m="http://schemas.openxmlformats.org/officeDocument/2006/math">
                    <m:sSup>
                      <m:sSupPr>
                        <m:ctrlPr>
                          <a:rPr lang="en-US" altLang="zh-CN" b="0" i="1" smtClean="0">
                            <a:latin typeface="Cambria Math" panose="02040503050406030204" pitchFamily="18" charset="0"/>
                          </a:rPr>
                        </m:ctrlPr>
                      </m:sSupPr>
                      <m:e>
                        <m:r>
                          <a:rPr lang="zh-CN" altLang="en-US" i="1" smtClean="0">
                            <a:latin typeface="Cambria Math" panose="02040503050406030204" pitchFamily="18" charset="0"/>
                          </a:rPr>
                          <m:t>𝜋</m:t>
                        </m:r>
                      </m:e>
                      <m:sup>
                        <m:r>
                          <a:rPr lang="en-US" altLang="zh-CN" b="0" i="1" smtClean="0">
                            <a:latin typeface="Cambria Math" panose="02040503050406030204" pitchFamily="18" charset="0"/>
                          </a:rPr>
                          <m:t>𝑓</m:t>
                        </m:r>
                      </m:sup>
                    </m:sSup>
                  </m:oMath>
                </a14:m>
                <a:r>
                  <a:rPr lang="zh-CN" altLang="en-US" b="0" dirty="0"/>
                  <a:t>（导致冲突的动作序列）没有交集的</a:t>
                </a:r>
                <a:r>
                  <a:rPr lang="en-US" altLang="zh-CN" b="0" dirty="0"/>
                  <a:t>successor</a:t>
                </a:r>
              </a:p>
              <a:p>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Su</m:t>
                          </m:r>
                          <m:r>
                            <m:rPr>
                              <m:sty m:val="p"/>
                            </m:rPr>
                            <a:rPr lang="en-US" altLang="zh-CN" dirty="0">
                              <a:latin typeface="Cambria Math" panose="02040503050406030204" pitchFamily="18" charset="0"/>
                            </a:rPr>
                            <m:t>ccessors</m:t>
                          </m:r>
                        </m:e>
                        <m:sub>
                          <m:r>
                            <m:rPr>
                              <m:sty m:val="p"/>
                            </m:rPr>
                            <a:rPr lang="en-US" altLang="zh-CN" dirty="0">
                              <a:latin typeface="Cambria Math" panose="02040503050406030204" pitchFamily="18" charset="0"/>
                            </a:rPr>
                            <m:t>CE</m:t>
                          </m:r>
                        </m:sub>
                      </m:sSub>
                      <m:d>
                        <m:dPr>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𝐴</m:t>
                              </m:r>
                            </m:e>
                            <m:sup>
                              <m:r>
                                <a:rPr lang="en-US" altLang="zh-CN" i="1" dirty="0">
                                  <a:latin typeface="Cambria Math" panose="02040503050406030204" pitchFamily="18" charset="0"/>
                                </a:rPr>
                                <m:t>𝑙</m:t>
                              </m:r>
                            </m:sup>
                          </m:sSup>
                        </m:e>
                      </m:d>
                      <m:r>
                        <a:rPr lang="en-US" altLang="zh-CN" b="0" i="0" dirty="0"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𝑙</m:t>
                              </m:r>
                            </m:sup>
                          </m:sSup>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𝑎</m:t>
                              </m:r>
                            </m:e>
                          </m:d>
                        </m:e>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𝐴</m:t>
                                  </m:r>
                                </m:e>
                                <m:sup>
                                  <m:r>
                                    <a:rPr lang="en-US" altLang="zh-CN" b="0" i="1" smtClean="0">
                                      <a:latin typeface="Cambria Math" panose="02040503050406030204" pitchFamily="18" charset="0"/>
                                      <a:ea typeface="Cambria Math" panose="02040503050406030204" pitchFamily="18" charset="0"/>
                                    </a:rPr>
                                    <m:t>𝑙</m:t>
                                  </m:r>
                                </m:sup>
                              </m:sSup>
                            </m:e>
                          </m:d>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rPr>
                              </m:ctrlPr>
                            </m:sSupPr>
                            <m:e>
                              <m:r>
                                <a:rPr lang="zh-CN" altLang="en-US" i="1" smtClean="0">
                                  <a:latin typeface="Cambria Math" panose="02040503050406030204" pitchFamily="18" charset="0"/>
                                </a:rPr>
                                <m:t>𝜋</m:t>
                              </m:r>
                            </m:e>
                            <m:sup>
                              <m:r>
                                <a:rPr lang="en-US" altLang="zh-CN" b="0" i="1" smtClean="0">
                                  <a:latin typeface="Cambria Math" panose="02040503050406030204" pitchFamily="18" charset="0"/>
                                </a:rPr>
                                <m:t>𝑓</m:t>
                              </m:r>
                            </m:sup>
                          </m:sSup>
                        </m:e>
                      </m:d>
                    </m:oMath>
                  </m:oMathPara>
                </a14:m>
                <a:endParaRPr lang="en-US" altLang="zh-CN" b="0" dirty="0"/>
              </a:p>
              <a:p>
                <a:endParaRPr lang="en-US" altLang="zh-CN" dirty="0"/>
              </a:p>
              <a:p>
                <a:r>
                  <a:rPr lang="zh-CN" altLang="en-US" dirty="0"/>
                  <a:t>通过特殊方法</a:t>
                </a:r>
                <a:r>
                  <a:rPr lang="zh-CN" altLang="en-US" b="1" dirty="0">
                    <a:solidFill>
                      <a:srgbClr val="FF0000"/>
                    </a:solidFill>
                  </a:rPr>
                  <a:t>提前</a:t>
                </a:r>
                <a:r>
                  <a:rPr lang="zh-CN" altLang="en-US" dirty="0"/>
                  <a:t>判断，剪去</a:t>
                </a:r>
                <a:r>
                  <a:rPr lang="zh-CN" altLang="en-US" b="1" dirty="0">
                    <a:solidFill>
                      <a:srgbClr val="FF0000"/>
                    </a:solidFill>
                  </a:rPr>
                  <a:t>一部分</a:t>
                </a:r>
                <a:r>
                  <a:rPr lang="zh-CN" altLang="en-US" dirty="0"/>
                  <a:t>不可行（导致</a:t>
                </a:r>
                <a:r>
                  <a:rPr lang="en-US" altLang="zh-CN" dirty="0"/>
                  <a:t>IS_SOLVABLE_FORALL</a:t>
                </a:r>
                <a:r>
                  <a:rPr lang="zh-CN" altLang="en-US" dirty="0"/>
                  <a:t>返回</a:t>
                </a:r>
                <a:r>
                  <a:rPr lang="en-US" altLang="zh-CN" dirty="0"/>
                  <a:t>false</a:t>
                </a:r>
                <a:r>
                  <a:rPr lang="zh-CN" altLang="en-US" dirty="0"/>
                  <a:t>）的</a:t>
                </a:r>
                <a:r>
                  <a:rPr lang="en-US" altLang="zh-CN" dirty="0"/>
                  <a:t>successor</a:t>
                </a:r>
              </a:p>
              <a:p>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b="0" i="1" dirty="0" smtClean="0">
                              <a:latin typeface="Cambria Math" panose="02040503050406030204" pitchFamily="18" charset="0"/>
                            </a:rPr>
                            <m:t>Su</m:t>
                          </m:r>
                          <m:r>
                            <m:rPr>
                              <m:sty m:val="p"/>
                            </m:rPr>
                            <a:rPr lang="en-US" altLang="zh-CN" b="0" i="0" dirty="0" smtClean="0">
                              <a:latin typeface="Cambria Math" panose="02040503050406030204" pitchFamily="18" charset="0"/>
                            </a:rPr>
                            <m:t>ccessors</m:t>
                          </m:r>
                        </m:e>
                        <m:sub>
                          <m:r>
                            <m:rPr>
                              <m:sty m:val="p"/>
                            </m:rPr>
                            <a:rPr lang="en-US" altLang="zh-CN" b="0" i="0" dirty="0" smtClean="0">
                              <a:latin typeface="Cambria Math" panose="02040503050406030204" pitchFamily="18" charset="0"/>
                            </a:rPr>
                            <m:t>INF</m:t>
                          </m:r>
                        </m:sub>
                      </m:sSub>
                      <m:d>
                        <m:dPr>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𝐴</m:t>
                              </m:r>
                            </m:e>
                            <m:sup>
                              <m:r>
                                <a:rPr lang="en-US" altLang="zh-CN" b="0" i="1" dirty="0" smtClean="0">
                                  <a:latin typeface="Cambria Math" panose="02040503050406030204" pitchFamily="18" charset="0"/>
                                </a:rPr>
                                <m:t>𝑙</m:t>
                              </m:r>
                            </m:sup>
                          </m:sSup>
                        </m:e>
                      </m:d>
                      <m:r>
                        <a:rPr lang="en-US" altLang="zh-CN" b="0" i="0" dirty="0"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𝑙</m:t>
                              </m:r>
                            </m:sup>
                          </m:sSup>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𝑎</m:t>
                              </m:r>
                            </m:e>
                          </m:d>
                        </m:e>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𝐴</m:t>
                                  </m:r>
                                </m:e>
                                <m:sup>
                                  <m:r>
                                    <a:rPr lang="en-US" altLang="zh-CN" b="0" i="1" smtClean="0">
                                      <a:latin typeface="Cambria Math" panose="02040503050406030204" pitchFamily="18" charset="0"/>
                                      <a:ea typeface="Cambria Math" panose="02040503050406030204" pitchFamily="18" charset="0"/>
                                    </a:rPr>
                                    <m:t>𝑙</m:t>
                                  </m:r>
                                </m:sup>
                              </m:sSup>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𝑙</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𝑆</m:t>
                              </m:r>
                            </m:e>
                            <m:sub>
                              <m:r>
                                <m:rPr>
                                  <m:sty m:val="p"/>
                                </m:rPr>
                                <a:rPr lang="en-US" altLang="zh-CN" b="0" i="0" smtClean="0">
                                  <a:latin typeface="Cambria Math" panose="02040503050406030204" pitchFamily="18" charset="0"/>
                                  <a:ea typeface="Cambria Math" panose="02040503050406030204" pitchFamily="18" charset="0"/>
                                </a:rPr>
                                <m:t>INF</m:t>
                              </m:r>
                            </m:sub>
                          </m:sSub>
                          <m:r>
                            <a:rPr lang="en-US" altLang="zh-CN" b="0" i="1" smtClean="0">
                              <a:latin typeface="Cambria Math" panose="02040503050406030204" pitchFamily="18" charset="0"/>
                              <a:ea typeface="Cambria Math" panose="02040503050406030204" pitchFamily="18" charset="0"/>
                            </a:rPr>
                            <m:t> </m:t>
                          </m:r>
                          <m:d>
                            <m:dPr>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𝑙</m:t>
                                  </m:r>
                                </m:sup>
                              </m:sSup>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𝑎</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𝑙</m:t>
                              </m:r>
                            </m:e>
                          </m:d>
                        </m:e>
                      </m:d>
                    </m:oMath>
                  </m:oMathPara>
                </a14:m>
                <a:endParaRPr lang="en-US" altLang="zh-CN" b="0" dirty="0">
                  <a:ea typeface="Cambria Math" panose="020405030504060302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18308045 </a:t>
            </a:r>
            <a:r>
              <a:rPr lang="zh-CN" altLang="en-US"/>
              <a:t>谷正阳 算法部分</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a:t>剪枝</a:t>
                </a:r>
                <a:r>
                  <a:rPr lang="en-US" altLang="zh-CN" dirty="0"/>
                  <a:t>1</a:t>
                </a:r>
                <a:r>
                  <a:rPr lang="zh-CN" altLang="en-US" dirty="0"/>
                  <a:t>：</a:t>
                </a:r>
                <a:r>
                  <a:rPr lang="zh-CN" altLang="en-US" b="0" dirty="0"/>
                  <a:t>剪去与</a:t>
                </a:r>
                <a14:m>
                  <m:oMath xmlns:m="http://schemas.openxmlformats.org/officeDocument/2006/math">
                    <m:sSup>
                      <m:sSupPr>
                        <m:ctrlPr>
                          <a:rPr lang="en-US" altLang="zh-CN" b="0" i="1" smtClean="0">
                            <a:latin typeface="Cambria Math" panose="02040503050406030204" pitchFamily="18" charset="0"/>
                          </a:rPr>
                        </m:ctrlPr>
                      </m:sSupPr>
                      <m:e>
                        <m:r>
                          <a:rPr lang="zh-CN" altLang="en-US" i="1" smtClean="0">
                            <a:latin typeface="Cambria Math" panose="02040503050406030204" pitchFamily="18" charset="0"/>
                          </a:rPr>
                          <m:t>𝜋</m:t>
                        </m:r>
                      </m:e>
                      <m:sup>
                        <m:r>
                          <a:rPr lang="en-US" altLang="zh-CN" b="0" i="1" smtClean="0">
                            <a:latin typeface="Cambria Math" panose="02040503050406030204" pitchFamily="18" charset="0"/>
                          </a:rPr>
                          <m:t>𝑓</m:t>
                        </m:r>
                      </m:sup>
                    </m:sSup>
                  </m:oMath>
                </a14:m>
                <a:r>
                  <a:rPr lang="zh-CN" altLang="en-US" b="0" dirty="0"/>
                  <a:t>没有交集的</a:t>
                </a:r>
                <a:r>
                  <a:rPr lang="en-US" altLang="zh-CN" b="0" dirty="0"/>
                  <a:t>successor</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1">
                <a:blip r:embed="rId2"/>
                <a:stretch>
                  <a:fillRect l="-237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要求最终结果</a:t>
                </a:r>
                <a14:m>
                  <m:oMath xmlns:m="http://schemas.openxmlformats.org/officeDocument/2006/math">
                    <m:r>
                      <m:rPr>
                        <m:sty m:val="p"/>
                      </m:rPr>
                      <a:rPr lang="en-US" altLang="zh-CN" b="0" i="0" smtClean="0">
                        <a:latin typeface="Cambria Math" panose="02040503050406030204" pitchFamily="18" charset="0"/>
                      </a:rPr>
                      <m:t>FIND</m:t>
                    </m:r>
                    <m:r>
                      <a:rPr lang="en-US" altLang="zh-CN" b="0" i="1" smtClean="0">
                        <a:latin typeface="Cambria Math" panose="02040503050406030204" pitchFamily="18" charset="0"/>
                      </a:rPr>
                      <m:t>_</m:t>
                    </m:r>
                    <m:r>
                      <m:rPr>
                        <m:sty m:val="p"/>
                      </m:rPr>
                      <a:rPr lang="en-US" altLang="zh-CN" b="0" i="0" smtClean="0">
                        <a:latin typeface="Cambria Math" panose="02040503050406030204" pitchFamily="18" charset="0"/>
                      </a:rPr>
                      <m:t>CONFLICT</m:t>
                    </m:r>
                    <m:d>
                      <m:dPr>
                        <m:ctrlPr>
                          <a:rPr lang="en-US" altLang="zh-CN" b="0" i="1" smtClean="0">
                            <a:latin typeface="Cambria Math" panose="02040503050406030204" pitchFamily="18" charset="0"/>
                          </a:rPr>
                        </m:ctrlPr>
                      </m:dPr>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𝛱</m:t>
                            </m:r>
                          </m:e>
                          <m:sup>
                            <m:r>
                              <a:rPr lang="en-US" altLang="zh-CN" b="0" i="1" smtClean="0">
                                <a:latin typeface="Cambria Math" panose="02040503050406030204" pitchFamily="18" charset="0"/>
                              </a:rPr>
                              <m:t>∗</m:t>
                            </m:r>
                          </m:sup>
                        </m:sSup>
                      </m:e>
                    </m:d>
                    <m:r>
                      <a:rPr lang="en-US" altLang="zh-CN" i="1" smtClean="0">
                        <a:latin typeface="Cambria Math" panose="02040503050406030204" pitchFamily="18" charset="0"/>
                      </a:rPr>
                      <m:t> </m:t>
                    </m:r>
                  </m:oMath>
                </a14:m>
                <a:r>
                  <a:rPr lang="zh-CN" altLang="en-US" dirty="0"/>
                  <a:t>，</a:t>
                </a:r>
                <a:r>
                  <a:rPr lang="zh-CN" altLang="en-US" b="1" dirty="0">
                    <a:solidFill>
                      <a:srgbClr val="FF0000"/>
                    </a:solidFill>
                  </a:rPr>
                  <a:t>没有任何可能</a:t>
                </a:r>
                <a:r>
                  <a:rPr lang="zh-CN" altLang="en-US" dirty="0"/>
                  <a:t>找到</a:t>
                </a:r>
                <a:r>
                  <a:rPr lang="en-US" altLang="zh-CN" dirty="0"/>
                  <a:t>counter example </a:t>
                </a:r>
                <a14:m>
                  <m:oMath xmlns:m="http://schemas.openxmlformats.org/officeDocument/2006/math">
                    <m:sSup>
                      <m:sSupPr>
                        <m:ctrlPr>
                          <a:rPr lang="en-US" altLang="zh-CN" b="0" i="1" smtClean="0">
                            <a:latin typeface="Cambria Math" panose="02040503050406030204" pitchFamily="18" charset="0"/>
                          </a:rPr>
                        </m:ctrlPr>
                      </m:sSupPr>
                      <m:e>
                        <m:r>
                          <a:rPr lang="zh-CN" altLang="en-US" i="1" smtClean="0">
                            <a:latin typeface="Cambria Math" panose="02040503050406030204" pitchFamily="18" charset="0"/>
                          </a:rPr>
                          <m:t>𝜋</m:t>
                        </m:r>
                      </m:e>
                      <m:sup>
                        <m:r>
                          <a:rPr lang="en-US" altLang="zh-CN" b="0" i="1" smtClean="0">
                            <a:latin typeface="Cambria Math" panose="02040503050406030204" pitchFamily="18" charset="0"/>
                          </a:rPr>
                          <m:t>𝑓</m:t>
                        </m:r>
                      </m:sup>
                    </m:sSup>
                  </m:oMath>
                </a14:m>
                <a:r>
                  <a:rPr lang="zh-CN" altLang="en-US" dirty="0"/>
                  <a:t>，所以最终结果</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𝐴</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𝑙</m:t>
                            </m:r>
                          </m:e>
                          <m:sup>
                            <m:r>
                              <a:rPr lang="en-US" altLang="zh-CN" i="1">
                                <a:latin typeface="Cambria Math" panose="02040503050406030204" pitchFamily="18" charset="0"/>
                              </a:rPr>
                              <m:t>∗</m:t>
                            </m:r>
                          </m:sup>
                        </m:sSup>
                      </m:sup>
                    </m:sSup>
                  </m:oMath>
                </a14:m>
                <a:r>
                  <a:rPr lang="zh-CN" altLang="en-US" dirty="0"/>
                  <a:t>一定与每个</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𝜋</m:t>
                        </m:r>
                      </m:e>
                      <m:sup>
                        <m:r>
                          <a:rPr lang="en-US" altLang="zh-CN" i="1">
                            <a:latin typeface="Cambria Math" panose="02040503050406030204" pitchFamily="18" charset="0"/>
                          </a:rPr>
                          <m:t>𝑓</m:t>
                        </m:r>
                      </m:sup>
                    </m:sSup>
                  </m:oMath>
                </a14:m>
                <a:r>
                  <a:rPr lang="zh-CN" altLang="en-US" dirty="0"/>
                  <a:t>有交集，否则</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𝜋</m:t>
                        </m:r>
                      </m:e>
                      <m:sup>
                        <m:r>
                          <a:rPr lang="en-US" altLang="zh-CN" i="1">
                            <a:latin typeface="Cambria Math" panose="02040503050406030204" pitchFamily="18" charset="0"/>
                          </a:rPr>
                          <m:t>𝑓</m:t>
                        </m:r>
                      </m:sup>
                    </m:sSup>
                  </m:oMath>
                </a14:m>
                <a:r>
                  <a:rPr lang="zh-CN" altLang="en-US" dirty="0"/>
                  <a:t>仍</a:t>
                </a:r>
                <a:r>
                  <a:rPr lang="zh-CN" altLang="en-US" b="1" dirty="0">
                    <a:solidFill>
                      <a:srgbClr val="FF0000"/>
                    </a:solidFill>
                  </a:rPr>
                  <a:t>有可能</a:t>
                </a:r>
                <a:r>
                  <a:rPr lang="zh-CN" altLang="en-US" dirty="0"/>
                  <a:t>发生</a:t>
                </a:r>
                <a:endParaRPr lang="en-US" altLang="zh-CN" dirty="0"/>
              </a:p>
              <a:p>
                <a:endParaRPr lang="en-US" altLang="zh-CN" b="0" i="1" dirty="0">
                  <a:latin typeface="Cambria Math" panose="02040503050406030204" pitchFamily="18" charset="0"/>
                </a:endParaRPr>
              </a:p>
              <a:p>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b="0" i="1" dirty="0" smtClean="0">
                            <a:latin typeface="Cambria Math" panose="02040503050406030204" pitchFamily="18" charset="0"/>
                          </a:rPr>
                          <m:t>Su</m:t>
                        </m:r>
                        <m:r>
                          <m:rPr>
                            <m:sty m:val="p"/>
                          </m:rPr>
                          <a:rPr lang="en-US" altLang="zh-CN" b="0" i="0" dirty="0" smtClean="0">
                            <a:latin typeface="Cambria Math" panose="02040503050406030204" pitchFamily="18" charset="0"/>
                          </a:rPr>
                          <m:t>ccessors</m:t>
                        </m:r>
                      </m:e>
                      <m:sub>
                        <m:r>
                          <m:rPr>
                            <m:sty m:val="p"/>
                          </m:rPr>
                          <a:rPr lang="en-US" altLang="zh-CN" b="0" i="0" dirty="0" smtClean="0">
                            <a:latin typeface="Cambria Math" panose="02040503050406030204" pitchFamily="18" charset="0"/>
                          </a:rPr>
                          <m:t>CE</m:t>
                        </m:r>
                      </m:sub>
                    </m:sSub>
                    <m:d>
                      <m:dPr>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𝐴</m:t>
                            </m:r>
                          </m:e>
                          <m:sup>
                            <m:r>
                              <a:rPr lang="en-US" altLang="zh-CN" b="0" i="1" dirty="0" smtClean="0">
                                <a:latin typeface="Cambria Math" panose="02040503050406030204" pitchFamily="18" charset="0"/>
                              </a:rPr>
                              <m:t>𝑙</m:t>
                            </m:r>
                          </m:sup>
                        </m:sSup>
                      </m:e>
                    </m:d>
                    <m:r>
                      <a:rPr lang="en-US" altLang="zh-CN" i="1" dirty="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𝑙</m:t>
                            </m:r>
                          </m:sup>
                        </m:sSup>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𝑎</m:t>
                            </m:r>
                          </m:e>
                        </m:d>
                      </m:e>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𝐴</m:t>
                                </m:r>
                              </m:e>
                              <m:sup>
                                <m:r>
                                  <a:rPr lang="en-US" altLang="zh-CN" b="0" i="1" smtClean="0">
                                    <a:latin typeface="Cambria Math" panose="02040503050406030204" pitchFamily="18" charset="0"/>
                                    <a:ea typeface="Cambria Math" panose="02040503050406030204" pitchFamily="18" charset="0"/>
                                  </a:rPr>
                                  <m:t>𝑙</m:t>
                                </m:r>
                              </m:sup>
                            </m:sSup>
                          </m:e>
                        </m:d>
                        <m:d>
                          <m:dPr>
                            <m:ctrlPr>
                              <a:rPr lang="en-US" altLang="zh-CN" b="0" i="1" smtClean="0">
                                <a:latin typeface="Cambria Math" panose="02040503050406030204" pitchFamily="18" charset="0"/>
                                <a:ea typeface="Cambria Math" panose="02040503050406030204" pitchFamily="18" charset="0"/>
                              </a:rPr>
                            </m:ctrlPr>
                          </m:dPr>
                          <m:e>
                            <m:d>
                              <m:dPr>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𝑙</m:t>
                                    </m:r>
                                  </m:sup>
                                </m:sSup>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𝑎</m:t>
                                    </m:r>
                                  </m:e>
                                </m:d>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rPr>
                                  <m:t>𝜋</m:t>
                                </m:r>
                              </m:e>
                              <m:sup>
                                <m:r>
                                  <a:rPr lang="en-US" altLang="zh-CN" b="0" i="1" smtClean="0">
                                    <a:latin typeface="Cambria Math" panose="02040503050406030204" pitchFamily="18" charset="0"/>
                                  </a:rPr>
                                  <m:t>𝑓</m:t>
                                </m:r>
                              </m:sup>
                            </m:s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e>
                        </m:d>
                      </m:e>
                    </m:d>
                  </m:oMath>
                </a14:m>
                <a:endParaRPr lang="en-US" altLang="zh-CN" b="0" dirty="0">
                  <a:ea typeface="Cambria Math" panose="02040503050406030204" pitchFamily="18"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043" t="-2381"/>
                </a:stretch>
              </a:blipFill>
            </p:spPr>
            <p:txBody>
              <a:bodyPr/>
              <a:lstStyle/>
              <a:p>
                <a:r>
                  <a:rPr lang="zh-CN" altLang="en-US">
                    <a:noFill/>
                  </a:rPr>
                  <a:t> </a:t>
                </a:r>
                <a:endParaRPr lang="zh-CN" altLang="en-US">
                  <a:noFill/>
                </a:endParaRPr>
              </a:p>
            </p:txBody>
          </p:sp>
        </mc:Fallback>
      </mc:AlternateContent>
      <p:sp>
        <p:nvSpPr>
          <p:cNvPr id="4" name="页脚占位符 3"/>
          <p:cNvSpPr>
            <a:spLocks noGrp="1"/>
          </p:cNvSpPr>
          <p:nvPr>
            <p:ph type="ftr" sz="quarter" idx="11"/>
          </p:nvPr>
        </p:nvSpPr>
        <p:spPr/>
        <p:txBody>
          <a:bodyPr/>
          <a:lstStyle/>
          <a:p>
            <a:r>
              <a:rPr lang="en-US" altLang="zh-CN"/>
              <a:t>18308045 </a:t>
            </a:r>
            <a:r>
              <a:rPr lang="zh-CN" altLang="en-US"/>
              <a:t>谷正阳 算法部分</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a:t>剪枝</a:t>
                </a:r>
                <a:r>
                  <a:rPr lang="en-US" altLang="zh-CN" dirty="0"/>
                  <a:t>1</a:t>
                </a:r>
                <a:r>
                  <a:rPr lang="zh-CN" altLang="en-US" dirty="0"/>
                  <a:t>：</a:t>
                </a:r>
                <a:r>
                  <a:rPr lang="zh-CN" altLang="en-US" b="0" dirty="0"/>
                  <a:t>剪去与</a:t>
                </a:r>
                <a14:m>
                  <m:oMath xmlns:m="http://schemas.openxmlformats.org/officeDocument/2006/math">
                    <m:sSup>
                      <m:sSupPr>
                        <m:ctrlPr>
                          <a:rPr lang="en-US" altLang="zh-CN" b="0" i="1" smtClean="0">
                            <a:latin typeface="Cambria Math" panose="02040503050406030204" pitchFamily="18" charset="0"/>
                          </a:rPr>
                        </m:ctrlPr>
                      </m:sSupPr>
                      <m:e>
                        <m:r>
                          <a:rPr lang="zh-CN" altLang="en-US" i="1" smtClean="0">
                            <a:latin typeface="Cambria Math" panose="02040503050406030204" pitchFamily="18" charset="0"/>
                          </a:rPr>
                          <m:t>𝜋</m:t>
                        </m:r>
                      </m:e>
                      <m:sup>
                        <m:r>
                          <a:rPr lang="en-US" altLang="zh-CN" b="0" i="1" smtClean="0">
                            <a:latin typeface="Cambria Math" panose="02040503050406030204" pitchFamily="18" charset="0"/>
                          </a:rPr>
                          <m:t>𝑓</m:t>
                        </m:r>
                      </m:sup>
                    </m:sSup>
                  </m:oMath>
                </a14:m>
                <a:r>
                  <a:rPr lang="zh-CN" altLang="en-US" b="0" dirty="0"/>
                  <a:t>没有交集的</a:t>
                </a:r>
                <a:r>
                  <a:rPr lang="en-US" altLang="zh-CN" b="0" dirty="0"/>
                  <a:t>successor</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1">
                <a:blip r:embed="rId2"/>
                <a:stretch>
                  <a:fillRect l="-237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比如一棵搜索树上所有可能的</a:t>
                </a:r>
                <a14:m>
                  <m:oMath xmlns:m="http://schemas.openxmlformats.org/officeDocument/2006/math">
                    <m:sSup>
                      <m:sSupPr>
                        <m:ctrlPr>
                          <a:rPr lang="en-US" altLang="zh-CN" i="1" smtClean="0">
                            <a:latin typeface="Cambria Math" panose="02040503050406030204" pitchFamily="18" charset="0"/>
                          </a:rPr>
                        </m:ctrlPr>
                      </m:sSupPr>
                      <m:e>
                        <m:r>
                          <a:rPr lang="zh-CN" altLang="en-US" i="1">
                            <a:latin typeface="Cambria Math" panose="02040503050406030204" pitchFamily="18" charset="0"/>
                          </a:rPr>
                          <m:t>𝜋</m:t>
                        </m:r>
                      </m:e>
                      <m:sup>
                        <m:r>
                          <a:rPr lang="en-US" altLang="zh-CN" i="1">
                            <a:latin typeface="Cambria Math" panose="02040503050406030204" pitchFamily="18" charset="0"/>
                          </a:rPr>
                          <m:t>𝑓</m:t>
                        </m:r>
                      </m:sup>
                    </m:sSup>
                  </m:oMath>
                </a14:m>
                <a:r>
                  <a:rPr lang="zh-CN" altLang="en-US" dirty="0">
                    <a:latin typeface="Cambria Math" panose="02040503050406030204" pitchFamily="18" charset="0"/>
                  </a:rPr>
                  <a:t>：</a:t>
                </a:r>
                <a:endParaRPr lang="en-US" altLang="zh-CN" i="1" dirty="0">
                  <a:latin typeface="Cambria Math" panose="02040503050406030204" pitchFamily="18" charset="0"/>
                </a:endParaRPr>
              </a:p>
              <a:p>
                <a:pPr lvl="1"/>
                <a14:m>
                  <m:oMath xmlns:m="http://schemas.openxmlformats.org/officeDocument/2006/math">
                    <m:sSub>
                      <m:sSubPr>
                        <m:ctrlPr>
                          <a:rPr lang="en-US" altLang="zh-CN" b="0" i="1" smtClean="0">
                            <a:latin typeface="Cambria Math" panose="02040503050406030204" pitchFamily="18" charset="0"/>
                          </a:rPr>
                        </m:ctrlPr>
                      </m:sSubPr>
                      <m:e>
                        <m:sSup>
                          <m:sSupPr>
                            <m:ctrlPr>
                              <a:rPr lang="en-US" altLang="zh-CN" i="1">
                                <a:latin typeface="Cambria Math" panose="02040503050406030204" pitchFamily="18" charset="0"/>
                              </a:rPr>
                            </m:ctrlPr>
                          </m:sSupPr>
                          <m:e>
                            <m:r>
                              <a:rPr lang="zh-CN" altLang="en-US" i="1">
                                <a:latin typeface="Cambria Math" panose="02040503050406030204" pitchFamily="18" charset="0"/>
                              </a:rPr>
                              <m:t>𝜋</m:t>
                            </m:r>
                          </m:e>
                          <m:sup>
                            <m:r>
                              <a:rPr lang="en-US" altLang="zh-CN" i="1">
                                <a:latin typeface="Cambria Math" panose="02040503050406030204" pitchFamily="18" charset="0"/>
                              </a:rPr>
                              <m:t>𝑓</m:t>
                            </m:r>
                          </m:sup>
                        </m:sSup>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e>
                    </m:d>
                  </m:oMath>
                </a14:m>
                <a:endParaRPr lang="en-US" altLang="zh-CN" b="0" i="1" dirty="0">
                  <a:latin typeface="Cambria Math" panose="02040503050406030204" pitchFamily="18" charset="0"/>
                </a:endParaRPr>
              </a:p>
              <a:p>
                <a:pPr lvl="1"/>
                <a14:m>
                  <m:oMath xmlns:m="http://schemas.openxmlformats.org/officeDocument/2006/math">
                    <m:sSub>
                      <m:sSubPr>
                        <m:ctrlPr>
                          <a:rPr lang="en-US" altLang="zh-CN" b="0" i="1" smtClean="0">
                            <a:latin typeface="Cambria Math" panose="02040503050406030204" pitchFamily="18" charset="0"/>
                          </a:rPr>
                        </m:ctrlPr>
                      </m:sSubPr>
                      <m:e>
                        <m:sSup>
                          <m:sSupPr>
                            <m:ctrlPr>
                              <a:rPr lang="en-US" altLang="zh-CN" i="1">
                                <a:latin typeface="Cambria Math" panose="02040503050406030204" pitchFamily="18" charset="0"/>
                              </a:rPr>
                            </m:ctrlPr>
                          </m:sSupPr>
                          <m:e>
                            <m:r>
                              <a:rPr lang="zh-CN" altLang="en-US" i="1">
                                <a:latin typeface="Cambria Math" panose="02040503050406030204" pitchFamily="18" charset="0"/>
                              </a:rPr>
                              <m:t>𝜋</m:t>
                            </m:r>
                          </m:e>
                          <m:sup>
                            <m:r>
                              <a:rPr lang="en-US" altLang="zh-CN" i="1">
                                <a:latin typeface="Cambria Math" panose="02040503050406030204" pitchFamily="18" charset="0"/>
                              </a:rPr>
                              <m:t>𝑓</m:t>
                            </m:r>
                          </m:sup>
                        </m:sSup>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m:t>
                            </m:r>
                          </m:sub>
                        </m:sSub>
                      </m:e>
                    </m:d>
                  </m:oMath>
                </a14:m>
                <a:endParaRPr lang="en-US" altLang="zh-CN" b="0" i="1" dirty="0">
                  <a:latin typeface="Cambria Math" panose="02040503050406030204" pitchFamily="18" charset="0"/>
                </a:endParaRPr>
              </a:p>
              <a:p>
                <a:pPr lvl="1"/>
                <a14:m>
                  <m:oMath xmlns:m="http://schemas.openxmlformats.org/officeDocument/2006/math">
                    <m:sSub>
                      <m:sSubPr>
                        <m:ctrlPr>
                          <a:rPr lang="en-US" altLang="zh-CN" b="0" i="1" smtClean="0">
                            <a:latin typeface="Cambria Math" panose="02040503050406030204" pitchFamily="18" charset="0"/>
                          </a:rPr>
                        </m:ctrlPr>
                      </m:sSubPr>
                      <m:e>
                        <m:sSup>
                          <m:sSupPr>
                            <m:ctrlPr>
                              <a:rPr lang="en-US" altLang="zh-CN" i="1">
                                <a:latin typeface="Cambria Math" panose="02040503050406030204" pitchFamily="18" charset="0"/>
                              </a:rPr>
                            </m:ctrlPr>
                          </m:sSupPr>
                          <m:e>
                            <m:r>
                              <a:rPr lang="zh-CN" altLang="en-US" i="1">
                                <a:latin typeface="Cambria Math" panose="02040503050406030204" pitchFamily="18" charset="0"/>
                              </a:rPr>
                              <m:t>𝜋</m:t>
                            </m:r>
                          </m:e>
                          <m:sup>
                            <m:r>
                              <a:rPr lang="en-US" altLang="zh-CN" i="1">
                                <a:latin typeface="Cambria Math" panose="02040503050406030204" pitchFamily="18" charset="0"/>
                              </a:rPr>
                              <m:t>𝑓</m:t>
                            </m:r>
                          </m:sup>
                        </m:sSup>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5</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i="1">
                                <a:latin typeface="Cambria Math" panose="02040503050406030204" pitchFamily="18" charset="0"/>
                              </a:rPr>
                              <m:t>6</m:t>
                            </m:r>
                          </m:sub>
                        </m:sSub>
                      </m:e>
                    </m:d>
                  </m:oMath>
                </a14:m>
                <a:endParaRPr lang="en-US" altLang="zh-CN" dirty="0"/>
              </a:p>
              <a:p>
                <a:pPr lvl="1"/>
                <a:endParaRPr lang="en-US" altLang="zh-CN" dirty="0"/>
              </a:p>
              <a:p>
                <a:r>
                  <a:rPr lang="zh-CN" altLang="en-US" dirty="0"/>
                  <a:t>要保证动作序列</a:t>
                </a:r>
                <a14:m>
                  <m:oMath xmlns:m="http://schemas.openxmlformats.org/officeDocument/2006/math">
                    <m:sSup>
                      <m:sSupPr>
                        <m:ctrlPr>
                          <a:rPr lang="en-US" altLang="zh-CN" i="1" smtClean="0">
                            <a:latin typeface="Cambria Math" panose="02040503050406030204" pitchFamily="18" charset="0"/>
                          </a:rPr>
                        </m:ctrlPr>
                      </m:sSupPr>
                      <m:e>
                        <m:r>
                          <a:rPr lang="zh-CN" altLang="en-US" i="1">
                            <a:latin typeface="Cambria Math" panose="02040503050406030204" pitchFamily="18" charset="0"/>
                          </a:rPr>
                          <m:t>𝜋</m:t>
                        </m:r>
                      </m:e>
                      <m:sup>
                        <m:r>
                          <a:rPr lang="en-US" altLang="zh-CN" i="1">
                            <a:latin typeface="Cambria Math" panose="02040503050406030204" pitchFamily="18" charset="0"/>
                          </a:rPr>
                          <m:t>𝑓</m:t>
                        </m:r>
                      </m:sup>
                    </m:sSup>
                  </m:oMath>
                </a14:m>
                <a:r>
                  <a:rPr lang="zh-CN" altLang="en-US" dirty="0"/>
                  <a:t>都不发生，</a:t>
                </a: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𝐴</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𝑙</m:t>
                            </m:r>
                          </m:e>
                          <m:sup>
                            <m:r>
                              <a:rPr lang="en-US" altLang="zh-CN" i="1">
                                <a:latin typeface="Cambria Math" panose="02040503050406030204" pitchFamily="18" charset="0"/>
                              </a:rPr>
                              <m:t>∗</m:t>
                            </m:r>
                          </m:sup>
                        </m:sSup>
                      </m:sup>
                    </m:sSup>
                  </m:oMath>
                </a14:m>
                <a:r>
                  <a:rPr lang="zh-CN" altLang="en-US" dirty="0"/>
                  <a:t>要与每个</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𝜋</m:t>
                        </m:r>
                      </m:e>
                      <m:sup>
                        <m:r>
                          <a:rPr lang="en-US" altLang="zh-CN" i="1">
                            <a:latin typeface="Cambria Math" panose="02040503050406030204" pitchFamily="18" charset="0"/>
                          </a:rPr>
                          <m:t>𝑓</m:t>
                        </m:r>
                      </m:sup>
                    </m:sSup>
                  </m:oMath>
                </a14:m>
                <a:r>
                  <a:rPr lang="zh-CN" altLang="en-US" dirty="0"/>
                  <a:t>都有交集，比如可能：</a:t>
                </a:r>
                <a:r>
                  <a:rPr lang="en-US" altLang="zh-CN" dirty="0"/>
                  <a:t>  </a:t>
                </a:r>
                <a14:m>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𝐴</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𝑙</m:t>
                            </m:r>
                          </m:e>
                          <m:sup>
                            <m:r>
                              <a:rPr lang="en-US" altLang="zh-CN" i="1">
                                <a:latin typeface="Cambria Math" panose="02040503050406030204" pitchFamily="18" charset="0"/>
                              </a:rPr>
                              <m:t>∗</m:t>
                            </m:r>
                          </m:sup>
                        </m:sSup>
                      </m:sup>
                    </m:s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i="1">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i="1">
                                <a:latin typeface="Cambria Math" panose="02040503050406030204" pitchFamily="18" charset="0"/>
                              </a:rPr>
                              <m:t>5</m:t>
                            </m:r>
                          </m:sub>
                        </m:sSub>
                      </m:e>
                    </m:d>
                  </m:oMath>
                </a14:m>
                <a:endParaRPr lang="en-US" altLang="zh-CN" dirty="0"/>
              </a:p>
              <a:p>
                <a:pPr lvl="1"/>
                <a:endParaRPr lang="en-US" altLang="zh-CN" dirty="0"/>
              </a:p>
              <a:p>
                <a:r>
                  <a:rPr lang="zh-CN" altLang="en-US" dirty="0"/>
                  <a:t>对于</a:t>
                </a:r>
                <a14:m>
                  <m:oMath xmlns:m="http://schemas.openxmlformats.org/officeDocument/2006/math">
                    <m:sSub>
                      <m:sSubPr>
                        <m:ctrlPr>
                          <a:rPr lang="en-US" altLang="zh-CN" b="0" i="1" smtClean="0">
                            <a:latin typeface="Cambria Math" panose="02040503050406030204" pitchFamily="18" charset="0"/>
                          </a:rPr>
                        </m:ctrlPr>
                      </m:sSubPr>
                      <m:e>
                        <m:sSup>
                          <m:sSupPr>
                            <m:ctrlPr>
                              <a:rPr lang="en-US" altLang="zh-CN" i="1">
                                <a:latin typeface="Cambria Math" panose="02040503050406030204" pitchFamily="18" charset="0"/>
                              </a:rPr>
                            </m:ctrlPr>
                          </m:sSupPr>
                          <m:e>
                            <m:r>
                              <a:rPr lang="zh-CN" altLang="en-US" i="1">
                                <a:latin typeface="Cambria Math" panose="02040503050406030204" pitchFamily="18" charset="0"/>
                              </a:rPr>
                              <m:t>𝜋</m:t>
                            </m:r>
                          </m:e>
                          <m:sup>
                            <m:r>
                              <a:rPr lang="en-US" altLang="zh-CN" i="1">
                                <a:latin typeface="Cambria Math" panose="02040503050406030204" pitchFamily="18" charset="0"/>
                              </a:rPr>
                              <m:t>𝑓</m:t>
                            </m:r>
                          </m:sup>
                        </m:sSup>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e>
                    </m:d>
                  </m:oMath>
                </a14:m>
                <a:r>
                  <a:rPr lang="zh-CN" altLang="en-US" b="0" dirty="0"/>
                  <a:t>可以把如</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𝐴</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1</m:t>
                            </m:r>
                          </m:sub>
                        </m:sSub>
                      </m:sup>
                    </m:sSup>
                    <m:r>
                      <a:rPr lang="en-US" altLang="zh-CN">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sub>
                        </m:sSub>
                      </m:e>
                    </m:d>
                  </m:oMath>
                </a14:m>
                <a:r>
                  <a:rPr lang="zh-CN" altLang="en-US" b="0" dirty="0"/>
                  <a:t>剪掉</a:t>
                </a:r>
                <a:endParaRPr lang="en-US" altLang="zh-CN" b="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043" t="-2101"/>
                </a:stretch>
              </a:blipFill>
            </p:spPr>
            <p:txBody>
              <a:bodyPr/>
              <a:lstStyle/>
              <a:p>
                <a:r>
                  <a:rPr lang="zh-CN" altLang="en-US">
                    <a:noFill/>
                  </a:rPr>
                  <a:t> </a:t>
                </a:r>
                <a:endParaRPr lang="zh-CN" altLang="en-US">
                  <a:noFill/>
                </a:endParaRPr>
              </a:p>
            </p:txBody>
          </p:sp>
        </mc:Fallback>
      </mc:AlternateContent>
      <p:sp>
        <p:nvSpPr>
          <p:cNvPr id="4" name="页脚占位符 3"/>
          <p:cNvSpPr>
            <a:spLocks noGrp="1"/>
          </p:cNvSpPr>
          <p:nvPr>
            <p:ph type="ftr" sz="quarter" idx="11"/>
          </p:nvPr>
        </p:nvSpPr>
        <p:spPr/>
        <p:txBody>
          <a:bodyPr/>
          <a:lstStyle/>
          <a:p>
            <a:r>
              <a:rPr lang="en-US" altLang="zh-CN"/>
              <a:t>18308045 </a:t>
            </a:r>
            <a:r>
              <a:rPr lang="zh-CN" altLang="en-US"/>
              <a:t>谷正阳 算法部分</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b="0" i="0" dirty="0">
                    <a:latin typeface="Cambria Math" panose="02040503050406030204" pitchFamily="18" charset="0"/>
                  </a:rPr>
                  <a:t>由于</a:t>
                </a:r>
                <a14:m>
                  <m:oMath xmlns:m="http://schemas.openxmlformats.org/officeDocument/2006/math">
                    <m:sSup>
                      <m:sSupPr>
                        <m:ctrlPr>
                          <a:rPr lang="en-US" altLang="zh-CN" b="0" i="1" smtClean="0">
                            <a:latin typeface="Cambria Math" panose="02040503050406030204" pitchFamily="18" charset="0"/>
                          </a:rPr>
                        </m:ctrlPr>
                      </m:sSupPr>
                      <m:e>
                        <m:r>
                          <a:rPr lang="zh-CN" altLang="en-US" i="1" smtClean="0">
                            <a:latin typeface="Cambria Math" panose="02040503050406030204" pitchFamily="18" charset="0"/>
                          </a:rPr>
                          <m:t>𝜋</m:t>
                        </m:r>
                      </m:e>
                      <m:sup>
                        <m:r>
                          <a:rPr lang="en-US" altLang="zh-CN" b="0" i="1" smtClean="0">
                            <a:latin typeface="Cambria Math" panose="02040503050406030204" pitchFamily="18" charset="0"/>
                          </a:rPr>
                          <m:t>𝑓</m:t>
                        </m:r>
                      </m:sup>
                    </m:sSup>
                  </m:oMath>
                </a14:m>
                <a:r>
                  <a:rPr lang="zh-CN" altLang="en-US" b="0" i="0" dirty="0">
                    <a:latin typeface="Cambria Math" panose="02040503050406030204" pitchFamily="18" charset="0"/>
                  </a:rPr>
                  <a:t>是</a:t>
                </a:r>
                <a14:m>
                  <m:oMath xmlns:m="http://schemas.openxmlformats.org/officeDocument/2006/math">
                    <m:r>
                      <a:rPr lang="en-US" altLang="zh-CN" b="0" i="1" smtClean="0">
                        <a:latin typeface="Cambria Math" panose="02040503050406030204" pitchFamily="18" charset="0"/>
                      </a:rPr>
                      <m:t>𝐴</m:t>
                    </m:r>
                  </m:oMath>
                </a14:m>
                <a:r>
                  <a:rPr lang="zh-CN" altLang="en-US" b="0" i="0" dirty="0">
                    <a:latin typeface="Cambria Math" panose="02040503050406030204" pitchFamily="18" charset="0"/>
                  </a:rPr>
                  <a:t>去掉</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𝑙</m:t>
                        </m:r>
                      </m:sup>
                    </m:sSup>
                  </m:oMath>
                </a14:m>
                <a:r>
                  <a:rPr lang="zh-CN" altLang="en-US" b="0" i="0" dirty="0">
                    <a:latin typeface="Cambria Math" panose="02040503050406030204" pitchFamily="18" charset="0"/>
                  </a:rPr>
                  <a:t>后得到的</a:t>
                </a:r>
                <a:r>
                  <a:rPr lang="zh-CN" altLang="en-US" dirty="0">
                    <a:latin typeface="Cambria Math" panose="02040503050406030204" pitchFamily="18" charset="0"/>
                  </a:rPr>
                  <a:t>动作序列，所以</a:t>
                </a:r>
                <a14:m>
                  <m:oMath xmlns:m="http://schemas.openxmlformats.org/officeDocument/2006/math">
                    <m:sSup>
                      <m:sSupPr>
                        <m:ctrlPr>
                          <a:rPr lang="en-US" altLang="zh-CN" b="0" i="1" smtClean="0">
                            <a:latin typeface="Cambria Math" panose="02040503050406030204" pitchFamily="18" charset="0"/>
                          </a:rPr>
                        </m:ctrlPr>
                      </m:sSupPr>
                      <m:e>
                        <m:r>
                          <a:rPr lang="zh-CN" altLang="en-US" i="1" smtClean="0">
                            <a:latin typeface="Cambria Math" panose="02040503050406030204" pitchFamily="18" charset="0"/>
                          </a:rPr>
                          <m:t>𝜋</m:t>
                        </m:r>
                      </m:e>
                      <m:sup>
                        <m:r>
                          <a:rPr lang="en-US" altLang="zh-CN" b="0" i="1" smtClean="0">
                            <a:latin typeface="Cambria Math" panose="02040503050406030204" pitchFamily="18" charset="0"/>
                          </a:rPr>
                          <m:t>𝑓</m:t>
                        </m:r>
                      </m:sup>
                    </m:sSup>
                  </m:oMath>
                </a14:m>
                <a:r>
                  <a:rPr lang="zh-CN" altLang="en-US" b="0" i="0" dirty="0">
                    <a:latin typeface="Cambria Math" panose="02040503050406030204" pitchFamily="18" charset="0"/>
                  </a:rPr>
                  <a:t>与</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𝑙</m:t>
                        </m:r>
                      </m:sup>
                    </m:sSup>
                  </m:oMath>
                </a14:m>
                <a:r>
                  <a:rPr lang="zh-CN" altLang="en-US" b="0" i="0" dirty="0">
                    <a:latin typeface="Cambria Math" panose="02040503050406030204" pitchFamily="18" charset="0"/>
                  </a:rPr>
                  <a:t>无交集</a:t>
                </a:r>
                <a:endParaRPr lang="en-US" altLang="zh-CN" b="0" i="0" dirty="0">
                  <a:latin typeface="Cambria Math" panose="02040503050406030204" pitchFamily="18" charset="0"/>
                </a:endParaRPr>
              </a:p>
              <a:p>
                <a:endParaRPr lang="en-US" altLang="zh-CN" dirty="0">
                  <a:latin typeface="Cambria Math" panose="02040503050406030204" pitchFamily="18" charset="0"/>
                </a:endParaRPr>
              </a:p>
              <a:p>
                <a14:m>
                  <m:oMath xmlns:m="http://schemas.openxmlformats.org/officeDocument/2006/math">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𝑙</m:t>
                            </m:r>
                          </m:sup>
                        </m:sSup>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𝑎</m:t>
                            </m:r>
                          </m:e>
                        </m:d>
                      </m:e>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𝐴</m:t>
                                </m:r>
                              </m:e>
                              <m:sup>
                                <m:r>
                                  <a:rPr lang="en-US" altLang="zh-CN" b="0" i="1" smtClean="0">
                                    <a:latin typeface="Cambria Math" panose="02040503050406030204" pitchFamily="18" charset="0"/>
                                    <a:ea typeface="Cambria Math" panose="02040503050406030204" pitchFamily="18" charset="0"/>
                                  </a:rPr>
                                  <m:t>𝑙</m:t>
                                </m:r>
                              </m:sup>
                            </m:sSup>
                          </m:e>
                        </m:d>
                        <m:d>
                          <m:dPr>
                            <m:ctrlPr>
                              <a:rPr lang="en-US" altLang="zh-CN" b="0" i="1" smtClean="0">
                                <a:latin typeface="Cambria Math" panose="02040503050406030204" pitchFamily="18" charset="0"/>
                                <a:ea typeface="Cambria Math" panose="02040503050406030204" pitchFamily="18" charset="0"/>
                              </a:rPr>
                            </m:ctrlPr>
                          </m:dPr>
                          <m:e>
                            <m:d>
                              <m:dPr>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𝑙</m:t>
                                    </m:r>
                                  </m:sup>
                                </m:sSup>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𝑎</m:t>
                                    </m:r>
                                  </m:e>
                                </m:d>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rPr>
                                  <m:t>𝜋</m:t>
                                </m:r>
                              </m:e>
                              <m:sup>
                                <m:r>
                                  <a:rPr lang="en-US" altLang="zh-CN" b="0" i="1" smtClean="0">
                                    <a:latin typeface="Cambria Math" panose="02040503050406030204" pitchFamily="18" charset="0"/>
                                  </a:rPr>
                                  <m:t>𝑓</m:t>
                                </m:r>
                              </m:sup>
                            </m:s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e>
                        </m:d>
                      </m:e>
                    </m:d>
                  </m:oMath>
                </a14:m>
                <a:endParaRPr lang="en-US" altLang="zh-CN" b="0" dirty="0">
                  <a:ea typeface="Cambria Math" panose="02040503050406030204" pitchFamily="18" charset="0"/>
                </a:endParaRPr>
              </a:p>
              <a:p>
                <a:endParaRPr lang="en-US" altLang="zh-CN" b="0" i="0" dirty="0">
                  <a:latin typeface="Cambria Math" panose="02040503050406030204" pitchFamily="18" charset="0"/>
                </a:endParaRPr>
              </a:p>
              <a:p>
                <a:r>
                  <a:rPr lang="zh-CN" altLang="en-US" dirty="0"/>
                  <a:t>等价于</a:t>
                </a:r>
                <a14:m>
                  <m:oMath xmlns:m="http://schemas.openxmlformats.org/officeDocument/2006/math">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𝑙</m:t>
                            </m:r>
                          </m:sup>
                        </m:sSup>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𝑎</m:t>
                            </m:r>
                          </m:e>
                        </m:d>
                      </m:e>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𝐴</m:t>
                                </m:r>
                              </m:e>
                              <m:sup>
                                <m:r>
                                  <a:rPr lang="en-US" altLang="zh-CN" b="0" i="1" smtClean="0">
                                    <a:latin typeface="Cambria Math" panose="02040503050406030204" pitchFamily="18" charset="0"/>
                                    <a:ea typeface="Cambria Math" panose="02040503050406030204" pitchFamily="18" charset="0"/>
                                  </a:rPr>
                                  <m:t>𝑙</m:t>
                                </m:r>
                              </m:sup>
                            </m:sSup>
                          </m:e>
                        </m:d>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rPr>
                            </m:ctrlPr>
                          </m:sSupPr>
                          <m:e>
                            <m:r>
                              <a:rPr lang="zh-CN" altLang="en-US" i="1" smtClean="0">
                                <a:latin typeface="Cambria Math" panose="02040503050406030204" pitchFamily="18" charset="0"/>
                              </a:rPr>
                              <m:t>𝜋</m:t>
                            </m:r>
                          </m:e>
                          <m:sup>
                            <m:r>
                              <a:rPr lang="en-US" altLang="zh-CN" b="0" i="1" smtClean="0">
                                <a:latin typeface="Cambria Math" panose="02040503050406030204" pitchFamily="18" charset="0"/>
                              </a:rPr>
                              <m:t>𝑓</m:t>
                            </m:r>
                          </m:sup>
                        </m:sSup>
                      </m:e>
                    </m:d>
                  </m:oMath>
                </a14:m>
                <a:endParaRPr lang="en-US" altLang="zh-CN" b="0" dirty="0">
                  <a:ea typeface="Cambria Math" panose="02040503050406030204" pitchFamily="18"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043" t="-2101"/>
                </a:stretch>
              </a:blipFill>
            </p:spPr>
            <p:txBody>
              <a:bodyPr/>
              <a:lstStyle/>
              <a:p>
                <a:r>
                  <a:rPr lang="zh-CN" altLang="en-US">
                    <a:noFill/>
                  </a:rPr>
                  <a:t> </a:t>
                </a:r>
                <a:endParaRPr lang="zh-CN" altLang="en-US">
                  <a:noFill/>
                </a:endParaRPr>
              </a:p>
            </p:txBody>
          </p:sp>
        </mc:Fallback>
      </mc:AlternateContent>
      <p:sp>
        <p:nvSpPr>
          <p:cNvPr id="4" name="页脚占位符 3"/>
          <p:cNvSpPr>
            <a:spLocks noGrp="1"/>
          </p:cNvSpPr>
          <p:nvPr>
            <p:ph type="ftr" sz="quarter" idx="11"/>
          </p:nvPr>
        </p:nvSpPr>
        <p:spPr/>
        <p:txBody>
          <a:bodyPr/>
          <a:lstStyle/>
          <a:p>
            <a:r>
              <a:rPr lang="en-US" altLang="zh-CN"/>
              <a:t>18308045 </a:t>
            </a:r>
            <a:r>
              <a:rPr lang="zh-CN" altLang="en-US"/>
              <a:t>谷正阳 算法部分</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a:t>
            </a:r>
            <a:r>
              <a:rPr lang="en-US" altLang="zh-CN" dirty="0"/>
              <a:t>2</a:t>
            </a:r>
            <a:r>
              <a:rPr lang="zh-CN" altLang="en-US" dirty="0"/>
              <a:t>：剪去一部分不可行的</a:t>
            </a:r>
            <a:r>
              <a:rPr lang="en-US" altLang="zh-CN" dirty="0"/>
              <a:t>successor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引理：若有</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1</m:t>
                            </m:r>
                          </m:sub>
                        </m:sSub>
                      </m:sup>
                    </m:sSup>
                    <m:r>
                      <a:rPr lang="zh-CN" altLang="en-US"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𝐴</m:t>
                        </m:r>
                      </m:e>
                      <m:sup>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𝑙</m:t>
                            </m:r>
                          </m:e>
                          <m:sub>
                            <m:r>
                              <a:rPr lang="en-US" altLang="zh-CN" b="0" i="1" dirty="0" smtClean="0">
                                <a:latin typeface="Cambria Math" panose="02040503050406030204" pitchFamily="18" charset="0"/>
                              </a:rPr>
                              <m:t>2</m:t>
                            </m:r>
                          </m:sub>
                        </m:sSub>
                      </m:sup>
                    </m:sSup>
                  </m:oMath>
                </a14:m>
                <a:r>
                  <a:rPr lang="zh-CN" altLang="en-US" b="0" dirty="0"/>
                  <a:t>，则若</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1</m:t>
                            </m:r>
                          </m:sub>
                        </m:sSub>
                      </m:sup>
                    </m:sSup>
                  </m:oMath>
                </a14:m>
                <a:r>
                  <a:rPr lang="zh-CN" altLang="en-US" b="0" dirty="0"/>
                  <a:t>不可行则</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𝐴</m:t>
                        </m:r>
                      </m:e>
                      <m:sup>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𝑙</m:t>
                            </m:r>
                          </m:e>
                          <m:sub>
                            <m:r>
                              <a:rPr lang="en-US" altLang="zh-CN" b="0" i="1" dirty="0" smtClean="0">
                                <a:latin typeface="Cambria Math" panose="02040503050406030204" pitchFamily="18" charset="0"/>
                              </a:rPr>
                              <m:t>2</m:t>
                            </m:r>
                          </m:sub>
                        </m:sSub>
                      </m:sup>
                    </m:sSup>
                  </m:oMath>
                </a14:m>
                <a:r>
                  <a:rPr lang="zh-CN" altLang="en-US" b="0" dirty="0"/>
                  <a:t>不可行</a:t>
                </a:r>
                <a:endParaRPr lang="en-US" altLang="zh-CN" dirty="0"/>
              </a:p>
              <a:p>
                <a:endParaRPr lang="en-US" altLang="zh-CN" dirty="0"/>
              </a:p>
              <a:p>
                <a:r>
                  <a:rPr lang="zh-CN" altLang="en-US" dirty="0"/>
                  <a:t>维护一个集合</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𝑆</m:t>
                        </m:r>
                      </m:e>
                      <m:sub>
                        <m:r>
                          <m:rPr>
                            <m:sty m:val="p"/>
                          </m:rPr>
                          <a:rPr lang="en-US" altLang="zh-CN" b="0" i="0" dirty="0" smtClean="0">
                            <a:latin typeface="Cambria Math" panose="02040503050406030204" pitchFamily="18" charset="0"/>
                          </a:rPr>
                          <m:t>INF</m:t>
                        </m:r>
                      </m:sub>
                    </m:sSub>
                    <m:r>
                      <a:rPr lang="en-US" altLang="zh-CN" b="0" i="1" dirty="0" smtClean="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𝐴</m:t>
                            </m:r>
                          </m:e>
                          <m:sup>
                            <m:r>
                              <a:rPr lang="en-US" altLang="zh-CN" b="0" i="1" dirty="0" smtClean="0">
                                <a:latin typeface="Cambria Math" panose="02040503050406030204" pitchFamily="18" charset="0"/>
                              </a:rPr>
                              <m:t>𝑙</m:t>
                            </m:r>
                          </m:sup>
                        </m:sSup>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𝐴</m:t>
                            </m:r>
                          </m:e>
                          <m:sup>
                            <m:r>
                              <a:rPr lang="en-US" altLang="zh-CN" b="0" i="1" dirty="0" smtClean="0">
                                <a:latin typeface="Cambria Math" panose="02040503050406030204" pitchFamily="18" charset="0"/>
                              </a:rPr>
                              <m:t>𝑙</m:t>
                            </m:r>
                          </m:sup>
                        </m:sSup>
                        <m:r>
                          <a:rPr lang="zh-CN" altLang="en-US" i="1" dirty="0">
                            <a:latin typeface="Cambria Math" panose="02040503050406030204" pitchFamily="18" charset="0"/>
                          </a:rPr>
                          <m:t>不可行</m:t>
                        </m:r>
                      </m:e>
                    </m:d>
                  </m:oMath>
                </a14:m>
                <a:endParaRPr lang="en-US" altLang="zh-CN" b="0" dirty="0"/>
              </a:p>
              <a:p>
                <a:pPr marL="0" indent="0">
                  <a:buNone/>
                </a:pPr>
                <a:r>
                  <a:rPr lang="en-US" altLang="zh-CN" dirty="0"/>
                  <a:t>  </a:t>
                </a:r>
                <a:r>
                  <a:rPr lang="zh-CN" altLang="en-US" dirty="0"/>
                  <a:t>对于</a:t>
                </a:r>
                <a:r>
                  <a:rPr lang="zh-CN" altLang="en-US" b="0" dirty="0"/>
                  <a:t>新扩展</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𝐴</m:t>
                        </m:r>
                      </m:e>
                      <m:sup>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𝑙</m:t>
                            </m:r>
                          </m:e>
                          <m:sub>
                            <m:r>
                              <a:rPr lang="en-US" altLang="zh-CN" i="1" dirty="0">
                                <a:latin typeface="Cambria Math" panose="02040503050406030204" pitchFamily="18" charset="0"/>
                              </a:rPr>
                              <m:t>2</m:t>
                            </m:r>
                          </m:sub>
                        </m:sSub>
                      </m:sup>
                    </m:sSup>
                  </m:oMath>
                </a14:m>
                <a:r>
                  <a:rPr lang="zh-CN" altLang="en-US" b="0" dirty="0"/>
                  <a:t>，若有</a:t>
                </a:r>
                <a14:m>
                  <m:oMath xmlns:m="http://schemas.openxmlformats.org/officeDocument/2006/math">
                    <m:sSup>
                      <m:sSupPr>
                        <m:ctrlPr>
                          <a:rPr lang="en-US" altLang="zh-CN" i="1">
                            <a:latin typeface="Cambria Math" panose="02040503050406030204" pitchFamily="18" charset="0"/>
                          </a:rPr>
                        </m:ctrlPr>
                      </m:sSupPr>
                      <m:e>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𝐴</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1</m:t>
                            </m:r>
                          </m:sub>
                        </m:sSub>
                      </m:sup>
                    </m:sSup>
                    <m:r>
                      <a:rPr lang="zh-CN" altLang="en-US" i="1">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m:rPr>
                            <m:sty m:val="p"/>
                          </m:rPr>
                          <a:rPr lang="en-US" altLang="zh-CN" dirty="0">
                            <a:latin typeface="Cambria Math" panose="02040503050406030204" pitchFamily="18" charset="0"/>
                          </a:rPr>
                          <m:t>INF</m:t>
                        </m:r>
                      </m:sub>
                    </m:sSub>
                    <m:d>
                      <m:dPr>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sSup>
                              <m:sSupPr>
                                <m:ctrlPr>
                                  <a:rPr lang="en-US" altLang="zh-CN" i="1">
                                    <a:latin typeface="Cambria Math" panose="02040503050406030204" pitchFamily="18" charset="0"/>
                                  </a:rPr>
                                </m:ctrlPr>
                              </m:sSupPr>
                              <m:e>
                                <m:r>
                                  <a:rPr lang="en-US" altLang="zh-CN" i="1">
                                    <a:latin typeface="Cambria Math" panose="02040503050406030204" pitchFamily="18" charset="0"/>
                                  </a:rPr>
                                  <m:t>𝐴</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1</m:t>
                                    </m:r>
                                  </m:sub>
                                </m:sSub>
                              </m:sup>
                            </m:sSup>
                            <m:r>
                              <a:rPr lang="zh-CN" altLang="en-US" dirty="0">
                                <a:latin typeface="Cambria Math" panose="02040503050406030204" pitchFamily="18" charset="0"/>
                              </a:rPr>
                              <m:t>⊆</m:t>
                            </m:r>
                            <m:r>
                              <a:rPr lang="en-US" altLang="zh-CN" b="0" i="1" dirty="0" smtClean="0">
                                <a:latin typeface="Cambria Math" panose="02040503050406030204" pitchFamily="18" charset="0"/>
                              </a:rPr>
                              <m:t>𝐴</m:t>
                            </m:r>
                          </m:e>
                          <m:sup>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𝑙</m:t>
                                </m:r>
                              </m:e>
                              <m:sub>
                                <m:r>
                                  <a:rPr lang="en-US" altLang="zh-CN" b="0" i="1" dirty="0" smtClean="0">
                                    <a:latin typeface="Cambria Math" panose="02040503050406030204" pitchFamily="18" charset="0"/>
                                  </a:rPr>
                                  <m:t>2</m:t>
                                </m:r>
                              </m:sub>
                            </m:sSub>
                          </m:sup>
                        </m:sSup>
                      </m:e>
                    </m:d>
                  </m:oMath>
                </a14:m>
                <a:r>
                  <a:rPr lang="zh-CN" altLang="en-US" b="0" dirty="0"/>
                  <a:t>，那么</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𝐴</m:t>
                        </m:r>
                      </m:e>
                      <m:sup>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𝑙</m:t>
                            </m:r>
                          </m:e>
                          <m:sub>
                            <m:r>
                              <a:rPr lang="en-US" altLang="zh-CN" i="1" dirty="0">
                                <a:latin typeface="Cambria Math" panose="02040503050406030204" pitchFamily="18" charset="0"/>
                              </a:rPr>
                              <m:t>2</m:t>
                            </m:r>
                          </m:sub>
                        </m:sSub>
                      </m:sup>
                    </m:sSup>
                  </m:oMath>
                </a14:m>
                <a:r>
                  <a:rPr lang="zh-CN" altLang="en-US" b="0" dirty="0"/>
                  <a:t>不可行</a:t>
                </a:r>
                <a:endParaRPr lang="en-US" altLang="zh-CN" b="0" dirty="0"/>
              </a:p>
              <a:p>
                <a:endParaRPr lang="en-US" altLang="zh-CN" dirty="0"/>
              </a:p>
              <a:p>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b="0" i="1" dirty="0" smtClean="0">
                            <a:latin typeface="Cambria Math" panose="02040503050406030204" pitchFamily="18" charset="0"/>
                          </a:rPr>
                          <m:t>Su</m:t>
                        </m:r>
                        <m:r>
                          <m:rPr>
                            <m:sty m:val="p"/>
                          </m:rPr>
                          <a:rPr lang="en-US" altLang="zh-CN" b="0" i="0" dirty="0" smtClean="0">
                            <a:latin typeface="Cambria Math" panose="02040503050406030204" pitchFamily="18" charset="0"/>
                          </a:rPr>
                          <m:t>ccessors</m:t>
                        </m:r>
                      </m:e>
                      <m:sub>
                        <m:r>
                          <m:rPr>
                            <m:sty m:val="p"/>
                          </m:rPr>
                          <a:rPr lang="en-US" altLang="zh-CN" b="0" i="0" dirty="0" smtClean="0">
                            <a:latin typeface="Cambria Math" panose="02040503050406030204" pitchFamily="18" charset="0"/>
                          </a:rPr>
                          <m:t>INF</m:t>
                        </m:r>
                      </m:sub>
                    </m:sSub>
                    <m:d>
                      <m:dPr>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𝐴</m:t>
                            </m:r>
                          </m:e>
                          <m:sup>
                            <m:r>
                              <a:rPr lang="en-US" altLang="zh-CN" b="0" i="1" dirty="0" smtClean="0">
                                <a:latin typeface="Cambria Math" panose="02040503050406030204" pitchFamily="18" charset="0"/>
                              </a:rPr>
                              <m:t>𝑙</m:t>
                            </m:r>
                          </m:sup>
                        </m:sSup>
                      </m:e>
                    </m:d>
                    <m:r>
                      <a:rPr lang="en-US" altLang="zh-CN" b="0" i="0" dirty="0"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𝑙</m:t>
                            </m:r>
                          </m:sup>
                        </m:sSup>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𝑎</m:t>
                            </m:r>
                          </m:e>
                        </m:d>
                      </m:e>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𝐴</m:t>
                                </m:r>
                              </m:e>
                              <m:sup>
                                <m:r>
                                  <a:rPr lang="en-US" altLang="zh-CN" b="0" i="1" smtClean="0">
                                    <a:latin typeface="Cambria Math" panose="02040503050406030204" pitchFamily="18" charset="0"/>
                                    <a:ea typeface="Cambria Math" panose="02040503050406030204" pitchFamily="18" charset="0"/>
                                  </a:rPr>
                                  <m:t>𝑙</m:t>
                                </m:r>
                              </m:sup>
                            </m:sSup>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𝑙</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𝑆</m:t>
                            </m:r>
                          </m:e>
                          <m:sub>
                            <m:r>
                              <m:rPr>
                                <m:sty m:val="p"/>
                              </m:rPr>
                              <a:rPr lang="en-US" altLang="zh-CN" b="0" i="0" smtClean="0">
                                <a:latin typeface="Cambria Math" panose="02040503050406030204" pitchFamily="18" charset="0"/>
                                <a:ea typeface="Cambria Math" panose="02040503050406030204" pitchFamily="18" charset="0"/>
                              </a:rPr>
                              <m:t>INF</m:t>
                            </m:r>
                          </m:sub>
                        </m:sSub>
                        <m:r>
                          <a:rPr lang="en-US" altLang="zh-CN" b="0" i="1" smtClean="0">
                            <a:latin typeface="Cambria Math" panose="02040503050406030204" pitchFamily="18" charset="0"/>
                            <a:ea typeface="Cambria Math" panose="02040503050406030204" pitchFamily="18" charset="0"/>
                          </a:rPr>
                          <m:t> </m:t>
                        </m:r>
                        <m:d>
                          <m:dPr>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𝑙</m:t>
                                </m:r>
                              </m:sup>
                            </m:sSup>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𝑎</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𝑙</m:t>
                            </m:r>
                          </m:e>
                        </m:d>
                      </m:e>
                    </m:d>
                  </m:oMath>
                </a14:m>
                <a:endParaRPr lang="en-US" altLang="zh-CN" b="0" dirty="0">
                  <a:ea typeface="Cambria Math" panose="02040503050406030204" pitchFamily="18" charset="0"/>
                </a:endParaRPr>
              </a:p>
              <a:p>
                <a:endParaRPr lang="en-US" altLang="zh-CN" b="0"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043" t="-2241"/>
                </a:stretch>
              </a:blipFill>
            </p:spPr>
            <p:txBody>
              <a:bodyPr/>
              <a:lstStyle/>
              <a:p>
                <a:r>
                  <a:rPr lang="zh-CN" altLang="en-US">
                    <a:noFill/>
                  </a:rPr>
                  <a:t> </a:t>
                </a:r>
                <a:endParaRPr lang="zh-CN" altLang="en-US">
                  <a:noFill/>
                </a:endParaRPr>
              </a:p>
            </p:txBody>
          </p:sp>
        </mc:Fallback>
      </mc:AlternateContent>
      <p:sp>
        <p:nvSpPr>
          <p:cNvPr id="4" name="页脚占位符 3"/>
          <p:cNvSpPr>
            <a:spLocks noGrp="1"/>
          </p:cNvSpPr>
          <p:nvPr>
            <p:ph type="ftr" sz="quarter" idx="11"/>
          </p:nvPr>
        </p:nvSpPr>
        <p:spPr/>
        <p:txBody>
          <a:bodyPr/>
          <a:lstStyle/>
          <a:p>
            <a:r>
              <a:rPr lang="en-US" altLang="zh-CN"/>
              <a:t>18308045 </a:t>
            </a:r>
            <a:r>
              <a:rPr lang="zh-CN" altLang="en-US"/>
              <a:t>谷正阳 算法部分</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最终剪枝</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Su</m:t>
                        </m:r>
                        <m:r>
                          <m:rPr>
                            <m:sty m:val="p"/>
                          </m:rPr>
                          <a:rPr lang="en-US" altLang="zh-CN" dirty="0">
                            <a:latin typeface="Cambria Math" panose="02040503050406030204" pitchFamily="18" charset="0"/>
                          </a:rPr>
                          <m:t>ccessors</m:t>
                        </m:r>
                      </m:e>
                      <m:sub>
                        <m:r>
                          <m:rPr>
                            <m:sty m:val="p"/>
                          </m:rPr>
                          <a:rPr lang="en-US" altLang="zh-CN" dirty="0">
                            <a:latin typeface="Cambria Math" panose="02040503050406030204" pitchFamily="18" charset="0"/>
                          </a:rPr>
                          <m:t>CE</m:t>
                        </m:r>
                      </m:sub>
                    </m:sSub>
                    <m:d>
                      <m:dPr>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𝐴</m:t>
                            </m:r>
                          </m:e>
                          <m:sup>
                            <m:r>
                              <a:rPr lang="en-US" altLang="zh-CN" i="1" dirty="0">
                                <a:latin typeface="Cambria Math" panose="02040503050406030204" pitchFamily="18" charset="0"/>
                              </a:rPr>
                              <m:t>𝑙</m:t>
                            </m:r>
                          </m:sup>
                        </m:sSup>
                      </m:e>
                    </m:d>
                    <m:r>
                      <a:rPr lang="en-US" altLang="zh-CN"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rPr>
                        </m:ctrlPr>
                      </m:sSubPr>
                      <m:e>
                        <m:r>
                          <m:rPr>
                            <m:sty m:val="p"/>
                          </m:rPr>
                          <a:rPr lang="en-US" altLang="zh-CN" b="0" i="1" dirty="0" smtClean="0">
                            <a:latin typeface="Cambria Math" panose="02040503050406030204" pitchFamily="18" charset="0"/>
                          </a:rPr>
                          <m:t>Su</m:t>
                        </m:r>
                        <m:r>
                          <m:rPr>
                            <m:sty m:val="p"/>
                          </m:rPr>
                          <a:rPr lang="en-US" altLang="zh-CN" b="0" i="0" dirty="0" smtClean="0">
                            <a:latin typeface="Cambria Math" panose="02040503050406030204" pitchFamily="18" charset="0"/>
                          </a:rPr>
                          <m:t>ccessors</m:t>
                        </m:r>
                      </m:e>
                      <m:sub>
                        <m:r>
                          <m:rPr>
                            <m:sty m:val="p"/>
                          </m:rPr>
                          <a:rPr lang="en-US" altLang="zh-CN" b="0" i="0" dirty="0" smtClean="0">
                            <a:latin typeface="Cambria Math" panose="02040503050406030204" pitchFamily="18" charset="0"/>
                          </a:rPr>
                          <m:t>INF</m:t>
                        </m:r>
                      </m:sub>
                    </m:sSub>
                    <m:d>
                      <m:dPr>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𝐴</m:t>
                            </m:r>
                          </m:e>
                          <m:sup>
                            <m:r>
                              <a:rPr lang="en-US" altLang="zh-CN" b="0" i="1" dirty="0" smtClean="0">
                                <a:latin typeface="Cambria Math" panose="02040503050406030204" pitchFamily="18" charset="0"/>
                              </a:rPr>
                              <m:t>𝑙</m:t>
                            </m:r>
                          </m:sup>
                        </m:sSup>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zh-CN" altLang="en-US">
                    <a:noFill/>
                  </a:rPr>
                  <a:t> </a:t>
                </a:r>
                <a:endParaRPr lang="zh-CN" altLang="en-US">
                  <a:noFill/>
                </a:endParaRPr>
              </a:p>
            </p:txBody>
          </p:sp>
        </mc:Fallback>
      </mc:AlternateContent>
      <p:sp>
        <p:nvSpPr>
          <p:cNvPr id="4" name="页脚占位符 3"/>
          <p:cNvSpPr>
            <a:spLocks noGrp="1"/>
          </p:cNvSpPr>
          <p:nvPr>
            <p:ph type="ftr" sz="quarter" idx="11"/>
          </p:nvPr>
        </p:nvSpPr>
        <p:spPr/>
        <p:txBody>
          <a:bodyPr/>
          <a:lstStyle/>
          <a:p>
            <a:r>
              <a:rPr lang="en-US" altLang="zh-CN"/>
              <a:t>18308045 </a:t>
            </a:r>
            <a:r>
              <a:rPr lang="zh-CN" altLang="en-US"/>
              <a:t>谷正阳 算法部分</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优化：启发式搜索</a:t>
            </a:r>
          </a:p>
        </p:txBody>
      </p:sp>
      <p:sp>
        <p:nvSpPr>
          <p:cNvPr id="3" name="副标题 2"/>
          <p:cNvSpPr>
            <a:spLocks noGrp="1"/>
          </p:cNvSpPr>
          <p:nvPr>
            <p:ph type="subTitle" idx="1"/>
          </p:nvPr>
        </p:nvSpPr>
        <p:spPr/>
        <p:txBody>
          <a:bodyPr/>
          <a:lstStyle/>
          <a:p>
            <a:endParaRPr lang="zh-CN" altLang="en-US" dirty="0"/>
          </a:p>
        </p:txBody>
      </p:sp>
      <p:sp>
        <p:nvSpPr>
          <p:cNvPr id="4" name="页脚占位符 3"/>
          <p:cNvSpPr>
            <a:spLocks noGrp="1"/>
          </p:cNvSpPr>
          <p:nvPr>
            <p:ph type="ftr" sz="quarter" idx="11"/>
          </p:nvPr>
        </p:nvSpPr>
        <p:spPr/>
        <p:txBody>
          <a:bodyPr/>
          <a:lstStyle/>
          <a:p>
            <a:r>
              <a:rPr lang="en-US" altLang="zh-CN"/>
              <a:t>18308045 </a:t>
            </a:r>
            <a:r>
              <a:rPr lang="zh-CN" altLang="en-US"/>
              <a:t>谷正阳 算法部分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回顾最好优先搜索</a:t>
            </a:r>
          </a:p>
        </p:txBody>
      </p:sp>
      <p:pic>
        <p:nvPicPr>
          <p:cNvPr id="16" name="图片 15"/>
          <p:cNvPicPr>
            <a:picLocks noChangeAspect="1"/>
          </p:cNvPicPr>
          <p:nvPr/>
        </p:nvPicPr>
        <p:blipFill>
          <a:blip r:embed="rId2"/>
          <a:stretch>
            <a:fillRect/>
          </a:stretch>
        </p:blipFill>
        <p:spPr>
          <a:xfrm>
            <a:off x="838200" y="1825625"/>
            <a:ext cx="10514018" cy="4228559"/>
          </a:xfrm>
          <a:prstGeom prst="rect">
            <a:avLst/>
          </a:prstGeom>
        </p:spPr>
      </p:pic>
      <p:sp>
        <p:nvSpPr>
          <p:cNvPr id="18" name="矩形: 圆角 17"/>
          <p:cNvSpPr/>
          <p:nvPr/>
        </p:nvSpPr>
        <p:spPr>
          <a:xfrm>
            <a:off x="1357460" y="3101419"/>
            <a:ext cx="6485641" cy="59388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文本框 18"/>
              <p:cNvSpPr txBox="1"/>
              <p:nvPr/>
            </p:nvSpPr>
            <p:spPr>
              <a:xfrm>
                <a:off x="8131668" y="2828835"/>
                <a:ext cx="1560259" cy="1200329"/>
              </a:xfrm>
              <a:prstGeom prst="rect">
                <a:avLst/>
              </a:prstGeom>
              <a:noFill/>
            </p:spPr>
            <p:txBody>
              <a:bodyPr wrap="square" rtlCol="0">
                <a:spAutoFit/>
              </a:bodyPr>
              <a:lstStyle/>
              <a:p>
                <a:r>
                  <a:rPr lang="zh-CN" altLang="en-US" sz="2400" dirty="0">
                    <a:solidFill>
                      <a:srgbClr val="FF0000"/>
                    </a:solidFill>
                  </a:rPr>
                  <a:t>根据启发值</a:t>
                </a:r>
                <a14:m>
                  <m:oMath xmlns:m="http://schemas.openxmlformats.org/officeDocument/2006/math">
                    <m:r>
                      <a:rPr lang="en-US" altLang="zh-CN" sz="2400" b="0" i="1" smtClean="0">
                        <a:solidFill>
                          <a:srgbClr val="FF0000"/>
                        </a:solidFill>
                        <a:latin typeface="Cambria Math" panose="02040503050406030204" pitchFamily="18" charset="0"/>
                      </a:rPr>
                      <m:t>h</m:t>
                    </m:r>
                  </m:oMath>
                </a14:m>
                <a:r>
                  <a:rPr lang="zh-CN" altLang="en-US" sz="2400" dirty="0">
                    <a:solidFill>
                      <a:srgbClr val="FF0000"/>
                    </a:solidFill>
                  </a:rPr>
                  <a:t>的大小选</a:t>
                </a:r>
                <a:r>
                  <a:rPr lang="en-US" altLang="zh-CN" sz="2400" dirty="0" err="1">
                    <a:solidFill>
                      <a:srgbClr val="FF0000"/>
                    </a:solidFill>
                  </a:rPr>
                  <a:t>Curr</a:t>
                </a:r>
                <a:endParaRPr lang="zh-CN" altLang="en-US" sz="2400" dirty="0">
                  <a:solidFill>
                    <a:srgbClr val="FF0000"/>
                  </a:solidFill>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8131668" y="2828835"/>
                <a:ext cx="1560259" cy="1200329"/>
              </a:xfrm>
              <a:prstGeom prst="rect">
                <a:avLst/>
              </a:prstGeom>
              <a:blipFill rotWithShape="1">
                <a:blip r:embed="rId3"/>
                <a:stretch>
                  <a:fillRect l="-6250" t="-3553" b="-11168"/>
                </a:stretch>
              </a:blipFill>
            </p:spPr>
            <p:txBody>
              <a:bodyPr/>
              <a:lstStyle/>
              <a:p>
                <a:r>
                  <a:rPr lang="zh-CN" altLang="en-US">
                    <a:noFill/>
                  </a:rPr>
                  <a:t> </a:t>
                </a:r>
                <a:endParaRPr lang="zh-CN" altLang="en-US">
                  <a:noFill/>
                </a:endParaRPr>
              </a:p>
            </p:txBody>
          </p:sp>
        </mc:Fallback>
      </mc:AlternateContent>
      <p:sp>
        <p:nvSpPr>
          <p:cNvPr id="6" name="文本框 5"/>
          <p:cNvSpPr txBox="1"/>
          <p:nvPr/>
        </p:nvSpPr>
        <p:spPr>
          <a:xfrm>
            <a:off x="9685642" y="2737767"/>
            <a:ext cx="1560259" cy="1569660"/>
          </a:xfrm>
          <a:prstGeom prst="rect">
            <a:avLst/>
          </a:prstGeom>
          <a:noFill/>
        </p:spPr>
        <p:txBody>
          <a:bodyPr wrap="square" rtlCol="0">
            <a:spAutoFit/>
          </a:bodyPr>
          <a:lstStyle/>
          <a:p>
            <a:r>
              <a:rPr lang="zh-CN" altLang="en-US" sz="2400" dirty="0">
                <a:solidFill>
                  <a:srgbClr val="FF0000"/>
                </a:solidFill>
              </a:rPr>
              <a:t>不满足最优性（实验也可以看出</a:t>
            </a:r>
          </a:p>
        </p:txBody>
      </p:sp>
      <p:sp>
        <p:nvSpPr>
          <p:cNvPr id="3" name="页脚占位符 2"/>
          <p:cNvSpPr>
            <a:spLocks noGrp="1"/>
          </p:cNvSpPr>
          <p:nvPr>
            <p:ph type="ftr" sz="quarter" idx="11"/>
          </p:nvPr>
        </p:nvSpPr>
        <p:spPr/>
        <p:txBody>
          <a:bodyPr/>
          <a:lstStyle/>
          <a:p>
            <a:r>
              <a:rPr lang="en-US" altLang="zh-CN"/>
              <a:t>18308045 </a:t>
            </a:r>
            <a:r>
              <a:rPr lang="zh-CN" altLang="en-US"/>
              <a:t>谷正阳 算法部分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Single-agent V.S. M</a:t>
            </a:r>
            <a:r>
              <a:rPr lang="zh-CN" altLang="en-US" b="1"/>
              <a:t>ulti-agent</a:t>
            </a:r>
            <a:r>
              <a:rPr lang="en-US" altLang="zh-CN" b="1"/>
              <a:t>:</a:t>
            </a:r>
          </a:p>
        </p:txBody>
      </p:sp>
      <p:pic>
        <p:nvPicPr>
          <p:cNvPr id="5" name="内容占位符 4"/>
          <p:cNvPicPr>
            <a:picLocks noGrp="1" noChangeAspect="1"/>
          </p:cNvPicPr>
          <p:nvPr>
            <p:ph idx="1"/>
            <p:custDataLst>
              <p:tags r:id="rId1"/>
            </p:custDataLst>
          </p:nvPr>
        </p:nvPicPr>
        <p:blipFill>
          <a:blip r:embed="rId4"/>
          <a:srcRect r="23573" b="2815"/>
          <a:stretch>
            <a:fillRect/>
          </a:stretch>
        </p:blipFill>
        <p:spPr>
          <a:xfrm>
            <a:off x="589280" y="1908810"/>
            <a:ext cx="4939030" cy="3924935"/>
          </a:xfrm>
          <a:prstGeom prst="rect">
            <a:avLst/>
          </a:prstGeom>
        </p:spPr>
      </p:pic>
      <p:sp>
        <p:nvSpPr>
          <p:cNvPr id="6" name="内容占位符 2"/>
          <p:cNvSpPr>
            <a:spLocks noGrp="1"/>
          </p:cNvSpPr>
          <p:nvPr/>
        </p:nvSpPr>
        <p:spPr>
          <a:xfrm>
            <a:off x="5658485" y="1908810"/>
            <a:ext cx="6228080" cy="43116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t>解决方案：</a:t>
            </a:r>
          </a:p>
          <a:p>
            <a:pPr marL="0" indent="0">
              <a:buNone/>
            </a:pPr>
            <a:endParaRPr lang="en-US" altLang="zh-CN"/>
          </a:p>
          <a:p>
            <a:r>
              <a:rPr lang="zh-CN" altLang="en-US"/>
              <a:t>制定沟通协议</a:t>
            </a:r>
            <a:r>
              <a:rPr lang="en-US" altLang="zh-CN"/>
              <a:t>(</a:t>
            </a:r>
            <a:r>
              <a:rPr lang="zh-CN" altLang="en-US">
                <a:solidFill>
                  <a:srgbClr val="FF0000"/>
                </a:solidFill>
              </a:rPr>
              <a:t>×</a:t>
            </a:r>
            <a:r>
              <a:rPr lang="en-US" altLang="zh-CN"/>
              <a:t>)</a:t>
            </a:r>
            <a:endParaRPr lang="zh-CN" altLang="en-US"/>
          </a:p>
          <a:p>
            <a:pPr marL="0" indent="0">
              <a:buNone/>
            </a:pPr>
            <a:r>
              <a:rPr lang="en-US" altLang="zh-CN"/>
              <a:t>——</a:t>
            </a:r>
            <a:r>
              <a:rPr lang="zh-CN" altLang="en-US"/>
              <a:t>规则无效、重复协商</a:t>
            </a:r>
            <a:endParaRPr lang="en-US" altLang="zh-CN"/>
          </a:p>
          <a:p>
            <a:pPr marL="0" indent="0">
              <a:buNone/>
            </a:pPr>
            <a:endParaRPr lang="zh-CN" altLang="en-US"/>
          </a:p>
          <a:p>
            <a:r>
              <a:rPr lang="zh-CN" altLang="en-US"/>
              <a:t>建立控制中心</a:t>
            </a:r>
            <a:r>
              <a:rPr lang="en-US" altLang="zh-CN">
                <a:sym typeface="+mn-ea"/>
              </a:rPr>
              <a:t>(</a:t>
            </a:r>
            <a:r>
              <a:rPr lang="zh-CN" altLang="en-US">
                <a:solidFill>
                  <a:srgbClr val="FF0000"/>
                </a:solidFill>
                <a:sym typeface="+mn-ea"/>
              </a:rPr>
              <a:t>×</a:t>
            </a:r>
            <a:r>
              <a:rPr lang="en-US" altLang="zh-CN">
                <a:sym typeface="+mn-ea"/>
              </a:rPr>
              <a:t>)</a:t>
            </a:r>
            <a:endParaRPr lang="zh-CN" altLang="en-US"/>
          </a:p>
          <a:p>
            <a:pPr marL="0" indent="0">
              <a:buNone/>
            </a:pPr>
            <a:r>
              <a:rPr lang="en-US" altLang="zh-CN"/>
              <a:t>——</a:t>
            </a:r>
            <a:r>
              <a:rPr lang="zh-CN" altLang="en-US"/>
              <a:t>中控的瓶颈效应、系统宽度不确定</a:t>
            </a:r>
            <a:endParaRPr lang="en-US" altLang="zh-CN"/>
          </a:p>
          <a:p>
            <a:pPr marL="0" indent="0">
              <a:buNone/>
            </a:pPr>
            <a:endParaRPr lang="zh-CN" altLang="en-US"/>
          </a:p>
          <a:p>
            <a:r>
              <a:rPr lang="zh-CN" altLang="en-US"/>
              <a:t>设定社会规则</a:t>
            </a:r>
            <a:r>
              <a:rPr lang="en-US" altLang="zh-CN"/>
              <a:t>(social laws)</a:t>
            </a:r>
            <a:r>
              <a:rPr lang="en-US" altLang="zh-CN">
                <a:sym typeface="+mn-ea"/>
              </a:rPr>
              <a:t>(</a:t>
            </a:r>
            <a:r>
              <a:rPr lang="en-US" altLang="zh-CN">
                <a:solidFill>
                  <a:srgbClr val="FF0000"/>
                </a:solidFill>
                <a:sym typeface="+mn-ea"/>
              </a:rPr>
              <a:t>√</a:t>
            </a:r>
            <a:r>
              <a:rPr lang="en-US" altLang="zh-CN">
                <a:sym typeface="+mn-ea"/>
              </a:rPr>
              <a:t>)</a:t>
            </a:r>
          </a:p>
          <a:p>
            <a:pPr marL="0" indent="0">
              <a:buNone/>
            </a:pPr>
            <a:r>
              <a:rPr lang="en-US" altLang="zh-CN"/>
              <a:t>——</a:t>
            </a:r>
            <a:r>
              <a:rPr lang="zh-CN" altLang="en-US"/>
              <a:t>比如路口的红绿灯</a:t>
            </a:r>
            <a:endParaRPr lang="zh-CN" altLang="zh-CN"/>
          </a:p>
          <a:p>
            <a:endParaRPr lang="zh-CN"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a:t>回顾</a:t>
                </a:r>
                <a14:m>
                  <m:oMath xmlns:m="http://schemas.openxmlformats.org/officeDocument/2006/math">
                    <m:r>
                      <m:rPr>
                        <m:sty m:val="p"/>
                      </m:rPr>
                      <a:rPr lang="en-US" altLang="zh-CN" b="0" i="0" smtClean="0">
                        <a:latin typeface="Cambria Math" panose="02040503050406030204" pitchFamily="18" charset="0"/>
                      </a:rPr>
                      <m:t>FIND</m:t>
                    </m:r>
                    <m:r>
                      <a:rPr lang="en-US" altLang="zh-CN" b="0" i="1" smtClean="0">
                        <a:latin typeface="Cambria Math" panose="02040503050406030204" pitchFamily="18" charset="0"/>
                      </a:rPr>
                      <m:t>_</m:t>
                    </m:r>
                    <m:r>
                      <m:rPr>
                        <m:sty m:val="p"/>
                      </m:rPr>
                      <a:rPr lang="en-US" altLang="zh-CN" b="0" i="0" smtClean="0">
                        <a:latin typeface="Cambria Math" panose="02040503050406030204" pitchFamily="18" charset="0"/>
                      </a:rPr>
                      <m:t>CONFLICT</m:t>
                    </m:r>
                    <m:d>
                      <m:dPr>
                        <m:ctrlPr>
                          <a:rPr lang="en-US" altLang="zh-CN" b="0" i="1" smtClean="0">
                            <a:latin typeface="Cambria Math" panose="02040503050406030204" pitchFamily="18" charset="0"/>
                          </a:rPr>
                        </m:ctrlPr>
                      </m:dPr>
                      <m:e>
                        <m:r>
                          <a:rPr lang="en-US" altLang="zh-CN" i="1" smtClean="0">
                            <a:latin typeface="Cambria Math" panose="02040503050406030204" pitchFamily="18" charset="0"/>
                          </a:rPr>
                          <m:t>𝛱</m:t>
                        </m:r>
                      </m:e>
                    </m:d>
                    <m:r>
                      <a:rPr lang="en-US" altLang="zh-CN" i="1" smtClean="0">
                        <a:latin typeface="Cambria Math" panose="02040503050406030204" pitchFamily="18" charset="0"/>
                      </a:rPr>
                      <m:t> </m:t>
                    </m:r>
                  </m:oMath>
                </a14:m>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1">
                <a:blip r:embed="rId2"/>
                <a:stretch>
                  <a:fillRect l="-237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m:rPr>
                        <m:sty m:val="p"/>
                      </m:rPr>
                      <a:rPr lang="en-US" altLang="zh-CN" b="0" i="0" smtClean="0">
                        <a:latin typeface="Cambria Math" panose="02040503050406030204" pitchFamily="18" charset="0"/>
                      </a:rPr>
                      <m:t>FIND</m:t>
                    </m:r>
                    <m:r>
                      <a:rPr lang="en-US" altLang="zh-CN" b="0" i="1" smtClean="0">
                        <a:latin typeface="Cambria Math" panose="02040503050406030204" pitchFamily="18" charset="0"/>
                      </a:rPr>
                      <m:t>_</m:t>
                    </m:r>
                    <m:r>
                      <m:rPr>
                        <m:sty m:val="p"/>
                      </m:rPr>
                      <a:rPr lang="en-US" altLang="zh-CN" b="0" i="0" smtClean="0">
                        <a:latin typeface="Cambria Math" panose="02040503050406030204" pitchFamily="18" charset="0"/>
                      </a:rPr>
                      <m:t>CONFLICT</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𝛱</m:t>
                        </m:r>
                      </m:e>
                    </m:d>
                    <m:r>
                      <a:rPr lang="en-US" altLang="zh-CN" i="1" smtClean="0">
                        <a:latin typeface="Cambria Math" panose="02040503050406030204" pitchFamily="18" charset="0"/>
                      </a:rPr>
                      <m:t> </m:t>
                    </m:r>
                    <m:r>
                      <a:rPr lang="zh-CN" altLang="en-US" i="1">
                        <a:latin typeface="Cambria Math" panose="02040503050406030204" pitchFamily="18" charset="0"/>
                      </a:rPr>
                      <m:t>是</m:t>
                    </m:r>
                  </m:oMath>
                </a14:m>
                <a:r>
                  <a:rPr lang="zh-CN" altLang="en-US" dirty="0"/>
                  <a:t>一个以找冲突为目标的规划问题</a:t>
                </a:r>
                <a:endParaRPr lang="en-US" altLang="zh-CN" dirty="0"/>
              </a:p>
              <a:p>
                <a:endParaRPr lang="en-US" altLang="zh-CN" dirty="0"/>
              </a:p>
              <a:p>
                <a:r>
                  <a:rPr lang="zh-CN" altLang="en-US" dirty="0"/>
                  <a:t>所以</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𝑙</m:t>
                        </m:r>
                      </m:sup>
                    </m:sSup>
                  </m:oMath>
                </a14:m>
                <a:r>
                  <a:rPr lang="zh-CN" altLang="en-US" b="1" dirty="0">
                    <a:solidFill>
                      <a:srgbClr val="FF0000"/>
                    </a:solidFill>
                  </a:rPr>
                  <a:t>越接近</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𝐴</m:t>
                        </m:r>
                      </m:e>
                      <m:sup>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𝑙</m:t>
                            </m:r>
                          </m:e>
                          <m:sup>
                            <m:r>
                              <a:rPr lang="en-US" altLang="zh-CN" b="0" i="1" smtClean="0">
                                <a:latin typeface="Cambria Math" panose="02040503050406030204" pitchFamily="18" charset="0"/>
                              </a:rPr>
                              <m:t>∗</m:t>
                            </m:r>
                          </m:sup>
                        </m:sSup>
                      </m:sup>
                    </m:sSup>
                  </m:oMath>
                </a14:m>
                <a:r>
                  <a:rPr lang="zh-CN" altLang="en-US" dirty="0"/>
                  <a:t>，</a:t>
                </a:r>
                <a14:m>
                  <m:oMath xmlns:m="http://schemas.openxmlformats.org/officeDocument/2006/math">
                    <m:r>
                      <m:rPr>
                        <m:sty m:val="p"/>
                      </m:rPr>
                      <a:rPr lang="en-US" altLang="zh-CN">
                        <a:latin typeface="Cambria Math" panose="02040503050406030204" pitchFamily="18" charset="0"/>
                      </a:rPr>
                      <m:t>FIND</m:t>
                    </m:r>
                    <m:r>
                      <a:rPr lang="en-US" altLang="zh-CN" i="1">
                        <a:latin typeface="Cambria Math" panose="02040503050406030204" pitchFamily="18" charset="0"/>
                      </a:rPr>
                      <m:t>_</m:t>
                    </m:r>
                    <m:r>
                      <m:rPr>
                        <m:sty m:val="p"/>
                      </m:rPr>
                      <a:rPr lang="en-US" altLang="zh-CN">
                        <a:latin typeface="Cambria Math" panose="02040503050406030204" pitchFamily="18" charset="0"/>
                      </a:rPr>
                      <m:t>CONFLICT</m:t>
                    </m:r>
                    <m:d>
                      <m:dPr>
                        <m:ctrlPr>
                          <a:rPr lang="en-US" altLang="zh-CN" i="1" smtClean="0">
                            <a:latin typeface="Cambria Math" panose="02040503050406030204" pitchFamily="18" charset="0"/>
                          </a:rPr>
                        </m:ctrlPr>
                      </m:dPr>
                      <m:e>
                        <m:r>
                          <a:rPr lang="en-US" altLang="zh-CN" i="1">
                            <a:latin typeface="Cambria Math" panose="02040503050406030204" pitchFamily="18" charset="0"/>
                          </a:rPr>
                          <m:t>𝛱</m:t>
                        </m:r>
                      </m:e>
                    </m:d>
                    <m:r>
                      <a:rPr lang="en-US" altLang="zh-CN" i="1">
                        <a:latin typeface="Cambria Math" panose="02040503050406030204" pitchFamily="18" charset="0"/>
                      </a:rPr>
                      <m:t> </m:t>
                    </m:r>
                  </m:oMath>
                </a14:m>
                <a:r>
                  <a:rPr lang="zh-CN" altLang="en-US" dirty="0"/>
                  <a:t>越难找到冲突，即</a:t>
                </a:r>
                <a:r>
                  <a:rPr lang="en-US" altLang="zh-CN" b="1" dirty="0">
                    <a:solidFill>
                      <a:srgbClr val="FF0000"/>
                    </a:solidFill>
                  </a:rPr>
                  <a:t>search effort</a:t>
                </a:r>
                <a:r>
                  <a:rPr lang="zh-CN" altLang="en-US" b="1" dirty="0">
                    <a:solidFill>
                      <a:srgbClr val="FF0000"/>
                    </a:solidFill>
                  </a:rPr>
                  <a:t>越大</a:t>
                </a:r>
                <a:endParaRPr lang="en-US" altLang="zh-CN" b="1" dirty="0">
                  <a:solidFill>
                    <a:srgbClr val="FF0000"/>
                  </a:solidFill>
                </a:endParaRPr>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043" t="-2381" r="-464"/>
                </a:stretch>
              </a:blipFill>
            </p:spPr>
            <p:txBody>
              <a:bodyPr/>
              <a:lstStyle/>
              <a:p>
                <a:r>
                  <a:rPr lang="zh-CN" altLang="en-US">
                    <a:noFill/>
                  </a:rPr>
                  <a:t> </a:t>
                </a:r>
                <a:endParaRPr lang="zh-CN" altLang="en-US">
                  <a:noFill/>
                </a:endParaRPr>
              </a:p>
            </p:txBody>
          </p:sp>
        </mc:Fallback>
      </mc:AlternateContent>
      <p:sp>
        <p:nvSpPr>
          <p:cNvPr id="4" name="页脚占位符 3"/>
          <p:cNvSpPr>
            <a:spLocks noGrp="1"/>
          </p:cNvSpPr>
          <p:nvPr>
            <p:ph type="ftr" sz="quarter" idx="11"/>
          </p:nvPr>
        </p:nvSpPr>
        <p:spPr/>
        <p:txBody>
          <a:bodyPr/>
          <a:lstStyle/>
          <a:p>
            <a:r>
              <a:rPr lang="en-US" altLang="zh-CN"/>
              <a:t>18308045 </a:t>
            </a:r>
            <a:r>
              <a:rPr lang="zh-CN" altLang="en-US"/>
              <a:t>谷正阳 算法部分</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启发式</a:t>
            </a:r>
            <a:r>
              <a:rPr lang="en-US" altLang="zh-CN" dirty="0"/>
              <a:t>1</a:t>
            </a:r>
            <a:r>
              <a:rPr lang="zh-CN" altLang="en-US" dirty="0"/>
              <a:t>：基于</a:t>
            </a:r>
            <a:r>
              <a:rPr lang="en-US" altLang="zh-CN" dirty="0"/>
              <a:t>search effort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b="0" dirty="0"/>
                  <a:t>由于越接近</a:t>
                </a:r>
                <a14:m>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𝐴</m:t>
                        </m:r>
                      </m:e>
                      <m:sup>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𝑙</m:t>
                            </m:r>
                          </m:e>
                          <m:sup>
                            <m:r>
                              <a:rPr lang="en-US" altLang="zh-CN" b="0" i="1" smtClean="0">
                                <a:latin typeface="Cambria Math" panose="02040503050406030204" pitchFamily="18" charset="0"/>
                              </a:rPr>
                              <m:t>∗</m:t>
                            </m:r>
                          </m:sup>
                        </m:sSup>
                      </m:sup>
                    </m:sSup>
                  </m:oMath>
                </a14:m>
                <a:r>
                  <a:rPr lang="zh-CN" altLang="en-US" b="0" dirty="0"/>
                  <a:t>，</a:t>
                </a:r>
                <a:r>
                  <a:rPr lang="en-US" altLang="zh-CN" dirty="0"/>
                  <a:t>s</a:t>
                </a:r>
                <a:r>
                  <a:rPr lang="en-US" altLang="zh-CN" b="0" dirty="0"/>
                  <a:t>earch </a:t>
                </a:r>
                <a:r>
                  <a:rPr lang="en-US" altLang="zh-CN" dirty="0"/>
                  <a:t>e</a:t>
                </a:r>
                <a:r>
                  <a:rPr lang="en-US" altLang="zh-CN" b="0" dirty="0"/>
                  <a:t>ffort</a:t>
                </a:r>
                <a:r>
                  <a:rPr lang="zh-CN" altLang="en-US" b="0" dirty="0"/>
                  <a:t>越大，所以优先拓展</a:t>
                </a:r>
                <a:r>
                  <a:rPr lang="en-US" altLang="zh-CN" dirty="0"/>
                  <a:t>s</a:t>
                </a:r>
                <a:r>
                  <a:rPr lang="en-US" altLang="zh-CN" b="0" dirty="0"/>
                  <a:t>earch </a:t>
                </a:r>
                <a:r>
                  <a:rPr lang="en-US" altLang="zh-CN" dirty="0"/>
                  <a:t>e</a:t>
                </a:r>
                <a:r>
                  <a:rPr lang="en-US" altLang="zh-CN" b="0" dirty="0"/>
                  <a:t>ffort</a:t>
                </a:r>
                <a:r>
                  <a:rPr lang="zh-CN" altLang="en-US" b="0" dirty="0"/>
                  <a:t>大的节点</a:t>
                </a:r>
                <a:endParaRPr lang="en-US" altLang="zh-CN" b="0" dirty="0"/>
              </a:p>
              <a:p>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𝑠𝑒</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𝑠𝑢𝑐𝑐</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sSup>
                          <m:sSupPr>
                            <m:ctrlPr>
                              <a:rPr lang="en-US"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b="0" i="1" smtClean="0">
                                <a:latin typeface="Cambria Math" panose="02040503050406030204" pitchFamily="18" charset="0"/>
                              </a:rPr>
                              <m:t>𝑙</m:t>
                            </m:r>
                          </m:sup>
                        </m:sSup>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Search</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Effort</m:t>
                    </m:r>
                    <m:d>
                      <m:dPr>
                        <m:ctrlPr>
                          <a:rPr lang="en-US" altLang="zh-CN" i="1">
                            <a:latin typeface="Cambria Math" panose="02040503050406030204" pitchFamily="18" charset="0"/>
                          </a:rPr>
                        </m:ctrlPr>
                      </m:dPr>
                      <m:e>
                        <m:r>
                          <a:rPr lang="en-US" altLang="zh-CN" i="1">
                            <a:latin typeface="Cambria Math" panose="02040503050406030204" pitchFamily="18" charset="0"/>
                          </a:rPr>
                          <m:t>𝛱</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𝑙</m:t>
                            </m:r>
                          </m:sup>
                        </m:sSup>
                      </m:e>
                    </m:d>
                  </m:oMath>
                </a14:m>
                <a:endParaRPr lang="en-US" altLang="zh-CN" b="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043" t="-1821"/>
                </a:stretch>
              </a:blipFill>
            </p:spPr>
            <p:txBody>
              <a:bodyPr/>
              <a:lstStyle/>
              <a:p>
                <a:r>
                  <a:rPr lang="zh-CN" altLang="en-US">
                    <a:noFill/>
                  </a:rPr>
                  <a:t> </a:t>
                </a:r>
                <a:endParaRPr lang="zh-CN" altLang="en-US">
                  <a:noFill/>
                </a:endParaRPr>
              </a:p>
            </p:txBody>
          </p:sp>
        </mc:Fallback>
      </mc:AlternateContent>
      <p:sp>
        <p:nvSpPr>
          <p:cNvPr id="4" name="页脚占位符 3"/>
          <p:cNvSpPr>
            <a:spLocks noGrp="1"/>
          </p:cNvSpPr>
          <p:nvPr>
            <p:ph type="ftr" sz="quarter" idx="11"/>
          </p:nvPr>
        </p:nvSpPr>
        <p:spPr/>
        <p:txBody>
          <a:bodyPr/>
          <a:lstStyle/>
          <a:p>
            <a:r>
              <a:rPr lang="en-US" altLang="zh-CN"/>
              <a:t>18308045 </a:t>
            </a:r>
            <a:r>
              <a:rPr lang="zh-CN" altLang="en-US"/>
              <a:t>谷正阳 算法部分</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Tradeoff</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dirty="0"/>
                  <a:t>贪婪地拓展</a:t>
                </a:r>
                <a:r>
                  <a:rPr lang="zh-CN" altLang="en-US" dirty="0">
                    <a:ea typeface="Cambria Math" panose="02040503050406030204" pitchFamily="18" charset="0"/>
                  </a:rPr>
                  <a:t>开销大的节点，可能会</a:t>
                </a:r>
                <a:r>
                  <a:rPr lang="zh-CN" altLang="en-US" b="1" dirty="0">
                    <a:solidFill>
                      <a:srgbClr val="FF0000"/>
                    </a:solidFill>
                    <a:ea typeface="Cambria Math" panose="02040503050406030204" pitchFamily="18" charset="0"/>
                  </a:rPr>
                  <a:t>拓展节点少</a:t>
                </a:r>
                <a:endParaRPr lang="en-US" altLang="zh-CN" b="1" dirty="0">
                  <a:solidFill>
                    <a:srgbClr val="FF0000"/>
                  </a:solidFill>
                  <a:ea typeface="Cambria Math" panose="02040503050406030204" pitchFamily="18" charset="0"/>
                </a:endParaRPr>
              </a:p>
              <a:p>
                <a:endParaRPr lang="en-US" altLang="zh-CN" dirty="0"/>
              </a:p>
              <a:p>
                <a:r>
                  <a:rPr lang="zh-CN" altLang="en-US" b="1" dirty="0">
                    <a:solidFill>
                      <a:srgbClr val="FF0000"/>
                    </a:solidFill>
                  </a:rPr>
                  <a:t>但是</a:t>
                </a:r>
                <a:r>
                  <a:rPr lang="zh-CN" altLang="en-US" dirty="0"/>
                  <a:t>开销越来越大，意味着</a:t>
                </a:r>
                <a14:m>
                  <m:oMath xmlns:m="http://schemas.openxmlformats.org/officeDocument/2006/math">
                    <m:r>
                      <m:rPr>
                        <m:sty m:val="p"/>
                      </m:rPr>
                      <a:rPr lang="en-US" altLang="zh-CN" b="0" i="0" smtClean="0">
                        <a:latin typeface="Cambria Math" panose="02040503050406030204" pitchFamily="18" charset="0"/>
                      </a:rPr>
                      <m:t>FIND</m:t>
                    </m:r>
                    <m:r>
                      <a:rPr lang="en-US" altLang="zh-CN" b="0" i="1" smtClean="0">
                        <a:latin typeface="Cambria Math" panose="02040503050406030204" pitchFamily="18" charset="0"/>
                      </a:rPr>
                      <m:t>_</m:t>
                    </m:r>
                    <m:r>
                      <m:rPr>
                        <m:sty m:val="p"/>
                      </m:rPr>
                      <a:rPr lang="en-US" altLang="zh-CN" b="0" i="0" smtClean="0">
                        <a:latin typeface="Cambria Math" panose="02040503050406030204" pitchFamily="18" charset="0"/>
                      </a:rPr>
                      <m:t>CONFLICT</m:t>
                    </m:r>
                    <m:d>
                      <m:dPr>
                        <m:ctrlPr>
                          <a:rPr lang="en-US" altLang="zh-CN" b="0" i="1" smtClean="0">
                            <a:latin typeface="Cambria Math" panose="02040503050406030204" pitchFamily="18" charset="0"/>
                          </a:rPr>
                        </m:ctrlPr>
                      </m:dPr>
                      <m:e>
                        <m:r>
                          <a:rPr lang="en-US" altLang="zh-CN" i="1" smtClean="0">
                            <a:latin typeface="Cambria Math" panose="02040503050406030204" pitchFamily="18" charset="0"/>
                          </a:rPr>
                          <m:t>𝛱</m:t>
                        </m:r>
                      </m:e>
                    </m:d>
                    <m:r>
                      <a:rPr lang="en-US" altLang="zh-CN" i="1" smtClean="0">
                        <a:latin typeface="Cambria Math" panose="02040503050406030204" pitchFamily="18" charset="0"/>
                      </a:rPr>
                      <m:t> </m:t>
                    </m:r>
                  </m:oMath>
                </a14:m>
                <a:r>
                  <a:rPr lang="zh-CN" altLang="en-US" dirty="0"/>
                  <a:t>越来越慢</a:t>
                </a:r>
                <a:endParaRPr lang="en-US" altLang="zh-CN" dirty="0"/>
              </a:p>
              <a:p>
                <a:endParaRPr lang="en-US" altLang="zh-CN" dirty="0"/>
              </a:p>
              <a:p>
                <a:r>
                  <a:rPr lang="zh-CN" altLang="en-US" dirty="0"/>
                  <a:t>有些问题效果好，有些问题时间太长被判定为搜索失败（实验结果有体现</a:t>
                </a:r>
                <a:endParaRPr lang="en-US" altLang="zh-CN" dirty="0"/>
              </a:p>
              <a:p>
                <a:endParaRPr lang="en-US"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94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18308045 </a:t>
            </a:r>
            <a:r>
              <a:rPr lang="zh-CN" altLang="en-US"/>
              <a:t>谷正阳 算法部分</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b="0" dirty="0"/>
                  <a:t>由于直接对每个新节点调用</a:t>
                </a:r>
                <a14:m>
                  <m:oMath xmlns:m="http://schemas.openxmlformats.org/officeDocument/2006/math">
                    <m:r>
                      <m:rPr>
                        <m:sty m:val="p"/>
                      </m:rPr>
                      <a:rPr lang="en-US" altLang="zh-CN" smtClean="0">
                        <a:latin typeface="Cambria Math" panose="02040503050406030204" pitchFamily="18" charset="0"/>
                      </a:rPr>
                      <m:t>FIND</m:t>
                    </m:r>
                    <m:r>
                      <a:rPr lang="en-US" altLang="zh-CN" i="1">
                        <a:latin typeface="Cambria Math" panose="02040503050406030204" pitchFamily="18" charset="0"/>
                      </a:rPr>
                      <m:t>_</m:t>
                    </m:r>
                    <m:r>
                      <m:rPr>
                        <m:sty m:val="p"/>
                      </m:rPr>
                      <a:rPr lang="en-US" altLang="zh-CN">
                        <a:latin typeface="Cambria Math" panose="02040503050406030204" pitchFamily="18" charset="0"/>
                      </a:rPr>
                      <m:t>CONFLICT</m:t>
                    </m:r>
                    <m:d>
                      <m:dPr>
                        <m:ctrlPr>
                          <a:rPr lang="en-US" altLang="zh-CN" i="1" smtClean="0">
                            <a:latin typeface="Cambria Math" panose="02040503050406030204" pitchFamily="18" charset="0"/>
                          </a:rPr>
                        </m:ctrlPr>
                      </m:dPr>
                      <m:e>
                        <m:r>
                          <a:rPr lang="en-US" altLang="zh-CN" i="1">
                            <a:latin typeface="Cambria Math" panose="02040503050406030204" pitchFamily="18" charset="0"/>
                          </a:rPr>
                          <m:t>𝛱</m:t>
                        </m:r>
                      </m:e>
                    </m:d>
                  </m:oMath>
                </a14:m>
                <a:r>
                  <a:rPr lang="zh-CN" altLang="en-US" b="0" dirty="0"/>
                  <a:t>开销很大，所以用</a:t>
                </a:r>
                <a:r>
                  <a:rPr lang="zh-CN" altLang="en-US" dirty="0"/>
                  <a:t>当前节点的</a:t>
                </a:r>
                <a:r>
                  <a:rPr lang="en-US" altLang="zh-CN" dirty="0"/>
                  <a:t>Search Effort</a:t>
                </a:r>
                <a:r>
                  <a:rPr lang="zh-CN" altLang="en-US" dirty="0"/>
                  <a:t>表示其孩子节点的启发值</a:t>
                </a:r>
                <a:endParaRPr lang="en-US" altLang="zh-CN" b="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043" t="-2381"/>
                </a:stretch>
              </a:blipFill>
            </p:spPr>
            <p:txBody>
              <a:bodyPr/>
              <a:lstStyle/>
              <a:p>
                <a:r>
                  <a:rPr lang="zh-CN" altLang="en-US">
                    <a:noFill/>
                  </a:rPr>
                  <a:t> </a:t>
                </a:r>
                <a:endParaRPr lang="zh-CN" altLang="en-US">
                  <a:noFill/>
                </a:endParaRPr>
              </a:p>
            </p:txBody>
          </p:sp>
        </mc:Fallback>
      </mc:AlternateContent>
      <p:sp>
        <p:nvSpPr>
          <p:cNvPr id="4" name="页脚占位符 3"/>
          <p:cNvSpPr>
            <a:spLocks noGrp="1"/>
          </p:cNvSpPr>
          <p:nvPr>
            <p:ph type="ftr" sz="quarter" idx="11"/>
          </p:nvPr>
        </p:nvSpPr>
        <p:spPr/>
        <p:txBody>
          <a:bodyPr/>
          <a:lstStyle/>
          <a:p>
            <a:r>
              <a:rPr lang="en-US" altLang="zh-CN"/>
              <a:t>18308045 </a:t>
            </a:r>
            <a:r>
              <a:rPr lang="zh-CN" altLang="en-US"/>
              <a:t>谷正阳 算法部分</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a:t>启发式</a:t>
                </a:r>
                <a:r>
                  <a:rPr lang="en-US" altLang="zh-CN" dirty="0"/>
                  <a:t>2</a:t>
                </a:r>
                <a:r>
                  <a:rPr lang="zh-CN" altLang="en-US" dirty="0"/>
                  <a:t>：基于</a:t>
                </a:r>
                <a14:m>
                  <m:oMath xmlns:m="http://schemas.openxmlformats.org/officeDocument/2006/math">
                    <m:sSup>
                      <m:sSupPr>
                        <m:ctrlPr>
                          <a:rPr lang="en-US" altLang="zh-CN" b="0" i="1" smtClean="0">
                            <a:latin typeface="Cambria Math" panose="02040503050406030204" pitchFamily="18" charset="0"/>
                          </a:rPr>
                        </m:ctrlPr>
                      </m:sSupPr>
                      <m:e>
                        <m:r>
                          <a:rPr lang="zh-CN" altLang="en-US" i="1" smtClean="0">
                            <a:latin typeface="Cambria Math" panose="02040503050406030204" pitchFamily="18" charset="0"/>
                          </a:rPr>
                          <m:t>𝜋</m:t>
                        </m:r>
                      </m:e>
                      <m:sup>
                        <m:r>
                          <a:rPr lang="en-US" altLang="zh-CN" b="0" i="1" smtClean="0">
                            <a:latin typeface="Cambria Math" panose="02040503050406030204" pitchFamily="18" charset="0"/>
                          </a:rPr>
                          <m:t>𝑓</m:t>
                        </m:r>
                      </m:sup>
                    </m:sSup>
                  </m:oMath>
                </a14:m>
                <a:r>
                  <a:rPr lang="en-US" altLang="zh-CN" dirty="0"/>
                  <a:t>statistics</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1">
                <a:blip r:embed="rId2"/>
                <a:stretch>
                  <a:fillRect l="-237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对每次对导致</a:t>
                </a:r>
                <a14:m>
                  <m:oMath xmlns:m="http://schemas.openxmlformats.org/officeDocument/2006/math">
                    <m:sSup>
                      <m:sSupPr>
                        <m:ctrlPr>
                          <a:rPr lang="en-US" altLang="zh-CN" b="0" i="1" smtClean="0">
                            <a:latin typeface="Cambria Math" panose="02040503050406030204" pitchFamily="18" charset="0"/>
                          </a:rPr>
                        </m:ctrlPr>
                      </m:sSupPr>
                      <m:e>
                        <m:r>
                          <a:rPr lang="zh-CN" altLang="en-US" i="1" smtClean="0">
                            <a:latin typeface="Cambria Math" panose="02040503050406030204" pitchFamily="18" charset="0"/>
                          </a:rPr>
                          <m:t>𝜋</m:t>
                        </m:r>
                      </m:e>
                      <m:sup>
                        <m:r>
                          <a:rPr lang="en-US" altLang="zh-CN" b="0" i="1" smtClean="0">
                            <a:latin typeface="Cambria Math" panose="02040503050406030204" pitchFamily="18" charset="0"/>
                          </a:rPr>
                          <m:t>𝑓</m:t>
                        </m:r>
                      </m:sup>
                    </m:sSup>
                  </m:oMath>
                </a14:m>
                <a:r>
                  <a:rPr lang="zh-CN" altLang="en-US" dirty="0"/>
                  <a:t>的</a:t>
                </a:r>
                <a:r>
                  <a:rPr lang="en-US" altLang="zh-CN" dirty="0"/>
                  <a:t>action</a:t>
                </a:r>
                <a:r>
                  <a:rPr lang="zh-CN" altLang="en-US" b="1" dirty="0">
                    <a:solidFill>
                      <a:srgbClr val="FF0000"/>
                    </a:solidFill>
                  </a:rPr>
                  <a:t>统计</a:t>
                </a:r>
                <a:r>
                  <a:rPr lang="zh-CN" altLang="en-US" dirty="0"/>
                  <a:t>，即更新</a:t>
                </a:r>
                <a14:m>
                  <m:oMath xmlns:m="http://schemas.openxmlformats.org/officeDocument/2006/math">
                    <m:r>
                      <m:rPr>
                        <m:sty m:val="p"/>
                      </m:rPr>
                      <a:rPr lang="en-US" altLang="zh-CN">
                        <a:latin typeface="Cambria Math" panose="02040503050406030204" pitchFamily="18" charset="0"/>
                      </a:rPr>
                      <m:t>counting</m:t>
                    </m:r>
                    <m:r>
                      <a:rPr lang="en-US" altLang="zh-CN">
                        <a:latin typeface="Cambria Math" panose="02040503050406030204" pitchFamily="18" charset="0"/>
                      </a:rPr>
                      <m:t>_</m:t>
                    </m:r>
                    <m:r>
                      <m:rPr>
                        <m:sty m:val="p"/>
                      </m:rPr>
                      <a:rPr lang="en-US" altLang="zh-CN">
                        <a:latin typeface="Cambria Math" panose="02040503050406030204" pitchFamily="18" charset="0"/>
                      </a:rPr>
                      <m:t>table</m:t>
                    </m:r>
                  </m:oMath>
                </a14:m>
                <a:endParaRPr lang="en-US" altLang="zh-CN" dirty="0"/>
              </a:p>
              <a:p>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𝑠𝑡𝑎𝑡</m:t>
                        </m:r>
                      </m:sub>
                    </m:sSub>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𝑙</m:t>
                            </m:r>
                          </m:sup>
                        </m:sSup>
                      </m:e>
                    </m:d>
                    <m:r>
                      <a:rPr lang="en-US" altLang="zh-CN" i="1">
                        <a:latin typeface="Cambria Math" panose="02040503050406030204" pitchFamily="18" charset="0"/>
                      </a:rPr>
                      <m:t>=</m:t>
                    </m:r>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𝑎</m:t>
                        </m:r>
                        <m:r>
                          <a:rPr lang="zh-CN" altLang="en-US" b="0" i="1" smtClean="0">
                            <a:latin typeface="Cambria Math" panose="02040503050406030204" pitchFamily="18" charset="0"/>
                          </a:rPr>
                          <m:t>𝜖</m:t>
                        </m:r>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𝑙</m:t>
                            </m:r>
                          </m:sup>
                        </m:sSup>
                      </m:sub>
                      <m:sup/>
                      <m:e>
                        <m:r>
                          <m:rPr>
                            <m:sty m:val="p"/>
                          </m:rPr>
                          <a:rPr lang="en-US" altLang="zh-CN" b="0" i="0" smtClean="0">
                            <a:latin typeface="Cambria Math" panose="02040503050406030204" pitchFamily="18" charset="0"/>
                          </a:rPr>
                          <m:t>counting</m:t>
                        </m:r>
                        <m:r>
                          <a:rPr lang="en-US" altLang="zh-CN" b="0" i="0" smtClean="0">
                            <a:latin typeface="Cambria Math" panose="02040503050406030204" pitchFamily="18" charset="0"/>
                          </a:rPr>
                          <m:t>_</m:t>
                        </m:r>
                        <m:r>
                          <m:rPr>
                            <m:sty m:val="p"/>
                          </m:rPr>
                          <a:rPr lang="en-US" altLang="zh-CN" b="0" i="0" smtClean="0">
                            <a:latin typeface="Cambria Math" panose="02040503050406030204" pitchFamily="18" charset="0"/>
                          </a:rPr>
                          <m:t>table</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e>
                    </m:nary>
                  </m:oMath>
                </a14:m>
                <a:endParaRPr lang="en-US" altLang="zh-CN" b="0" dirty="0"/>
              </a:p>
              <a:p>
                <a:endParaRPr lang="en-US" altLang="zh-CN" dirty="0"/>
              </a:p>
              <a:p>
                <a:r>
                  <a:rPr lang="zh-CN" altLang="en-US" b="1" dirty="0">
                    <a:solidFill>
                      <a:srgbClr val="FF0000"/>
                    </a:solidFill>
                  </a:rPr>
                  <a:t>优先</a:t>
                </a:r>
                <a:r>
                  <a:rPr lang="zh-CN" altLang="en-US" dirty="0"/>
                  <a:t>拓展</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𝑠𝑡𝑎𝑡</m:t>
                        </m:r>
                      </m:sub>
                    </m:sSub>
                    <m:r>
                      <a:rPr lang="en-US" altLang="zh-CN" b="0" i="1" smtClean="0">
                        <a:latin typeface="Cambria Math" panose="02040503050406030204" pitchFamily="18" charset="0"/>
                      </a:rPr>
                      <m:t> </m:t>
                    </m:r>
                  </m:oMath>
                </a14:m>
                <a:r>
                  <a:rPr lang="zh-CN" altLang="en-US" b="1" dirty="0">
                    <a:solidFill>
                      <a:srgbClr val="FF0000"/>
                    </a:solidFill>
                  </a:rPr>
                  <a:t>更大</a:t>
                </a:r>
                <a:r>
                  <a:rPr lang="zh-CN" altLang="en-US" dirty="0"/>
                  <a:t>的，会优先删掉</a:t>
                </a:r>
                <a:r>
                  <a:rPr lang="zh-CN" altLang="en-US" b="1" dirty="0">
                    <a:solidFill>
                      <a:srgbClr val="FF0000"/>
                    </a:solidFill>
                  </a:rPr>
                  <a:t>更容易引起冲突</a:t>
                </a:r>
                <a:r>
                  <a:rPr lang="zh-CN" altLang="en-US" dirty="0"/>
                  <a:t>的</a:t>
                </a:r>
                <a:r>
                  <a:rPr lang="en-US" altLang="zh-CN" dirty="0"/>
                  <a:t>action</a:t>
                </a:r>
                <a:endParaRPr lang="en-US" altLang="zh-CN" b="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043" t="-2101"/>
                </a:stretch>
              </a:blipFill>
            </p:spPr>
            <p:txBody>
              <a:bodyPr/>
              <a:lstStyle/>
              <a:p>
                <a:r>
                  <a:rPr lang="zh-CN" altLang="en-US">
                    <a:noFill/>
                  </a:rPr>
                  <a:t> </a:t>
                </a:r>
                <a:endParaRPr lang="zh-CN" altLang="en-US">
                  <a:noFill/>
                </a:endParaRPr>
              </a:p>
            </p:txBody>
          </p:sp>
        </mc:Fallback>
      </mc:AlternateContent>
      <p:sp>
        <p:nvSpPr>
          <p:cNvPr id="4" name="页脚占位符 3"/>
          <p:cNvSpPr>
            <a:spLocks noGrp="1"/>
          </p:cNvSpPr>
          <p:nvPr>
            <p:ph type="ftr" sz="quarter" idx="11"/>
          </p:nvPr>
        </p:nvSpPr>
        <p:spPr/>
        <p:txBody>
          <a:bodyPr/>
          <a:lstStyle/>
          <a:p>
            <a:r>
              <a:rPr lang="en-US" altLang="zh-CN"/>
              <a:t>18308045 </a:t>
            </a:r>
            <a:r>
              <a:rPr lang="zh-CN" altLang="en-US"/>
              <a:t>谷正阳 算法部分</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681037"/>
            <a:ext cx="10515600" cy="1325563"/>
          </a:xfrm>
        </p:spPr>
        <p:txBody>
          <a:bodyPr>
            <a:normAutofit fontScale="90000"/>
          </a:bodyPr>
          <a:lstStyle/>
          <a:p>
            <a:r>
              <a:rPr lang="zh-CN" altLang="en-US" dirty="0"/>
              <a:t>优点：一条分支的拓展，对其他分支不再是无用的</a:t>
            </a:r>
            <a:br>
              <a:rPr lang="zh-CN" altLang="en-US" dirty="0"/>
            </a:br>
            <a:endParaRPr lang="zh-CN" altLang="en-US" dirty="0"/>
          </a:p>
        </p:txBody>
      </p:sp>
      <p:pic>
        <p:nvPicPr>
          <p:cNvPr id="20" name="内容占位符 19"/>
          <p:cNvPicPr>
            <a:picLocks noGrp="1" noChangeAspect="1"/>
          </p:cNvPicPr>
          <p:nvPr>
            <p:ph idx="1"/>
          </p:nvPr>
        </p:nvPicPr>
        <p:blipFill>
          <a:blip r:embed="rId2"/>
          <a:stretch>
            <a:fillRect/>
          </a:stretch>
        </p:blipFill>
        <p:spPr>
          <a:xfrm>
            <a:off x="3978156" y="1825625"/>
            <a:ext cx="4235687" cy="4351338"/>
          </a:xfrm>
          <a:prstGeom prst="rect">
            <a:avLst/>
          </a:prstGeom>
        </p:spPr>
      </p:pic>
      <p:sp>
        <p:nvSpPr>
          <p:cNvPr id="21" name="文本框 20"/>
          <p:cNvSpPr txBox="1"/>
          <p:nvPr/>
        </p:nvSpPr>
        <p:spPr>
          <a:xfrm>
            <a:off x="3751868" y="3244334"/>
            <a:ext cx="306494" cy="369332"/>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22" name="文本框 21"/>
          <p:cNvSpPr txBox="1"/>
          <p:nvPr/>
        </p:nvSpPr>
        <p:spPr>
          <a:xfrm>
            <a:off x="7475456" y="3244334"/>
            <a:ext cx="306494" cy="369332"/>
          </a:xfrm>
          <a:prstGeom prst="rect">
            <a:avLst/>
          </a:prstGeom>
          <a:noFill/>
        </p:spPr>
        <p:txBody>
          <a:bodyPr wrap="none" rtlCol="0">
            <a:spAutoFit/>
          </a:bodyPr>
          <a:lstStyle/>
          <a:p>
            <a:r>
              <a:rPr lang="en-US" altLang="zh-CN" dirty="0">
                <a:solidFill>
                  <a:srgbClr val="FF0000"/>
                </a:solidFill>
              </a:rPr>
              <a:t>2</a:t>
            </a:r>
            <a:endParaRPr lang="zh-CN" altLang="en-US" dirty="0">
              <a:solidFill>
                <a:srgbClr val="FF0000"/>
              </a:solidFill>
            </a:endParaRPr>
          </a:p>
        </p:txBody>
      </p:sp>
      <p:sp>
        <p:nvSpPr>
          <p:cNvPr id="27" name="文本框 26"/>
          <p:cNvSpPr txBox="1"/>
          <p:nvPr/>
        </p:nvSpPr>
        <p:spPr>
          <a:xfrm>
            <a:off x="8286884" y="4648928"/>
            <a:ext cx="306494" cy="369332"/>
          </a:xfrm>
          <a:prstGeom prst="rect">
            <a:avLst/>
          </a:prstGeom>
          <a:noFill/>
        </p:spPr>
        <p:txBody>
          <a:bodyPr wrap="none" rtlCol="0">
            <a:spAutoFit/>
          </a:bodyPr>
          <a:lstStyle/>
          <a:p>
            <a:r>
              <a:rPr lang="en-US" altLang="zh-CN" dirty="0">
                <a:solidFill>
                  <a:srgbClr val="FF0000"/>
                </a:solidFill>
              </a:rPr>
              <a:t>3</a:t>
            </a:r>
            <a:endParaRPr lang="zh-CN" altLang="en-US" dirty="0">
              <a:solidFill>
                <a:srgbClr val="FF0000"/>
              </a:solidFill>
            </a:endParaRPr>
          </a:p>
        </p:txBody>
      </p:sp>
      <p:sp>
        <p:nvSpPr>
          <p:cNvPr id="28" name="文本框 27"/>
          <p:cNvSpPr txBox="1"/>
          <p:nvPr/>
        </p:nvSpPr>
        <p:spPr>
          <a:xfrm>
            <a:off x="1409207" y="5167312"/>
            <a:ext cx="2455805" cy="923330"/>
          </a:xfrm>
          <a:prstGeom prst="rect">
            <a:avLst/>
          </a:prstGeom>
          <a:noFill/>
        </p:spPr>
        <p:txBody>
          <a:bodyPr wrap="square" rtlCol="0">
            <a:spAutoFit/>
          </a:bodyPr>
          <a:lstStyle/>
          <a:p>
            <a:r>
              <a:rPr lang="zh-CN" altLang="en-US" dirty="0">
                <a:solidFill>
                  <a:srgbClr val="FF0000"/>
                </a:solidFill>
              </a:rPr>
              <a:t>将该节点加入</a:t>
            </a:r>
            <a:r>
              <a:rPr lang="en-US" altLang="zh-CN" dirty="0">
                <a:solidFill>
                  <a:srgbClr val="FF0000"/>
                </a:solidFill>
              </a:rPr>
              <a:t>Frontier</a:t>
            </a:r>
            <a:r>
              <a:rPr lang="zh-CN" altLang="en-US" dirty="0">
                <a:solidFill>
                  <a:srgbClr val="FF0000"/>
                </a:solidFill>
              </a:rPr>
              <a:t>时，</a:t>
            </a:r>
            <a:r>
              <a:rPr lang="en-US" altLang="zh-CN" dirty="0" err="1">
                <a:solidFill>
                  <a:srgbClr val="FF0000"/>
                </a:solidFill>
              </a:rPr>
              <a:t>counting_table</a:t>
            </a:r>
            <a:r>
              <a:rPr lang="en-US" altLang="zh-CN" dirty="0">
                <a:solidFill>
                  <a:srgbClr val="FF0000"/>
                </a:solidFill>
              </a:rPr>
              <a:t>(a3)</a:t>
            </a:r>
            <a:r>
              <a:rPr lang="zh-CN" altLang="en-US" dirty="0">
                <a:solidFill>
                  <a:srgbClr val="FF0000"/>
                </a:solidFill>
              </a:rPr>
              <a:t>增加了</a:t>
            </a:r>
          </a:p>
        </p:txBody>
      </p:sp>
      <p:sp>
        <p:nvSpPr>
          <p:cNvPr id="31" name="文本框 30"/>
          <p:cNvSpPr txBox="1"/>
          <p:nvPr/>
        </p:nvSpPr>
        <p:spPr>
          <a:xfrm>
            <a:off x="8440132" y="5167312"/>
            <a:ext cx="2174450" cy="923330"/>
          </a:xfrm>
          <a:prstGeom prst="rect">
            <a:avLst/>
          </a:prstGeom>
          <a:noFill/>
        </p:spPr>
        <p:txBody>
          <a:bodyPr wrap="square" rtlCol="0">
            <a:spAutoFit/>
          </a:bodyPr>
          <a:lstStyle/>
          <a:p>
            <a:r>
              <a:rPr lang="en-US" altLang="zh-CN" dirty="0" err="1">
                <a:solidFill>
                  <a:srgbClr val="FF0000"/>
                </a:solidFill>
              </a:rPr>
              <a:t>counting_table</a:t>
            </a:r>
            <a:r>
              <a:rPr lang="en-US" altLang="zh-CN" dirty="0">
                <a:solidFill>
                  <a:srgbClr val="FF0000"/>
                </a:solidFill>
              </a:rPr>
              <a:t>(a3)</a:t>
            </a:r>
            <a:r>
              <a:rPr lang="zh-CN" altLang="en-US" dirty="0">
                <a:solidFill>
                  <a:srgbClr val="FF0000"/>
                </a:solidFill>
              </a:rPr>
              <a:t>更大所以先拓展该节点</a:t>
            </a:r>
          </a:p>
        </p:txBody>
      </p:sp>
      <p:sp>
        <p:nvSpPr>
          <p:cNvPr id="3" name="页脚占位符 2"/>
          <p:cNvSpPr>
            <a:spLocks noGrp="1"/>
          </p:cNvSpPr>
          <p:nvPr>
            <p:ph type="ftr" sz="quarter" idx="11"/>
          </p:nvPr>
        </p:nvSpPr>
        <p:spPr/>
        <p:txBody>
          <a:bodyPr/>
          <a:lstStyle/>
          <a:p>
            <a:r>
              <a:rPr lang="en-US" altLang="zh-CN"/>
              <a:t>18308045 </a:t>
            </a:r>
            <a:r>
              <a:rPr lang="zh-CN" altLang="en-US"/>
              <a:t>谷正阳 算法部分</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3073"/>
          <p:cNvSpPr>
            <a:spLocks noGrp="1"/>
          </p:cNvSpPr>
          <p:nvPr>
            <p:ph type="ctrTitle"/>
          </p:nvPr>
        </p:nvSpPr>
        <p:spPr>
          <a:xfrm>
            <a:off x="-876300" y="144463"/>
            <a:ext cx="7772400" cy="1470025"/>
          </a:xfrm>
        </p:spPr>
        <p:txBody>
          <a:bodyPr anchor="ctr"/>
          <a:lstStyle/>
          <a:p>
            <a:pPr defTabSz="914400">
              <a:buClrTx/>
              <a:buSzTx/>
              <a:buFontTx/>
            </a:pPr>
            <a:r>
              <a:rPr lang="zh-CN" altLang="zh-CN" sz="4400" kern="1200" baseline="0">
                <a:latin typeface="+mj-lt"/>
                <a:ea typeface="+mj-ea"/>
                <a:cs typeface="+mj-cs"/>
              </a:rPr>
              <a:t>实验结果</a:t>
            </a:r>
          </a:p>
        </p:txBody>
      </p:sp>
      <p:sp>
        <p:nvSpPr>
          <p:cNvPr id="3074" name="副标题 3074"/>
          <p:cNvSpPr>
            <a:spLocks noGrp="1"/>
          </p:cNvSpPr>
          <p:nvPr>
            <p:ph type="subTitle" idx="1"/>
          </p:nvPr>
        </p:nvSpPr>
        <p:spPr>
          <a:xfrm>
            <a:off x="3352800" y="2174875"/>
            <a:ext cx="6400800" cy="1752600"/>
          </a:xfrm>
        </p:spPr>
        <p:txBody>
          <a:bodyPr anchor="t">
            <a:normAutofit fontScale="77500" lnSpcReduction="10000"/>
          </a:bodyPr>
          <a:lstStyle/>
          <a:p>
            <a:pPr algn="l" defTabSz="914400">
              <a:buClrTx/>
              <a:buSzTx/>
              <a:buFontTx/>
            </a:pPr>
            <a:r>
              <a:rPr lang="en-US" altLang="zh-CN" sz="3200" kern="1200" baseline="0">
                <a:solidFill>
                  <a:srgbClr val="FF0000"/>
                </a:solidFill>
                <a:latin typeface="+mn-lt"/>
                <a:ea typeface="+mn-ea"/>
                <a:cs typeface="+mn-cs"/>
              </a:rPr>
              <a:t>1.</a:t>
            </a:r>
            <a:r>
              <a:rPr lang="en-US" altLang="zh-CN" sz="3200" kern="1200" baseline="0">
                <a:latin typeface="+mn-lt"/>
                <a:ea typeface="+mn-ea"/>
                <a:cs typeface="+mn-cs"/>
              </a:rPr>
              <a:t>GBFS</a:t>
            </a:r>
            <a:r>
              <a:rPr lang="zh-CN" altLang="en-US" sz="3200" kern="1200" baseline="0">
                <a:latin typeface="+mn-lt"/>
                <a:ea typeface="+mn-ea"/>
                <a:cs typeface="+mn-cs"/>
              </a:rPr>
              <a:t>使用</a:t>
            </a:r>
            <a:endParaRPr lang="en-US" altLang="zh-CN" sz="3200" kern="1200" baseline="0">
              <a:latin typeface="+mn-lt"/>
              <a:ea typeface="+mn-ea"/>
              <a:cs typeface="+mn-cs"/>
            </a:endParaRPr>
          </a:p>
          <a:p>
            <a:pPr algn="l" defTabSz="914400">
              <a:buClrTx/>
              <a:buSzTx/>
              <a:buFontTx/>
            </a:pPr>
            <a:r>
              <a:rPr lang="en-US" altLang="zh-CN" sz="3200" kern="1200" baseline="0">
                <a:solidFill>
                  <a:srgbClr val="FF0000"/>
                </a:solidFill>
                <a:latin typeface="+mn-lt"/>
                <a:ea typeface="+mn-ea"/>
                <a:cs typeface="+mn-cs"/>
              </a:rPr>
              <a:t>2.</a:t>
            </a:r>
            <a:r>
              <a:rPr lang="en-US" altLang="zh-CN" sz="3200" kern="1200" baseline="0">
                <a:latin typeface="+mn-lt"/>
                <a:ea typeface="+mn-ea"/>
                <a:cs typeface="+mn-cs"/>
              </a:rPr>
              <a:t>GBFS</a:t>
            </a:r>
            <a:r>
              <a:rPr lang="zh-CN" altLang="en-US" sz="3200" kern="1200" baseline="0">
                <a:latin typeface="+mn-lt"/>
                <a:ea typeface="+mn-ea"/>
                <a:cs typeface="+mn-cs"/>
              </a:rPr>
              <a:t>使用</a:t>
            </a:r>
            <a:endParaRPr lang="en-US" altLang="zh-CN" sz="3200" kern="1200" baseline="0">
              <a:latin typeface="+mn-lt"/>
              <a:ea typeface="+mn-ea"/>
              <a:cs typeface="+mn-cs"/>
            </a:endParaRPr>
          </a:p>
          <a:p>
            <a:pPr algn="l" defTabSz="914400">
              <a:buClrTx/>
              <a:buSzTx/>
              <a:buFontTx/>
            </a:pPr>
            <a:r>
              <a:rPr lang="en-US" altLang="zh-CN" sz="3200" kern="1200" baseline="0">
                <a:solidFill>
                  <a:srgbClr val="FF0000"/>
                </a:solidFill>
                <a:latin typeface="+mn-lt"/>
                <a:ea typeface="+mn-ea"/>
                <a:cs typeface="+mn-cs"/>
              </a:rPr>
              <a:t>3.</a:t>
            </a:r>
            <a:r>
              <a:rPr lang="en-US" altLang="zh-CN" sz="3200" kern="1200" baseline="0">
                <a:latin typeface="+mn-lt"/>
                <a:ea typeface="+mn-ea"/>
                <a:cs typeface="+mn-cs"/>
              </a:rPr>
              <a:t>BFS</a:t>
            </a:r>
          </a:p>
          <a:p>
            <a:pPr algn="l" defTabSz="914400">
              <a:buClrTx/>
              <a:buSzTx/>
              <a:buFontTx/>
            </a:pPr>
            <a:r>
              <a:rPr lang="en-US" altLang="zh-CN" sz="3200" kern="1200" baseline="0">
                <a:solidFill>
                  <a:srgbClr val="FF0000"/>
                </a:solidFill>
                <a:latin typeface="+mn-lt"/>
                <a:ea typeface="+mn-ea"/>
                <a:cs typeface="+mn-cs"/>
              </a:rPr>
              <a:t>4.</a:t>
            </a:r>
            <a:r>
              <a:rPr lang="en-US" altLang="zh-CN" sz="3200" kern="1200" baseline="0">
                <a:latin typeface="+mn-lt"/>
                <a:ea typeface="+mn-ea"/>
                <a:cs typeface="+mn-cs"/>
              </a:rPr>
              <a:t>DFS</a:t>
            </a:r>
          </a:p>
        </p:txBody>
      </p:sp>
      <p:graphicFrame>
        <p:nvGraphicFramePr>
          <p:cNvPr id="3075" name="对象 2">
            <a:hlinkClick r:id="" action="ppaction://ole?verb=0"/>
          </p:cNvPr>
          <p:cNvGraphicFramePr>
            <a:graphicFrameLocks noChangeAspect="1"/>
          </p:cNvGraphicFramePr>
          <p:nvPr/>
        </p:nvGraphicFramePr>
        <p:xfrm>
          <a:off x="4942840" y="2101533"/>
          <a:ext cx="417513" cy="468312"/>
        </p:xfrm>
        <a:graphic>
          <a:graphicData uri="http://schemas.openxmlformats.org/presentationml/2006/ole">
            <mc:AlternateContent xmlns:mc="http://schemas.openxmlformats.org/markup-compatibility/2006">
              <mc:Choice xmlns:v="urn:schemas-microsoft-com:vml" Requires="v">
                <p:oleObj spid="_x0000_s4099" r:id="rId3" imgW="203200" imgH="228600" progId="Equation.KSEE3">
                  <p:embed/>
                </p:oleObj>
              </mc:Choice>
              <mc:Fallback>
                <p:oleObj r:id="rId3" imgW="203200" imgH="228600" progId="Equation.KSEE3">
                  <p:embed/>
                  <p:pic>
                    <p:nvPicPr>
                      <p:cNvPr id="0" name="图片 2"/>
                      <p:cNvPicPr/>
                      <p:nvPr/>
                    </p:nvPicPr>
                    <p:blipFill>
                      <a:blip r:embed="rId4"/>
                      <a:stretch>
                        <a:fillRect/>
                      </a:stretch>
                    </p:blipFill>
                    <p:spPr>
                      <a:xfrm>
                        <a:off x="4942840" y="2101533"/>
                        <a:ext cx="417513" cy="468312"/>
                      </a:xfrm>
                      <a:prstGeom prst="rect">
                        <a:avLst/>
                      </a:prstGeom>
                      <a:noFill/>
                      <a:ln w="38100">
                        <a:noFill/>
                        <a:miter/>
                      </a:ln>
                    </p:spPr>
                  </p:pic>
                </p:oleObj>
              </mc:Fallback>
            </mc:AlternateContent>
          </a:graphicData>
        </a:graphic>
      </p:graphicFrame>
      <p:graphicFrame>
        <p:nvGraphicFramePr>
          <p:cNvPr id="3076" name="对象 3">
            <a:hlinkClick r:id="" action="ppaction://ole?verb=0"/>
          </p:cNvPr>
          <p:cNvGraphicFramePr>
            <a:graphicFrameLocks noChangeAspect="1"/>
          </p:cNvGraphicFramePr>
          <p:nvPr/>
        </p:nvGraphicFramePr>
        <p:xfrm>
          <a:off x="4904740" y="2569845"/>
          <a:ext cx="493713" cy="444500"/>
        </p:xfrm>
        <a:graphic>
          <a:graphicData uri="http://schemas.openxmlformats.org/presentationml/2006/ole">
            <mc:AlternateContent xmlns:mc="http://schemas.openxmlformats.org/markup-compatibility/2006">
              <mc:Choice xmlns:v="urn:schemas-microsoft-com:vml" Requires="v">
                <p:oleObj spid="_x0000_s4100" r:id="rId5" imgW="254000" imgH="228600" progId="Equation.KSEE3">
                  <p:embed/>
                </p:oleObj>
              </mc:Choice>
              <mc:Fallback>
                <p:oleObj r:id="rId5" imgW="254000" imgH="228600" progId="Equation.KSEE3">
                  <p:embed/>
                  <p:pic>
                    <p:nvPicPr>
                      <p:cNvPr id="0" name="图片 1"/>
                      <p:cNvPicPr/>
                      <p:nvPr/>
                    </p:nvPicPr>
                    <p:blipFill>
                      <a:blip r:embed="rId6"/>
                      <a:stretch>
                        <a:fillRect/>
                      </a:stretch>
                    </p:blipFill>
                    <p:spPr>
                      <a:xfrm>
                        <a:off x="4904740" y="2569845"/>
                        <a:ext cx="493713" cy="444500"/>
                      </a:xfrm>
                      <a:prstGeom prst="rect">
                        <a:avLst/>
                      </a:prstGeom>
                      <a:noFill/>
                      <a:ln w="38100">
                        <a:noFill/>
                        <a:miter/>
                      </a:ln>
                    </p:spPr>
                  </p:pic>
                </p:oleObj>
              </mc:Fallback>
            </mc:AlternateContent>
          </a:graphicData>
        </a:graphic>
      </p:graphicFrame>
      <p:sp>
        <p:nvSpPr>
          <p:cNvPr id="3077" name="文本框 4"/>
          <p:cNvSpPr txBox="1"/>
          <p:nvPr/>
        </p:nvSpPr>
        <p:spPr>
          <a:xfrm>
            <a:off x="2630170" y="4111625"/>
            <a:ext cx="7533640" cy="829945"/>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上面每种方式，使用或者不使用preferred operators（接下来简写为</a:t>
            </a:r>
            <a:r>
              <a:rPr lang="en-US" altLang="zh-CN" sz="2400">
                <a:latin typeface="Arial" panose="020B0604020202020204" pitchFamily="34" charset="0"/>
                <a:ea typeface="宋体" panose="02010600030101010101" pitchFamily="2" charset="-122"/>
              </a:rPr>
              <a:t>PO</a:t>
            </a:r>
            <a:r>
              <a:rPr lang="zh-CN" altLang="en-US" sz="2400">
                <a:latin typeface="Arial" panose="020B0604020202020204" pitchFamily="34" charset="0"/>
                <a:ea typeface="宋体" panose="02010600030101010101" pitchFamily="2" charset="-122"/>
              </a:rPr>
              <a:t>）一共</a:t>
            </a:r>
            <a:r>
              <a:rPr lang="en-US" altLang="zh-CN" sz="2400">
                <a:latin typeface="Arial" panose="020B0604020202020204" pitchFamily="34" charset="0"/>
                <a:ea typeface="宋体" panose="02010600030101010101" pitchFamily="2" charset="-122"/>
              </a:rPr>
              <a:t>8</a:t>
            </a:r>
            <a:r>
              <a:rPr lang="zh-CN" altLang="en-US" sz="2400">
                <a:latin typeface="Arial" panose="020B0604020202020204" pitchFamily="34" charset="0"/>
                <a:ea typeface="宋体" panose="02010600030101010101" pitchFamily="2" charset="-122"/>
              </a:rPr>
              <a:t>种搜索方法。</a:t>
            </a:r>
          </a:p>
        </p:txBody>
      </p:sp>
      <p:sp>
        <p:nvSpPr>
          <p:cNvPr id="3078" name="文本框 3"/>
          <p:cNvSpPr txBox="1"/>
          <p:nvPr/>
        </p:nvSpPr>
        <p:spPr>
          <a:xfrm>
            <a:off x="2630170" y="1489075"/>
            <a:ext cx="6723063" cy="460375"/>
          </a:xfrm>
          <a:prstGeom prst="rect">
            <a:avLst/>
          </a:prstGeom>
          <a:noFill/>
          <a:ln w="9525">
            <a:noFill/>
          </a:ln>
        </p:spPr>
        <p:txBody>
          <a:bodyPr wrap="square" anchor="t">
            <a:spAutoFit/>
          </a:bodyPr>
          <a:lstStyle/>
          <a:p>
            <a:r>
              <a:rPr lang="zh-CN" altLang="en-US" sz="2400" b="1">
                <a:latin typeface="Arial" panose="020B0604020202020204" pitchFamily="34" charset="0"/>
                <a:ea typeface="宋体" panose="02010600030101010101" pitchFamily="2" charset="-122"/>
              </a:rPr>
              <a:t>寻找具有鲁棒性的</a:t>
            </a:r>
            <a:r>
              <a:rPr lang="en-US" altLang="zh-CN" sz="2400" b="1">
                <a:latin typeface="Arial" panose="020B0604020202020204" pitchFamily="34" charset="0"/>
                <a:ea typeface="宋体" panose="02010600030101010101" pitchFamily="2" charset="-122"/>
              </a:rPr>
              <a:t>social laws</a:t>
            </a:r>
            <a:r>
              <a:rPr lang="zh-CN" altLang="en-US" sz="2400" b="1">
                <a:latin typeface="Arial" panose="020B0604020202020204" pitchFamily="34" charset="0"/>
                <a:ea typeface="宋体" panose="02010600030101010101" pitchFamily="2" charset="-122"/>
              </a:rPr>
              <a:t>是一个搜索问题。</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3073"/>
          <p:cNvSpPr>
            <a:spLocks noGrp="1"/>
          </p:cNvSpPr>
          <p:nvPr>
            <p:ph type="ctrTitle"/>
          </p:nvPr>
        </p:nvSpPr>
        <p:spPr>
          <a:xfrm>
            <a:off x="-876300" y="144463"/>
            <a:ext cx="7772400" cy="1470025"/>
          </a:xfrm>
        </p:spPr>
        <p:txBody>
          <a:bodyPr anchor="ctr"/>
          <a:lstStyle/>
          <a:p>
            <a:pPr defTabSz="914400">
              <a:buClrTx/>
              <a:buSzTx/>
              <a:buFontTx/>
            </a:pPr>
            <a:r>
              <a:rPr lang="zh-CN" altLang="zh-CN" sz="4400" kern="1200" baseline="0">
                <a:latin typeface="+mj-lt"/>
                <a:ea typeface="+mj-ea"/>
                <a:cs typeface="+mj-cs"/>
              </a:rPr>
              <a:t>实验结果</a:t>
            </a:r>
          </a:p>
        </p:txBody>
      </p:sp>
      <p:pic>
        <p:nvPicPr>
          <p:cNvPr id="4098" name="图片 16" descr="结果1"/>
          <p:cNvPicPr>
            <a:picLocks noChangeAspect="1"/>
          </p:cNvPicPr>
          <p:nvPr/>
        </p:nvPicPr>
        <p:blipFill>
          <a:blip r:embed="rId2"/>
          <a:srcRect l="19545" t="21349" r="40695" b="67043"/>
          <a:stretch>
            <a:fillRect/>
          </a:stretch>
        </p:blipFill>
        <p:spPr>
          <a:xfrm>
            <a:off x="1685925" y="1303338"/>
            <a:ext cx="8820150" cy="1298575"/>
          </a:xfrm>
          <a:prstGeom prst="rect">
            <a:avLst/>
          </a:prstGeom>
          <a:noFill/>
          <a:ln w="9525">
            <a:noFill/>
          </a:ln>
        </p:spPr>
      </p:pic>
      <p:sp>
        <p:nvSpPr>
          <p:cNvPr id="4099" name="文本框 17"/>
          <p:cNvSpPr txBox="1"/>
          <p:nvPr/>
        </p:nvSpPr>
        <p:spPr>
          <a:xfrm>
            <a:off x="1795463" y="2743200"/>
            <a:ext cx="8629650" cy="64516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GBFS</a:t>
            </a:r>
            <a:r>
              <a:rPr lang="zh-CN" altLang="en-US">
                <a:latin typeface="Arial" panose="020B0604020202020204" pitchFamily="34" charset="0"/>
                <a:ea typeface="宋体" panose="02010600030101010101" pitchFamily="2" charset="-122"/>
              </a:rPr>
              <a:t>最快，</a:t>
            </a:r>
            <a:r>
              <a:rPr lang="en-US" altLang="zh-CN">
                <a:latin typeface="Arial" panose="020B0604020202020204" pitchFamily="34" charset="0"/>
                <a:ea typeface="宋体" panose="02010600030101010101" pitchFamily="2" charset="-122"/>
              </a:rPr>
              <a:t>BFS</a:t>
            </a:r>
            <a:r>
              <a:rPr lang="zh-CN" altLang="en-US">
                <a:latin typeface="Arial" panose="020B0604020202020204" pitchFamily="34" charset="0"/>
                <a:ea typeface="宋体" panose="02010600030101010101" pitchFamily="2" charset="-122"/>
              </a:rPr>
              <a:t>最慢</a:t>
            </a:r>
          </a:p>
          <a:p>
            <a:r>
              <a:rPr lang="en-US" altLang="zh-CN">
                <a:latin typeface="Arial" panose="020B0604020202020204" pitchFamily="34" charset="0"/>
                <a:ea typeface="宋体" panose="02010600030101010101" pitchFamily="2" charset="-122"/>
              </a:rPr>
              <a:t>2. PO</a:t>
            </a:r>
            <a:r>
              <a:rPr lang="zh-CN" altLang="en-US">
                <a:latin typeface="Arial" panose="020B0604020202020204" pitchFamily="34" charset="0"/>
                <a:ea typeface="宋体" panose="02010600030101010101" pitchFamily="2" charset="-122"/>
              </a:rPr>
              <a:t>使用与否并未体现其对时间的加速效果。</a:t>
            </a:r>
          </a:p>
        </p:txBody>
      </p:sp>
      <p:pic>
        <p:nvPicPr>
          <p:cNvPr id="4100" name="图片 18" descr="结果2"/>
          <p:cNvPicPr>
            <a:picLocks noChangeAspect="1"/>
          </p:cNvPicPr>
          <p:nvPr/>
        </p:nvPicPr>
        <p:blipFill>
          <a:blip r:embed="rId3"/>
          <a:srcRect l="45050" t="9172" r="24161" b="78070"/>
          <a:stretch>
            <a:fillRect/>
          </a:stretch>
        </p:blipFill>
        <p:spPr>
          <a:xfrm>
            <a:off x="1616075" y="3490913"/>
            <a:ext cx="8809038" cy="1638300"/>
          </a:xfrm>
          <a:prstGeom prst="rect">
            <a:avLst/>
          </a:prstGeom>
          <a:noFill/>
          <a:ln w="9525">
            <a:noFill/>
          </a:ln>
        </p:spPr>
      </p:pic>
      <p:sp>
        <p:nvSpPr>
          <p:cNvPr id="4101" name="文本框 19"/>
          <p:cNvSpPr txBox="1"/>
          <p:nvPr/>
        </p:nvSpPr>
        <p:spPr>
          <a:xfrm>
            <a:off x="1795780" y="5314950"/>
            <a:ext cx="8053705" cy="64516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BFS</a:t>
            </a:r>
            <a:r>
              <a:rPr lang="zh-CN" altLang="en-US">
                <a:latin typeface="Arial" panose="020B0604020202020204" pitchFamily="34" charset="0"/>
                <a:ea typeface="宋体" panose="02010600030101010101" pitchFamily="2" charset="-122"/>
              </a:rPr>
              <a:t>得到的解的长度最小，</a:t>
            </a:r>
            <a:r>
              <a:rPr lang="en-US" altLang="zh-CN">
                <a:latin typeface="Arial" panose="020B0604020202020204" pitchFamily="34" charset="0"/>
                <a:ea typeface="宋体" panose="02010600030101010101" pitchFamily="2" charset="-122"/>
              </a:rPr>
              <a:t>GBFS</a:t>
            </a:r>
            <a:r>
              <a:rPr lang="zh-CN" altLang="en-US">
                <a:latin typeface="Arial" panose="020B0604020202020204" pitchFamily="34" charset="0"/>
                <a:ea typeface="宋体" panose="02010600030101010101" pitchFamily="2" charset="-122"/>
              </a:rPr>
              <a:t>配合</a:t>
            </a:r>
            <a:r>
              <a:rPr lang="en-US" altLang="zh-CN">
                <a:latin typeface="Arial" panose="020B0604020202020204" pitchFamily="34" charset="0"/>
                <a:ea typeface="宋体" panose="02010600030101010101" pitchFamily="2" charset="-122"/>
              </a:rPr>
              <a:t>NP</a:t>
            </a:r>
            <a:r>
              <a:rPr lang="zh-CN" altLang="en-US">
                <a:latin typeface="Arial" panose="020B0604020202020204" pitchFamily="34" charset="0"/>
                <a:ea typeface="宋体" panose="02010600030101010101" pitchFamily="2" charset="-122"/>
              </a:rPr>
              <a:t>得到的解的长度较小，</a:t>
            </a:r>
            <a:r>
              <a:rPr lang="en-US" altLang="zh-CN">
                <a:latin typeface="Arial" panose="020B0604020202020204" pitchFamily="34" charset="0"/>
                <a:ea typeface="宋体" panose="02010600030101010101" pitchFamily="2" charset="-122"/>
              </a:rPr>
              <a:t>DFS</a:t>
            </a:r>
            <a:r>
              <a:rPr lang="zh-CN" altLang="en-US">
                <a:latin typeface="Arial" panose="020B0604020202020204" pitchFamily="34" charset="0"/>
                <a:ea typeface="宋体" panose="02010600030101010101" pitchFamily="2" charset="-122"/>
              </a:rPr>
              <a:t>最长。</a:t>
            </a:r>
          </a:p>
          <a:p>
            <a:r>
              <a:rPr lang="en-US" altLang="zh-CN">
                <a:latin typeface="Arial" panose="020B0604020202020204" pitchFamily="34" charset="0"/>
                <a:ea typeface="宋体" panose="02010600030101010101" pitchFamily="2" charset="-122"/>
              </a:rPr>
              <a:t>2. </a:t>
            </a:r>
            <a:r>
              <a:rPr lang="zh-CN" altLang="en-US">
                <a:latin typeface="Arial" panose="020B0604020202020204" pitchFamily="34" charset="0"/>
                <a:ea typeface="宋体" panose="02010600030101010101" pitchFamily="2" charset="-122"/>
              </a:rPr>
              <a:t>解的长度长短并不体现解的优劣。</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3073"/>
          <p:cNvSpPr>
            <a:spLocks noGrp="1"/>
          </p:cNvSpPr>
          <p:nvPr>
            <p:ph type="ctrTitle"/>
          </p:nvPr>
        </p:nvSpPr>
        <p:spPr>
          <a:xfrm>
            <a:off x="-876300" y="144463"/>
            <a:ext cx="7772400" cy="1470025"/>
          </a:xfrm>
        </p:spPr>
        <p:txBody>
          <a:bodyPr anchor="ctr"/>
          <a:lstStyle/>
          <a:p>
            <a:pPr defTabSz="914400">
              <a:buClrTx/>
              <a:buSzTx/>
              <a:buFontTx/>
            </a:pPr>
            <a:r>
              <a:rPr lang="zh-CN" altLang="zh-CN" sz="4400" kern="1200" baseline="0">
                <a:latin typeface="+mj-lt"/>
                <a:ea typeface="+mj-ea"/>
                <a:cs typeface="+mj-cs"/>
              </a:rPr>
              <a:t>实验结果</a:t>
            </a:r>
          </a:p>
        </p:txBody>
      </p:sp>
      <p:pic>
        <p:nvPicPr>
          <p:cNvPr id="5122" name="图片 1" descr="结果3"/>
          <p:cNvPicPr>
            <a:picLocks noChangeAspect="1"/>
          </p:cNvPicPr>
          <p:nvPr/>
        </p:nvPicPr>
        <p:blipFill>
          <a:blip r:embed="rId2"/>
          <a:stretch>
            <a:fillRect/>
          </a:stretch>
        </p:blipFill>
        <p:spPr>
          <a:xfrm>
            <a:off x="1989138" y="1700213"/>
            <a:ext cx="8213725" cy="2798762"/>
          </a:xfrm>
          <a:prstGeom prst="rect">
            <a:avLst/>
          </a:prstGeom>
          <a:noFill/>
          <a:ln w="9525">
            <a:noFill/>
          </a:ln>
        </p:spPr>
      </p:pic>
      <p:sp>
        <p:nvSpPr>
          <p:cNvPr id="6" name="矩形 5"/>
          <p:cNvSpPr/>
          <p:nvPr/>
        </p:nvSpPr>
        <p:spPr>
          <a:xfrm>
            <a:off x="2063750" y="2636838"/>
            <a:ext cx="7993063" cy="576263"/>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 name="矩形 6"/>
          <p:cNvSpPr/>
          <p:nvPr/>
        </p:nvSpPr>
        <p:spPr>
          <a:xfrm>
            <a:off x="2063750" y="3789363"/>
            <a:ext cx="7993063" cy="576263"/>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125" name="文本框 7"/>
          <p:cNvSpPr txBox="1"/>
          <p:nvPr/>
        </p:nvSpPr>
        <p:spPr>
          <a:xfrm>
            <a:off x="1989455" y="4905375"/>
            <a:ext cx="8427720" cy="829945"/>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一共有</a:t>
            </a:r>
            <a:r>
              <a:rPr lang="en-US" altLang="zh-CN" sz="2400">
                <a:latin typeface="Arial" panose="020B0604020202020204" pitchFamily="34" charset="0"/>
                <a:ea typeface="宋体" panose="02010600030101010101" pitchFamily="2" charset="-122"/>
              </a:rPr>
              <a:t>22</a:t>
            </a:r>
            <a:r>
              <a:rPr lang="zh-CN" altLang="en-US" sz="2400">
                <a:latin typeface="Arial" panose="020B0604020202020204" pitchFamily="34" charset="0"/>
                <a:ea typeface="宋体" panose="02010600030101010101" pitchFamily="2" charset="-122"/>
              </a:rPr>
              <a:t>个问题，其中有</a:t>
            </a:r>
            <a:r>
              <a:rPr lang="en-US" altLang="zh-CN" sz="2400">
                <a:latin typeface="Arial" panose="020B0604020202020204" pitchFamily="34" charset="0"/>
                <a:ea typeface="宋体" panose="02010600030101010101" pitchFamily="2" charset="-122"/>
              </a:rPr>
              <a:t>3</a:t>
            </a:r>
            <a:r>
              <a:rPr lang="zh-CN" altLang="en-US" sz="2400">
                <a:latin typeface="Arial" panose="020B0604020202020204" pitchFamily="34" charset="0"/>
                <a:ea typeface="宋体" panose="02010600030101010101" pitchFamily="2" charset="-122"/>
              </a:rPr>
              <a:t>个问题是所有搜索算法找不到解的。</a:t>
            </a:r>
          </a:p>
          <a:p>
            <a:r>
              <a:rPr lang="zh-CN" altLang="en-US" sz="2400">
                <a:latin typeface="Arial" panose="020B0604020202020204" pitchFamily="34" charset="0"/>
                <a:ea typeface="宋体" panose="02010600030101010101" pitchFamily="2" charset="-122"/>
              </a:rPr>
              <a:t>搜索超时视为没有找到解。</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3073"/>
          <p:cNvSpPr>
            <a:spLocks noGrp="1"/>
          </p:cNvSpPr>
          <p:nvPr>
            <p:ph type="ctrTitle"/>
          </p:nvPr>
        </p:nvSpPr>
        <p:spPr>
          <a:xfrm>
            <a:off x="-47625" y="125413"/>
            <a:ext cx="7772400" cy="1470025"/>
          </a:xfrm>
        </p:spPr>
        <p:txBody>
          <a:bodyPr anchor="ctr"/>
          <a:lstStyle/>
          <a:p>
            <a:pPr defTabSz="914400">
              <a:buClrTx/>
              <a:buSzTx/>
              <a:buFontTx/>
            </a:pPr>
            <a:r>
              <a:rPr lang="zh-CN" altLang="zh-CN" sz="4400" kern="1200" baseline="0">
                <a:latin typeface="+mj-lt"/>
                <a:ea typeface="+mj-ea"/>
                <a:cs typeface="+mj-cs"/>
              </a:rPr>
              <a:t>总结和改进方向</a:t>
            </a:r>
          </a:p>
        </p:txBody>
      </p:sp>
      <p:sp>
        <p:nvSpPr>
          <p:cNvPr id="6146" name="文本框 5"/>
          <p:cNvSpPr txBox="1"/>
          <p:nvPr/>
        </p:nvSpPr>
        <p:spPr>
          <a:xfrm>
            <a:off x="1938655" y="1595755"/>
            <a:ext cx="8314055" cy="193802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总结：</a:t>
            </a:r>
          </a:p>
          <a:p>
            <a:r>
              <a:rPr lang="en-US" altLang="zh-CN" sz="2400">
                <a:latin typeface="Arial" panose="020B0604020202020204" pitchFamily="34" charset="0"/>
                <a:ea typeface="宋体" panose="02010600030101010101" pitchFamily="2" charset="-122"/>
              </a:rPr>
              <a:t>1. </a:t>
            </a:r>
            <a:r>
              <a:rPr lang="zh-CN" altLang="en-US" sz="2400">
                <a:latin typeface="Arial" panose="020B0604020202020204" pitchFamily="34" charset="0"/>
                <a:ea typeface="宋体" panose="02010600030101010101" pitchFamily="2" charset="-122"/>
              </a:rPr>
              <a:t>以删除一些动作为基础和已有的检查社会规则鲁棒性的基础上提出了自动生成社会规则的算法。</a:t>
            </a:r>
          </a:p>
          <a:p>
            <a:r>
              <a:rPr lang="en-US" altLang="zh-CN" sz="2400">
                <a:latin typeface="Arial" panose="020B0604020202020204" pitchFamily="34" charset="0"/>
                <a:ea typeface="宋体" panose="02010600030101010101" pitchFamily="2" charset="-122"/>
              </a:rPr>
              <a:t>2. </a:t>
            </a:r>
            <a:r>
              <a:rPr lang="zh-CN" altLang="en-US" sz="2400">
                <a:latin typeface="Arial" panose="020B0604020202020204" pitchFamily="34" charset="0"/>
                <a:ea typeface="宋体" panose="02010600030101010101" pitchFamily="2" charset="-122"/>
              </a:rPr>
              <a:t>提出了两个安全的剪枝方法和两种不同的启发式函数。</a:t>
            </a:r>
          </a:p>
          <a:p>
            <a:r>
              <a:rPr lang="en-US" altLang="zh-CN" sz="2400">
                <a:latin typeface="Arial" panose="020B0604020202020204" pitchFamily="34" charset="0"/>
                <a:ea typeface="宋体" panose="02010600030101010101" pitchFamily="2" charset="-122"/>
              </a:rPr>
              <a:t>3. </a:t>
            </a:r>
            <a:r>
              <a:rPr lang="zh-CN" altLang="en-US" sz="2400">
                <a:latin typeface="Arial" panose="020B0604020202020204" pitchFamily="34" charset="0"/>
                <a:ea typeface="宋体" panose="02010600030101010101" pitchFamily="2" charset="-122"/>
              </a:rPr>
              <a:t>剪枝方法和启发式函数在实验中确实提高了算法的性能。</a:t>
            </a:r>
          </a:p>
        </p:txBody>
      </p:sp>
      <p:sp>
        <p:nvSpPr>
          <p:cNvPr id="6147" name="文本框 6"/>
          <p:cNvSpPr txBox="1"/>
          <p:nvPr/>
        </p:nvSpPr>
        <p:spPr>
          <a:xfrm>
            <a:off x="1938655" y="3874135"/>
            <a:ext cx="8250555" cy="156845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改进方向：</a:t>
            </a:r>
          </a:p>
          <a:p>
            <a:r>
              <a:rPr lang="en-US" altLang="zh-CN" sz="2400">
                <a:latin typeface="Arial" panose="020B0604020202020204" pitchFamily="34" charset="0"/>
                <a:ea typeface="宋体" panose="02010600030101010101" pitchFamily="2" charset="-122"/>
              </a:rPr>
              <a:t>1. </a:t>
            </a:r>
            <a:r>
              <a:rPr lang="zh-CN" altLang="en-US" sz="2400">
                <a:latin typeface="Arial" panose="020B0604020202020204" pitchFamily="34" charset="0"/>
                <a:ea typeface="宋体" panose="02010600030101010101" pitchFamily="2" charset="-122"/>
              </a:rPr>
              <a:t>提出更为优秀的启发式函数。</a:t>
            </a:r>
          </a:p>
          <a:p>
            <a:r>
              <a:rPr lang="en-US" altLang="zh-CN" sz="2400">
                <a:latin typeface="Arial" panose="020B0604020202020204" pitchFamily="34" charset="0"/>
                <a:ea typeface="宋体" panose="02010600030101010101" pitchFamily="2" charset="-122"/>
              </a:rPr>
              <a:t>2. </a:t>
            </a:r>
            <a:r>
              <a:rPr lang="zh-CN" altLang="en-US" sz="2400">
                <a:latin typeface="Arial" panose="020B0604020202020204" pitchFamily="34" charset="0"/>
                <a:ea typeface="宋体" panose="02010600030101010101" pitchFamily="2" charset="-122"/>
              </a:rPr>
              <a:t>增加一些除删除动作以外的操作（比如将</a:t>
            </a:r>
            <a:r>
              <a:rPr lang="en-US" altLang="zh-CN" sz="2400">
                <a:latin typeface="Arial" panose="020B0604020202020204" pitchFamily="34" charset="0"/>
                <a:ea typeface="宋体" panose="02010600030101010101" pitchFamily="2" charset="-122"/>
              </a:rPr>
              <a:t>pre</a:t>
            </a:r>
            <a:r>
              <a:rPr lang="zh-CN" altLang="en-US" sz="2400">
                <a:latin typeface="Arial" panose="020B0604020202020204" pitchFamily="34" charset="0"/>
                <a:ea typeface="宋体" panose="02010600030101010101" pitchFamily="2" charset="-122"/>
              </a:rPr>
              <a:t>改为可等待满足的</a:t>
            </a:r>
            <a:r>
              <a:rPr lang="en-US" altLang="zh-CN" sz="2400">
                <a:latin typeface="Arial" panose="020B0604020202020204" pitchFamily="34" charset="0"/>
                <a:ea typeface="宋体" panose="02010600030101010101" pitchFamily="2" charset="-122"/>
              </a:rPr>
              <a:t>pre</a:t>
            </a:r>
            <a:r>
              <a:rPr lang="zh-CN" altLang="en-US" sz="2400">
                <a:latin typeface="Arial" panose="020B0604020202020204" pitchFamily="34" charset="0"/>
                <a:ea typeface="宋体" panose="02010600030101010101" pitchFamily="2" charset="-12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Previous Work:</a:t>
            </a:r>
          </a:p>
        </p:txBody>
      </p:sp>
      <p:sp>
        <p:nvSpPr>
          <p:cNvPr id="3" name="内容占位符 2"/>
          <p:cNvSpPr>
            <a:spLocks noGrp="1"/>
          </p:cNvSpPr>
          <p:nvPr>
            <p:ph idx="1"/>
          </p:nvPr>
        </p:nvSpPr>
        <p:spPr/>
        <p:txBody>
          <a:bodyPr/>
          <a:lstStyle/>
          <a:p>
            <a:r>
              <a:rPr lang="en-US" altLang="zh-CN"/>
              <a:t>2000</a:t>
            </a:r>
            <a:r>
              <a:rPr lang="zh-CN" altLang="en-US"/>
              <a:t>年左右：</a:t>
            </a:r>
            <a:r>
              <a:rPr lang="zh-CN" altLang="zh-CN"/>
              <a:t>用类似</a:t>
            </a:r>
            <a:r>
              <a:rPr lang="en-US" altLang="zh-CN" b="1" u="sng"/>
              <a:t>STRIPS</a:t>
            </a:r>
            <a:r>
              <a:rPr lang="zh-CN" altLang="en-US"/>
              <a:t>的形式描述多智能体交互场景</a:t>
            </a:r>
          </a:p>
          <a:p>
            <a:endParaRPr lang="zh-CN" altLang="en-US"/>
          </a:p>
          <a:p>
            <a:r>
              <a:rPr lang="en-US" altLang="zh-CN"/>
              <a:t>2017</a:t>
            </a:r>
            <a:r>
              <a:rPr lang="zh-CN" altLang="en-US"/>
              <a:t>年： 提出了一种对</a:t>
            </a:r>
            <a:r>
              <a:rPr lang="zh-CN" altLang="en-US" b="1" u="sng"/>
              <a:t>给定的</a:t>
            </a:r>
            <a:r>
              <a:rPr lang="zh-CN" altLang="en-US"/>
              <a:t>社会规则</a:t>
            </a:r>
            <a:r>
              <a:rPr lang="en-US" altLang="zh-CN"/>
              <a:t>(social laws)</a:t>
            </a:r>
            <a:r>
              <a:rPr lang="zh-CN" altLang="en-US"/>
              <a:t>，判断</a:t>
            </a:r>
          </a:p>
          <a:p>
            <a:pPr marL="0" indent="0">
              <a:buNone/>
            </a:pPr>
            <a:r>
              <a:rPr lang="en-US" altLang="zh-CN"/>
              <a:t>		</a:t>
            </a:r>
            <a:r>
              <a:rPr lang="zh-CN" altLang="en-US"/>
              <a:t>其是否具有鲁棒性的算法</a:t>
            </a:r>
          </a:p>
          <a:p>
            <a:endParaRPr lang="zh-CN" altLang="en-US"/>
          </a:p>
          <a:p>
            <a:r>
              <a:rPr lang="zh-CN" altLang="en-US"/>
              <a:t>这篇论文：提出了一种自动生成</a:t>
            </a:r>
            <a:r>
              <a:rPr lang="zh-CN" altLang="en-US">
                <a:sym typeface="+mn-ea"/>
              </a:rPr>
              <a:t>具有</a:t>
            </a:r>
            <a:r>
              <a:rPr lang="zh-CN" altLang="en-US" b="1" u="sng">
                <a:sym typeface="+mn-ea"/>
              </a:rPr>
              <a:t>鲁棒性</a:t>
            </a:r>
            <a:r>
              <a:rPr lang="zh-CN" altLang="en-US">
                <a:sym typeface="+mn-ea"/>
              </a:rPr>
              <a:t>的</a:t>
            </a:r>
            <a:r>
              <a:rPr lang="en-US" altLang="zh-CN" b="1" u="sng">
                <a:sym typeface="+mn-ea"/>
              </a:rPr>
              <a:t>social laws</a:t>
            </a:r>
            <a:r>
              <a:rPr lang="zh-CN" altLang="en-US">
                <a:sym typeface="+mn-ea"/>
              </a:rPr>
              <a:t>的</a:t>
            </a:r>
          </a:p>
          <a:p>
            <a:pPr marL="0" indent="0">
              <a:buNone/>
            </a:pPr>
            <a:r>
              <a:rPr lang="en-US" altLang="zh-CN">
                <a:sym typeface="+mn-ea"/>
              </a:rPr>
              <a:t>		  </a:t>
            </a:r>
            <a:r>
              <a:rPr lang="zh-CN" altLang="en-US" b="1" u="sng">
                <a:sym typeface="+mn-ea"/>
              </a:rPr>
              <a:t>搜索算法</a:t>
            </a:r>
            <a:endParaRPr lang="zh-CN" altLang="zh-CN"/>
          </a:p>
          <a:p>
            <a:endParaRPr lang="zh-CN"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nvSpPr>
        <p:spPr>
          <a:xfrm>
            <a:off x="838200" y="178562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对整个问题</a:t>
            </a:r>
            <a:r>
              <a:rPr lang="en-US" altLang="zh-CN"/>
              <a:t>(</a:t>
            </a:r>
            <a:r>
              <a:rPr lang="zh-CN" altLang="en-US"/>
              <a:t>多</a:t>
            </a:r>
            <a:r>
              <a:rPr lang="zh-CN" altLang="en-US">
                <a:sym typeface="+mn-ea"/>
              </a:rPr>
              <a:t>智能体</a:t>
            </a:r>
            <a:r>
              <a:rPr lang="en-US" altLang="zh-CN"/>
              <a:t>)</a:t>
            </a:r>
            <a:r>
              <a:rPr lang="zh-CN" altLang="en-US"/>
              <a:t>：</a:t>
            </a:r>
          </a:p>
          <a:p>
            <a:endParaRPr lang="zh-CN" altLang="en-US"/>
          </a:p>
          <a:p>
            <a:r>
              <a:rPr lang="zh-CN" altLang="en-US"/>
              <a:t>对单个智能体：</a:t>
            </a:r>
          </a:p>
          <a:p>
            <a:pPr marL="0" indent="0">
              <a:buNone/>
            </a:pPr>
            <a:r>
              <a:rPr lang="en-US" altLang="zh-CN"/>
              <a:t>	</a:t>
            </a:r>
            <a:r>
              <a:rPr lang="zh-CN" altLang="en-US"/>
              <a:t>对</a:t>
            </a:r>
            <a:r>
              <a:rPr lang="en-US" altLang="zh-CN"/>
              <a:t>	      </a:t>
            </a:r>
            <a:r>
              <a:rPr lang="zh-CN" altLang="en-US"/>
              <a:t>，用</a:t>
            </a:r>
            <a:r>
              <a:rPr lang="en-US" altLang="zh-CN"/>
              <a:t>pre(a)</a:t>
            </a:r>
            <a:r>
              <a:rPr lang="zh-CN" altLang="en-US"/>
              <a:t>、</a:t>
            </a:r>
            <a:r>
              <a:rPr lang="en-US" altLang="zh-CN"/>
              <a:t>add(a)</a:t>
            </a:r>
            <a:r>
              <a:rPr lang="zh-CN" altLang="en-US"/>
              <a:t>、</a:t>
            </a:r>
            <a:r>
              <a:rPr lang="en-US" altLang="zh-CN"/>
              <a:t>del(a)</a:t>
            </a:r>
            <a:r>
              <a:rPr lang="zh-CN" altLang="en-US"/>
              <a:t>描述</a:t>
            </a:r>
            <a:r>
              <a:rPr lang="en-US" altLang="zh-CN"/>
              <a:t>(</a:t>
            </a:r>
            <a:r>
              <a:rPr lang="en-US" altLang="zh-CN" b="1"/>
              <a:t>STRIPS</a:t>
            </a:r>
            <a:r>
              <a:rPr lang="en-US" altLang="zh-CN"/>
              <a:t>)</a:t>
            </a:r>
            <a:endParaRPr lang="zh-CN" altLang="en-US"/>
          </a:p>
          <a:p>
            <a:endParaRPr lang="zh-CN" altLang="en-US"/>
          </a:p>
          <a:p>
            <a:r>
              <a:rPr lang="zh-CN" altLang="zh-CN"/>
              <a:t>动作集</a:t>
            </a:r>
            <a:r>
              <a:rPr lang="en-US" altLang="zh-CN"/>
              <a:t>landmark</a:t>
            </a:r>
            <a:r>
              <a:rPr lang="zh-CN" altLang="en-US"/>
              <a:t>：</a:t>
            </a:r>
            <a:r>
              <a:rPr lang="en-US" altLang="zh-CN"/>
              <a:t>	       </a:t>
            </a:r>
            <a:r>
              <a:rPr lang="zh-CN" altLang="en-US"/>
              <a:t>且</a:t>
            </a:r>
            <a:r>
              <a:rPr lang="en-US" altLang="zh-CN"/>
              <a:t>	    		 </a:t>
            </a:r>
            <a:r>
              <a:rPr lang="en-US" altLang="zh-CN">
                <a:latin typeface="Arial" panose="020B0604020202020204" pitchFamily="34" charset="0"/>
                <a:cs typeface="Arial" panose="020B0604020202020204" pitchFamily="34" charset="0"/>
              </a:rPr>
              <a:t>Ø</a:t>
            </a:r>
            <a:endParaRPr lang="zh-CN" altLang="zh-CN"/>
          </a:p>
          <a:p>
            <a:pPr marL="0" indent="0">
              <a:buNone/>
            </a:pPr>
            <a:r>
              <a:rPr lang="en-US" altLang="zh-CN"/>
              <a:t>	</a:t>
            </a:r>
          </a:p>
        </p:txBody>
      </p:sp>
      <p:sp>
        <p:nvSpPr>
          <p:cNvPr id="2" name="标题 1"/>
          <p:cNvSpPr>
            <a:spLocks noGrp="1"/>
          </p:cNvSpPr>
          <p:nvPr>
            <p:ph type="title"/>
          </p:nvPr>
        </p:nvSpPr>
        <p:spPr/>
        <p:txBody>
          <a:bodyPr/>
          <a:lstStyle/>
          <a:p>
            <a:r>
              <a:rPr lang="en-US" altLang="zh-CN" b="1"/>
              <a:t>Formulation of Multi-agent Planning:</a:t>
            </a:r>
          </a:p>
        </p:txBody>
      </p:sp>
      <p:graphicFrame>
        <p:nvGraphicFramePr>
          <p:cNvPr id="5" name="内容占位符 4">
            <a:hlinkClick r:id="" action="ppaction://ole?verb=0"/>
          </p:cNvPr>
          <p:cNvGraphicFramePr>
            <a:graphicFrameLocks noGrp="1" noChangeAspect="1"/>
          </p:cNvGraphicFramePr>
          <p:nvPr>
            <p:ph idx="1"/>
          </p:nvPr>
        </p:nvGraphicFramePr>
        <p:xfrm>
          <a:off x="4904105" y="1691005"/>
          <a:ext cx="4281805" cy="626745"/>
        </p:xfrm>
        <a:graphic>
          <a:graphicData uri="http://schemas.openxmlformats.org/presentationml/2006/ole">
            <mc:AlternateContent xmlns:mc="http://schemas.openxmlformats.org/markup-compatibility/2006">
              <mc:Choice xmlns:v="urn:schemas-microsoft-com:vml" Requires="v">
                <p:oleObj spid="_x0000_s1036" r:id="rId3" imgW="1651000" imgH="241300" progId="Equation.KSEE3">
                  <p:embed/>
                </p:oleObj>
              </mc:Choice>
              <mc:Fallback>
                <p:oleObj r:id="rId3" imgW="1651000" imgH="241300" progId="Equation.KSEE3">
                  <p:embed/>
                  <p:pic>
                    <p:nvPicPr>
                      <p:cNvPr id="0" name="图片 1024"/>
                      <p:cNvPicPr/>
                      <p:nvPr/>
                    </p:nvPicPr>
                    <p:blipFill>
                      <a:blip r:embed="rId4"/>
                      <a:stretch>
                        <a:fillRect/>
                      </a:stretch>
                    </p:blipFill>
                    <p:spPr>
                      <a:xfrm>
                        <a:off x="4904105" y="1691005"/>
                        <a:ext cx="4281805" cy="62674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3649980" y="2720975"/>
          <a:ext cx="3139440" cy="588645"/>
        </p:xfrm>
        <a:graphic>
          <a:graphicData uri="http://schemas.openxmlformats.org/presentationml/2006/ole">
            <mc:AlternateContent xmlns:mc="http://schemas.openxmlformats.org/markup-compatibility/2006">
              <mc:Choice xmlns:v="urn:schemas-microsoft-com:vml" Requires="v">
                <p:oleObj spid="_x0000_s1037" r:id="rId5" imgW="1219200" imgH="228600" progId="Equation.KSEE3">
                  <p:embed/>
                </p:oleObj>
              </mc:Choice>
              <mc:Fallback>
                <p:oleObj r:id="rId5" imgW="1219200" imgH="228600" progId="Equation.KSEE3">
                  <p:embed/>
                  <p:pic>
                    <p:nvPicPr>
                      <p:cNvPr id="0" name="图片 1024"/>
                      <p:cNvPicPr/>
                      <p:nvPr/>
                    </p:nvPicPr>
                    <p:blipFill>
                      <a:blip r:embed="rId6"/>
                      <a:stretch>
                        <a:fillRect/>
                      </a:stretch>
                    </p:blipFill>
                    <p:spPr>
                      <a:xfrm>
                        <a:off x="3649980" y="2720975"/>
                        <a:ext cx="3139440" cy="58864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7242493" y="2719705"/>
          <a:ext cx="2714625" cy="589915"/>
        </p:xfrm>
        <a:graphic>
          <a:graphicData uri="http://schemas.openxmlformats.org/presentationml/2006/ole">
            <mc:AlternateContent xmlns:mc="http://schemas.openxmlformats.org/markup-compatibility/2006">
              <mc:Choice xmlns:v="urn:schemas-microsoft-com:vml" Requires="v">
                <p:oleObj spid="_x0000_s1038" r:id="rId7" imgW="1054100" imgH="228600" progId="Equation.KSEE3">
                  <p:embed/>
                </p:oleObj>
              </mc:Choice>
              <mc:Fallback>
                <p:oleObj r:id="rId7" imgW="1054100" imgH="228600" progId="Equation.KSEE3">
                  <p:embed/>
                  <p:pic>
                    <p:nvPicPr>
                      <p:cNvPr id="0" name="图片 1024"/>
                      <p:cNvPicPr/>
                      <p:nvPr/>
                    </p:nvPicPr>
                    <p:blipFill>
                      <a:blip r:embed="rId8"/>
                      <a:stretch>
                        <a:fillRect/>
                      </a:stretch>
                    </p:blipFill>
                    <p:spPr>
                      <a:xfrm>
                        <a:off x="7242493" y="2719705"/>
                        <a:ext cx="2714625" cy="589915"/>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2272665" y="3309620"/>
          <a:ext cx="1017270" cy="539115"/>
        </p:xfrm>
        <a:graphic>
          <a:graphicData uri="http://schemas.openxmlformats.org/presentationml/2006/ole">
            <mc:AlternateContent xmlns:mc="http://schemas.openxmlformats.org/markup-compatibility/2006">
              <mc:Choice xmlns:v="urn:schemas-microsoft-com:vml" Requires="v">
                <p:oleObj spid="_x0000_s1039" r:id="rId9" imgW="431800" imgH="228600" progId="Equation.KSEE3">
                  <p:embed/>
                </p:oleObj>
              </mc:Choice>
              <mc:Fallback>
                <p:oleObj r:id="rId9" imgW="431800" imgH="228600" progId="Equation.KSEE3">
                  <p:embed/>
                  <p:pic>
                    <p:nvPicPr>
                      <p:cNvPr id="0" name="图片 1025"/>
                      <p:cNvPicPr/>
                      <p:nvPr/>
                    </p:nvPicPr>
                    <p:blipFill>
                      <a:blip r:embed="rId10"/>
                      <a:stretch>
                        <a:fillRect/>
                      </a:stretch>
                    </p:blipFill>
                    <p:spPr>
                      <a:xfrm>
                        <a:off x="2272665" y="3309620"/>
                        <a:ext cx="1017270" cy="53911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5688965" y="4208145"/>
          <a:ext cx="805815" cy="658495"/>
        </p:xfrm>
        <a:graphic>
          <a:graphicData uri="http://schemas.openxmlformats.org/presentationml/2006/ole">
            <mc:AlternateContent xmlns:mc="http://schemas.openxmlformats.org/markup-compatibility/2006">
              <mc:Choice xmlns:v="urn:schemas-microsoft-com:vml" Requires="v">
                <p:oleObj spid="_x0000_s1040" r:id="rId11" imgW="279400" imgH="228600" progId="Equation.KSEE3">
                  <p:embed/>
                </p:oleObj>
              </mc:Choice>
              <mc:Fallback>
                <p:oleObj r:id="rId11" imgW="279400" imgH="228600" progId="Equation.KSEE3">
                  <p:embed/>
                  <p:pic>
                    <p:nvPicPr>
                      <p:cNvPr id="0" name="图片 1026"/>
                      <p:cNvPicPr/>
                      <p:nvPr/>
                    </p:nvPicPr>
                    <p:blipFill>
                      <a:blip r:embed="rId12"/>
                      <a:stretch>
                        <a:fillRect/>
                      </a:stretch>
                    </p:blipFill>
                    <p:spPr>
                      <a:xfrm>
                        <a:off x="5688965" y="4208145"/>
                        <a:ext cx="805815" cy="65849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6624638" y="4208145"/>
          <a:ext cx="1611630" cy="658495"/>
        </p:xfrm>
        <a:graphic>
          <a:graphicData uri="http://schemas.openxmlformats.org/presentationml/2006/ole">
            <mc:AlternateContent xmlns:mc="http://schemas.openxmlformats.org/markup-compatibility/2006">
              <mc:Choice xmlns:v="urn:schemas-microsoft-com:vml" Requires="v">
                <p:oleObj spid="_x0000_s1041" r:id="rId13" imgW="558800" imgH="228600" progId="Equation.KSEE3">
                  <p:embed/>
                </p:oleObj>
              </mc:Choice>
              <mc:Fallback>
                <p:oleObj r:id="rId13" imgW="558800" imgH="228600" progId="Equation.KSEE3">
                  <p:embed/>
                  <p:pic>
                    <p:nvPicPr>
                      <p:cNvPr id="0" name="图片 1026"/>
                      <p:cNvPicPr/>
                      <p:nvPr/>
                    </p:nvPicPr>
                    <p:blipFill>
                      <a:blip r:embed="rId14"/>
                      <a:stretch>
                        <a:fillRect/>
                      </a:stretch>
                    </p:blipFill>
                    <p:spPr>
                      <a:xfrm>
                        <a:off x="6624638" y="4208145"/>
                        <a:ext cx="1611630" cy="658495"/>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3931286" y="4208145"/>
          <a:ext cx="1282065" cy="658495"/>
        </p:xfrm>
        <a:graphic>
          <a:graphicData uri="http://schemas.openxmlformats.org/presentationml/2006/ole">
            <mc:AlternateContent xmlns:mc="http://schemas.openxmlformats.org/markup-compatibility/2006">
              <mc:Choice xmlns:v="urn:schemas-microsoft-com:vml" Requires="v">
                <p:oleObj spid="_x0000_s1042" r:id="rId15" imgW="444500" imgH="228600" progId="Equation.KSEE3">
                  <p:embed/>
                </p:oleObj>
              </mc:Choice>
              <mc:Fallback>
                <p:oleObj r:id="rId15" imgW="444500" imgH="228600" progId="Equation.KSEE3">
                  <p:embed/>
                  <p:pic>
                    <p:nvPicPr>
                      <p:cNvPr id="0" name="图片 1026"/>
                      <p:cNvPicPr/>
                      <p:nvPr/>
                    </p:nvPicPr>
                    <p:blipFill>
                      <a:blip r:embed="rId16"/>
                      <a:stretch>
                        <a:fillRect/>
                      </a:stretch>
                    </p:blipFill>
                    <p:spPr>
                      <a:xfrm>
                        <a:off x="3931286" y="4208145"/>
                        <a:ext cx="1282065" cy="658495"/>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43" r:id="rId17" imgW="914400" imgH="215900" progId="Equation.KSEE3">
                  <p:embed/>
                </p:oleObj>
              </mc:Choice>
              <mc:Fallback>
                <p:oleObj r:id="rId17" imgW="914400" imgH="215900" progId="Equation.KSEE3">
                  <p:embed/>
                  <p:pic>
                    <p:nvPicPr>
                      <p:cNvPr id="0" name="图片 1027"/>
                      <p:cNvPicPr/>
                      <p:nvPr/>
                    </p:nvPicPr>
                    <p:blipFill>
                      <a:blip r:embed="rId18"/>
                      <a:stretch>
                        <a:fillRect/>
                      </a:stretch>
                    </p:blipFill>
                    <p:spPr>
                      <a:xfrm>
                        <a:off x="5638800" y="3321050"/>
                        <a:ext cx="914400" cy="215900"/>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3986848" y="5136515"/>
          <a:ext cx="4022725" cy="589915"/>
        </p:xfrm>
        <a:graphic>
          <a:graphicData uri="http://schemas.openxmlformats.org/presentationml/2006/ole">
            <mc:AlternateContent xmlns:mc="http://schemas.openxmlformats.org/markup-compatibility/2006">
              <mc:Choice xmlns:v="urn:schemas-microsoft-com:vml" Requires="v">
                <p:oleObj spid="_x0000_s1044" r:id="rId19" imgW="1562100" imgH="228600" progId="Equation.KSEE3">
                  <p:embed/>
                </p:oleObj>
              </mc:Choice>
              <mc:Fallback>
                <p:oleObj r:id="rId19" imgW="1562100" imgH="228600" progId="Equation.KSEE3">
                  <p:embed/>
                  <p:pic>
                    <p:nvPicPr>
                      <p:cNvPr id="0" name="图片 1024"/>
                      <p:cNvPicPr/>
                      <p:nvPr/>
                    </p:nvPicPr>
                    <p:blipFill>
                      <a:blip r:embed="rId20"/>
                      <a:stretch>
                        <a:fillRect/>
                      </a:stretch>
                    </p:blipFill>
                    <p:spPr>
                      <a:xfrm>
                        <a:off x="3986848" y="5136515"/>
                        <a:ext cx="4022725" cy="58991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Definition of social laws    :</a:t>
            </a:r>
          </a:p>
        </p:txBody>
      </p:sp>
      <p:graphicFrame>
        <p:nvGraphicFramePr>
          <p:cNvPr id="6" name="对象 5">
            <a:hlinkClick r:id="" action="ppaction://ole?verb=0"/>
          </p:cNvPr>
          <p:cNvGraphicFramePr>
            <a:graphicFrameLocks noChangeAspect="1"/>
          </p:cNvGraphicFramePr>
          <p:nvPr/>
        </p:nvGraphicFramePr>
        <p:xfrm>
          <a:off x="6513830" y="559435"/>
          <a:ext cx="394970" cy="793115"/>
        </p:xfrm>
        <a:graphic>
          <a:graphicData uri="http://schemas.openxmlformats.org/presentationml/2006/ole">
            <mc:AlternateContent xmlns:mc="http://schemas.openxmlformats.org/markup-compatibility/2006">
              <mc:Choice xmlns:v="urn:schemas-microsoft-com:vml" Requires="v">
                <p:oleObj spid="_x0000_s2057" r:id="rId3" imgW="88265" imgH="177165" progId="Equation.KSEE3">
                  <p:embed/>
                </p:oleObj>
              </mc:Choice>
              <mc:Fallback>
                <p:oleObj r:id="rId3" imgW="88265" imgH="177165" progId="Equation.KSEE3">
                  <p:embed/>
                  <p:pic>
                    <p:nvPicPr>
                      <p:cNvPr id="0" name="图片 2049"/>
                      <p:cNvPicPr/>
                      <p:nvPr/>
                    </p:nvPicPr>
                    <p:blipFill>
                      <a:blip r:embed="rId4"/>
                      <a:stretch>
                        <a:fillRect/>
                      </a:stretch>
                    </p:blipFill>
                    <p:spPr>
                      <a:xfrm>
                        <a:off x="6513830" y="559435"/>
                        <a:ext cx="394970" cy="793115"/>
                      </a:xfrm>
                      <a:prstGeom prst="rect">
                        <a:avLst/>
                      </a:prstGeom>
                    </p:spPr>
                  </p:pic>
                </p:oleObj>
              </mc:Fallback>
            </mc:AlternateContent>
          </a:graphicData>
        </a:graphic>
      </p:graphicFrame>
      <p:sp>
        <p:nvSpPr>
          <p:cNvPr id="7" name="内容占位符 6"/>
          <p:cNvSpPr>
            <a:spLocks noGrp="1"/>
          </p:cNvSpPr>
          <p:nvPr>
            <p:ph idx="1"/>
          </p:nvPr>
        </p:nvSpPr>
        <p:spPr/>
        <p:txBody>
          <a:bodyPr/>
          <a:lstStyle/>
          <a:p>
            <a:r>
              <a:rPr lang="zh-CN" altLang="en-US"/>
              <a:t>对</a:t>
            </a:r>
            <a:r>
              <a:rPr lang="en-US" altLang="zh-CN"/>
              <a:t>agent</a:t>
            </a:r>
            <a:r>
              <a:rPr lang="zh-CN" altLang="en-US"/>
              <a:t>动作的改变</a:t>
            </a:r>
            <a:r>
              <a:rPr lang="en-US" altLang="zh-CN"/>
              <a:t>(√</a:t>
            </a:r>
            <a:r>
              <a:rPr lang="zh-CN" altLang="en-US"/>
              <a:t>本文的研究范围</a:t>
            </a:r>
            <a:r>
              <a:rPr lang="en-US" altLang="zh-CN"/>
              <a:t>)</a:t>
            </a:r>
            <a:endParaRPr lang="zh-CN" altLang="en-US"/>
          </a:p>
          <a:p>
            <a:endParaRPr lang="zh-CN" altLang="en-US"/>
          </a:p>
          <a:p>
            <a:r>
              <a:rPr lang="zh-CN" altLang="en-US"/>
              <a:t>对事实、初始状态、目标的改变</a:t>
            </a:r>
          </a:p>
          <a:p>
            <a:endParaRPr lang="zh-CN" altLang="en-US"/>
          </a:p>
          <a:p>
            <a:r>
              <a:rPr lang="zh-CN" altLang="en-US"/>
              <a:t>引入某些事实</a:t>
            </a:r>
            <a:r>
              <a:rPr lang="en-US" altLang="zh-CN"/>
              <a:t>	    pre(a)</a:t>
            </a:r>
            <a:r>
              <a:rPr lang="zh-CN" altLang="en-US"/>
              <a:t>作为停等条件</a:t>
            </a:r>
          </a:p>
          <a:p>
            <a:endParaRPr lang="zh-CN" altLang="en-US"/>
          </a:p>
          <a:p>
            <a:pPr marL="0" indent="0">
              <a:buNone/>
            </a:pPr>
            <a:r>
              <a:rPr lang="zh-CN" altLang="en-US"/>
              <a:t>这篇论文中    是一个受限动作的集合</a:t>
            </a:r>
            <a:r>
              <a:rPr lang="en-US" altLang="zh-CN"/>
              <a:t>	       </a:t>
            </a:r>
            <a:r>
              <a:rPr lang="zh-CN" altLang="en-US"/>
              <a:t>使得</a:t>
            </a:r>
          </a:p>
          <a:p>
            <a:pPr marL="0" indent="0">
              <a:buNone/>
            </a:pPr>
            <a:r>
              <a:rPr lang="en-US" altLang="zh-CN"/>
              <a:t>   							</a:t>
            </a:r>
            <a:r>
              <a:rPr lang="zh-CN" altLang="en-US"/>
              <a:t>没有冲突</a:t>
            </a:r>
          </a:p>
        </p:txBody>
      </p:sp>
      <p:graphicFrame>
        <p:nvGraphicFramePr>
          <p:cNvPr id="8" name="对象 7">
            <a:hlinkClick r:id="" action="ppaction://ole?verb=0"/>
          </p:cNvPr>
          <p:cNvGraphicFramePr>
            <a:graphicFrameLocks noChangeAspect="1"/>
          </p:cNvGraphicFramePr>
          <p:nvPr/>
        </p:nvGraphicFramePr>
        <p:xfrm>
          <a:off x="3371850" y="3859530"/>
          <a:ext cx="648335" cy="494030"/>
        </p:xfrm>
        <a:graphic>
          <a:graphicData uri="http://schemas.openxmlformats.org/presentationml/2006/ole">
            <mc:AlternateContent xmlns:mc="http://schemas.openxmlformats.org/markup-compatibility/2006">
              <mc:Choice xmlns:v="urn:schemas-microsoft-com:vml" Requires="v">
                <p:oleObj spid="_x0000_s2058" r:id="rId5" imgW="266700" imgH="203200" progId="Equation.KSEE3">
                  <p:embed/>
                </p:oleObj>
              </mc:Choice>
              <mc:Fallback>
                <p:oleObj r:id="rId5" imgW="266700" imgH="203200" progId="Equation.KSEE3">
                  <p:embed/>
                  <p:pic>
                    <p:nvPicPr>
                      <p:cNvPr id="0" name="图片 2050"/>
                      <p:cNvPicPr/>
                      <p:nvPr/>
                    </p:nvPicPr>
                    <p:blipFill>
                      <a:blip r:embed="rId6"/>
                      <a:stretch>
                        <a:fillRect/>
                      </a:stretch>
                    </p:blipFill>
                    <p:spPr>
                      <a:xfrm>
                        <a:off x="3371850" y="3859530"/>
                        <a:ext cx="648335" cy="49403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2726055" y="4763135"/>
          <a:ext cx="335280" cy="673100"/>
        </p:xfrm>
        <a:graphic>
          <a:graphicData uri="http://schemas.openxmlformats.org/presentationml/2006/ole">
            <mc:AlternateContent xmlns:mc="http://schemas.openxmlformats.org/markup-compatibility/2006">
              <mc:Choice xmlns:v="urn:schemas-microsoft-com:vml" Requires="v">
                <p:oleObj spid="_x0000_s2059" r:id="rId7" imgW="88265" imgH="177165" progId="Equation.KSEE3">
                  <p:embed/>
                </p:oleObj>
              </mc:Choice>
              <mc:Fallback>
                <p:oleObj r:id="rId7" imgW="88265" imgH="177165" progId="Equation.KSEE3">
                  <p:embed/>
                  <p:pic>
                    <p:nvPicPr>
                      <p:cNvPr id="0" name="图片 2049"/>
                      <p:cNvPicPr/>
                      <p:nvPr/>
                    </p:nvPicPr>
                    <p:blipFill>
                      <a:blip r:embed="rId4"/>
                      <a:stretch>
                        <a:fillRect/>
                      </a:stretch>
                    </p:blipFill>
                    <p:spPr>
                      <a:xfrm>
                        <a:off x="2726055" y="4763135"/>
                        <a:ext cx="335280" cy="67310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6736398" y="4815205"/>
          <a:ext cx="1167765" cy="569595"/>
        </p:xfrm>
        <a:graphic>
          <a:graphicData uri="http://schemas.openxmlformats.org/presentationml/2006/ole">
            <mc:AlternateContent xmlns:mc="http://schemas.openxmlformats.org/markup-compatibility/2006">
              <mc:Choice xmlns:v="urn:schemas-microsoft-com:vml" Requires="v">
                <p:oleObj spid="_x0000_s2060" r:id="rId8" imgW="495300" imgH="241300" progId="Equation.KSEE3">
                  <p:embed/>
                </p:oleObj>
              </mc:Choice>
              <mc:Fallback>
                <p:oleObj r:id="rId8" imgW="495300" imgH="241300" progId="Equation.KSEE3">
                  <p:embed/>
                  <p:pic>
                    <p:nvPicPr>
                      <p:cNvPr id="0" name="图片 1025"/>
                      <p:cNvPicPr/>
                      <p:nvPr/>
                    </p:nvPicPr>
                    <p:blipFill>
                      <a:blip r:embed="rId9"/>
                      <a:stretch>
                        <a:fillRect/>
                      </a:stretch>
                    </p:blipFill>
                    <p:spPr>
                      <a:xfrm>
                        <a:off x="6736398" y="4815205"/>
                        <a:ext cx="1167765" cy="56959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2239963" y="5284153"/>
          <a:ext cx="5072380" cy="627380"/>
        </p:xfrm>
        <a:graphic>
          <a:graphicData uri="http://schemas.openxmlformats.org/presentationml/2006/ole">
            <mc:AlternateContent xmlns:mc="http://schemas.openxmlformats.org/markup-compatibility/2006">
              <mc:Choice xmlns:v="urn:schemas-microsoft-com:vml" Requires="v">
                <p:oleObj spid="_x0000_s2061" r:id="rId10" imgW="1955800" imgH="241300" progId="Equation.KSEE3">
                  <p:embed/>
                </p:oleObj>
              </mc:Choice>
              <mc:Fallback>
                <p:oleObj r:id="rId10" imgW="1955800" imgH="241300" progId="Equation.KSEE3">
                  <p:embed/>
                  <p:pic>
                    <p:nvPicPr>
                      <p:cNvPr id="0" name="图片 1024"/>
                      <p:cNvPicPr/>
                      <p:nvPr/>
                    </p:nvPicPr>
                    <p:blipFill>
                      <a:blip r:embed="rId11"/>
                      <a:stretch>
                        <a:fillRect/>
                      </a:stretch>
                    </p:blipFill>
                    <p:spPr>
                      <a:xfrm>
                        <a:off x="2239963" y="5284153"/>
                        <a:ext cx="5072380" cy="62738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Robustness Verification</a:t>
            </a:r>
            <a:r>
              <a:rPr lang="en-US" altLang="zh-CN" b="1"/>
              <a:t>:</a:t>
            </a:r>
          </a:p>
        </p:txBody>
      </p:sp>
      <p:sp>
        <p:nvSpPr>
          <p:cNvPr id="3" name="内容占位符 2"/>
          <p:cNvSpPr>
            <a:spLocks noGrp="1"/>
          </p:cNvSpPr>
          <p:nvPr>
            <p:ph idx="1"/>
          </p:nvPr>
        </p:nvSpPr>
        <p:spPr/>
        <p:txBody>
          <a:bodyPr/>
          <a:lstStyle/>
          <a:p>
            <a:r>
              <a:rPr lang="zh-CN" altLang="en-US"/>
              <a:t>鲁棒性要求：</a:t>
            </a:r>
            <a:r>
              <a:rPr lang="en-US" altLang="zh-CN"/>
              <a:t>(1)</a:t>
            </a:r>
            <a:r>
              <a:rPr lang="zh-CN" altLang="en-US"/>
              <a:t>没有冲突；</a:t>
            </a:r>
            <a:r>
              <a:rPr lang="en-US" altLang="zh-CN"/>
              <a:t>(2)</a:t>
            </a:r>
            <a:r>
              <a:rPr lang="zh-CN" altLang="en-US"/>
              <a:t>各自都能达成目标</a:t>
            </a:r>
          </a:p>
          <a:p>
            <a:endParaRPr lang="zh-CN" altLang="en-US"/>
          </a:p>
          <a:p>
            <a:r>
              <a:rPr lang="zh-CN" altLang="en-US"/>
              <a:t>鲁棒性检验IS ROBUST：</a:t>
            </a:r>
          </a:p>
          <a:p>
            <a:pPr marL="0" indent="0">
              <a:buNone/>
            </a:pPr>
            <a:r>
              <a:rPr lang="zh-CN" altLang="en-US"/>
              <a:t>（</a:t>
            </a:r>
            <a:r>
              <a:rPr lang="en-US" altLang="zh-CN"/>
              <a:t>1</a:t>
            </a:r>
            <a:r>
              <a:rPr lang="zh-CN" altLang="en-US"/>
              <a:t>）IS SOLVABLE FORALL(</a:t>
            </a:r>
            <a:r>
              <a:rPr lang="en-US" altLang="zh-CN"/>
              <a:t>	 </a:t>
            </a:r>
            <a:r>
              <a:rPr lang="zh-CN" altLang="en-US"/>
              <a:t>)：对每个</a:t>
            </a:r>
            <a:r>
              <a:rPr lang="en-US" altLang="zh-CN"/>
              <a:t>agent</a:t>
            </a:r>
            <a:r>
              <a:rPr lang="zh-CN" altLang="en-US"/>
              <a:t>，   都可行</a:t>
            </a:r>
          </a:p>
          <a:p>
            <a:pPr marL="0" indent="0">
              <a:buNone/>
            </a:pPr>
            <a:r>
              <a:rPr lang="zh-CN" altLang="en-US"/>
              <a:t>（</a:t>
            </a:r>
            <a:r>
              <a:rPr lang="en-US" altLang="zh-CN"/>
              <a:t>2</a:t>
            </a:r>
            <a:r>
              <a:rPr lang="zh-CN" altLang="en-US"/>
              <a:t>）FIND CONFLICT(</a:t>
            </a:r>
            <a:r>
              <a:rPr lang="en-US" altLang="zh-CN"/>
              <a:t>	  </a:t>
            </a:r>
            <a:r>
              <a:rPr lang="zh-CN" altLang="en-US"/>
              <a:t>)：任意两个</a:t>
            </a:r>
            <a:r>
              <a:rPr lang="en-US" altLang="zh-CN"/>
              <a:t>agents</a:t>
            </a:r>
            <a:r>
              <a:rPr lang="zh-CN" altLang="en-US"/>
              <a:t>间不能有冲突，</a:t>
            </a:r>
          </a:p>
          <a:p>
            <a:pPr marL="0" indent="0">
              <a:buNone/>
            </a:pPr>
            <a:r>
              <a:rPr lang="en-US" altLang="zh-CN"/>
              <a:t>	</a:t>
            </a:r>
            <a:r>
              <a:rPr lang="zh-CN" altLang="en-US"/>
              <a:t>删除</a:t>
            </a:r>
            <a:r>
              <a:rPr lang="en-US" altLang="zh-CN"/>
              <a:t>	   </a:t>
            </a:r>
            <a:r>
              <a:rPr lang="zh-CN" altLang="en-US"/>
              <a:t>会使这个规划问题不可解</a:t>
            </a:r>
          </a:p>
        </p:txBody>
      </p:sp>
      <p:graphicFrame>
        <p:nvGraphicFramePr>
          <p:cNvPr id="5" name="对象 4">
            <a:hlinkClick r:id="" action="ppaction://ole?verb=0"/>
          </p:cNvPr>
          <p:cNvGraphicFramePr>
            <a:graphicFrameLocks noChangeAspect="1"/>
          </p:cNvGraphicFramePr>
          <p:nvPr/>
        </p:nvGraphicFramePr>
        <p:xfrm>
          <a:off x="5213985" y="3307715"/>
          <a:ext cx="427990" cy="490855"/>
        </p:xfrm>
        <a:graphic>
          <a:graphicData uri="http://schemas.openxmlformats.org/presentationml/2006/ole">
            <mc:AlternateContent xmlns:mc="http://schemas.openxmlformats.org/markup-compatibility/2006">
              <mc:Choice xmlns:v="urn:schemas-microsoft-com:vml" Requires="v">
                <p:oleObj spid="_x0000_s3079" r:id="rId3" imgW="177165" imgH="203200" progId="Equation.KSEE3">
                  <p:embed/>
                </p:oleObj>
              </mc:Choice>
              <mc:Fallback>
                <p:oleObj r:id="rId3" imgW="177165" imgH="203200" progId="Equation.KSEE3">
                  <p:embed/>
                  <p:pic>
                    <p:nvPicPr>
                      <p:cNvPr id="0" name="图片 3072"/>
                      <p:cNvPicPr/>
                      <p:nvPr/>
                    </p:nvPicPr>
                    <p:blipFill>
                      <a:blip r:embed="rId4"/>
                      <a:stretch>
                        <a:fillRect/>
                      </a:stretch>
                    </p:blipFill>
                    <p:spPr>
                      <a:xfrm>
                        <a:off x="5213985" y="3307715"/>
                        <a:ext cx="427990" cy="49085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8162290" y="3307715"/>
          <a:ext cx="427990" cy="490855"/>
        </p:xfrm>
        <a:graphic>
          <a:graphicData uri="http://schemas.openxmlformats.org/presentationml/2006/ole">
            <mc:AlternateContent xmlns:mc="http://schemas.openxmlformats.org/markup-compatibility/2006">
              <mc:Choice xmlns:v="urn:schemas-microsoft-com:vml" Requires="v">
                <p:oleObj spid="_x0000_s3080" r:id="rId5" imgW="177165" imgH="203200" progId="Equation.KSEE3">
                  <p:embed/>
                </p:oleObj>
              </mc:Choice>
              <mc:Fallback>
                <p:oleObj r:id="rId5" imgW="177165" imgH="203200" progId="Equation.KSEE3">
                  <p:embed/>
                  <p:pic>
                    <p:nvPicPr>
                      <p:cNvPr id="0" name="图片 3072"/>
                      <p:cNvPicPr/>
                      <p:nvPr/>
                    </p:nvPicPr>
                    <p:blipFill>
                      <a:blip r:embed="rId6"/>
                      <a:stretch>
                        <a:fillRect/>
                      </a:stretch>
                    </p:blipFill>
                    <p:spPr>
                      <a:xfrm>
                        <a:off x="8162290" y="3307715"/>
                        <a:ext cx="427990" cy="49085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4356735" y="3798570"/>
          <a:ext cx="427990" cy="490855"/>
        </p:xfrm>
        <a:graphic>
          <a:graphicData uri="http://schemas.openxmlformats.org/presentationml/2006/ole">
            <mc:AlternateContent xmlns:mc="http://schemas.openxmlformats.org/markup-compatibility/2006">
              <mc:Choice xmlns:v="urn:schemas-microsoft-com:vml" Requires="v">
                <p:oleObj spid="_x0000_s3081" r:id="rId7" imgW="177165" imgH="203200" progId="Equation.KSEE3">
                  <p:embed/>
                </p:oleObj>
              </mc:Choice>
              <mc:Fallback>
                <p:oleObj r:id="rId7" imgW="177165" imgH="203200" progId="Equation.KSEE3">
                  <p:embed/>
                  <p:pic>
                    <p:nvPicPr>
                      <p:cNvPr id="0" name="图片 3072"/>
                      <p:cNvPicPr/>
                      <p:nvPr/>
                    </p:nvPicPr>
                    <p:blipFill>
                      <a:blip r:embed="rId4"/>
                      <a:stretch>
                        <a:fillRect/>
                      </a:stretch>
                    </p:blipFill>
                    <p:spPr>
                      <a:xfrm>
                        <a:off x="4356735" y="3798570"/>
                        <a:ext cx="427990" cy="490855"/>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2554605" y="4289425"/>
          <a:ext cx="458470" cy="526415"/>
        </p:xfrm>
        <a:graphic>
          <a:graphicData uri="http://schemas.openxmlformats.org/presentationml/2006/ole">
            <mc:AlternateContent xmlns:mc="http://schemas.openxmlformats.org/markup-compatibility/2006">
              <mc:Choice xmlns:v="urn:schemas-microsoft-com:vml" Requires="v">
                <p:oleObj spid="_x0000_s3082" r:id="rId8" imgW="427990" imgH="490855" progId="Equation.KSEE3">
                  <p:embed/>
                </p:oleObj>
              </mc:Choice>
              <mc:Fallback>
                <p:oleObj r:id="rId8" imgW="427990" imgH="490855" progId="Equation.KSEE3">
                  <p:embed/>
                  <p:pic>
                    <p:nvPicPr>
                      <p:cNvPr id="0" name="图片 3072"/>
                      <p:cNvPicPr/>
                      <p:nvPr/>
                    </p:nvPicPr>
                    <p:blipFill>
                      <a:blip r:embed="rId9"/>
                      <a:stretch>
                        <a:fillRect/>
                      </a:stretch>
                    </p:blipFill>
                    <p:spPr>
                      <a:xfrm>
                        <a:off x="2554605" y="4289425"/>
                        <a:ext cx="458470" cy="52641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算法部分</a:t>
            </a:r>
          </a:p>
        </p:txBody>
      </p:sp>
      <p:sp>
        <p:nvSpPr>
          <p:cNvPr id="4" name="页脚占位符 3"/>
          <p:cNvSpPr>
            <a:spLocks noGrp="1"/>
          </p:cNvSpPr>
          <p:nvPr>
            <p:ph type="ftr" sz="quarter" idx="11"/>
          </p:nvPr>
        </p:nvSpPr>
        <p:spPr/>
        <p:txBody>
          <a:bodyPr/>
          <a:lstStyle/>
          <a:p>
            <a:r>
              <a:rPr lang="en-US" altLang="zh-CN" dirty="0"/>
              <a:t>18308045 </a:t>
            </a:r>
            <a:r>
              <a:rPr lang="zh-CN" altLang="en-US" dirty="0"/>
              <a:t>谷正阳 算法部分</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zh-CN" altLang="en-US" dirty="0"/>
              <a:t>转换为搜索问题</a:t>
            </a:r>
            <a:endParaRPr lang="en-US" altLang="zh-CN" dirty="0"/>
          </a:p>
          <a:p>
            <a:endParaRPr lang="en-US" altLang="zh-CN" dirty="0"/>
          </a:p>
          <a:p>
            <a:r>
              <a:rPr lang="zh-CN" altLang="en-US" dirty="0"/>
              <a:t>优化</a:t>
            </a:r>
            <a:endParaRPr lang="en-US" altLang="zh-CN" dirty="0"/>
          </a:p>
          <a:p>
            <a:pPr lvl="1"/>
            <a:r>
              <a:rPr lang="zh-CN" altLang="en-US" dirty="0"/>
              <a:t>剪枝</a:t>
            </a:r>
            <a:endParaRPr lang="en-US" altLang="zh-CN" dirty="0"/>
          </a:p>
          <a:p>
            <a:pPr lvl="1"/>
            <a:endParaRPr lang="en-US" altLang="zh-CN" dirty="0"/>
          </a:p>
          <a:p>
            <a:pPr lvl="1"/>
            <a:r>
              <a:rPr lang="zh-CN" altLang="en-US" dirty="0"/>
              <a:t>⭐启发式搜索（实验结果分析这个</a:t>
            </a:r>
            <a:endParaRPr lang="en-US" altLang="zh-CN" dirty="0"/>
          </a:p>
          <a:p>
            <a:pPr marL="457200" lvl="1" indent="0">
              <a:buNone/>
            </a:pPr>
            <a:endParaRPr lang="en-US" altLang="zh-CN" dirty="0"/>
          </a:p>
          <a:p>
            <a:pPr lvl="1"/>
            <a:r>
              <a:rPr lang="en-US" altLang="zh-CN" dirty="0"/>
              <a:t>Preferred Operators</a:t>
            </a:r>
            <a:r>
              <a:rPr lang="zh-CN" altLang="en-US" dirty="0"/>
              <a:t>（需要额外前置知识，且没啥作用，不做介绍</a:t>
            </a:r>
            <a:endParaRPr lang="en-US" altLang="zh-CN" dirty="0"/>
          </a:p>
        </p:txBody>
      </p:sp>
      <p:cxnSp>
        <p:nvCxnSpPr>
          <p:cNvPr id="5" name="直接连接符 4"/>
          <p:cNvCxnSpPr/>
          <p:nvPr/>
        </p:nvCxnSpPr>
        <p:spPr>
          <a:xfrm>
            <a:off x="1480008" y="5090474"/>
            <a:ext cx="2856322" cy="0"/>
          </a:xfrm>
          <a:prstGeom prst="line">
            <a:avLst/>
          </a:prstGeom>
        </p:spPr>
        <p:style>
          <a:lnRef idx="3">
            <a:schemeClr val="dk1"/>
          </a:lnRef>
          <a:fillRef idx="0">
            <a:schemeClr val="dk1"/>
          </a:fillRef>
          <a:effectRef idx="2">
            <a:schemeClr val="dk1"/>
          </a:effectRef>
          <a:fontRef idx="minor">
            <a:schemeClr val="tx1"/>
          </a:fontRef>
        </p:style>
      </p:cxnSp>
      <p:sp>
        <p:nvSpPr>
          <p:cNvPr id="4" name="页脚占位符 3"/>
          <p:cNvSpPr>
            <a:spLocks noGrp="1"/>
          </p:cNvSpPr>
          <p:nvPr>
            <p:ph type="ftr" sz="quarter" idx="11"/>
          </p:nvPr>
        </p:nvSpPr>
        <p:spPr/>
        <p:txBody>
          <a:bodyPr/>
          <a:lstStyle/>
          <a:p>
            <a:r>
              <a:rPr lang="en-US" altLang="zh-CN"/>
              <a:t>18308045 </a:t>
            </a:r>
            <a:r>
              <a:rPr lang="zh-CN" altLang="en-US"/>
              <a:t>谷正阳 算法部分</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回顾搜索算法框架：</a:t>
            </a:r>
          </a:p>
        </p:txBody>
      </p:sp>
      <p:pic>
        <p:nvPicPr>
          <p:cNvPr id="10" name="图片 9"/>
          <p:cNvPicPr>
            <a:picLocks noChangeAspect="1"/>
          </p:cNvPicPr>
          <p:nvPr/>
        </p:nvPicPr>
        <p:blipFill>
          <a:blip r:embed="rId2"/>
          <a:stretch>
            <a:fillRect/>
          </a:stretch>
        </p:blipFill>
        <p:spPr>
          <a:xfrm>
            <a:off x="838200" y="1825625"/>
            <a:ext cx="10514018" cy="4228559"/>
          </a:xfrm>
          <a:prstGeom prst="rect">
            <a:avLst/>
          </a:prstGeom>
        </p:spPr>
      </p:pic>
      <p:sp>
        <p:nvSpPr>
          <p:cNvPr id="5" name="矩形: 圆角 4"/>
          <p:cNvSpPr/>
          <p:nvPr/>
        </p:nvSpPr>
        <p:spPr>
          <a:xfrm>
            <a:off x="1970203" y="3855563"/>
            <a:ext cx="2177591" cy="59388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nvSpPr>
        <p:spPr>
          <a:xfrm>
            <a:off x="7475457" y="4628561"/>
            <a:ext cx="3261673" cy="59388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页脚占位符 2"/>
          <p:cNvSpPr>
            <a:spLocks noGrp="1"/>
          </p:cNvSpPr>
          <p:nvPr>
            <p:ph type="ftr" sz="quarter" idx="11"/>
          </p:nvPr>
        </p:nvSpPr>
        <p:spPr/>
        <p:txBody>
          <a:bodyPr/>
          <a:lstStyle/>
          <a:p>
            <a:r>
              <a:rPr lang="en-US" altLang="zh-CN"/>
              <a:t>18308045 </a:t>
            </a:r>
            <a:r>
              <a:rPr lang="zh-CN" altLang="en-US"/>
              <a:t>谷正阳 算法部分</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000,&quot;width&quot;:64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1279</Words>
  <Application>Microsoft Office PowerPoint</Application>
  <PresentationFormat>宽屏</PresentationFormat>
  <Paragraphs>182</Paragraphs>
  <Slides>29</Slides>
  <Notes>2</Notes>
  <HiddenSlides>3</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5" baseType="lpstr">
      <vt:lpstr>等线</vt:lpstr>
      <vt:lpstr>等线 Light</vt:lpstr>
      <vt:lpstr>Arial</vt:lpstr>
      <vt:lpstr>Cambria Math</vt:lpstr>
      <vt:lpstr>Office 主题​​</vt:lpstr>
      <vt:lpstr>Equation.KSEE3</vt:lpstr>
      <vt:lpstr>Automated Synthesis of Social Laws in STRIPS</vt:lpstr>
      <vt:lpstr>Single-agent V.S. Multi-agent:</vt:lpstr>
      <vt:lpstr>Previous Work:</vt:lpstr>
      <vt:lpstr>Formulation of Multi-agent Planning:</vt:lpstr>
      <vt:lpstr>Definition of social laws    :</vt:lpstr>
      <vt:lpstr>Robustness Verification:</vt:lpstr>
      <vt:lpstr>算法部分</vt:lpstr>
      <vt:lpstr>目录</vt:lpstr>
      <vt:lpstr>回顾搜索算法框架：</vt:lpstr>
      <vt:lpstr>搜索问题定义</vt:lpstr>
      <vt:lpstr>优化：剪枝</vt:lpstr>
      <vt:lpstr>2种剪枝</vt:lpstr>
      <vt:lpstr>剪枝1：剪去与π^f没有交集的successor</vt:lpstr>
      <vt:lpstr>剪枝1：剪去与π^f没有交集的successor</vt:lpstr>
      <vt:lpstr>补充：</vt:lpstr>
      <vt:lpstr>剪枝2：剪去一部分不可行的successor</vt:lpstr>
      <vt:lpstr>最终剪枝</vt:lpstr>
      <vt:lpstr>优化：启发式搜索</vt:lpstr>
      <vt:lpstr>回顾最好优先搜索</vt:lpstr>
      <vt:lpstr>回顾FIND_CONFLICT(Π)  </vt:lpstr>
      <vt:lpstr>启发式1：基于search effort</vt:lpstr>
      <vt:lpstr>Tradeoff</vt:lpstr>
      <vt:lpstr>补充</vt:lpstr>
      <vt:lpstr>启发式2：基于π^fstatistics</vt:lpstr>
      <vt:lpstr>优点：一条分支的拓展，对其他分支不再是无用的 </vt:lpstr>
      <vt:lpstr>实验结果</vt:lpstr>
      <vt:lpstr>实验结果</vt:lpstr>
      <vt:lpstr>实验结果</vt:lpstr>
      <vt:lpstr>总结和改进方向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转化为搜索问题</dc:title>
  <dc:creator>崮 正阳</dc:creator>
  <cp:lastModifiedBy>崮 正阳</cp:lastModifiedBy>
  <cp:revision>56</cp:revision>
  <dcterms:created xsi:type="dcterms:W3CDTF">2020-11-07T14:00:00Z</dcterms:created>
  <dcterms:modified xsi:type="dcterms:W3CDTF">2020-11-16T04:09:27Z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