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63" r:id="rId4"/>
    <p:sldId id="279" r:id="rId5"/>
    <p:sldId id="281" r:id="rId6"/>
    <p:sldId id="280" r:id="rId7"/>
    <p:sldId id="282" r:id="rId8"/>
    <p:sldId id="284" r:id="rId9"/>
    <p:sldId id="283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databasesysu20@163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-3460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436033" y="958935"/>
            <a:ext cx="11637433" cy="548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CUSTOMERS(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CNAME,CITY, DISCNT)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，数据库表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AGENTS(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ANAME,CITY, PERCENT)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，数据库表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PRODUCTS(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 PNAME)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AID, PID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分别是各表的主键，具有唯一性约束。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ORDERS( ORDNA. MONTH,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CID,AID,PID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,QTY, DOLLARS)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ORDNA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是主键，具有唯一性约束。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是外键，分别参照的是表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增加数据库表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的三个属性列：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CITY, QUANTITY, PRICE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为以上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个表建立各自的按主键增序排列的索引。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取消步骤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个索引。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提交邮箱：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databasesysu20@163.com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，文件命名举例：“实验课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张三”。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的数据定义语言，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能够熟练地使用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创建和取消索引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331387"/>
            <a:ext cx="10172701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创建基本表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基本表的定义，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列的数据类型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升降序索引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表、表的索引或表的约束 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3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331387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语句创建关系数据库表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创建人员表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PERSON(P#,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Pname,Page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Pgender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的主键，具有唯一性约束，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具有约束：大于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A18162-BA6E-4175-8F09-D9E8CF3CFBA5}"/>
              </a:ext>
            </a:extLst>
          </p:cNvPr>
          <p:cNvSpPr/>
          <p:nvPr/>
        </p:nvSpPr>
        <p:spPr>
          <a:xfrm>
            <a:off x="1389378" y="3477151"/>
            <a:ext cx="6096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CREATE TABLE </a:t>
            </a:r>
            <a:r>
              <a:rPr lang="zh-CN" altLang="en-US" sz="2400" dirty="0"/>
              <a:t>PERSON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( </a:t>
            </a:r>
            <a:r>
              <a:rPr lang="zh-CN" altLang="en-US" sz="2400" dirty="0"/>
              <a:t>P# CHAR(8) </a:t>
            </a:r>
            <a:r>
              <a:rPr lang="zh-CN" altLang="en-US" sz="2400" dirty="0">
                <a:solidFill>
                  <a:srgbClr val="FF0000"/>
                </a:solidFill>
              </a:rPr>
              <a:t>NOT NULL UNIQUE</a:t>
            </a:r>
            <a:r>
              <a:rPr lang="zh-CN" altLang="en-US" sz="2400" dirty="0"/>
              <a:t>,</a:t>
            </a:r>
          </a:p>
          <a:p>
            <a:r>
              <a:rPr lang="zh-CN" altLang="en-US" sz="2400" dirty="0"/>
              <a:t>Pname CHAR(20) </a:t>
            </a:r>
            <a:r>
              <a:rPr lang="zh-CN" altLang="en-US" sz="2400" dirty="0">
                <a:solidFill>
                  <a:srgbClr val="FF0000"/>
                </a:solidFill>
              </a:rPr>
              <a:t>NOT NULL</a:t>
            </a:r>
            <a:r>
              <a:rPr lang="zh-CN" altLang="en-US" sz="2400" dirty="0"/>
              <a:t>,</a:t>
            </a:r>
          </a:p>
          <a:p>
            <a:r>
              <a:rPr lang="zh-CN" altLang="en-US" sz="2400" dirty="0"/>
              <a:t>Page INT,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PRIMARY KEY(P#),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CHECK(Page&gt;18) </a:t>
            </a:r>
            <a:r>
              <a:rPr lang="zh-CN" altLang="en-US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330EFB-7D6B-4ED7-8DDE-C1D07C9224A4}"/>
              </a:ext>
            </a:extLst>
          </p:cNvPr>
          <p:cNvSpPr/>
          <p:nvPr/>
        </p:nvSpPr>
        <p:spPr>
          <a:xfrm>
            <a:off x="7781289" y="3477151"/>
            <a:ext cx="44107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勿漏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圆括号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注意标点切换成英文输入，中文括号会报错。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331387"/>
            <a:ext cx="1017270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创建房间表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ROOM(R#, name,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Rarea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P#,R#,Date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的主键，具有唯一性约束。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2FFD84-9688-4612-A83D-D1B7C916A9B1}"/>
              </a:ext>
            </a:extLst>
          </p:cNvPr>
          <p:cNvSpPr/>
          <p:nvPr/>
        </p:nvSpPr>
        <p:spPr>
          <a:xfrm>
            <a:off x="1389378" y="2887871"/>
            <a:ext cx="6096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CREATE TABLE </a:t>
            </a:r>
            <a:r>
              <a:rPr lang="zh-CN" altLang="en-US" sz="2400" dirty="0"/>
              <a:t>ROOM</a:t>
            </a:r>
          </a:p>
          <a:p>
            <a:r>
              <a:rPr lang="zh-CN" altLang="en-US" sz="2400" dirty="0"/>
              <a:t>(R# CHAR(8) </a:t>
            </a:r>
            <a:r>
              <a:rPr lang="zh-CN" altLang="en-US" sz="2400" dirty="0">
                <a:solidFill>
                  <a:srgbClr val="FF0000"/>
                </a:solidFill>
              </a:rPr>
              <a:t>NOT NULL UNIQUE</a:t>
            </a:r>
            <a:r>
              <a:rPr lang="zh-CN" altLang="en-US" sz="2400" dirty="0"/>
              <a:t>,</a:t>
            </a:r>
          </a:p>
          <a:p>
            <a:r>
              <a:rPr lang="zh-CN" altLang="en-US" sz="2400" dirty="0"/>
              <a:t>Rname CHAR(20),</a:t>
            </a:r>
          </a:p>
          <a:p>
            <a:r>
              <a:rPr lang="zh-CN" altLang="en-US" sz="2400" dirty="0"/>
              <a:t>Rarea FLOAT(10),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PRIMARY KEY(R#)</a:t>
            </a:r>
            <a:r>
              <a:rPr lang="zh-CN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140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087547"/>
            <a:ext cx="10172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创建表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是外键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2FFD84-9688-4612-A83D-D1B7C916A9B1}"/>
              </a:ext>
            </a:extLst>
          </p:cNvPr>
          <p:cNvSpPr/>
          <p:nvPr/>
        </p:nvSpPr>
        <p:spPr>
          <a:xfrm>
            <a:off x="1531618" y="1740387"/>
            <a:ext cx="9822182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CREATE TABLE </a:t>
            </a:r>
            <a:r>
              <a:rPr lang="en-US" altLang="zh-CN" sz="2400" dirty="0"/>
              <a:t>PR(</a:t>
            </a:r>
          </a:p>
          <a:p>
            <a:r>
              <a:rPr lang="en-US" altLang="zh-CN" sz="2400" dirty="0"/>
              <a:t>P# CHAR(8) </a:t>
            </a:r>
            <a:r>
              <a:rPr lang="en-US" altLang="zh-CN" sz="2400" dirty="0">
                <a:solidFill>
                  <a:srgbClr val="FF0000"/>
                </a:solidFill>
              </a:rPr>
              <a:t>NOT NULL UNIQUE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R# CHAR(8) </a:t>
            </a:r>
            <a:r>
              <a:rPr lang="en-US" altLang="zh-CN" sz="2400" dirty="0">
                <a:solidFill>
                  <a:srgbClr val="FF0000"/>
                </a:solidFill>
              </a:rPr>
              <a:t>NOT NULL UNIQUE,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PRIMARY KEY(P#,R#)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FOREIGN KEY</a:t>
            </a:r>
            <a:r>
              <a:rPr lang="en-US" altLang="zh-CN" sz="2400" dirty="0"/>
              <a:t>(P#) </a:t>
            </a:r>
            <a:r>
              <a:rPr lang="en-US" altLang="zh-CN" sz="2400" dirty="0">
                <a:solidFill>
                  <a:srgbClr val="FF0000"/>
                </a:solidFill>
              </a:rPr>
              <a:t>REFERENCES </a:t>
            </a:r>
            <a:r>
              <a:rPr lang="en-US" altLang="zh-CN" sz="2400" dirty="0"/>
              <a:t>PERSON</a:t>
            </a:r>
            <a:r>
              <a:rPr lang="en-US" altLang="zh-CN" sz="2400" dirty="0">
                <a:solidFill>
                  <a:srgbClr val="FF0000"/>
                </a:solidFill>
              </a:rPr>
              <a:t> ON DELETE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CASCADE,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FOREIGN KEY</a:t>
            </a:r>
            <a:r>
              <a:rPr lang="en-US" altLang="zh-CN" sz="2400" dirty="0"/>
              <a:t>(R#) </a:t>
            </a:r>
            <a:r>
              <a:rPr lang="en-US" altLang="zh-CN" sz="2400" dirty="0">
                <a:solidFill>
                  <a:srgbClr val="FF0000"/>
                </a:solidFill>
              </a:rPr>
              <a:t>REFERENCES</a:t>
            </a:r>
            <a:r>
              <a:rPr lang="en-US" altLang="zh-CN" sz="2400" dirty="0"/>
              <a:t> ROOM </a:t>
            </a:r>
            <a:r>
              <a:rPr lang="en-US" altLang="zh-CN" sz="2400" dirty="0">
                <a:solidFill>
                  <a:srgbClr val="FF0000"/>
                </a:solidFill>
              </a:rPr>
              <a:t>ON DELETE CASCADE</a:t>
            </a:r>
          </a:p>
          <a:p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EE14DD-3581-4DAD-AC79-25FB7145B238}"/>
              </a:ext>
            </a:extLst>
          </p:cNvPr>
          <p:cNvSpPr/>
          <p:nvPr/>
        </p:nvSpPr>
        <p:spPr>
          <a:xfrm>
            <a:off x="3982720" y="3576320"/>
            <a:ext cx="1747520" cy="4064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681C76-9FE4-4842-9DBD-EA465F5164C9}"/>
              </a:ext>
            </a:extLst>
          </p:cNvPr>
          <p:cNvCxnSpPr/>
          <p:nvPr/>
        </p:nvCxnSpPr>
        <p:spPr>
          <a:xfrm flipV="1">
            <a:off x="5567680" y="3271520"/>
            <a:ext cx="406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791B815-5B91-428B-8C9D-8771A48597A6}"/>
              </a:ext>
            </a:extLst>
          </p:cNvPr>
          <p:cNvSpPr txBox="1"/>
          <p:nvPr/>
        </p:nvSpPr>
        <p:spPr>
          <a:xfrm>
            <a:off x="5974080" y="30868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指明主表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275084-A59C-427B-AC2B-F595572FF1C4}"/>
              </a:ext>
            </a:extLst>
          </p:cNvPr>
          <p:cNvSpPr/>
          <p:nvPr/>
        </p:nvSpPr>
        <p:spPr>
          <a:xfrm>
            <a:off x="6706730" y="3957598"/>
            <a:ext cx="3090904" cy="414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887166-FAF8-4A36-AD10-969509158A3F}"/>
              </a:ext>
            </a:extLst>
          </p:cNvPr>
          <p:cNvCxnSpPr>
            <a:cxnSpLocks/>
          </p:cNvCxnSpPr>
          <p:nvPr/>
        </p:nvCxnSpPr>
        <p:spPr>
          <a:xfrm>
            <a:off x="8475980" y="4198750"/>
            <a:ext cx="0" cy="75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2CF69BC-5D87-484E-BD78-2B163006348F}"/>
              </a:ext>
            </a:extLst>
          </p:cNvPr>
          <p:cNvSpPr txBox="1"/>
          <p:nvPr/>
        </p:nvSpPr>
        <p:spPr>
          <a:xfrm>
            <a:off x="7698184" y="29105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指明主表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910BE4-597C-4A08-AEE6-9E3E7C3D1C12}"/>
              </a:ext>
            </a:extLst>
          </p:cNvPr>
          <p:cNvSpPr/>
          <p:nvPr/>
        </p:nvSpPr>
        <p:spPr>
          <a:xfrm>
            <a:off x="838200" y="4839333"/>
            <a:ext cx="11109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注：引用完整性中的任选项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 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指出当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主表中被引用主属性删除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可采用如下字段保证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完整性要求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RESTRICT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表明被基本表所引用的主属性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不得删除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CASCADE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表明若主表中删除被引用的主属性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则基本表中引用该外键的对应行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随之被删除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 NULL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选项：置空。（当然此时该列在前面说明应没有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 NULI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 ）</a:t>
            </a:r>
          </a:p>
        </p:txBody>
      </p:sp>
    </p:spTree>
    <p:extLst>
      <p:ext uri="{BB962C8B-B14F-4D97-AF65-F5344CB8AC3E}">
        <p14:creationId xmlns:p14="http://schemas.microsoft.com/office/powerpoint/2010/main" val="144160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838200" y="1160121"/>
            <a:ext cx="11008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更改表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增加属性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（类型是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的约束。把表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中的属性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的数据类型改成长度为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B60839-4404-41BA-B53D-7FFFB9672AB2}"/>
              </a:ext>
            </a:extLst>
          </p:cNvPr>
          <p:cNvSpPr/>
          <p:nvPr/>
        </p:nvSpPr>
        <p:spPr>
          <a:xfrm>
            <a:off x="838200" y="2105381"/>
            <a:ext cx="1123526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CHAR(10)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PRRSON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CK__PERSON__Page__0425A276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ROOM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COLUMN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Rname CHAR(40)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C54643-04B2-427D-8211-9208895F97E5}"/>
              </a:ext>
            </a:extLst>
          </p:cNvPr>
          <p:cNvSpPr/>
          <p:nvPr/>
        </p:nvSpPr>
        <p:spPr>
          <a:xfrm>
            <a:off x="7172960" y="2458720"/>
            <a:ext cx="4673600" cy="447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784B54D-FAC9-4AF8-A5AC-5B151E3D0006}"/>
              </a:ext>
            </a:extLst>
          </p:cNvPr>
          <p:cNvCxnSpPr>
            <a:cxnSpLocks/>
          </p:cNvCxnSpPr>
          <p:nvPr/>
        </p:nvCxnSpPr>
        <p:spPr>
          <a:xfrm>
            <a:off x="9408160" y="2905760"/>
            <a:ext cx="0" cy="81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438B9F9-53F8-47DB-AF1A-FF6355AC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31" y="3510911"/>
            <a:ext cx="3574169" cy="322020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D712C89-71CC-4285-BFC8-C124ED87CF84}"/>
              </a:ext>
            </a:extLst>
          </p:cNvPr>
          <p:cNvSpPr/>
          <p:nvPr/>
        </p:nvSpPr>
        <p:spPr>
          <a:xfrm>
            <a:off x="5527040" y="3878112"/>
            <a:ext cx="6664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可在“对象资源管理器”中查看该表的约束名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636D93-F1BD-423B-AE89-74AEF277EA58}"/>
              </a:ext>
            </a:extLst>
          </p:cNvPr>
          <p:cNvCxnSpPr>
            <a:cxnSpLocks/>
          </p:cNvCxnSpPr>
          <p:nvPr/>
        </p:nvCxnSpPr>
        <p:spPr>
          <a:xfrm flipV="1">
            <a:off x="4267200" y="4572000"/>
            <a:ext cx="1666240" cy="1361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2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761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838200" y="757870"/>
            <a:ext cx="1135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 startAt="5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的一个属性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Rarea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COLUMN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Rarea</a:t>
            </a:r>
          </a:p>
          <a:p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C70D23-8ECE-4ECC-A5F4-9A7DD8994FEA}"/>
              </a:ext>
            </a:extLst>
          </p:cNvPr>
          <p:cNvSpPr/>
          <p:nvPr/>
        </p:nvSpPr>
        <p:spPr>
          <a:xfrm>
            <a:off x="838200" y="1417834"/>
            <a:ext cx="1024580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DROP TABLE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表创建按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降序排列的索引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XCNO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ROOM(R#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表创建按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升序排列的索引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XSNO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PERSON(P#) 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默认升序）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的按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升序排列的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唯一性索引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UNIQUE INDEX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RNUA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PERSON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ASC)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升序索引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INDEX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PERSON.XSNO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60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864</Words>
  <Application>Microsoft Office PowerPoint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Microsoft YaHei</vt:lpstr>
      <vt:lpstr>Microsoft YaHei</vt:lpstr>
      <vt:lpstr>Arial</vt:lpstr>
      <vt:lpstr>Times New Roman</vt:lpstr>
      <vt:lpstr>Office 主题​​</vt:lpstr>
      <vt:lpstr>Lecture 2，Fall 2020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Dai Genan</cp:lastModifiedBy>
  <cp:revision>52</cp:revision>
  <dcterms:created xsi:type="dcterms:W3CDTF">2017-09-12T02:27:40Z</dcterms:created>
  <dcterms:modified xsi:type="dcterms:W3CDTF">2020-09-18T06:08:24Z</dcterms:modified>
</cp:coreProperties>
</file>