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73" r:id="rId3"/>
    <p:sldId id="263" r:id="rId4"/>
    <p:sldId id="334" r:id="rId5"/>
    <p:sldId id="340" r:id="rId6"/>
    <p:sldId id="336" r:id="rId7"/>
    <p:sldId id="342" r:id="rId8"/>
    <p:sldId id="346" r:id="rId9"/>
    <p:sldId id="343" r:id="rId10"/>
    <p:sldId id="344" r:id="rId11"/>
    <p:sldId id="345" r:id="rId12"/>
    <p:sldId id="28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94660"/>
  </p:normalViewPr>
  <p:slideViewPr>
    <p:cSldViewPr snapToGrid="0">
      <p:cViewPr>
        <p:scale>
          <a:sx n="90" d="100"/>
          <a:sy n="90" d="100"/>
        </p:scale>
        <p:origin x="60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6D1E0-6BE0-4E15-A7C1-47199E0DF7D9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D038A-178A-4CD8-BF65-AF46F5084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616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9480A-67A2-41CE-933D-26148BFE5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1D7A52-5F6C-458D-A215-7CA6B2028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BD186-E36B-45C0-B59F-5B9287AB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059E-92DA-4447-B286-422C1C18CA39}" type="datetime1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68FDD-2F5E-4935-9832-6F0AD72F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B0D84-A24D-4804-8DF3-1E0B0471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01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850E0-C359-45AA-B6F4-05E3A907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DFF7F3-07B6-48D1-9277-B43E07EAD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4D787-9CB2-4B2A-BE2F-32CE925F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0E14-BD34-4A16-BEA6-61BFDCB6EE13}" type="datetime1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9724A-0EA7-42F6-9B5D-70A5EA37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61FD8-9813-414B-BC2A-DEF59B72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3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748231-4477-414B-9BE9-FD3DC11E4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AC29E4-F4BF-4BAD-B5AE-29038E28D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3624-078B-4FEF-92F8-8CA27DEF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3441-43CF-4600-A581-2728B3BC4035}" type="datetime1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5301E-1E2C-4313-BBBD-1387B69D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EE3E6-219C-42AB-BB1D-96693FD5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49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74841-1805-4F5D-AC40-2E5E632C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02B604-C1D3-40AA-8C76-577373290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0DAB8-1B3F-483E-B57D-F38C0145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4163-DC28-48CC-84F5-12ABE14FE89F}" type="datetime1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10A46-9019-40B7-8911-39441C34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F7225-1657-4F5F-BA35-73173DCF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22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4AD1C-84BF-493A-B2BC-359EA8C1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F1684B-5CDE-4FB5-8AFC-D12141B5F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FF633C-4A75-4944-AA76-21F4BE1E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5CBE-256E-4439-B5A1-4C46324A59AF}" type="datetime1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613B8-5C0E-490D-853C-97E700D8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E3842-A3DF-4B05-B16A-CEDDC1BD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02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4B3E5-2076-449D-B7B2-C4CA5322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6FB6D-608F-405F-8AFD-A0E62516C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8291BF-177F-4BCB-8D75-2CE916AF1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5A3177-F46D-4A5F-9125-4573EE1B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516-DD2D-45AB-A003-9B8DB85B6D9E}" type="datetime1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EA080E-E688-4A4F-BE5A-C39813CB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E6298A-1160-4B2B-B6F4-F9596E8A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59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681C6-99CA-4894-8627-17193B97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74E17-EF25-4E70-BCA0-90DF07C15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85D94B-4A78-4275-B218-D105CA527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218EB3-C27A-4F06-9B9E-951A84AAF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D055C0-DD9D-4AE7-8151-DA4D00620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2A9ACE-E2F0-4485-8D20-573EE094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BAAA-C460-4A20-9A94-28A603A090C0}" type="datetime1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01A6B3-C0A1-45DA-8B05-E489DA96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8CEB8B-CCE7-4BCE-8EC5-4E8C0FA1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7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54ABD-C4E0-47D9-AD85-1E77F6B0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BCDBF0-EB27-4819-8172-AFE5E2FA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FB05-9225-4CD7-8944-551AF5EAA7AC}" type="datetime1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FA78E4-F073-4CC5-9F7D-3C25DA85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8529E3-AEA1-4058-BE66-2F027478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95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37AE9E-C621-4766-84DC-95A4948B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795F-9A67-4E19-A0CA-82B2591426A6}" type="datetime1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F873C0-364C-49D7-929C-8BAE9F77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F60988-FE65-4727-9F18-899F4AAA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59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44A92-9316-445C-B934-6CC0C6F4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369A6-BC57-4B26-B3DF-5261C81C4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900A8A-86CB-4556-BBBC-E83036C53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5BF0F0-F254-4313-906A-63CAC833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3AE2-2B65-4FC4-8731-8B86742534A6}" type="datetime1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51597A-E79B-44EB-B067-2FEC550D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B4F09-0BE3-4D50-976A-55B4E4A6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FDDAE-3811-47F7-AC35-B9179CE1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6D08AE-7F5E-4484-B0B5-BB320DF72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C1F862-42D8-4E44-A9EC-620B7924C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E8FCE4-4AF0-4D80-9CC5-98F6E648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829A-88B9-4BDF-82AE-A6B0D7FBE5E0}" type="datetime1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AF2026-89AA-4000-B1FE-EA475970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7B170F-37CC-4190-81BE-924408E3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69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D14C1E-B3F8-4043-A656-6979E110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13E6E8-D7F4-4E1F-A53E-BDA431636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9ADD1-CDE5-40A8-8B9E-5CF5FF1F8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1992-018F-4C3E-97AC-BDF9A7AFECC8}" type="datetime1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EB9DC-A2D2-43F6-A706-A71C6E122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9EB6F-A1C8-44E1-A07D-BCFB6A373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7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81F04-AA5D-4C19-BC08-5732A0984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8043" y="1024392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13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2020</a:t>
            </a:r>
            <a:b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4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数据库系统实验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A77075-06C3-4569-97CC-7A42E09DD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612086" cy="2423205"/>
          </a:xfrm>
        </p:spPr>
        <p:txBody>
          <a:bodyPr>
            <a:normAutofit/>
          </a:bodyPr>
          <a:lstStyle/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Yubao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刘玉葆）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 of Data and Computer Science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Yat-sen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19149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4F5593D-0A5F-49AF-B0CB-A6BD304BE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1451563"/>
            <a:ext cx="7948446" cy="490805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若插入未重复的记录，事务执行成功。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1B56CC5-AE2C-4111-AE23-6BB9199BC8B4}"/>
              </a:ext>
            </a:extLst>
          </p:cNvPr>
          <p:cNvSpPr/>
          <p:nvPr/>
        </p:nvSpPr>
        <p:spPr>
          <a:xfrm>
            <a:off x="6000685" y="2967487"/>
            <a:ext cx="378678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插入正确记录，事务执行成功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D6640BC-6CC7-4D49-927E-889C143979D9}"/>
              </a:ext>
            </a:extLst>
          </p:cNvPr>
          <p:cNvSpPr/>
          <p:nvPr/>
        </p:nvSpPr>
        <p:spPr>
          <a:xfrm>
            <a:off x="3295291" y="2776619"/>
            <a:ext cx="1138686" cy="1908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713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事务保存点。因为回滚操作代价很大，所以保存点提供一种机制，用于回滚部分事务。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D6640BC-6CC7-4D49-927E-889C143979D9}"/>
              </a:ext>
            </a:extLst>
          </p:cNvPr>
          <p:cNvSpPr/>
          <p:nvPr/>
        </p:nvSpPr>
        <p:spPr>
          <a:xfrm>
            <a:off x="9619891" y="6260916"/>
            <a:ext cx="1138686" cy="1908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999F939-0DC8-4D32-A87A-FBD5DF53B216}"/>
              </a:ext>
            </a:extLst>
          </p:cNvPr>
          <p:cNvSpPr/>
          <p:nvPr/>
        </p:nvSpPr>
        <p:spPr>
          <a:xfrm>
            <a:off x="5912889" y="2153215"/>
            <a:ext cx="547496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可以发现，事务内部虽然插入数据失败，但只回滚到保存点，所以数据更新操作成功。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总结：使用 “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SAVE TRAN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savePoint_name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语句创建保存点。然后执行 “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ROLLBACK TRANSACTION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savePoint_name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语句以回滚到保存点，而不是回滚到事务的起点。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033C51C-415F-4A1A-BA02-3C6B58FED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1774423"/>
            <a:ext cx="4358178" cy="486691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21C76E2-27BC-413A-A85F-512FCB048E09}"/>
              </a:ext>
            </a:extLst>
          </p:cNvPr>
          <p:cNvSpPr/>
          <p:nvPr/>
        </p:nvSpPr>
        <p:spPr>
          <a:xfrm>
            <a:off x="2133600" y="3107267"/>
            <a:ext cx="2286000" cy="169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631D701-4A21-450E-8AFF-9D38695DEAE0}"/>
              </a:ext>
            </a:extLst>
          </p:cNvPr>
          <p:cNvSpPr/>
          <p:nvPr/>
        </p:nvSpPr>
        <p:spPr>
          <a:xfrm>
            <a:off x="2302334" y="3953881"/>
            <a:ext cx="2574466" cy="169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1F9336A-AE67-430D-B47D-241897D49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076" y="5477693"/>
            <a:ext cx="5819048" cy="1333333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D1A0092B-F65F-46CB-A30A-2BAE9E86DAC9}"/>
              </a:ext>
            </a:extLst>
          </p:cNvPr>
          <p:cNvSpPr/>
          <p:nvPr/>
        </p:nvSpPr>
        <p:spPr>
          <a:xfrm>
            <a:off x="2513130" y="5991225"/>
            <a:ext cx="299081" cy="169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DF3B73B-65A3-4998-9FF2-BE257F7D528B}"/>
              </a:ext>
            </a:extLst>
          </p:cNvPr>
          <p:cNvSpPr/>
          <p:nvPr/>
        </p:nvSpPr>
        <p:spPr>
          <a:xfrm>
            <a:off x="2510254" y="6402413"/>
            <a:ext cx="299081" cy="169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1B589AC-6FB6-4C40-AF83-2A72852D7EEF}"/>
              </a:ext>
            </a:extLst>
          </p:cNvPr>
          <p:cNvSpPr/>
          <p:nvPr/>
        </p:nvSpPr>
        <p:spPr>
          <a:xfrm>
            <a:off x="2981377" y="6260916"/>
            <a:ext cx="54749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课时更新操作依然成功。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01A24737-C038-4F7F-B3B6-B1153DA1A79B}"/>
              </a:ext>
            </a:extLst>
          </p:cNvPr>
          <p:cNvSpPr/>
          <p:nvPr/>
        </p:nvSpPr>
        <p:spPr>
          <a:xfrm>
            <a:off x="3318893" y="3538699"/>
            <a:ext cx="791991" cy="1576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6ED8ED0-EF2A-4EAE-9446-72F56440400F}"/>
              </a:ext>
            </a:extLst>
          </p:cNvPr>
          <p:cNvSpPr/>
          <p:nvPr/>
        </p:nvSpPr>
        <p:spPr>
          <a:xfrm>
            <a:off x="4166916" y="3615960"/>
            <a:ext cx="17459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改变的行数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6637730-CD2B-4F99-80D4-8C99FA50C059}"/>
              </a:ext>
            </a:extLst>
          </p:cNvPr>
          <p:cNvCxnSpPr>
            <a:cxnSpLocks/>
          </p:cNvCxnSpPr>
          <p:nvPr/>
        </p:nvCxnSpPr>
        <p:spPr>
          <a:xfrm>
            <a:off x="3944720" y="3696304"/>
            <a:ext cx="321807" cy="1075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98C7E0E4-951B-4731-AFDE-2804472196B9}"/>
              </a:ext>
            </a:extLst>
          </p:cNvPr>
          <p:cNvSpPr/>
          <p:nvPr/>
        </p:nvSpPr>
        <p:spPr>
          <a:xfrm>
            <a:off x="2074333" y="2675467"/>
            <a:ext cx="907044" cy="169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6E09AEE0-C183-43C4-98C4-F7CBA684194E}"/>
              </a:ext>
            </a:extLst>
          </p:cNvPr>
          <p:cNvCxnSpPr>
            <a:cxnSpLocks/>
            <a:stCxn id="7" idx="1"/>
            <a:endCxn id="19" idx="1"/>
          </p:cNvCxnSpPr>
          <p:nvPr/>
        </p:nvCxnSpPr>
        <p:spPr>
          <a:xfrm rot="10800000" flipH="1" flipV="1">
            <a:off x="2074332" y="2760134"/>
            <a:ext cx="435921" cy="3726946"/>
          </a:xfrm>
          <a:prstGeom prst="bentConnector3">
            <a:avLst>
              <a:gd name="adj1" fmla="val -231128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921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57" y="347466"/>
            <a:ext cx="10515600" cy="559003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练习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25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D6E76A-897A-4493-99BD-7804C1155349}"/>
              </a:ext>
            </a:extLst>
          </p:cNvPr>
          <p:cNvSpPr/>
          <p:nvPr/>
        </p:nvSpPr>
        <p:spPr>
          <a:xfrm>
            <a:off x="348357" y="906469"/>
            <a:ext cx="11101866" cy="5567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以下练习均在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数据库上进行。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编写一个嵌套事务。外层修改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表某记录，内层在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teachers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表插入一条记录。演示内层插入操作失败后，外层修改操作回滚。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编写一个带有保存点的事务。更新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teachers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表中数据后，设置事务保存点，然后在表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中插入数据，如果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插入数据失败，则回滚到事务保存点。演示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插入失败，但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teachers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表更新成功的操作。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编写一个包含事务的存储过程，用于插入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teachers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表数据。如果插入记录的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已存在，则输出“数据已存在”，其他错误输出“插入数据失败”，如果执行成功，则输出“插入数据成功”。调用该存储过程，演示插入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成功与插入失败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的操作。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311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56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本节课提纲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74263" y="1488123"/>
            <a:ext cx="1762021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实验目的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实验示例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练习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981F517-49A6-435C-8E0E-F84F439C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89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91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实验目的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89378" y="1569403"/>
            <a:ext cx="101727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Server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的事务控制语言，能够熟练使用事务控制语言来编写事务处理程序。</a:t>
            </a: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51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假设学校将学生的银行卡和校园卡进行了绑定，允许学生直接从银行卡转账到校园卡中。假设某学号为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05212222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的学生需要从银行卡中转账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元到校园卡中，编写事务处理程序，实现这一操作。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9A4B64-B87E-4D5C-8D8E-D6645386E0B9}"/>
              </a:ext>
            </a:extLst>
          </p:cNvPr>
          <p:cNvSpPr/>
          <p:nvPr/>
        </p:nvSpPr>
        <p:spPr>
          <a:xfrm>
            <a:off x="7006176" y="5984914"/>
            <a:ext cx="5383428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插入数据成功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8D23D3B-093B-4006-94B0-2F32CBB3A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367" y="2143755"/>
            <a:ext cx="8137678" cy="469846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31CA32B-5DE0-44B6-B609-D2A04BF72D65}"/>
              </a:ext>
            </a:extLst>
          </p:cNvPr>
          <p:cNvSpPr/>
          <p:nvPr/>
        </p:nvSpPr>
        <p:spPr>
          <a:xfrm>
            <a:off x="2139351" y="2843341"/>
            <a:ext cx="1397479" cy="2966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BA0EAF3-05A5-4E14-B87E-8EAFA3E5ED3A}"/>
              </a:ext>
            </a:extLst>
          </p:cNvPr>
          <p:cNvSpPr/>
          <p:nvPr/>
        </p:nvSpPr>
        <p:spPr>
          <a:xfrm>
            <a:off x="2139351" y="4694441"/>
            <a:ext cx="1397479" cy="2966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A219224-6D0A-4E84-B5F2-C0E2BCC7AAEC}"/>
              </a:ext>
            </a:extLst>
          </p:cNvPr>
          <p:cNvSpPr/>
          <p:nvPr/>
        </p:nvSpPr>
        <p:spPr>
          <a:xfrm>
            <a:off x="3786723" y="2708105"/>
            <a:ext cx="5383428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事务开始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5A47646-5B9D-4639-A6FE-5FA206A1F685}"/>
              </a:ext>
            </a:extLst>
          </p:cNvPr>
          <p:cNvSpPr/>
          <p:nvPr/>
        </p:nvSpPr>
        <p:spPr>
          <a:xfrm>
            <a:off x="3786723" y="4633682"/>
            <a:ext cx="5383428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事务结束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870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20032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事务与批处理的差别：批处理是由一条或多条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语句组成，用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语句来终止语句组。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批处理与事务的差别在于：批处理中每条语句单独完成或失败，不会影响其他语句的执行。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9A4B64-B87E-4D5C-8D8E-D6645386E0B9}"/>
              </a:ext>
            </a:extLst>
          </p:cNvPr>
          <p:cNvSpPr/>
          <p:nvPr/>
        </p:nvSpPr>
        <p:spPr>
          <a:xfrm>
            <a:off x="7290486" y="2143755"/>
            <a:ext cx="53834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首先查询课程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的课时为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96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807257-F2A4-44CC-807C-A18C3B728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2143755"/>
            <a:ext cx="5028571" cy="12857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0866509-2650-4E74-A7C6-9ED5D50A7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743" y="3588142"/>
            <a:ext cx="5714286" cy="188571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AD5455B-96CD-43A7-BB2A-812784399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743" y="5473856"/>
            <a:ext cx="5895238" cy="124761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517D6F3-FFC2-4BD7-BF4E-D26B15489DED}"/>
              </a:ext>
            </a:extLst>
          </p:cNvPr>
          <p:cNvSpPr/>
          <p:nvPr/>
        </p:nvSpPr>
        <p:spPr>
          <a:xfrm>
            <a:off x="7290486" y="3558993"/>
            <a:ext cx="47519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执行批处理语句：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将课程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的课时改为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，然后插入一条记录。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E46D26E-85A5-46A1-8A38-885402180062}"/>
              </a:ext>
            </a:extLst>
          </p:cNvPr>
          <p:cNvSpPr/>
          <p:nvPr/>
        </p:nvSpPr>
        <p:spPr>
          <a:xfrm>
            <a:off x="7346558" y="4782483"/>
            <a:ext cx="47519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3).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再次查询课时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的课时，课程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的课时已修改成功。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可以发现，批处理语句虽然插入记录的语句执行失败，但并不影响第一句更新操作的执行。如果将批处理换为事务，则修改失败，同学们可自行验证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F92681F-5469-464E-94F8-59C887E0048E}"/>
              </a:ext>
            </a:extLst>
          </p:cNvPr>
          <p:cNvSpPr/>
          <p:nvPr/>
        </p:nvSpPr>
        <p:spPr>
          <a:xfrm>
            <a:off x="2984360" y="3074796"/>
            <a:ext cx="271306" cy="1481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694551F-89A1-4710-B28C-B1DB1A0E2153}"/>
              </a:ext>
            </a:extLst>
          </p:cNvPr>
          <p:cNvSpPr/>
          <p:nvPr/>
        </p:nvSpPr>
        <p:spPr>
          <a:xfrm>
            <a:off x="2986040" y="6422585"/>
            <a:ext cx="271306" cy="1481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092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693" y="635635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384251" y="969847"/>
            <a:ext cx="1045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嵌套事务的示例。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9A4B64-B87E-4D5C-8D8E-D6645386E0B9}"/>
              </a:ext>
            </a:extLst>
          </p:cNvPr>
          <p:cNvSpPr/>
          <p:nvPr/>
        </p:nvSpPr>
        <p:spPr>
          <a:xfrm>
            <a:off x="4664294" y="605935"/>
            <a:ext cx="690455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全局变量，用于记录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 Server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当前等待提交的事务数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F6CB126-58F3-4D50-B1BA-0222B735E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293" y="1405091"/>
            <a:ext cx="7365608" cy="4901542"/>
          </a:xfrm>
          <a:prstGeom prst="rect">
            <a:avLst/>
          </a:prstGeom>
        </p:spPr>
      </p:pic>
      <p:sp>
        <p:nvSpPr>
          <p:cNvPr id="14" name="左大括号 13">
            <a:extLst>
              <a:ext uri="{FF2B5EF4-FFF2-40B4-BE49-F238E27FC236}">
                <a16:creationId xmlns:a16="http://schemas.microsoft.com/office/drawing/2014/main" id="{B9B0E26F-F980-43F0-955D-AC4C0C5D73AC}"/>
              </a:ext>
            </a:extLst>
          </p:cNvPr>
          <p:cNvSpPr/>
          <p:nvPr/>
        </p:nvSpPr>
        <p:spPr>
          <a:xfrm>
            <a:off x="1845362" y="1789511"/>
            <a:ext cx="296334" cy="1072223"/>
          </a:xfrm>
          <a:prstGeom prst="leftBrace">
            <a:avLst>
              <a:gd name="adj1" fmla="val 40278"/>
              <a:gd name="adj2" fmla="val 5074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A8973B34-5363-4304-B705-72F94332F8C3}"/>
              </a:ext>
            </a:extLst>
          </p:cNvPr>
          <p:cNvSpPr/>
          <p:nvPr/>
        </p:nvSpPr>
        <p:spPr>
          <a:xfrm>
            <a:off x="2291510" y="2271943"/>
            <a:ext cx="148167" cy="344258"/>
          </a:xfrm>
          <a:prstGeom prst="leftBrace">
            <a:avLst>
              <a:gd name="adj1" fmla="val 40278"/>
              <a:gd name="adj2" fmla="val 5074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标注: 上箭头 11">
            <a:extLst>
              <a:ext uri="{FF2B5EF4-FFF2-40B4-BE49-F238E27FC236}">
                <a16:creationId xmlns:a16="http://schemas.microsoft.com/office/drawing/2014/main" id="{1F8CACA6-8C11-41E4-A402-0C6D451FF622}"/>
              </a:ext>
            </a:extLst>
          </p:cNvPr>
          <p:cNvSpPr/>
          <p:nvPr/>
        </p:nvSpPr>
        <p:spPr>
          <a:xfrm>
            <a:off x="4757893" y="1159933"/>
            <a:ext cx="821267" cy="578777"/>
          </a:xfrm>
          <a:prstGeom prst="upArrowCallout">
            <a:avLst>
              <a:gd name="adj1" fmla="val 13297"/>
              <a:gd name="adj2" fmla="val 13297"/>
              <a:gd name="adj3" fmla="val 17686"/>
              <a:gd name="adj4" fmla="val 2548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C165680-B9F1-4ABE-B606-96F4325F75F5}"/>
              </a:ext>
            </a:extLst>
          </p:cNvPr>
          <p:cNvSpPr/>
          <p:nvPr/>
        </p:nvSpPr>
        <p:spPr>
          <a:xfrm>
            <a:off x="3631826" y="4055533"/>
            <a:ext cx="254000" cy="2116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7685526-88D5-479C-A37F-08989CCD224F}"/>
              </a:ext>
            </a:extLst>
          </p:cNvPr>
          <p:cNvSpPr/>
          <p:nvPr/>
        </p:nvSpPr>
        <p:spPr>
          <a:xfrm>
            <a:off x="4143484" y="3979295"/>
            <a:ext cx="6904554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第一个事务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5F0CF6E-D5E7-4DDD-B508-D2D2A693389F}"/>
              </a:ext>
            </a:extLst>
          </p:cNvPr>
          <p:cNvSpPr/>
          <p:nvPr/>
        </p:nvSpPr>
        <p:spPr>
          <a:xfrm>
            <a:off x="3708026" y="4859858"/>
            <a:ext cx="254000" cy="2116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BC6A957-5A67-432E-8E92-6CEE1B351495}"/>
              </a:ext>
            </a:extLst>
          </p:cNvPr>
          <p:cNvSpPr/>
          <p:nvPr/>
        </p:nvSpPr>
        <p:spPr>
          <a:xfrm>
            <a:off x="4143484" y="4756744"/>
            <a:ext cx="6904554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嵌套第二个事务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13314BD-552B-40FD-9A8E-772C2FC53ACA}"/>
              </a:ext>
            </a:extLst>
          </p:cNvPr>
          <p:cNvSpPr/>
          <p:nvPr/>
        </p:nvSpPr>
        <p:spPr>
          <a:xfrm>
            <a:off x="3792690" y="5266257"/>
            <a:ext cx="254000" cy="2116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09E8870-5C3B-47ED-8EE5-BB187F05A465}"/>
              </a:ext>
            </a:extLst>
          </p:cNvPr>
          <p:cNvSpPr/>
          <p:nvPr/>
        </p:nvSpPr>
        <p:spPr>
          <a:xfrm>
            <a:off x="4143484" y="5160710"/>
            <a:ext cx="69045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嵌套的事务执行完毕后，还剩下外部一个事务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1984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C446959-1F1F-4D50-AE0C-BA6231E46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1764111"/>
            <a:ext cx="7637912" cy="235778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875702"/>
            <a:ext cx="10457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触发器被视为数据修改事务的一部分。为表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的删除操作创建一个触发器，然后执行一个删除操作，观察事务数目的变化。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9A4B64-B87E-4D5C-8D8E-D6645386E0B9}"/>
              </a:ext>
            </a:extLst>
          </p:cNvPr>
          <p:cNvSpPr/>
          <p:nvPr/>
        </p:nvSpPr>
        <p:spPr>
          <a:xfrm>
            <a:off x="5946523" y="2331643"/>
            <a:ext cx="413267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Convert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函数，用于转换数据格式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3FB3ADB-B858-44B9-B992-AF497B898FAE}"/>
              </a:ext>
            </a:extLst>
          </p:cNvPr>
          <p:cNvSpPr/>
          <p:nvPr/>
        </p:nvSpPr>
        <p:spPr>
          <a:xfrm>
            <a:off x="5798322" y="2696242"/>
            <a:ext cx="2983941" cy="2510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CEF8865-4892-4FE6-B093-A89D75E7A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245" y="4593503"/>
            <a:ext cx="5966552" cy="2249261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51B56CC5-AE2C-4111-AE23-6BB9199BC8B4}"/>
              </a:ext>
            </a:extLst>
          </p:cNvPr>
          <p:cNvSpPr/>
          <p:nvPr/>
        </p:nvSpPr>
        <p:spPr>
          <a:xfrm>
            <a:off x="7563559" y="4556680"/>
            <a:ext cx="43067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可以发现，在删除操作执行过程中，触发器得到执行，而且事务数为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。从而验证，触发器事务是数据修改事务的一部分。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3D3924A-CC2F-409E-9A3A-BE65A4268D99}"/>
              </a:ext>
            </a:extLst>
          </p:cNvPr>
          <p:cNvSpPr/>
          <p:nvPr/>
        </p:nvSpPr>
        <p:spPr>
          <a:xfrm>
            <a:off x="2728871" y="6222265"/>
            <a:ext cx="225997" cy="174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4B550FA-E3D5-4F61-AD4A-F8326E17C01A}"/>
              </a:ext>
            </a:extLst>
          </p:cNvPr>
          <p:cNvSpPr/>
          <p:nvPr/>
        </p:nvSpPr>
        <p:spPr>
          <a:xfrm>
            <a:off x="2441288" y="2723164"/>
            <a:ext cx="597338" cy="2510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C9CDDCE-0C73-486A-BE61-C3177A581DC8}"/>
              </a:ext>
            </a:extLst>
          </p:cNvPr>
          <p:cNvSpPr/>
          <p:nvPr/>
        </p:nvSpPr>
        <p:spPr>
          <a:xfrm>
            <a:off x="46598" y="2593314"/>
            <a:ext cx="413267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用于变量赋值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1D8640A-88AD-4A5B-B1B1-5E3699D4D584}"/>
              </a:ext>
            </a:extLst>
          </p:cNvPr>
          <p:cNvCxnSpPr>
            <a:cxnSpLocks/>
          </p:cNvCxnSpPr>
          <p:nvPr/>
        </p:nvCxnSpPr>
        <p:spPr>
          <a:xfrm>
            <a:off x="1663731" y="2821783"/>
            <a:ext cx="77755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1E4AF9AF-D15E-499E-86CA-5739B7240AAB}"/>
              </a:ext>
            </a:extLst>
          </p:cNvPr>
          <p:cNvSpPr/>
          <p:nvPr/>
        </p:nvSpPr>
        <p:spPr>
          <a:xfrm>
            <a:off x="1240245" y="4089332"/>
            <a:ext cx="104571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再执行以下代码：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CDE7F79-C1B8-456B-B79A-FA654ED84F07}"/>
              </a:ext>
            </a:extLst>
          </p:cNvPr>
          <p:cNvSpPr/>
          <p:nvPr/>
        </p:nvSpPr>
        <p:spPr>
          <a:xfrm>
            <a:off x="3147840" y="6122292"/>
            <a:ext cx="225997" cy="174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3D3924A-CC2F-409E-9A3A-BE65A4268D99}"/>
              </a:ext>
            </a:extLst>
          </p:cNvPr>
          <p:cNvSpPr/>
          <p:nvPr/>
        </p:nvSpPr>
        <p:spPr>
          <a:xfrm>
            <a:off x="3163589" y="6601651"/>
            <a:ext cx="225997" cy="174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373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1F0EB53A-F563-4057-B024-D11FF021E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46" y="1785604"/>
            <a:ext cx="5087061" cy="493587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在存储过程中使用事务的示例。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1B56CC5-AE2C-4111-AE23-6BB9199BC8B4}"/>
              </a:ext>
            </a:extLst>
          </p:cNvPr>
          <p:cNvSpPr/>
          <p:nvPr/>
        </p:nvSpPr>
        <p:spPr>
          <a:xfrm>
            <a:off x="1266245" y="1323573"/>
            <a:ext cx="43067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1).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创建存储过程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788827-A66D-40D1-AD90-094581FB7A3B}"/>
              </a:ext>
            </a:extLst>
          </p:cNvPr>
          <p:cNvSpPr/>
          <p:nvPr/>
        </p:nvSpPr>
        <p:spPr>
          <a:xfrm>
            <a:off x="1506953" y="1969184"/>
            <a:ext cx="2773345" cy="180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165375F-DFA2-437E-AF04-9F1FDA3496C9}"/>
              </a:ext>
            </a:extLst>
          </p:cNvPr>
          <p:cNvCxnSpPr/>
          <p:nvPr/>
        </p:nvCxnSpPr>
        <p:spPr>
          <a:xfrm>
            <a:off x="4280298" y="2035123"/>
            <a:ext cx="26125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9FC79095-F665-49FF-935D-3C1DEA579F60}"/>
              </a:ext>
            </a:extLst>
          </p:cNvPr>
          <p:cNvSpPr/>
          <p:nvPr/>
        </p:nvSpPr>
        <p:spPr>
          <a:xfrm>
            <a:off x="-90985" y="4392563"/>
            <a:ext cx="1745973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全局变量，如果语句执行失败则不为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A273941-3930-43FD-A434-79346A1A33F2}"/>
              </a:ext>
            </a:extLst>
          </p:cNvPr>
          <p:cNvSpPr/>
          <p:nvPr/>
        </p:nvSpPr>
        <p:spPr>
          <a:xfrm>
            <a:off x="2128553" y="4090291"/>
            <a:ext cx="1024932" cy="180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86A8D61-F643-460F-B58A-53426D72BC5F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1506953" y="4180726"/>
            <a:ext cx="621600" cy="2550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21A718B0-BF03-4E0C-B7AF-C6DEE9D28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162" y="2104677"/>
            <a:ext cx="4784985" cy="145228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BAED566-E2EC-4CF2-9E1D-2C0D6195F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9162" y="4392563"/>
            <a:ext cx="4559463" cy="2022916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2471C4B0-B5E5-42D2-98A1-79D10FDF5652}"/>
              </a:ext>
            </a:extLst>
          </p:cNvPr>
          <p:cNvSpPr/>
          <p:nvPr/>
        </p:nvSpPr>
        <p:spPr>
          <a:xfrm>
            <a:off x="6877398" y="1504720"/>
            <a:ext cx="46412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2).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调用存储过程，插入已存在的记录，显示“课程信息已经存在”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7ED710A-E797-4A99-9010-29A733CE89F4}"/>
              </a:ext>
            </a:extLst>
          </p:cNvPr>
          <p:cNvSpPr/>
          <p:nvPr/>
        </p:nvSpPr>
        <p:spPr>
          <a:xfrm>
            <a:off x="6959162" y="3671773"/>
            <a:ext cx="43067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3).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调用存储过程，插入记录成功，显示“新增课程信息成功”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0800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F6E57413-CAAA-483C-B9C1-EAB1F6AC6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922" y="1968528"/>
            <a:ext cx="7114286" cy="5000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133826" y="835998"/>
            <a:ext cx="10457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命名事务。通过对事务命名，使事务易于识别，特别是事务嵌套时，可提高代码可读性。下面定义两个事务，外层事务更新表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，内层事务更新表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Teachers.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1B56CC5-AE2C-4111-AE23-6BB9199BC8B4}"/>
              </a:ext>
            </a:extLst>
          </p:cNvPr>
          <p:cNvSpPr/>
          <p:nvPr/>
        </p:nvSpPr>
        <p:spPr>
          <a:xfrm>
            <a:off x="4551946" y="3293995"/>
            <a:ext cx="5088131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插入重复记录时，插入数据失败，事务回滚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F15D574-F7CF-4A7A-A321-40608A3721C8}"/>
              </a:ext>
            </a:extLst>
          </p:cNvPr>
          <p:cNvSpPr/>
          <p:nvPr/>
        </p:nvSpPr>
        <p:spPr>
          <a:xfrm>
            <a:off x="2928907" y="2184862"/>
            <a:ext cx="13716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16ABB9F-1CD8-4A74-BFEA-E1D4D2E24160}"/>
              </a:ext>
            </a:extLst>
          </p:cNvPr>
          <p:cNvSpPr/>
          <p:nvPr/>
        </p:nvSpPr>
        <p:spPr>
          <a:xfrm>
            <a:off x="3140574" y="2828328"/>
            <a:ext cx="13716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83DB999-B9A3-4EE8-A643-DE2C17E40D74}"/>
              </a:ext>
            </a:extLst>
          </p:cNvPr>
          <p:cNvSpPr/>
          <p:nvPr/>
        </p:nvSpPr>
        <p:spPr>
          <a:xfrm>
            <a:off x="4621957" y="2076705"/>
            <a:ext cx="3581400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外层事务命名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3EF6C31-8C78-485F-B7B0-98CFDDF69778}"/>
              </a:ext>
            </a:extLst>
          </p:cNvPr>
          <p:cNvSpPr/>
          <p:nvPr/>
        </p:nvSpPr>
        <p:spPr>
          <a:xfrm>
            <a:off x="3140574" y="3141595"/>
            <a:ext cx="973666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02B32B2-1D7F-471E-B6F6-C14B22148164}"/>
              </a:ext>
            </a:extLst>
          </p:cNvPr>
          <p:cNvCxnSpPr/>
          <p:nvPr/>
        </p:nvCxnSpPr>
        <p:spPr>
          <a:xfrm>
            <a:off x="4300507" y="2260875"/>
            <a:ext cx="4021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E70BF15C-0D49-405F-88B8-71992B7351EA}"/>
              </a:ext>
            </a:extLst>
          </p:cNvPr>
          <p:cNvSpPr/>
          <p:nvPr/>
        </p:nvSpPr>
        <p:spPr>
          <a:xfrm>
            <a:off x="4962159" y="2687020"/>
            <a:ext cx="3581400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内层事务命名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79A1ADD-8528-4E43-A9DC-CEC1172E5DD0}"/>
              </a:ext>
            </a:extLst>
          </p:cNvPr>
          <p:cNvCxnSpPr/>
          <p:nvPr/>
        </p:nvCxnSpPr>
        <p:spPr>
          <a:xfrm>
            <a:off x="4523247" y="2926299"/>
            <a:ext cx="4021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4C64D19-ABAA-4A8B-8679-A52C9032775E}"/>
              </a:ext>
            </a:extLst>
          </p:cNvPr>
          <p:cNvCxnSpPr/>
          <p:nvPr/>
        </p:nvCxnSpPr>
        <p:spPr>
          <a:xfrm>
            <a:off x="3999244" y="3293995"/>
            <a:ext cx="622713" cy="2426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474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16328</TotalTime>
  <Words>800</Words>
  <Application>Microsoft Office PowerPoint</Application>
  <PresentationFormat>宽屏</PresentationFormat>
  <Paragraphs>73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微软雅黑</vt:lpstr>
      <vt:lpstr>微软雅黑</vt:lpstr>
      <vt:lpstr>Arial</vt:lpstr>
      <vt:lpstr>Times New Roman</vt:lpstr>
      <vt:lpstr>Office 主题​​</vt:lpstr>
      <vt:lpstr>Lecture 13，Fall 2020 数据库系统实验</vt:lpstr>
      <vt:lpstr>本节课提纲</vt:lpstr>
      <vt:lpstr>实验目的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1，Fall 2017/2018 数据库系统实验</dc:title>
  <dc:creator>Genan Dai</dc:creator>
  <cp:lastModifiedBy>daigenan</cp:lastModifiedBy>
  <cp:revision>291</cp:revision>
  <dcterms:created xsi:type="dcterms:W3CDTF">2017-09-12T02:27:40Z</dcterms:created>
  <dcterms:modified xsi:type="dcterms:W3CDTF">2020-12-18T06:35:35Z</dcterms:modified>
</cp:coreProperties>
</file>