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63" r:id="rId4"/>
    <p:sldId id="287" r:id="rId5"/>
    <p:sldId id="281" r:id="rId6"/>
    <p:sldId id="290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0" r:id="rId15"/>
    <p:sldId id="312" r:id="rId16"/>
    <p:sldId id="313" r:id="rId17"/>
    <p:sldId id="2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98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找出和课程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的课时一样的课程名称。（可用‘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=SOME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’实现）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7054185" y="1916696"/>
            <a:ext cx="508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=SOME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’相当于‘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也可替换为‘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=ANY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D9CF6F-F4D2-4A92-96DB-CFCB7B1D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68" y="1916695"/>
            <a:ext cx="5399799" cy="48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6B558F-15C5-4E43-97B7-F97B1C9F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1733816"/>
            <a:ext cx="11150407" cy="48971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3880" y="6173470"/>
            <a:ext cx="2818946" cy="402749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1288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查询所有选修编号为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课程的学生的姓名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6464598" y="2936323"/>
            <a:ext cx="58519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此为相关子查询。内层的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语句需要接受外层传递的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student.sid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82CB5-9117-40B3-80CC-808913A43E42}"/>
              </a:ext>
            </a:extLst>
          </p:cNvPr>
          <p:cNvSpPr/>
          <p:nvPr/>
        </p:nvSpPr>
        <p:spPr>
          <a:xfrm>
            <a:off x="5044685" y="3582438"/>
            <a:ext cx="1419913" cy="246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D4C6B9-7F79-4977-92CD-1FF225ED0697}"/>
              </a:ext>
            </a:extLst>
          </p:cNvPr>
          <p:cNvSpPr/>
          <p:nvPr/>
        </p:nvSpPr>
        <p:spPr>
          <a:xfrm>
            <a:off x="2052320" y="2549977"/>
            <a:ext cx="737290" cy="22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914A73-6552-4C29-8DBA-CAE31F9A3659}"/>
              </a:ext>
            </a:extLst>
          </p:cNvPr>
          <p:cNvSpPr/>
          <p:nvPr/>
        </p:nvSpPr>
        <p:spPr>
          <a:xfrm>
            <a:off x="2821940" y="2364224"/>
            <a:ext cx="7039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查找是否存在符合某条件的元祖，可使用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EXISITS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0ECEE9-3227-4C8A-84F0-D6E3C9F8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50" y="4492528"/>
            <a:ext cx="11205713" cy="17809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9253F3EA-12F1-4AFE-9DFA-64C406026261}"/>
              </a:ext>
            </a:extLst>
          </p:cNvPr>
          <p:cNvSpPr/>
          <p:nvPr/>
        </p:nvSpPr>
        <p:spPr>
          <a:xfrm>
            <a:off x="2275839" y="3840480"/>
            <a:ext cx="292335" cy="66405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D12B0C-2A7D-4319-9746-19F935A1820B}"/>
              </a:ext>
            </a:extLst>
          </p:cNvPr>
          <p:cNvSpPr/>
          <p:nvPr/>
        </p:nvSpPr>
        <p:spPr>
          <a:xfrm>
            <a:off x="2560320" y="3946992"/>
            <a:ext cx="585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等同于以下查询语句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2F3F02-091A-4CE0-9282-A06E1DA689DE}"/>
              </a:ext>
            </a:extLst>
          </p:cNvPr>
          <p:cNvSpPr/>
          <p:nvPr/>
        </p:nvSpPr>
        <p:spPr>
          <a:xfrm>
            <a:off x="3068320" y="4911892"/>
            <a:ext cx="1357270" cy="336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662BBD-11AD-45D3-8708-CDF4EDE6C25E}"/>
              </a:ext>
            </a:extLst>
          </p:cNvPr>
          <p:cNvSpPr/>
          <p:nvPr/>
        </p:nvSpPr>
        <p:spPr>
          <a:xfrm>
            <a:off x="5423319" y="4932447"/>
            <a:ext cx="664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原因是，可能出现某学生重修一门课，即同一门课可能有两个重复的学生名字，所以需要去重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65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71F9E60-E11E-4B7D-B3F6-EFF3A654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1668381"/>
            <a:ext cx="7289832" cy="50702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838200" y="1206716"/>
            <a:ext cx="1135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利用集合并运算，查询选修课程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课程的学生编号。（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7D4233-48D5-435F-887B-2038C16C7DCB}"/>
              </a:ext>
            </a:extLst>
          </p:cNvPr>
          <p:cNvSpPr/>
          <p:nvPr/>
        </p:nvSpPr>
        <p:spPr>
          <a:xfrm>
            <a:off x="2865120" y="3413760"/>
            <a:ext cx="467360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1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315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5B90FE-6A8A-494C-8CC8-6C901E02984F}"/>
              </a:ext>
            </a:extLst>
          </p:cNvPr>
          <p:cNvSpPr/>
          <p:nvPr/>
        </p:nvSpPr>
        <p:spPr>
          <a:xfrm>
            <a:off x="609600" y="1316062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注：如果上题不使用集合查询方式，而是采用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连接两个判断条件，则会报错。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原因：带有比较运算符的子查询，该子查询必须返回单值，否则引起编译错误。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BF8F7F-B027-4A8E-AA40-0AD08939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93" y="2181817"/>
            <a:ext cx="9618827" cy="40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2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985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注：上题也可采用等值连接查询。但一般情况下，嵌套查询效率更高。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877E7C-7789-4A86-80F5-CFA110B6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11" y="1798179"/>
            <a:ext cx="8259429" cy="49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368298" y="1191015"/>
            <a:ext cx="1182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利用集合减运算，查询及选修课程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而没有选修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(EXCEPT)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B117C6-E361-4971-A350-8747616B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58" y="1735957"/>
            <a:ext cx="6077882" cy="49329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69D934-ED30-4E14-9BD8-2FB4F86B271C}"/>
              </a:ext>
            </a:extLst>
          </p:cNvPr>
          <p:cNvSpPr/>
          <p:nvPr/>
        </p:nvSpPr>
        <p:spPr>
          <a:xfrm>
            <a:off x="2255520" y="3393440"/>
            <a:ext cx="65024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6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5CC5C3-F601-4F03-9F2C-A40D7825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99" y="1752874"/>
            <a:ext cx="6097829" cy="49686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368298" y="1191015"/>
            <a:ext cx="1182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利用集合交运算，查询及选修课程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(INTERSECT)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69D934-ED30-4E14-9BD8-2FB4F86B271C}"/>
              </a:ext>
            </a:extLst>
          </p:cNvPr>
          <p:cNvSpPr/>
          <p:nvPr/>
        </p:nvSpPr>
        <p:spPr>
          <a:xfrm>
            <a:off x="2336800" y="3373120"/>
            <a:ext cx="9144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1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01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838200" y="741564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课程的成绩比姓名为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ZNKOO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学生高的所有学生的编号和姓名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找出和学生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883794999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或学生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的年级一样的学生的姓名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找出课时最少的课程的详细信息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查询工资最高的教师的编号和开设的课程号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找出选修课程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成绩最高的学生编号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(7)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查询没有学生选修的课程名称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查询讲授课程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的教师所讲授的所有课程名称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(9)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使用集合交运算，查询既选修了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使用集合减运算，查询选修了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却没有选修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课程的学生编号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语句对数据库进行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嵌套查询、集合运算。 </a:t>
            </a:r>
          </a:p>
          <a:p>
            <a:pPr>
              <a:lnSpc>
                <a:spcPct val="2000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18288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181099" y="916912"/>
            <a:ext cx="10172701" cy="633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通过实验验证对子查询的两个限制条件：不能使用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子句；外层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语句变量可以用在子查询中，但反之不行。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相关子查询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不相关子查询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的不同：相关子查询要使用外层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语句提供的数据；不相关子查询即内层子查询不依赖于外层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类谓词的用法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IN, NOT IN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的子查询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SOME,ANY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谓词的子查询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谓词的子查询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集合运算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使用保留字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INTERSECT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进行集合或、交、减运算。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95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数据库为例，在该数据库中存在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张表格，分别为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grade)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teachers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email , salary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courses 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hour 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choices (no,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, score )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在数据库中，存在这样的关系，学生可以选择课程。一个课程对应一个教师。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CHOICES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表中保存学生的选课记录。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8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的学生同年级的所有学生资料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7802880" y="2377122"/>
            <a:ext cx="4389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思路：先考虑子查询中查询编号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850955252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的学生的年级，再外层查询这些学生的基本资料。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F855CC-1160-44C0-9F6A-04D63D96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37" y="2074225"/>
            <a:ext cx="5835983" cy="446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查询所有的有选课的学生的详细信息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6743392" y="2071286"/>
            <a:ext cx="5240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注：子查询中不能使用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008CE-0829-48FA-AA11-0BDFDCF2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43" y="2803707"/>
            <a:ext cx="5291077" cy="2847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CD8556-E956-4314-BB23-8ECD4810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51" y="2071286"/>
            <a:ext cx="4160520" cy="35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查询没有学生选的课程编号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7054185" y="1916696"/>
            <a:ext cx="508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类似上一题，不过使用的是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337586-8DF3-4ED1-B6A5-31B54D9D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8" y="1872748"/>
            <a:ext cx="5847687" cy="43248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2AB5E4-0F90-43D8-A19A-5A2E1DD0FA55}"/>
              </a:ext>
            </a:extLst>
          </p:cNvPr>
          <p:cNvSpPr/>
          <p:nvPr/>
        </p:nvSpPr>
        <p:spPr>
          <a:xfrm>
            <a:off x="3515360" y="2747693"/>
            <a:ext cx="914400" cy="239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631EB0-9097-4B7A-AD72-FA0D4537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7" y="1736521"/>
            <a:ext cx="10673283" cy="40549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06498" y="120671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查询选修课程成绩中最差的选课记录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9BB86-FD24-4F59-A3BD-5D9AC96742A7}"/>
              </a:ext>
            </a:extLst>
          </p:cNvPr>
          <p:cNvSpPr/>
          <p:nvPr/>
        </p:nvSpPr>
        <p:spPr>
          <a:xfrm>
            <a:off x="5445760" y="2454681"/>
            <a:ext cx="508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查询成绩最差，可用‘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53BBCA-75CC-4FEE-B1D1-EF68231DA011}"/>
              </a:ext>
            </a:extLst>
          </p:cNvPr>
          <p:cNvSpPr/>
          <p:nvPr/>
        </p:nvSpPr>
        <p:spPr>
          <a:xfrm>
            <a:off x="2987040" y="2532279"/>
            <a:ext cx="2194560" cy="29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44C0C6-3F4D-450A-9F4B-63139E936EAB}"/>
              </a:ext>
            </a:extLst>
          </p:cNvPr>
          <p:cNvSpPr/>
          <p:nvPr/>
        </p:nvSpPr>
        <p:spPr>
          <a:xfrm>
            <a:off x="2367280" y="3267077"/>
            <a:ext cx="3078480" cy="29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317815-D7DA-4043-9A48-69A26FBEF404}"/>
              </a:ext>
            </a:extLst>
          </p:cNvPr>
          <p:cNvSpPr/>
          <p:nvPr/>
        </p:nvSpPr>
        <p:spPr>
          <a:xfrm>
            <a:off x="5445760" y="3267077"/>
            <a:ext cx="508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不要漏，否则查询可能为空值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07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5561</TotalTime>
  <Words>897</Words>
  <Application>Microsoft Office PowerPoint</Application>
  <PresentationFormat>宽屏</PresentationFormat>
  <Paragraphs>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4，Fall 2020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Dai Genan</cp:lastModifiedBy>
  <cp:revision>96</cp:revision>
  <dcterms:created xsi:type="dcterms:W3CDTF">2017-09-12T02:27:40Z</dcterms:created>
  <dcterms:modified xsi:type="dcterms:W3CDTF">2020-10-09T07:57:18Z</dcterms:modified>
</cp:coreProperties>
</file>