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9"/>
  </p:notesMasterIdLst>
  <p:sldIdLst>
    <p:sldId id="256" r:id="rId2"/>
    <p:sldId id="273" r:id="rId3"/>
    <p:sldId id="263" r:id="rId4"/>
    <p:sldId id="287" r:id="rId5"/>
    <p:sldId id="281" r:id="rId6"/>
    <p:sldId id="290" r:id="rId7"/>
    <p:sldId id="322" r:id="rId8"/>
    <p:sldId id="323" r:id="rId9"/>
    <p:sldId id="319" r:id="rId10"/>
    <p:sldId id="324" r:id="rId11"/>
    <p:sldId id="325" r:id="rId12"/>
    <p:sldId id="328" r:id="rId13"/>
    <p:sldId id="327" r:id="rId14"/>
    <p:sldId id="326" r:id="rId15"/>
    <p:sldId id="329" r:id="rId16"/>
    <p:sldId id="330" r:id="rId17"/>
    <p:sldId id="28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0" autoAdjust="0"/>
    <p:restoredTop sz="94660"/>
  </p:normalViewPr>
  <p:slideViewPr>
    <p:cSldViewPr snapToGrid="0">
      <p:cViewPr varScale="1">
        <p:scale>
          <a:sx n="57" d="100"/>
          <a:sy n="57" d="100"/>
        </p:scale>
        <p:origin x="90" y="9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6D1E0-6BE0-4E15-A7C1-47199E0DF7D9}" type="datetimeFigureOut">
              <a:rPr lang="zh-CN" altLang="en-US" smtClean="0"/>
              <a:t>2020/10/23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D038A-178A-4CD8-BF65-AF46F5084F76}" type="slidenum">
              <a:rPr lang="zh-CN" altLang="en-US" smtClean="0"/>
              <a:t>‹#›</a:t>
            </a:fld>
            <a:endParaRPr lang="zh-CN" altLang="en-US"/>
          </a:p>
        </p:txBody>
      </p:sp>
    </p:spTree>
    <p:extLst>
      <p:ext uri="{BB962C8B-B14F-4D97-AF65-F5344CB8AC3E}">
        <p14:creationId xmlns:p14="http://schemas.microsoft.com/office/powerpoint/2010/main" val="546616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9480A-67A2-41CE-933D-26148BFE58C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1D7A52-5F6C-458D-A215-7CA6B20282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716BD186-E36B-45C0-B59F-5B9287ABC43D}"/>
              </a:ext>
            </a:extLst>
          </p:cNvPr>
          <p:cNvSpPr>
            <a:spLocks noGrp="1"/>
          </p:cNvSpPr>
          <p:nvPr>
            <p:ph type="dt" sz="half" idx="10"/>
          </p:nvPr>
        </p:nvSpPr>
        <p:spPr/>
        <p:txBody>
          <a:bodyPr/>
          <a:lstStyle/>
          <a:p>
            <a:fld id="{14B5059E-92DA-4447-B286-422C1C18CA39}" type="datetime1">
              <a:rPr lang="zh-CN" altLang="en-US" smtClean="0"/>
              <a:t>2020/10/23</a:t>
            </a:fld>
            <a:endParaRPr lang="zh-CN" altLang="en-US"/>
          </a:p>
        </p:txBody>
      </p:sp>
      <p:sp>
        <p:nvSpPr>
          <p:cNvPr id="5" name="页脚占位符 4">
            <a:extLst>
              <a:ext uri="{FF2B5EF4-FFF2-40B4-BE49-F238E27FC236}">
                <a16:creationId xmlns:a16="http://schemas.microsoft.com/office/drawing/2014/main" id="{E9668FDD-2F5E-4935-9832-6F0AD72F7C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DB0D84-A24D-4804-8DF3-1E0B047148F8}"/>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1142010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850E0-C359-45AA-B6F4-05E3A90761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3DFF7F3-07B6-48D1-9277-B43E07EAD5F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864D787-9CB2-4B2A-BE2F-32CE925F11AB}"/>
              </a:ext>
            </a:extLst>
          </p:cNvPr>
          <p:cNvSpPr>
            <a:spLocks noGrp="1"/>
          </p:cNvSpPr>
          <p:nvPr>
            <p:ph type="dt" sz="half" idx="10"/>
          </p:nvPr>
        </p:nvSpPr>
        <p:spPr/>
        <p:txBody>
          <a:bodyPr/>
          <a:lstStyle/>
          <a:p>
            <a:fld id="{FCA20E14-BD34-4A16-BEA6-61BFDCB6EE13}" type="datetime1">
              <a:rPr lang="zh-CN" altLang="en-US" smtClean="0"/>
              <a:t>2020/10/23</a:t>
            </a:fld>
            <a:endParaRPr lang="zh-CN" altLang="en-US"/>
          </a:p>
        </p:txBody>
      </p:sp>
      <p:sp>
        <p:nvSpPr>
          <p:cNvPr id="5" name="页脚占位符 4">
            <a:extLst>
              <a:ext uri="{FF2B5EF4-FFF2-40B4-BE49-F238E27FC236}">
                <a16:creationId xmlns:a16="http://schemas.microsoft.com/office/drawing/2014/main" id="{0A69724A-0EA7-42F6-9B5D-70A5EA3711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861FD8-9813-414B-BC2A-DEF59B728978}"/>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387893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4748231-4477-414B-9BE9-FD3DC11E431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CAC29E4-F4BF-4BAD-B5AE-29038E28D37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FD3624-078B-4FEF-92F8-8CA27DEF0081}"/>
              </a:ext>
            </a:extLst>
          </p:cNvPr>
          <p:cNvSpPr>
            <a:spLocks noGrp="1"/>
          </p:cNvSpPr>
          <p:nvPr>
            <p:ph type="dt" sz="half" idx="10"/>
          </p:nvPr>
        </p:nvSpPr>
        <p:spPr/>
        <p:txBody>
          <a:bodyPr/>
          <a:lstStyle/>
          <a:p>
            <a:fld id="{A3E83441-43CF-4600-A581-2728B3BC4035}" type="datetime1">
              <a:rPr lang="zh-CN" altLang="en-US" smtClean="0"/>
              <a:t>2020/10/23</a:t>
            </a:fld>
            <a:endParaRPr lang="zh-CN" altLang="en-US"/>
          </a:p>
        </p:txBody>
      </p:sp>
      <p:sp>
        <p:nvSpPr>
          <p:cNvPr id="5" name="页脚占位符 4">
            <a:extLst>
              <a:ext uri="{FF2B5EF4-FFF2-40B4-BE49-F238E27FC236}">
                <a16:creationId xmlns:a16="http://schemas.microsoft.com/office/drawing/2014/main" id="{3945301E-1E2C-4313-BBBD-1387B69DD2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2EE3E6-219C-42AB-BB1D-96693FD5AFA3}"/>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971493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74841-1805-4F5D-AC40-2E5E632C04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02B604-C1D3-40AA-8C76-57737329072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5A0DAB8-1B3F-483E-B57D-F38C014556BD}"/>
              </a:ext>
            </a:extLst>
          </p:cNvPr>
          <p:cNvSpPr>
            <a:spLocks noGrp="1"/>
          </p:cNvSpPr>
          <p:nvPr>
            <p:ph type="dt" sz="half" idx="10"/>
          </p:nvPr>
        </p:nvSpPr>
        <p:spPr/>
        <p:txBody>
          <a:bodyPr/>
          <a:lstStyle/>
          <a:p>
            <a:fld id="{50E04163-DC28-48CC-84F5-12ABE14FE89F}" type="datetime1">
              <a:rPr lang="zh-CN" altLang="en-US" smtClean="0"/>
              <a:t>2020/10/23</a:t>
            </a:fld>
            <a:endParaRPr lang="zh-CN" altLang="en-US"/>
          </a:p>
        </p:txBody>
      </p:sp>
      <p:sp>
        <p:nvSpPr>
          <p:cNvPr id="5" name="页脚占位符 4">
            <a:extLst>
              <a:ext uri="{FF2B5EF4-FFF2-40B4-BE49-F238E27FC236}">
                <a16:creationId xmlns:a16="http://schemas.microsoft.com/office/drawing/2014/main" id="{9AA10A46-9019-40B7-8911-39441C348A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DF7225-1657-4F5F-BA35-73173DCF149B}"/>
              </a:ext>
            </a:extLst>
          </p:cNvPr>
          <p:cNvSpPr>
            <a:spLocks noGrp="1"/>
          </p:cNvSpPr>
          <p:nvPr>
            <p:ph type="sldNum" sz="quarter" idx="12"/>
          </p:nvPr>
        </p:nvSpPr>
        <p:spPr/>
        <p:txBody>
          <a:bodyPr/>
          <a:lstStyle/>
          <a:p>
            <a:fld id="{775334F8-B456-4D2C-B6B6-BB4E8935ED8C}" type="slidenum">
              <a:rPr lang="zh-CN" altLang="en-US" smtClean="0"/>
              <a:t>‹#›</a:t>
            </a:fld>
            <a:endParaRPr lang="zh-CN" altLang="en-US" dirty="0"/>
          </a:p>
        </p:txBody>
      </p:sp>
    </p:spTree>
    <p:extLst>
      <p:ext uri="{BB962C8B-B14F-4D97-AF65-F5344CB8AC3E}">
        <p14:creationId xmlns:p14="http://schemas.microsoft.com/office/powerpoint/2010/main" val="192122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4AD1C-84BF-493A-B2BC-359EA8C1B78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8F1684B-5CDE-4FB5-8AFC-D12141B5F6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3FF633C-4A75-4944-AA76-21F4BE1EB609}"/>
              </a:ext>
            </a:extLst>
          </p:cNvPr>
          <p:cNvSpPr>
            <a:spLocks noGrp="1"/>
          </p:cNvSpPr>
          <p:nvPr>
            <p:ph type="dt" sz="half" idx="10"/>
          </p:nvPr>
        </p:nvSpPr>
        <p:spPr/>
        <p:txBody>
          <a:bodyPr/>
          <a:lstStyle/>
          <a:p>
            <a:fld id="{6DAF5CBE-256E-4439-B5A1-4C46324A59AF}" type="datetime1">
              <a:rPr lang="zh-CN" altLang="en-US" smtClean="0"/>
              <a:t>2020/10/23</a:t>
            </a:fld>
            <a:endParaRPr lang="zh-CN" altLang="en-US"/>
          </a:p>
        </p:txBody>
      </p:sp>
      <p:sp>
        <p:nvSpPr>
          <p:cNvPr id="5" name="页脚占位符 4">
            <a:extLst>
              <a:ext uri="{FF2B5EF4-FFF2-40B4-BE49-F238E27FC236}">
                <a16:creationId xmlns:a16="http://schemas.microsoft.com/office/drawing/2014/main" id="{628613B8-5C0E-490D-853C-97E700D846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4E3842-A3DF-4B05-B16A-CEDDC1BDCF1C}"/>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2792022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4B3E5-2076-449D-B7B2-C4CA532243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B6FB6D-608F-405F-8AFD-A0E62516C84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08291BF-177F-4BCB-8D75-2CE916AF10D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15A3177-F46D-4A5F-9125-4573EE1B1E03}"/>
              </a:ext>
            </a:extLst>
          </p:cNvPr>
          <p:cNvSpPr>
            <a:spLocks noGrp="1"/>
          </p:cNvSpPr>
          <p:nvPr>
            <p:ph type="dt" sz="half" idx="10"/>
          </p:nvPr>
        </p:nvSpPr>
        <p:spPr/>
        <p:txBody>
          <a:bodyPr/>
          <a:lstStyle/>
          <a:p>
            <a:fld id="{1AE17516-DD2D-45AB-A003-9B8DB85B6D9E}" type="datetime1">
              <a:rPr lang="zh-CN" altLang="en-US" smtClean="0"/>
              <a:t>2020/10/23</a:t>
            </a:fld>
            <a:endParaRPr lang="zh-CN" altLang="en-US"/>
          </a:p>
        </p:txBody>
      </p:sp>
      <p:sp>
        <p:nvSpPr>
          <p:cNvPr id="6" name="页脚占位符 5">
            <a:extLst>
              <a:ext uri="{FF2B5EF4-FFF2-40B4-BE49-F238E27FC236}">
                <a16:creationId xmlns:a16="http://schemas.microsoft.com/office/drawing/2014/main" id="{92EA080E-E688-4A4F-BE5A-C39813CBCE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E6298A-1160-4B2B-B6F4-F9596E8ABB30}"/>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1282599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681C6-99CA-4894-8627-17193B97604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974E17-EF25-4E70-BCA0-90DF07C15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685D94B-4A78-4275-B218-D105CA527AA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0218EB3-C27A-4F06-9B9E-951A84AAF4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DD055C0-DD9D-4AE7-8151-DA4D006202C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52A9ACE-E2F0-4485-8D20-573EE0941F14}"/>
              </a:ext>
            </a:extLst>
          </p:cNvPr>
          <p:cNvSpPr>
            <a:spLocks noGrp="1"/>
          </p:cNvSpPr>
          <p:nvPr>
            <p:ph type="dt" sz="half" idx="10"/>
          </p:nvPr>
        </p:nvSpPr>
        <p:spPr/>
        <p:txBody>
          <a:bodyPr/>
          <a:lstStyle/>
          <a:p>
            <a:fld id="{ED21BAAA-C460-4A20-9A94-28A603A090C0}" type="datetime1">
              <a:rPr lang="zh-CN" altLang="en-US" smtClean="0"/>
              <a:t>2020/10/23</a:t>
            </a:fld>
            <a:endParaRPr lang="zh-CN" altLang="en-US"/>
          </a:p>
        </p:txBody>
      </p:sp>
      <p:sp>
        <p:nvSpPr>
          <p:cNvPr id="8" name="页脚占位符 7">
            <a:extLst>
              <a:ext uri="{FF2B5EF4-FFF2-40B4-BE49-F238E27FC236}">
                <a16:creationId xmlns:a16="http://schemas.microsoft.com/office/drawing/2014/main" id="{E901A6B3-C0A1-45DA-8B05-E489DA963E2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18CEB8B-CCE7-4BCE-8EC5-4E8C0FA1FCF6}"/>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368776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54ABD-C4E0-47D9-AD85-1E77F6B0F1E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BCDBF0-EB27-4819-8172-AFE5E2FAF6EB}"/>
              </a:ext>
            </a:extLst>
          </p:cNvPr>
          <p:cNvSpPr>
            <a:spLocks noGrp="1"/>
          </p:cNvSpPr>
          <p:nvPr>
            <p:ph type="dt" sz="half" idx="10"/>
          </p:nvPr>
        </p:nvSpPr>
        <p:spPr/>
        <p:txBody>
          <a:bodyPr/>
          <a:lstStyle/>
          <a:p>
            <a:fld id="{6760FB05-9225-4CD7-8944-551AF5EAA7AC}" type="datetime1">
              <a:rPr lang="zh-CN" altLang="en-US" smtClean="0"/>
              <a:t>2020/10/23</a:t>
            </a:fld>
            <a:endParaRPr lang="zh-CN" altLang="en-US"/>
          </a:p>
        </p:txBody>
      </p:sp>
      <p:sp>
        <p:nvSpPr>
          <p:cNvPr id="4" name="页脚占位符 3">
            <a:extLst>
              <a:ext uri="{FF2B5EF4-FFF2-40B4-BE49-F238E27FC236}">
                <a16:creationId xmlns:a16="http://schemas.microsoft.com/office/drawing/2014/main" id="{0FFA78E4-F073-4CC5-9F7D-3C25DA853B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B8529E3-AEA1-4058-BE66-2F027478CB75}"/>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89595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37AE9E-C621-4766-84DC-95A4948BB55D}"/>
              </a:ext>
            </a:extLst>
          </p:cNvPr>
          <p:cNvSpPr>
            <a:spLocks noGrp="1"/>
          </p:cNvSpPr>
          <p:nvPr>
            <p:ph type="dt" sz="half" idx="10"/>
          </p:nvPr>
        </p:nvSpPr>
        <p:spPr/>
        <p:txBody>
          <a:bodyPr/>
          <a:lstStyle/>
          <a:p>
            <a:fld id="{DF7A795F-9A67-4E19-A0CA-82B2591426A6}" type="datetime1">
              <a:rPr lang="zh-CN" altLang="en-US" smtClean="0"/>
              <a:t>2020/10/23</a:t>
            </a:fld>
            <a:endParaRPr lang="zh-CN" altLang="en-US"/>
          </a:p>
        </p:txBody>
      </p:sp>
      <p:sp>
        <p:nvSpPr>
          <p:cNvPr id="3" name="页脚占位符 2">
            <a:extLst>
              <a:ext uri="{FF2B5EF4-FFF2-40B4-BE49-F238E27FC236}">
                <a16:creationId xmlns:a16="http://schemas.microsoft.com/office/drawing/2014/main" id="{E1F873C0-364C-49D7-929C-8BAE9F77FC6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7F60988-FE65-4727-9F18-899F4AAA922D}"/>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2625595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44A92-9316-445C-B934-6CC0C6F439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36369A6-BC57-4B26-B3DF-5261C81C4B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A900A8A-86CB-4556-BBBC-E83036C536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95BF0F0-F254-4313-906A-63CAC83364CC}"/>
              </a:ext>
            </a:extLst>
          </p:cNvPr>
          <p:cNvSpPr>
            <a:spLocks noGrp="1"/>
          </p:cNvSpPr>
          <p:nvPr>
            <p:ph type="dt" sz="half" idx="10"/>
          </p:nvPr>
        </p:nvSpPr>
        <p:spPr/>
        <p:txBody>
          <a:bodyPr/>
          <a:lstStyle/>
          <a:p>
            <a:fld id="{10BE3AE2-2B65-4FC4-8731-8B86742534A6}" type="datetime1">
              <a:rPr lang="zh-CN" altLang="en-US" smtClean="0"/>
              <a:t>2020/10/23</a:t>
            </a:fld>
            <a:endParaRPr lang="zh-CN" altLang="en-US"/>
          </a:p>
        </p:txBody>
      </p:sp>
      <p:sp>
        <p:nvSpPr>
          <p:cNvPr id="6" name="页脚占位符 5">
            <a:extLst>
              <a:ext uri="{FF2B5EF4-FFF2-40B4-BE49-F238E27FC236}">
                <a16:creationId xmlns:a16="http://schemas.microsoft.com/office/drawing/2014/main" id="{3051597A-E79B-44EB-B067-2FEC550D98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BB4F09-0BE3-4D50-976A-55B4E4A623B7}"/>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37969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1FDDAE-3811-47F7-AC35-B9179CE1AD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66D08AE-7F5E-4484-B0B5-BB320DF725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C1F862-42D8-4E44-A9EC-620B7924C6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9E8FCE4-4AF0-4D80-9CC5-98F6E64832AF}"/>
              </a:ext>
            </a:extLst>
          </p:cNvPr>
          <p:cNvSpPr>
            <a:spLocks noGrp="1"/>
          </p:cNvSpPr>
          <p:nvPr>
            <p:ph type="dt" sz="half" idx="10"/>
          </p:nvPr>
        </p:nvSpPr>
        <p:spPr/>
        <p:txBody>
          <a:bodyPr/>
          <a:lstStyle/>
          <a:p>
            <a:fld id="{3788829A-88B9-4BDF-82AE-A6B0D7FBE5E0}" type="datetime1">
              <a:rPr lang="zh-CN" altLang="en-US" smtClean="0"/>
              <a:t>2020/10/23</a:t>
            </a:fld>
            <a:endParaRPr lang="zh-CN" altLang="en-US"/>
          </a:p>
        </p:txBody>
      </p:sp>
      <p:sp>
        <p:nvSpPr>
          <p:cNvPr id="6" name="页脚占位符 5">
            <a:extLst>
              <a:ext uri="{FF2B5EF4-FFF2-40B4-BE49-F238E27FC236}">
                <a16:creationId xmlns:a16="http://schemas.microsoft.com/office/drawing/2014/main" id="{19AF2026-89AA-4000-B1FE-EA4759702C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7B170F-37CC-4190-81BE-924408E3A0EA}"/>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144869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D14C1E-B3F8-4043-A656-6979E1107D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B13E6E8-D7F4-4E1F-A53E-BDA4316363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99ADD1-CDE5-40A8-8B9E-5CF5FF1F83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D1992-018F-4C3E-97AC-BDF9A7AFECC8}" type="datetime1">
              <a:rPr lang="zh-CN" altLang="en-US" smtClean="0"/>
              <a:t>2020/10/23</a:t>
            </a:fld>
            <a:endParaRPr lang="zh-CN" altLang="en-US"/>
          </a:p>
        </p:txBody>
      </p:sp>
      <p:sp>
        <p:nvSpPr>
          <p:cNvPr id="5" name="页脚占位符 4">
            <a:extLst>
              <a:ext uri="{FF2B5EF4-FFF2-40B4-BE49-F238E27FC236}">
                <a16:creationId xmlns:a16="http://schemas.microsoft.com/office/drawing/2014/main" id="{593EB9DC-A2D2-43F6-A706-A71C6E122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E69EB6F-A1C8-44E1-A07D-BCFB6A3735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1477277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81F04-AA5D-4C19-BC08-5732A09848BD}"/>
              </a:ext>
            </a:extLst>
          </p:cNvPr>
          <p:cNvSpPr>
            <a:spLocks noGrp="1"/>
          </p:cNvSpPr>
          <p:nvPr>
            <p:ph type="ctrTitle"/>
          </p:nvPr>
        </p:nvSpPr>
        <p:spPr>
          <a:xfrm>
            <a:off x="1758043" y="1024392"/>
            <a:ext cx="9144000" cy="2387600"/>
          </a:xfrm>
        </p:spPr>
        <p:txBody>
          <a:bodyPr>
            <a:normAutofit/>
          </a:bodyPr>
          <a:lstStyle/>
          <a:p>
            <a:pPr>
              <a:lnSpc>
                <a:spcPct val="150000"/>
              </a:lnSpc>
            </a:pPr>
            <a:r>
              <a:rPr lang="en-US" altLang="zh-CN" sz="4400" dirty="0">
                <a:latin typeface="Times New Roman" panose="02020603050405020304" pitchFamily="18" charset="0"/>
                <a:cs typeface="Times New Roman" panose="02020603050405020304" pitchFamily="18" charset="0"/>
              </a:rPr>
              <a:t>Lecture 6</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Fall 2020</a:t>
            </a:r>
            <a:br>
              <a:rPr lang="en-US" altLang="zh-CN" sz="4400" dirty="0">
                <a:latin typeface="Times New Roman" panose="02020603050405020304" pitchFamily="18" charset="0"/>
                <a:cs typeface="Times New Roman" panose="02020603050405020304" pitchFamily="18" charset="0"/>
              </a:rPr>
            </a:br>
            <a:r>
              <a:rPr lang="zh-CN" altLang="en-US" sz="4400" dirty="0">
                <a:latin typeface="Times New Roman" panose="02020603050405020304" pitchFamily="18" charset="0"/>
                <a:ea typeface="微软雅黑" panose="020B0503020204020204" pitchFamily="34" charset="-122"/>
                <a:cs typeface="Times New Roman" panose="02020603050405020304" pitchFamily="18" charset="0"/>
              </a:rPr>
              <a:t>数据库系统实验</a:t>
            </a:r>
          </a:p>
        </p:txBody>
      </p:sp>
      <p:sp>
        <p:nvSpPr>
          <p:cNvPr id="3" name="副标题 2">
            <a:extLst>
              <a:ext uri="{FF2B5EF4-FFF2-40B4-BE49-F238E27FC236}">
                <a16:creationId xmlns:a16="http://schemas.microsoft.com/office/drawing/2014/main" id="{B5A77075-06C3-4569-97CC-7A42E09DD2EB}"/>
              </a:ext>
            </a:extLst>
          </p:cNvPr>
          <p:cNvSpPr>
            <a:spLocks noGrp="1"/>
          </p:cNvSpPr>
          <p:nvPr>
            <p:ph type="subTitle" idx="1"/>
          </p:nvPr>
        </p:nvSpPr>
        <p:spPr>
          <a:xfrm>
            <a:off x="1524000" y="3602037"/>
            <a:ext cx="9612086" cy="2423205"/>
          </a:xfrm>
        </p:spPr>
        <p:txBody>
          <a:bodyPr>
            <a:normAutofit/>
          </a:bodyPr>
          <a:lstStyle/>
          <a:p>
            <a:endParaRPr lang="en-US" altLang="zh-CN" sz="2800" dirty="0">
              <a:latin typeface="Times New Roman" panose="02020603050405020304" pitchFamily="18" charset="0"/>
              <a:cs typeface="Times New Roman" panose="02020603050405020304" pitchFamily="18" charset="0"/>
            </a:endParaRPr>
          </a:p>
          <a:p>
            <a:r>
              <a:rPr lang="en-US" altLang="zh-CN" sz="2800" dirty="0" err="1">
                <a:latin typeface="Times New Roman" panose="02020603050405020304" pitchFamily="18" charset="0"/>
                <a:cs typeface="Times New Roman" panose="02020603050405020304" pitchFamily="18" charset="0"/>
              </a:rPr>
              <a:t>Yubao</a:t>
            </a:r>
            <a:r>
              <a:rPr lang="en-US" altLang="zh-CN" sz="2800" dirty="0">
                <a:latin typeface="Times New Roman" panose="02020603050405020304" pitchFamily="18" charset="0"/>
                <a:cs typeface="Times New Roman" panose="02020603050405020304" pitchFamily="18" charset="0"/>
              </a:rPr>
              <a:t> Liu (</a:t>
            </a:r>
            <a:r>
              <a:rPr lang="zh-CN" altLang="en-US" sz="2800" dirty="0">
                <a:latin typeface="Times New Roman" panose="02020603050405020304" pitchFamily="18" charset="0"/>
                <a:cs typeface="Times New Roman" panose="02020603050405020304" pitchFamily="18" charset="0"/>
              </a:rPr>
              <a:t>刘玉葆）</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School  of Data and Computer Science</a:t>
            </a:r>
          </a:p>
          <a:p>
            <a:r>
              <a:rPr lang="en-US" altLang="zh-CN" sz="2800" dirty="0">
                <a:latin typeface="Times New Roman" panose="02020603050405020304" pitchFamily="18" charset="0"/>
                <a:cs typeface="Times New Roman" panose="02020603050405020304" pitchFamily="18" charset="0"/>
              </a:rPr>
              <a:t>Sun </a:t>
            </a:r>
            <a:r>
              <a:rPr lang="en-US" altLang="zh-CN" sz="2800" dirty="0" err="1">
                <a:latin typeface="Times New Roman" panose="02020603050405020304" pitchFamily="18" charset="0"/>
                <a:cs typeface="Times New Roman" panose="02020603050405020304" pitchFamily="18" charset="0"/>
              </a:rPr>
              <a:t>Yat-sen</a:t>
            </a:r>
            <a:r>
              <a:rPr lang="en-US" altLang="zh-CN" sz="2800" dirty="0">
                <a:latin typeface="Times New Roman" panose="02020603050405020304" pitchFamily="18" charset="0"/>
                <a:cs typeface="Times New Roman" panose="02020603050405020304" pitchFamily="18" charset="0"/>
              </a:rPr>
              <a:t> University</a:t>
            </a:r>
          </a:p>
          <a:p>
            <a:endParaRPr lang="zh-CN" altLang="en-US" sz="1800" dirty="0"/>
          </a:p>
        </p:txBody>
      </p:sp>
    </p:spTree>
    <p:extLst>
      <p:ext uri="{BB962C8B-B14F-4D97-AF65-F5344CB8AC3E}">
        <p14:creationId xmlns:p14="http://schemas.microsoft.com/office/powerpoint/2010/main" val="3019149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9</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830997"/>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创建一个</a:t>
            </a:r>
            <a:r>
              <a:rPr lang="zh-CN" altLang="en-US" sz="2400" b="1" dirty="0">
                <a:latin typeface="微软雅黑" panose="020B0503020204020204" pitchFamily="34" charset="-122"/>
                <a:ea typeface="微软雅黑" panose="020B0503020204020204" pitchFamily="34" charset="-122"/>
              </a:rPr>
              <a:t>基于视图的视图</a:t>
            </a:r>
            <a:r>
              <a:rPr lang="en-US" altLang="zh-CN" sz="2400" dirty="0">
                <a:latin typeface="微软雅黑" panose="020B0503020204020204" pitchFamily="34" charset="-122"/>
                <a:ea typeface="微软雅黑" panose="020B0503020204020204" pitchFamily="34" charset="-122"/>
              </a:rPr>
              <a:t>S_C_S</a:t>
            </a:r>
            <a:r>
              <a:rPr lang="zh-CN" altLang="en-US" sz="2400" dirty="0">
                <a:latin typeface="微软雅黑" panose="020B0503020204020204" pitchFamily="34" charset="-122"/>
                <a:ea typeface="微软雅黑" panose="020B0503020204020204" pitchFamily="34" charset="-122"/>
              </a:rPr>
              <a:t>，基于（</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）中建立的视图，定义一个包括学生编号，学生所选课程数目和平均成绩的视图。</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CC74DB1-E876-47BA-B2E8-84ED6F6422E0}"/>
              </a:ext>
            </a:extLst>
          </p:cNvPr>
          <p:cNvPicPr>
            <a:picLocks noChangeAspect="1"/>
          </p:cNvPicPr>
          <p:nvPr/>
        </p:nvPicPr>
        <p:blipFill>
          <a:blip r:embed="rId2"/>
          <a:stretch>
            <a:fillRect/>
          </a:stretch>
        </p:blipFill>
        <p:spPr>
          <a:xfrm>
            <a:off x="1206498" y="2219384"/>
            <a:ext cx="6512188" cy="3796406"/>
          </a:xfrm>
          <a:prstGeom prst="rect">
            <a:avLst/>
          </a:prstGeom>
        </p:spPr>
      </p:pic>
      <p:sp>
        <p:nvSpPr>
          <p:cNvPr id="4" name="矩形 3">
            <a:extLst>
              <a:ext uri="{FF2B5EF4-FFF2-40B4-BE49-F238E27FC236}">
                <a16:creationId xmlns:a16="http://schemas.microsoft.com/office/drawing/2014/main" id="{D1B5C295-D5B0-4704-A223-20AD7BFD27BF}"/>
              </a:ext>
            </a:extLst>
          </p:cNvPr>
          <p:cNvSpPr/>
          <p:nvPr/>
        </p:nvSpPr>
        <p:spPr>
          <a:xfrm>
            <a:off x="2823411" y="3192379"/>
            <a:ext cx="368968" cy="2566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4574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10</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461665"/>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查询所有选修课程</a:t>
            </a:r>
            <a:r>
              <a:rPr lang="en-US" altLang="zh-CN" sz="2400" dirty="0">
                <a:latin typeface="微软雅黑" panose="020B0503020204020204" pitchFamily="34" charset="-122"/>
                <a:ea typeface="微软雅黑" panose="020B0503020204020204" pitchFamily="34" charset="-122"/>
              </a:rPr>
              <a:t>Software Engineering</a:t>
            </a:r>
            <a:r>
              <a:rPr lang="zh-CN" altLang="en-US" sz="2400" dirty="0">
                <a:latin typeface="微软雅黑" panose="020B0503020204020204" pitchFamily="34" charset="-122"/>
                <a:ea typeface="微软雅黑" panose="020B0503020204020204" pitchFamily="34" charset="-122"/>
              </a:rPr>
              <a:t>的学生姓名。</a:t>
            </a:r>
            <a:endParaRPr lang="en-US" altLang="zh-CN" sz="24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CF6AC374-2035-43B0-85A3-06AAB9CF0157}"/>
              </a:ext>
            </a:extLst>
          </p:cNvPr>
          <p:cNvPicPr>
            <a:picLocks noChangeAspect="1"/>
          </p:cNvPicPr>
          <p:nvPr/>
        </p:nvPicPr>
        <p:blipFill>
          <a:blip r:embed="rId2"/>
          <a:stretch>
            <a:fillRect/>
          </a:stretch>
        </p:blipFill>
        <p:spPr>
          <a:xfrm>
            <a:off x="1206498" y="2053739"/>
            <a:ext cx="5823026" cy="3155410"/>
          </a:xfrm>
          <a:prstGeom prst="rect">
            <a:avLst/>
          </a:prstGeom>
        </p:spPr>
      </p:pic>
      <p:sp>
        <p:nvSpPr>
          <p:cNvPr id="11" name="文本框 10">
            <a:extLst>
              <a:ext uri="{FF2B5EF4-FFF2-40B4-BE49-F238E27FC236}">
                <a16:creationId xmlns:a16="http://schemas.microsoft.com/office/drawing/2014/main" id="{71A256CF-D13D-4FB8-8A8D-6017927C5B35}"/>
              </a:ext>
            </a:extLst>
          </p:cNvPr>
          <p:cNvSpPr txBox="1"/>
          <p:nvPr/>
        </p:nvSpPr>
        <p:spPr>
          <a:xfrm>
            <a:off x="7338360" y="2071773"/>
            <a:ext cx="4580923"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注意：视图的查询操作与基本表查询操作相同。</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但由于视图本身已经是由单表或多表映射而成的虚表，所以</a:t>
            </a:r>
            <a:r>
              <a:rPr lang="zh-CN" altLang="en-US" sz="2000" b="1" dirty="0">
                <a:latin typeface="微软雅黑" panose="020B0503020204020204" pitchFamily="34" charset="-122"/>
                <a:ea typeface="微软雅黑" panose="020B0503020204020204" pitchFamily="34" charset="-122"/>
              </a:rPr>
              <a:t>一般不再将视图与其他表做连接查询。</a:t>
            </a:r>
          </a:p>
        </p:txBody>
      </p:sp>
    </p:spTree>
    <p:extLst>
      <p:ext uri="{BB962C8B-B14F-4D97-AF65-F5344CB8AC3E}">
        <p14:creationId xmlns:p14="http://schemas.microsoft.com/office/powerpoint/2010/main" val="2398291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11</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1200329"/>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插入元祖</a:t>
            </a:r>
            <a:r>
              <a:rPr lang="en-US" altLang="zh-CN" sz="2400" dirty="0">
                <a:latin typeface="微软雅黑" panose="020B0503020204020204" pitchFamily="34" charset="-122"/>
                <a:ea typeface="微软雅黑" panose="020B0503020204020204" pitchFamily="34" charset="-122"/>
              </a:rPr>
              <a:t> (‘600000000’,‘823069829’,‘10010’,59) </a:t>
            </a:r>
            <a:r>
              <a:rPr lang="zh-CN" altLang="en-US" sz="2400" dirty="0">
                <a:latin typeface="微软雅黑" panose="020B0503020204020204" pitchFamily="34" charset="-122"/>
                <a:ea typeface="微软雅黑" panose="020B0503020204020204" pitchFamily="34" charset="-122"/>
              </a:rPr>
              <a:t>到视图</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中。</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若视图</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定义中存在</a:t>
            </a:r>
            <a:r>
              <a:rPr lang="en-US" altLang="zh-CN" sz="2400" dirty="0">
                <a:latin typeface="微软雅黑" panose="020B0503020204020204" pitchFamily="34" charset="-122"/>
                <a:ea typeface="微软雅黑" panose="020B0503020204020204" pitchFamily="34" charset="-122"/>
              </a:rPr>
              <a:t>WITH CHECK OPTION</a:t>
            </a:r>
            <a:r>
              <a:rPr lang="zh-CN" altLang="en-US" sz="2400" dirty="0">
                <a:latin typeface="微软雅黑" panose="020B0503020204020204" pitchFamily="34" charset="-122"/>
                <a:ea typeface="微软雅黑" panose="020B0503020204020204" pitchFamily="34" charset="-122"/>
              </a:rPr>
              <a:t>，会对插入操作有何影响？</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71A256CF-D13D-4FB8-8A8D-6017927C5B35}"/>
              </a:ext>
            </a:extLst>
          </p:cNvPr>
          <p:cNvSpPr txBox="1"/>
          <p:nvPr/>
        </p:nvSpPr>
        <p:spPr>
          <a:xfrm>
            <a:off x="838200" y="5160387"/>
            <a:ext cx="10985502"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视图</a:t>
            </a:r>
            <a:r>
              <a:rPr lang="en-US" altLang="zh-CN" sz="2000" dirty="0">
                <a:latin typeface="微软雅黑" panose="020B0503020204020204" pitchFamily="34" charset="-122"/>
                <a:ea typeface="微软雅黑" panose="020B0503020204020204" pitchFamily="34" charset="-122"/>
              </a:rPr>
              <a:t>CS</a:t>
            </a:r>
            <a:r>
              <a:rPr lang="zh-CN" altLang="en-US" sz="2000" dirty="0">
                <a:latin typeface="微软雅黑" panose="020B0503020204020204" pitchFamily="34" charset="-122"/>
                <a:ea typeface="微软雅黑" panose="020B0503020204020204" pitchFamily="34" charset="-122"/>
              </a:rPr>
              <a:t>中没有</a:t>
            </a:r>
            <a:r>
              <a:rPr lang="en-US" altLang="zh-CN" sz="2000" dirty="0">
                <a:latin typeface="微软雅黑" panose="020B0503020204020204" pitchFamily="34" charset="-122"/>
                <a:ea typeface="微软雅黑" panose="020B0503020204020204" pitchFamily="34" charset="-122"/>
              </a:rPr>
              <a:t>WITH CHECK OPTION</a:t>
            </a:r>
            <a:r>
              <a:rPr lang="zh-CN" altLang="en-US" sz="2000" dirty="0">
                <a:latin typeface="微软雅黑" panose="020B0503020204020204" pitchFamily="34" charset="-122"/>
                <a:ea typeface="微软雅黑" panose="020B0503020204020204" pitchFamily="34" charset="-122"/>
              </a:rPr>
              <a:t>时，插入成功。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并且在基本表</a:t>
            </a:r>
            <a:r>
              <a:rPr lang="en-US" altLang="zh-CN" sz="2000" dirty="0">
                <a:latin typeface="微软雅黑" panose="020B0503020204020204" pitchFamily="34" charset="-122"/>
                <a:ea typeface="微软雅黑" panose="020B0503020204020204" pitchFamily="34" charset="-122"/>
              </a:rPr>
              <a:t>CHOICES</a:t>
            </a:r>
            <a:r>
              <a:rPr lang="zh-CN" altLang="en-US" sz="2000" dirty="0">
                <a:latin typeface="微软雅黑" panose="020B0503020204020204" pitchFamily="34" charset="-122"/>
                <a:ea typeface="微软雅黑" panose="020B0503020204020204" pitchFamily="34" charset="-122"/>
              </a:rPr>
              <a:t>中也相应插入该元组</a:t>
            </a:r>
            <a:r>
              <a:rPr lang="en-US" altLang="zh-CN" sz="2000" dirty="0">
                <a:latin typeface="微软雅黑" panose="020B0503020204020204" pitchFamily="34" charset="-122"/>
                <a:ea typeface="微软雅黑" panose="020B0503020204020204" pitchFamily="34" charset="-122"/>
              </a:rPr>
              <a:t>('600000000','823069829’,’NULL’, '10010',59)</a:t>
            </a:r>
            <a:endParaRPr lang="zh-CN" altLang="en-US" sz="20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9C72058B-79D7-43C6-AD23-AB77299CB75F}"/>
              </a:ext>
            </a:extLst>
          </p:cNvPr>
          <p:cNvPicPr>
            <a:picLocks noChangeAspect="1"/>
          </p:cNvPicPr>
          <p:nvPr/>
        </p:nvPicPr>
        <p:blipFill>
          <a:blip r:embed="rId2"/>
          <a:stretch>
            <a:fillRect/>
          </a:stretch>
        </p:blipFill>
        <p:spPr>
          <a:xfrm>
            <a:off x="1239250" y="2149640"/>
            <a:ext cx="4960402" cy="2598819"/>
          </a:xfrm>
          <a:prstGeom prst="rect">
            <a:avLst/>
          </a:prstGeom>
        </p:spPr>
      </p:pic>
      <p:pic>
        <p:nvPicPr>
          <p:cNvPr id="4" name="图片 3">
            <a:extLst>
              <a:ext uri="{FF2B5EF4-FFF2-40B4-BE49-F238E27FC236}">
                <a16:creationId xmlns:a16="http://schemas.microsoft.com/office/drawing/2014/main" id="{0DEEB7BC-0E92-4CFB-8BED-3DD6D0449B69}"/>
              </a:ext>
            </a:extLst>
          </p:cNvPr>
          <p:cNvPicPr>
            <a:picLocks noChangeAspect="1"/>
          </p:cNvPicPr>
          <p:nvPr/>
        </p:nvPicPr>
        <p:blipFill>
          <a:blip r:embed="rId3"/>
          <a:stretch>
            <a:fillRect/>
          </a:stretch>
        </p:blipFill>
        <p:spPr>
          <a:xfrm>
            <a:off x="7142075" y="2250976"/>
            <a:ext cx="3814680" cy="2322850"/>
          </a:xfrm>
          <a:prstGeom prst="rect">
            <a:avLst/>
          </a:prstGeom>
        </p:spPr>
      </p:pic>
      <p:sp>
        <p:nvSpPr>
          <p:cNvPr id="7" name="箭头: 右 6">
            <a:extLst>
              <a:ext uri="{FF2B5EF4-FFF2-40B4-BE49-F238E27FC236}">
                <a16:creationId xmlns:a16="http://schemas.microsoft.com/office/drawing/2014/main" id="{779867E2-C417-49A4-ACB3-55FD1B2F4AD0}"/>
              </a:ext>
            </a:extLst>
          </p:cNvPr>
          <p:cNvSpPr/>
          <p:nvPr/>
        </p:nvSpPr>
        <p:spPr>
          <a:xfrm>
            <a:off x="6384755" y="3641555"/>
            <a:ext cx="577516" cy="288758"/>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5637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12</a:t>
            </a:fld>
            <a:endParaRPr lang="zh-CN" altLang="en-US" dirty="0"/>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若视图</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定义中存在</a:t>
            </a:r>
            <a:r>
              <a:rPr lang="en-US" altLang="zh-CN" sz="2400" dirty="0">
                <a:latin typeface="微软雅黑" panose="020B0503020204020204" pitchFamily="34" charset="-122"/>
                <a:ea typeface="微软雅黑" panose="020B0503020204020204" pitchFamily="34" charset="-122"/>
              </a:rPr>
              <a:t>WITH CHECK OPTION</a:t>
            </a:r>
            <a:r>
              <a:rPr lang="zh-CN" altLang="en-US" sz="2400" dirty="0">
                <a:latin typeface="微软雅黑" panose="020B0503020204020204" pitchFamily="34" charset="-122"/>
                <a:ea typeface="微软雅黑" panose="020B0503020204020204" pitchFamily="34" charset="-122"/>
              </a:rPr>
              <a:t>，则数据插入失败。</a:t>
            </a:r>
            <a:endParaRPr lang="en-US" altLang="zh-CN" sz="24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71A256CF-D13D-4FB8-8A8D-6017927C5B35}"/>
              </a:ext>
            </a:extLst>
          </p:cNvPr>
          <p:cNvSpPr txBox="1"/>
          <p:nvPr/>
        </p:nvSpPr>
        <p:spPr>
          <a:xfrm>
            <a:off x="838200" y="4857652"/>
            <a:ext cx="10825480"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数据插入失败的原因：</a:t>
            </a:r>
            <a:r>
              <a:rPr lang="en-US" altLang="zh-CN" sz="2000" dirty="0">
                <a:latin typeface="微软雅黑" panose="020B0503020204020204" pitchFamily="34" charset="-122"/>
                <a:ea typeface="微软雅黑" panose="020B0503020204020204" pitchFamily="34" charset="-122"/>
              </a:rPr>
              <a:t>WITH CHECK OPTION</a:t>
            </a:r>
            <a:r>
              <a:rPr lang="zh-CN" altLang="en-US" sz="2000" dirty="0">
                <a:latin typeface="微软雅黑" panose="020B0503020204020204" pitchFamily="34" charset="-122"/>
                <a:ea typeface="微软雅黑" panose="020B0503020204020204" pitchFamily="34" charset="-122"/>
              </a:rPr>
              <a:t>会对插入或更新操作进行检查，由于新插入操作</a:t>
            </a:r>
            <a:r>
              <a:rPr lang="en-US" altLang="zh-CN" sz="2000" dirty="0">
                <a:latin typeface="微软雅黑" panose="020B0503020204020204" pitchFamily="34" charset="-122"/>
                <a:ea typeface="微软雅黑" panose="020B0503020204020204" pitchFamily="34" charset="-122"/>
              </a:rPr>
              <a:t>score=59</a:t>
            </a:r>
            <a:r>
              <a:rPr lang="zh-CN" altLang="en-US" sz="2000" dirty="0">
                <a:latin typeface="微软雅黑" panose="020B0503020204020204" pitchFamily="34" charset="-122"/>
                <a:ea typeface="微软雅黑" panose="020B0503020204020204" pitchFamily="34" charset="-122"/>
              </a:rPr>
              <a:t>，不满足视图</a:t>
            </a:r>
            <a:r>
              <a:rPr lang="en-US" altLang="zh-CN" sz="2000" dirty="0">
                <a:latin typeface="微软雅黑" panose="020B0503020204020204" pitchFamily="34" charset="-122"/>
                <a:ea typeface="微软雅黑" panose="020B0503020204020204" pitchFamily="34" charset="-122"/>
              </a:rPr>
              <a:t>CS</a:t>
            </a:r>
            <a:r>
              <a:rPr lang="zh-CN" altLang="en-US" sz="2000" dirty="0">
                <a:latin typeface="微软雅黑" panose="020B0503020204020204" pitchFamily="34" charset="-122"/>
                <a:ea typeface="微软雅黑" panose="020B0503020204020204" pitchFamily="34" charset="-122"/>
              </a:rPr>
              <a:t>定义“</a:t>
            </a:r>
            <a:r>
              <a:rPr lang="en-US" altLang="zh-CN" sz="2000" dirty="0">
                <a:latin typeface="微软雅黑" panose="020B0503020204020204" pitchFamily="34" charset="-122"/>
                <a:ea typeface="微软雅黑" panose="020B0503020204020204" pitchFamily="34" charset="-122"/>
              </a:rPr>
              <a:t>score&gt;60</a:t>
            </a:r>
            <a:r>
              <a:rPr lang="zh-CN" altLang="en-US" sz="2000" dirty="0">
                <a:latin typeface="微软雅黑" panose="020B0503020204020204" pitchFamily="34" charset="-122"/>
                <a:ea typeface="微软雅黑" panose="020B0503020204020204" pitchFamily="34" charset="-122"/>
              </a:rPr>
              <a:t>”的条件，所以数据插入失败。</a:t>
            </a:r>
          </a:p>
        </p:txBody>
      </p:sp>
      <p:sp>
        <p:nvSpPr>
          <p:cNvPr id="7" name="箭头: 右 6">
            <a:extLst>
              <a:ext uri="{FF2B5EF4-FFF2-40B4-BE49-F238E27FC236}">
                <a16:creationId xmlns:a16="http://schemas.microsoft.com/office/drawing/2014/main" id="{779867E2-C417-49A4-ACB3-55FD1B2F4AD0}"/>
              </a:ext>
            </a:extLst>
          </p:cNvPr>
          <p:cNvSpPr/>
          <p:nvPr/>
        </p:nvSpPr>
        <p:spPr>
          <a:xfrm>
            <a:off x="5518484" y="3163263"/>
            <a:ext cx="577516" cy="288758"/>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C404AF37-9488-4AA0-8697-93CCBA5A770B}"/>
              </a:ext>
            </a:extLst>
          </p:cNvPr>
          <p:cNvPicPr>
            <a:picLocks noChangeAspect="1"/>
          </p:cNvPicPr>
          <p:nvPr/>
        </p:nvPicPr>
        <p:blipFill>
          <a:blip r:embed="rId2"/>
          <a:stretch>
            <a:fillRect/>
          </a:stretch>
        </p:blipFill>
        <p:spPr>
          <a:xfrm>
            <a:off x="456660" y="1744756"/>
            <a:ext cx="4679135" cy="2819478"/>
          </a:xfrm>
          <a:prstGeom prst="rect">
            <a:avLst/>
          </a:prstGeom>
        </p:spPr>
      </p:pic>
      <p:pic>
        <p:nvPicPr>
          <p:cNvPr id="10" name="图片 9">
            <a:extLst>
              <a:ext uri="{FF2B5EF4-FFF2-40B4-BE49-F238E27FC236}">
                <a16:creationId xmlns:a16="http://schemas.microsoft.com/office/drawing/2014/main" id="{7C31BD28-05B4-4675-B95D-332EC960C191}"/>
              </a:ext>
            </a:extLst>
          </p:cNvPr>
          <p:cNvPicPr>
            <a:picLocks noChangeAspect="1"/>
          </p:cNvPicPr>
          <p:nvPr/>
        </p:nvPicPr>
        <p:blipFill>
          <a:blip r:embed="rId3"/>
          <a:stretch>
            <a:fillRect/>
          </a:stretch>
        </p:blipFill>
        <p:spPr>
          <a:xfrm>
            <a:off x="6435089" y="1744756"/>
            <a:ext cx="5220857" cy="2819478"/>
          </a:xfrm>
          <a:prstGeom prst="rect">
            <a:avLst/>
          </a:prstGeom>
        </p:spPr>
      </p:pic>
    </p:spTree>
    <p:extLst>
      <p:ext uri="{BB962C8B-B14F-4D97-AF65-F5344CB8AC3E}">
        <p14:creationId xmlns:p14="http://schemas.microsoft.com/office/powerpoint/2010/main" val="402852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13</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830997"/>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将视图</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包含定义</a:t>
            </a:r>
            <a:r>
              <a:rPr lang="en-US" altLang="zh-CN" sz="2400" dirty="0">
                <a:latin typeface="微软雅黑" panose="020B0503020204020204" pitchFamily="34" charset="-122"/>
                <a:ea typeface="微软雅黑" panose="020B0503020204020204" pitchFamily="34" charset="-122"/>
              </a:rPr>
              <a:t>WITH CHECK OPTION) </a:t>
            </a:r>
            <a:r>
              <a:rPr lang="zh-CN" altLang="en-US" sz="2400" dirty="0">
                <a:latin typeface="微软雅黑" panose="020B0503020204020204" pitchFamily="34" charset="-122"/>
                <a:ea typeface="微软雅黑" panose="020B0503020204020204" pitchFamily="34" charset="-122"/>
              </a:rPr>
              <a:t>中所有课程编号为</a:t>
            </a:r>
            <a:r>
              <a:rPr lang="en-US" altLang="zh-CN" sz="2400" dirty="0">
                <a:latin typeface="微软雅黑" panose="020B0503020204020204" pitchFamily="34" charset="-122"/>
                <a:ea typeface="微软雅黑" panose="020B0503020204020204" pitchFamily="34" charset="-122"/>
              </a:rPr>
              <a:t>10010</a:t>
            </a:r>
            <a:r>
              <a:rPr lang="zh-CN" altLang="en-US" sz="2400" dirty="0">
                <a:latin typeface="微软雅黑" panose="020B0503020204020204" pitchFamily="34" charset="-122"/>
                <a:ea typeface="微软雅黑" panose="020B0503020204020204" pitchFamily="34" charset="-122"/>
              </a:rPr>
              <a:t>的课程成绩都减五分，是否可以正确执行？</a:t>
            </a:r>
            <a:endParaRPr lang="en-US" altLang="zh-CN" sz="24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6B0D31E9-6004-4440-A86E-6234919CC962}"/>
              </a:ext>
            </a:extLst>
          </p:cNvPr>
          <p:cNvPicPr>
            <a:picLocks noChangeAspect="1"/>
          </p:cNvPicPr>
          <p:nvPr/>
        </p:nvPicPr>
        <p:blipFill>
          <a:blip r:embed="rId2"/>
          <a:stretch>
            <a:fillRect/>
          </a:stretch>
        </p:blipFill>
        <p:spPr>
          <a:xfrm>
            <a:off x="1206498" y="2169866"/>
            <a:ext cx="6370591" cy="3669460"/>
          </a:xfrm>
          <a:prstGeom prst="rect">
            <a:avLst/>
          </a:prstGeom>
        </p:spPr>
      </p:pic>
      <p:sp>
        <p:nvSpPr>
          <p:cNvPr id="12" name="文本框 11">
            <a:extLst>
              <a:ext uri="{FF2B5EF4-FFF2-40B4-BE49-F238E27FC236}">
                <a16:creationId xmlns:a16="http://schemas.microsoft.com/office/drawing/2014/main" id="{2F7C1135-2706-4410-B7DF-8C9C7D1F4558}"/>
              </a:ext>
            </a:extLst>
          </p:cNvPr>
          <p:cNvSpPr txBox="1"/>
          <p:nvPr/>
        </p:nvSpPr>
        <p:spPr>
          <a:xfrm>
            <a:off x="7779418" y="4004596"/>
            <a:ext cx="4405563"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因为有些</a:t>
            </a:r>
            <a:r>
              <a:rPr lang="en-US" altLang="zh-CN" sz="2000" dirty="0">
                <a:latin typeface="微软雅黑" panose="020B0503020204020204" pitchFamily="34" charset="-122"/>
                <a:ea typeface="微软雅黑" panose="020B0503020204020204" pitchFamily="34" charset="-122"/>
              </a:rPr>
              <a:t>score</a:t>
            </a:r>
            <a:r>
              <a:rPr lang="zh-CN" altLang="en-US" sz="2000" dirty="0">
                <a:latin typeface="微软雅黑" panose="020B0503020204020204" pitchFamily="34" charset="-122"/>
                <a:ea typeface="微软雅黑" panose="020B0503020204020204" pitchFamily="34" charset="-122"/>
              </a:rPr>
              <a:t>减</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分后，会</a:t>
            </a:r>
            <a:r>
              <a:rPr lang="en-US" altLang="zh-CN" sz="2000" dirty="0">
                <a:latin typeface="微软雅黑" panose="020B0503020204020204" pitchFamily="34" charset="-122"/>
                <a:ea typeface="微软雅黑" panose="020B0503020204020204" pitchFamily="34" charset="-122"/>
              </a:rPr>
              <a:t>&lt;60</a:t>
            </a:r>
            <a:r>
              <a:rPr lang="zh-CN" altLang="en-US" sz="2000" dirty="0">
                <a:latin typeface="微软雅黑" panose="020B0503020204020204" pitchFamily="34" charset="-122"/>
                <a:ea typeface="微软雅黑" panose="020B0503020204020204" pitchFamily="34" charset="-122"/>
              </a:rPr>
              <a:t>，不满足</a:t>
            </a:r>
            <a:r>
              <a:rPr lang="en-US" altLang="zh-CN" sz="2000" dirty="0">
                <a:latin typeface="微软雅黑" panose="020B0503020204020204" pitchFamily="34" charset="-122"/>
                <a:ea typeface="微软雅黑" panose="020B0503020204020204" pitchFamily="34" charset="-122"/>
              </a:rPr>
              <a:t>WITH CHECK OPTION</a:t>
            </a:r>
            <a:r>
              <a:rPr lang="zh-CN" altLang="en-US" sz="2000" dirty="0">
                <a:latin typeface="微软雅黑" panose="020B0503020204020204" pitchFamily="34" charset="-122"/>
                <a:ea typeface="微软雅黑" panose="020B0503020204020204" pitchFamily="34" charset="-122"/>
              </a:rPr>
              <a:t>的条件。所以数据更新失败。</a:t>
            </a:r>
          </a:p>
        </p:txBody>
      </p:sp>
    </p:spTree>
    <p:extLst>
      <p:ext uri="{BB962C8B-B14F-4D97-AF65-F5344CB8AC3E}">
        <p14:creationId xmlns:p14="http://schemas.microsoft.com/office/powerpoint/2010/main" val="3538793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14</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830997"/>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在视图</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包含</a:t>
            </a:r>
            <a:r>
              <a:rPr lang="en-US" altLang="zh-CN" sz="2400" dirty="0">
                <a:latin typeface="微软雅黑" panose="020B0503020204020204" pitchFamily="34" charset="-122"/>
                <a:ea typeface="微软雅黑" panose="020B0503020204020204" pitchFamily="34" charset="-122"/>
              </a:rPr>
              <a:t>WITH CHECK OPTION)</a:t>
            </a:r>
            <a:r>
              <a:rPr lang="zh-CN" altLang="en-US" sz="2400" dirty="0">
                <a:latin typeface="微软雅黑" panose="020B0503020204020204" pitchFamily="34" charset="-122"/>
                <a:ea typeface="微软雅黑" panose="020B0503020204020204" pitchFamily="34" charset="-122"/>
              </a:rPr>
              <a:t>中删除编号为</a:t>
            </a:r>
            <a:r>
              <a:rPr lang="en-US" altLang="zh-CN" sz="2400" dirty="0">
                <a:latin typeface="微软雅黑" panose="020B0503020204020204" pitchFamily="34" charset="-122"/>
                <a:ea typeface="微软雅黑" panose="020B0503020204020204" pitchFamily="34" charset="-122"/>
              </a:rPr>
              <a:t>‘804529880‘</a:t>
            </a:r>
            <a:r>
              <a:rPr lang="zh-CN" altLang="en-US" sz="2400" dirty="0">
                <a:latin typeface="微软雅黑" panose="020B0503020204020204" pitchFamily="34" charset="-122"/>
                <a:ea typeface="微软雅黑" panose="020B0503020204020204" pitchFamily="34" charset="-122"/>
              </a:rPr>
              <a:t>的学生记录。</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4A75704-3ECE-44D3-99F2-B730EE400094}"/>
              </a:ext>
            </a:extLst>
          </p:cNvPr>
          <p:cNvPicPr>
            <a:picLocks noChangeAspect="1"/>
          </p:cNvPicPr>
          <p:nvPr/>
        </p:nvPicPr>
        <p:blipFill>
          <a:blip r:embed="rId2"/>
          <a:stretch>
            <a:fillRect/>
          </a:stretch>
        </p:blipFill>
        <p:spPr>
          <a:xfrm>
            <a:off x="1206498" y="2230201"/>
            <a:ext cx="6734344" cy="3969431"/>
          </a:xfrm>
          <a:prstGeom prst="rect">
            <a:avLst/>
          </a:prstGeom>
        </p:spPr>
      </p:pic>
    </p:spTree>
    <p:extLst>
      <p:ext uri="{BB962C8B-B14F-4D97-AF65-F5344CB8AC3E}">
        <p14:creationId xmlns:p14="http://schemas.microsoft.com/office/powerpoint/2010/main" val="251613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15</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461665"/>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取消视图视图</a:t>
            </a:r>
            <a:r>
              <a:rPr lang="en-US" altLang="zh-CN" sz="2400" dirty="0">
                <a:latin typeface="微软雅黑" panose="020B0503020204020204" pitchFamily="34" charset="-122"/>
                <a:ea typeface="微软雅黑" panose="020B0503020204020204" pitchFamily="34" charset="-122"/>
              </a:rPr>
              <a:t>CS</a:t>
            </a:r>
          </a:p>
        </p:txBody>
      </p:sp>
      <p:pic>
        <p:nvPicPr>
          <p:cNvPr id="4" name="图片 3">
            <a:extLst>
              <a:ext uri="{FF2B5EF4-FFF2-40B4-BE49-F238E27FC236}">
                <a16:creationId xmlns:a16="http://schemas.microsoft.com/office/drawing/2014/main" id="{CB56FE3A-D924-44A1-9145-49E3B46B6464}"/>
              </a:ext>
            </a:extLst>
          </p:cNvPr>
          <p:cNvPicPr>
            <a:picLocks noChangeAspect="1"/>
          </p:cNvPicPr>
          <p:nvPr/>
        </p:nvPicPr>
        <p:blipFill>
          <a:blip r:embed="rId2"/>
          <a:stretch>
            <a:fillRect/>
          </a:stretch>
        </p:blipFill>
        <p:spPr>
          <a:xfrm>
            <a:off x="978568" y="1814314"/>
            <a:ext cx="5196765" cy="2007840"/>
          </a:xfrm>
          <a:prstGeom prst="rect">
            <a:avLst/>
          </a:prstGeom>
        </p:spPr>
      </p:pic>
      <p:pic>
        <p:nvPicPr>
          <p:cNvPr id="8" name="图片 7">
            <a:extLst>
              <a:ext uri="{FF2B5EF4-FFF2-40B4-BE49-F238E27FC236}">
                <a16:creationId xmlns:a16="http://schemas.microsoft.com/office/drawing/2014/main" id="{5DF1AFBE-3F04-4B75-A407-B020F93F58BA}"/>
              </a:ext>
            </a:extLst>
          </p:cNvPr>
          <p:cNvPicPr>
            <a:picLocks noChangeAspect="1"/>
          </p:cNvPicPr>
          <p:nvPr/>
        </p:nvPicPr>
        <p:blipFill>
          <a:blip r:embed="rId3"/>
          <a:stretch>
            <a:fillRect/>
          </a:stretch>
        </p:blipFill>
        <p:spPr>
          <a:xfrm>
            <a:off x="6791895" y="1742886"/>
            <a:ext cx="4871785" cy="2054490"/>
          </a:xfrm>
          <a:prstGeom prst="rect">
            <a:avLst/>
          </a:prstGeom>
        </p:spPr>
      </p:pic>
      <p:sp>
        <p:nvSpPr>
          <p:cNvPr id="9" name="箭头: 右 8">
            <a:extLst>
              <a:ext uri="{FF2B5EF4-FFF2-40B4-BE49-F238E27FC236}">
                <a16:creationId xmlns:a16="http://schemas.microsoft.com/office/drawing/2014/main" id="{110264D0-8A9C-4D81-B367-DF37B9A8EDAD}"/>
              </a:ext>
            </a:extLst>
          </p:cNvPr>
          <p:cNvSpPr/>
          <p:nvPr/>
        </p:nvSpPr>
        <p:spPr>
          <a:xfrm>
            <a:off x="6209787" y="2393665"/>
            <a:ext cx="511143" cy="336885"/>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53874BA3-A2F7-43D6-A739-6BD6B44D2FC1}"/>
              </a:ext>
            </a:extLst>
          </p:cNvPr>
          <p:cNvSpPr txBox="1"/>
          <p:nvPr/>
        </p:nvSpPr>
        <p:spPr>
          <a:xfrm>
            <a:off x="1206498" y="4100848"/>
            <a:ext cx="10147302"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注意：视图</a:t>
            </a:r>
            <a:r>
              <a:rPr lang="en-US" altLang="zh-CN" sz="2000" dirty="0">
                <a:latin typeface="微软雅黑" panose="020B0503020204020204" pitchFamily="34" charset="-122"/>
                <a:ea typeface="微软雅黑" panose="020B0503020204020204" pitchFamily="34" charset="-122"/>
              </a:rPr>
              <a:t>CS</a:t>
            </a:r>
            <a:r>
              <a:rPr lang="zh-CN" altLang="en-US" sz="2000" dirty="0">
                <a:latin typeface="微软雅黑" panose="020B0503020204020204" pitchFamily="34" charset="-122"/>
                <a:ea typeface="微软雅黑" panose="020B0503020204020204" pitchFamily="34" charset="-122"/>
              </a:rPr>
              <a:t>取消，那么由视图</a:t>
            </a:r>
            <a:r>
              <a:rPr lang="en-US" altLang="zh-CN" sz="2000" dirty="0">
                <a:latin typeface="微软雅黑" panose="020B0503020204020204" pitchFamily="34" charset="-122"/>
                <a:ea typeface="微软雅黑" panose="020B0503020204020204" pitchFamily="34" charset="-122"/>
              </a:rPr>
              <a:t>CS</a:t>
            </a:r>
            <a:r>
              <a:rPr lang="zh-CN" altLang="en-US" sz="2000" dirty="0">
                <a:latin typeface="微软雅黑" panose="020B0503020204020204" pitchFamily="34" charset="-122"/>
                <a:ea typeface="微软雅黑" panose="020B0503020204020204" pitchFamily="34" charset="-122"/>
              </a:rPr>
              <a:t>导出的视图</a:t>
            </a:r>
            <a:r>
              <a:rPr lang="en-US" altLang="zh-CN" sz="2000" dirty="0">
                <a:latin typeface="微软雅黑" panose="020B0503020204020204" pitchFamily="34" charset="-122"/>
                <a:ea typeface="微软雅黑" panose="020B0503020204020204" pitchFamily="34" charset="-122"/>
              </a:rPr>
              <a:t>S_C_S</a:t>
            </a:r>
            <a:r>
              <a:rPr lang="zh-CN" altLang="en-US" sz="2000" dirty="0">
                <a:latin typeface="微软雅黑" panose="020B0503020204020204" pitchFamily="34" charset="-122"/>
                <a:ea typeface="微软雅黑" panose="020B0503020204020204" pitchFamily="34" charset="-122"/>
              </a:rPr>
              <a:t>定义虽然还保留在数据字典里，但</a:t>
            </a:r>
            <a:r>
              <a:rPr lang="en-US" altLang="zh-CN" sz="2000" dirty="0">
                <a:latin typeface="微软雅黑" panose="020B0503020204020204" pitchFamily="34" charset="-122"/>
                <a:ea typeface="微软雅黑" panose="020B0503020204020204" pitchFamily="34" charset="-122"/>
              </a:rPr>
              <a:t>S_C_S</a:t>
            </a:r>
            <a:r>
              <a:rPr lang="zh-CN" altLang="en-US" sz="2000" dirty="0">
                <a:latin typeface="微软雅黑" panose="020B0503020204020204" pitchFamily="34" charset="-122"/>
                <a:ea typeface="微软雅黑" panose="020B0503020204020204" pitchFamily="34" charset="-122"/>
              </a:rPr>
              <a:t>已失效，需要</a:t>
            </a:r>
            <a:r>
              <a:rPr lang="en-US" altLang="zh-CN" sz="2000" dirty="0">
                <a:latin typeface="微软雅黑" panose="020B0503020204020204" pitchFamily="34" charset="-122"/>
                <a:ea typeface="微软雅黑" panose="020B0503020204020204" pitchFamily="34" charset="-122"/>
              </a:rPr>
              <a:t>drop view S_C_S</a:t>
            </a:r>
            <a:r>
              <a:rPr lang="zh-CN" altLang="en-US" sz="2000" dirty="0">
                <a:latin typeface="微软雅黑" panose="020B0503020204020204" pitchFamily="34" charset="-122"/>
                <a:ea typeface="微软雅黑" panose="020B0503020204020204" pitchFamily="34" charset="-122"/>
              </a:rPr>
              <a:t>显示删除掉。</a:t>
            </a:r>
          </a:p>
        </p:txBody>
      </p:sp>
    </p:spTree>
    <p:extLst>
      <p:ext uri="{BB962C8B-B14F-4D97-AF65-F5344CB8AC3E}">
        <p14:creationId xmlns:p14="http://schemas.microsoft.com/office/powerpoint/2010/main" val="3132866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539674" y="112688"/>
            <a:ext cx="10515600" cy="559003"/>
          </a:xfrm>
        </p:spPr>
        <p:txBody>
          <a:bodyPr>
            <a:normAutofit fontScale="90000"/>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练习</a:t>
            </a:r>
          </a:p>
        </p:txBody>
      </p:sp>
      <p:sp>
        <p:nvSpPr>
          <p:cNvPr id="4" name="矩形 3">
            <a:extLst>
              <a:ext uri="{FF2B5EF4-FFF2-40B4-BE49-F238E27FC236}">
                <a16:creationId xmlns:a16="http://schemas.microsoft.com/office/drawing/2014/main" id="{89F4EF4B-CAD1-4E99-B53E-2302099B4816}"/>
              </a:ext>
            </a:extLst>
          </p:cNvPr>
          <p:cNvSpPr/>
          <p:nvPr/>
        </p:nvSpPr>
        <p:spPr>
          <a:xfrm>
            <a:off x="539674" y="671691"/>
            <a:ext cx="11363569" cy="5632311"/>
          </a:xfrm>
          <a:prstGeom prst="rect">
            <a:avLst/>
          </a:prstGeom>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定义选课信息和课程名称的视图 </a:t>
            </a:r>
            <a:r>
              <a:rPr lang="en-US" altLang="zh-CN" sz="2400" dirty="0">
                <a:latin typeface="微软雅黑" panose="020B0503020204020204" pitchFamily="34" charset="-122"/>
                <a:ea typeface="微软雅黑" panose="020B0503020204020204" pitchFamily="34" charset="-122"/>
              </a:rPr>
              <a:t>VIEWC;</a:t>
            </a:r>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定义学生姓名与选课信息的视图 </a:t>
            </a:r>
            <a:r>
              <a:rPr lang="en-US" altLang="zh-CN" sz="2400" dirty="0">
                <a:latin typeface="微软雅黑" panose="020B0503020204020204" pitchFamily="34" charset="-122"/>
                <a:ea typeface="微软雅黑" panose="020B0503020204020204" pitchFamily="34" charset="-122"/>
              </a:rPr>
              <a:t>VIEWS;</a:t>
            </a:r>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定义年级低于</a:t>
            </a:r>
            <a:r>
              <a:rPr lang="en-US" altLang="zh-CN" sz="2400" dirty="0">
                <a:latin typeface="微软雅黑" panose="020B0503020204020204" pitchFamily="34" charset="-122"/>
                <a:ea typeface="微软雅黑" panose="020B0503020204020204" pitchFamily="34" charset="-122"/>
              </a:rPr>
              <a:t>1998</a:t>
            </a:r>
            <a:r>
              <a:rPr lang="zh-CN" altLang="en-US" sz="2400" dirty="0">
                <a:latin typeface="微软雅黑" panose="020B0503020204020204" pitchFamily="34" charset="-122"/>
                <a:ea typeface="微软雅黑" panose="020B0503020204020204" pitchFamily="34" charset="-122"/>
              </a:rPr>
              <a:t>的学生的视图</a:t>
            </a:r>
            <a:r>
              <a:rPr lang="en-US" altLang="zh-CN" sz="2400" dirty="0">
                <a:latin typeface="微软雅黑" panose="020B0503020204020204" pitchFamily="34" charset="-122"/>
                <a:ea typeface="微软雅黑" panose="020B0503020204020204" pitchFamily="34" charset="-122"/>
              </a:rPr>
              <a:t>S1(SID, SNAME, GRADE);</a:t>
            </a:r>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查询学生为“ </a:t>
            </a:r>
            <a:r>
              <a:rPr lang="en-US" altLang="zh-CN" sz="2400" dirty="0" err="1">
                <a:latin typeface="微软雅黑" panose="020B0503020204020204" pitchFamily="34" charset="-122"/>
                <a:ea typeface="微软雅黑" panose="020B0503020204020204" pitchFamily="34" charset="-122"/>
              </a:rPr>
              <a:t>uxjof</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的学生的选课信息</a:t>
            </a:r>
            <a:r>
              <a:rPr lang="en-US" altLang="zh-CN" sz="2400" dirty="0">
                <a:latin typeface="微软雅黑" panose="020B0503020204020204" pitchFamily="34" charset="-122"/>
                <a:ea typeface="微软雅黑" panose="020B0503020204020204" pitchFamily="34" charset="-122"/>
              </a:rPr>
              <a:t>;</a:t>
            </a:r>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查询选修课程“</a:t>
            </a:r>
            <a:r>
              <a:rPr lang="en-US" altLang="zh-CN" sz="2400" dirty="0">
                <a:latin typeface="微软雅黑" panose="020B0503020204020204" pitchFamily="34" charset="-122"/>
                <a:ea typeface="微软雅黑" panose="020B0503020204020204" pitchFamily="34" charset="-122"/>
              </a:rPr>
              <a:t>UML”</a:t>
            </a:r>
            <a:r>
              <a:rPr lang="zh-CN" altLang="en-US" sz="2400" dirty="0">
                <a:latin typeface="微软雅黑" panose="020B0503020204020204" pitchFamily="34" charset="-122"/>
                <a:ea typeface="微软雅黑" panose="020B0503020204020204" pitchFamily="34" charset="-122"/>
              </a:rPr>
              <a:t>的学生的编号和成绩</a:t>
            </a:r>
            <a:r>
              <a:rPr lang="en-US" altLang="zh-CN" sz="2400" dirty="0">
                <a:latin typeface="微软雅黑" panose="020B0503020204020204" pitchFamily="34" charset="-122"/>
                <a:ea typeface="微软雅黑" panose="020B0503020204020204" pitchFamily="34" charset="-122"/>
              </a:rPr>
              <a:t>;</a:t>
            </a:r>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向视图</a:t>
            </a:r>
            <a:r>
              <a:rPr lang="en-US" altLang="zh-CN" sz="2400" dirty="0">
                <a:latin typeface="微软雅黑" panose="020B0503020204020204" pitchFamily="34" charset="-122"/>
                <a:ea typeface="微软雅黑" panose="020B0503020204020204" pitchFamily="34" charset="-122"/>
              </a:rPr>
              <a:t>S1</a:t>
            </a:r>
            <a:r>
              <a:rPr lang="zh-CN" altLang="en-US" sz="2400" dirty="0">
                <a:latin typeface="微软雅黑" panose="020B0503020204020204" pitchFamily="34" charset="-122"/>
                <a:ea typeface="微软雅黑" panose="020B0503020204020204" pitchFamily="34" charset="-122"/>
              </a:rPr>
              <a:t>插入记录</a:t>
            </a:r>
            <a:r>
              <a:rPr lang="en-US" altLang="zh-CN" sz="2400" dirty="0">
                <a:latin typeface="微软雅黑" panose="020B0503020204020204" pitchFamily="34" charset="-122"/>
                <a:ea typeface="微软雅黑" panose="020B0503020204020204" pitchFamily="34" charset="-122"/>
              </a:rPr>
              <a:t>(60000001,Lily,2001);</a:t>
            </a:r>
          </a:p>
          <a:p>
            <a:pPr>
              <a:lnSpc>
                <a:spcPct val="150000"/>
              </a:lnSpc>
            </a:pPr>
            <a:r>
              <a:rPr lang="en-US" altLang="zh-CN" sz="2400" dirty="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定义包括更新和插入约束的视图</a:t>
            </a:r>
            <a:r>
              <a:rPr lang="en-US" altLang="zh-CN" sz="2400" dirty="0">
                <a:latin typeface="微软雅黑" panose="020B0503020204020204" pitchFamily="34" charset="-122"/>
                <a:ea typeface="微软雅黑" panose="020B0503020204020204" pitchFamily="34" charset="-122"/>
              </a:rPr>
              <a:t>S1,</a:t>
            </a:r>
            <a:r>
              <a:rPr lang="zh-CN" altLang="en-US" sz="2400" dirty="0">
                <a:latin typeface="微软雅黑" panose="020B0503020204020204" pitchFamily="34" charset="-122"/>
                <a:ea typeface="微软雅黑" panose="020B0503020204020204" pitchFamily="34" charset="-122"/>
              </a:rPr>
              <a:t>尝试向视图插入记录</a:t>
            </a:r>
            <a:r>
              <a:rPr lang="en-US" altLang="zh-CN" sz="2400" dirty="0">
                <a:latin typeface="微软雅黑" panose="020B0503020204020204" pitchFamily="34" charset="-122"/>
                <a:ea typeface="微软雅黑" panose="020B0503020204020204" pitchFamily="34" charset="-122"/>
              </a:rPr>
              <a:t>(60000001,Lily,1997),</a:t>
            </a:r>
            <a:r>
              <a:rPr lang="zh-CN" altLang="en-US" sz="2400" dirty="0">
                <a:latin typeface="微软雅黑" panose="020B0503020204020204" pitchFamily="34" charset="-122"/>
                <a:ea typeface="微软雅黑" panose="020B0503020204020204" pitchFamily="34" charset="-122"/>
              </a:rPr>
              <a:t>删除所有年级为</a:t>
            </a:r>
            <a:r>
              <a:rPr lang="en-US" altLang="zh-CN" sz="2400" dirty="0">
                <a:latin typeface="微软雅黑" panose="020B0503020204020204" pitchFamily="34" charset="-122"/>
                <a:ea typeface="微软雅黑" panose="020B0503020204020204" pitchFamily="34" charset="-122"/>
              </a:rPr>
              <a:t>1999</a:t>
            </a:r>
            <a:r>
              <a:rPr lang="zh-CN" altLang="en-US" sz="2400" dirty="0">
                <a:latin typeface="微软雅黑" panose="020B0503020204020204" pitchFamily="34" charset="-122"/>
                <a:ea typeface="微软雅黑" panose="020B0503020204020204" pitchFamily="34" charset="-122"/>
              </a:rPr>
              <a:t>的学生记录</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讨论更新和插入约束带来的影响。</a:t>
            </a:r>
            <a:br>
              <a:rPr lang="zh-CN" altLang="en-US"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在视图 </a:t>
            </a:r>
            <a:r>
              <a:rPr lang="en-US" altLang="zh-CN" sz="2400" dirty="0">
                <a:latin typeface="微软雅黑" panose="020B0503020204020204" pitchFamily="34" charset="-122"/>
                <a:ea typeface="微软雅黑" panose="020B0503020204020204" pitchFamily="34" charset="-122"/>
              </a:rPr>
              <a:t>VIEWS</a:t>
            </a:r>
            <a:r>
              <a:rPr lang="zh-CN" altLang="en-US" sz="2400" dirty="0">
                <a:latin typeface="微软雅黑" panose="020B0503020204020204" pitchFamily="34" charset="-122"/>
                <a:ea typeface="微软雅黑" panose="020B0503020204020204" pitchFamily="34" charset="-122"/>
              </a:rPr>
              <a:t>中将姓名为“ </a:t>
            </a:r>
            <a:r>
              <a:rPr lang="en-US" altLang="zh-CN" sz="2400" dirty="0" err="1">
                <a:latin typeface="微软雅黑" panose="020B0503020204020204" pitchFamily="34" charset="-122"/>
                <a:ea typeface="微软雅黑" panose="020B0503020204020204" pitchFamily="34" charset="-122"/>
              </a:rPr>
              <a:t>uxjof</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的学生的选课成绩都加上</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分。</a:t>
            </a:r>
            <a:br>
              <a:rPr lang="zh-CN" altLang="en-US"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取消以上建立的所有视图。 </a:t>
            </a:r>
            <a:endParaRPr lang="zh-CN" altLang="en-US" sz="2400" b="0" i="0" dirty="0">
              <a:effectLst/>
              <a:latin typeface="微软雅黑" panose="020B0503020204020204" pitchFamily="34" charset="-122"/>
              <a:ea typeface="微软雅黑" panose="020B0503020204020204" pitchFamily="34" charset="-122"/>
            </a:endParaRP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a:xfrm>
            <a:off x="8610600" y="6112510"/>
            <a:ext cx="2743200" cy="365125"/>
          </a:xfrm>
        </p:spPr>
        <p:txBody>
          <a:bodyPr/>
          <a:lstStyle/>
          <a:p>
            <a:fld id="{775334F8-B456-4D2C-B6B6-BB4E8935ED8C}" type="slidenum">
              <a:rPr lang="zh-CN" altLang="en-US" smtClean="0"/>
              <a:t>16</a:t>
            </a:fld>
            <a:endParaRPr lang="zh-CN" altLang="en-US"/>
          </a:p>
        </p:txBody>
      </p:sp>
    </p:spTree>
    <p:extLst>
      <p:ext uri="{BB962C8B-B14F-4D97-AF65-F5344CB8AC3E}">
        <p14:creationId xmlns:p14="http://schemas.microsoft.com/office/powerpoint/2010/main" val="227311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16256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本节课提纲</a:t>
            </a:r>
          </a:p>
        </p:txBody>
      </p:sp>
      <p:sp>
        <p:nvSpPr>
          <p:cNvPr id="4" name="矩形 3">
            <a:extLst>
              <a:ext uri="{FF2B5EF4-FFF2-40B4-BE49-F238E27FC236}">
                <a16:creationId xmlns:a16="http://schemas.microsoft.com/office/drawing/2014/main" id="{89F4EF4B-CAD1-4E99-B53E-2302099B4816}"/>
              </a:ext>
            </a:extLst>
          </p:cNvPr>
          <p:cNvSpPr/>
          <p:nvPr/>
        </p:nvSpPr>
        <p:spPr>
          <a:xfrm>
            <a:off x="1374263" y="1488123"/>
            <a:ext cx="1802096" cy="3785652"/>
          </a:xfrm>
          <a:prstGeom prst="rect">
            <a:avLst/>
          </a:prstGeom>
        </p:spPr>
        <p:txBody>
          <a:bodyPr wrap="none">
            <a:spAutoFit/>
          </a:bodyPr>
          <a:lstStyle/>
          <a:p>
            <a:pPr marL="342900" indent="-342900" latinLnBrk="1">
              <a:lnSpc>
                <a:spcPct val="200000"/>
              </a:lnSpc>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实验目的</a:t>
            </a:r>
            <a:endParaRPr lang="en-US" altLang="zh-CN" sz="2400" dirty="0">
              <a:latin typeface="Microsoft YaHei" panose="020B0503020204020204" pitchFamily="34" charset="-122"/>
              <a:ea typeface="Microsoft YaHei" panose="020B0503020204020204" pitchFamily="34" charset="-122"/>
            </a:endParaRPr>
          </a:p>
          <a:p>
            <a:pPr marL="342900" indent="-342900" latinLnBrk="1">
              <a:lnSpc>
                <a:spcPct val="200000"/>
              </a:lnSpc>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实验内容</a:t>
            </a:r>
            <a:endParaRPr lang="en-US" altLang="zh-CN" sz="2400" dirty="0">
              <a:latin typeface="Microsoft YaHei" panose="020B0503020204020204" pitchFamily="34" charset="-122"/>
              <a:ea typeface="Microsoft YaHei" panose="020B0503020204020204" pitchFamily="34" charset="-122"/>
            </a:endParaRPr>
          </a:p>
          <a:p>
            <a:pPr marL="342900" indent="-342900" latinLnBrk="1">
              <a:lnSpc>
                <a:spcPct val="200000"/>
              </a:lnSpc>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实验示例</a:t>
            </a:r>
            <a:endParaRPr lang="en-US" altLang="zh-CN" sz="2400" dirty="0">
              <a:latin typeface="Microsoft YaHei" panose="020B0503020204020204" pitchFamily="34" charset="-122"/>
              <a:ea typeface="Microsoft YaHei" panose="020B0503020204020204" pitchFamily="34" charset="-122"/>
            </a:endParaRPr>
          </a:p>
          <a:p>
            <a:pPr marL="342900" indent="-342900" latinLnBrk="1">
              <a:lnSpc>
                <a:spcPct val="200000"/>
              </a:lnSpc>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练习</a:t>
            </a:r>
            <a:endParaRPr lang="en-US" altLang="zh-CN" sz="2400" dirty="0">
              <a:latin typeface="Microsoft YaHei" panose="020B0503020204020204" pitchFamily="34" charset="-122"/>
              <a:ea typeface="Microsoft YaHei" panose="020B0503020204020204" pitchFamily="34" charset="-122"/>
            </a:endParaRPr>
          </a:p>
          <a:p>
            <a:pPr marL="342900" indent="-342900" latinLnBrk="1">
              <a:lnSpc>
                <a:spcPct val="200000"/>
              </a:lnSpc>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sp>
        <p:nvSpPr>
          <p:cNvPr id="3" name="灯片编号占位符 2">
            <a:extLst>
              <a:ext uri="{FF2B5EF4-FFF2-40B4-BE49-F238E27FC236}">
                <a16:creationId xmlns:a16="http://schemas.microsoft.com/office/drawing/2014/main" id="{E981F517-49A6-435C-8E0E-F84F439C1ADE}"/>
              </a:ext>
            </a:extLst>
          </p:cNvPr>
          <p:cNvSpPr>
            <a:spLocks noGrp="1"/>
          </p:cNvSpPr>
          <p:nvPr>
            <p:ph type="sldNum" sz="quarter" idx="12"/>
          </p:nvPr>
        </p:nvSpPr>
        <p:spPr>
          <a:xfrm>
            <a:off x="8610600" y="6518910"/>
            <a:ext cx="2743200" cy="365125"/>
          </a:xfrm>
        </p:spPr>
        <p:txBody>
          <a:bodyPr/>
          <a:lstStyle/>
          <a:p>
            <a:fld id="{775334F8-B456-4D2C-B6B6-BB4E8935ED8C}" type="slidenum">
              <a:rPr lang="zh-CN" altLang="en-US" smtClean="0"/>
              <a:t>1</a:t>
            </a:fld>
            <a:endParaRPr lang="zh-CN" altLang="en-US"/>
          </a:p>
        </p:txBody>
      </p:sp>
    </p:spTree>
    <p:extLst>
      <p:ext uri="{BB962C8B-B14F-4D97-AF65-F5344CB8AC3E}">
        <p14:creationId xmlns:p14="http://schemas.microsoft.com/office/powerpoint/2010/main" val="251991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24384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实验目的</a:t>
            </a:r>
          </a:p>
        </p:txBody>
      </p:sp>
      <p:sp>
        <p:nvSpPr>
          <p:cNvPr id="4" name="矩形 3">
            <a:extLst>
              <a:ext uri="{FF2B5EF4-FFF2-40B4-BE49-F238E27FC236}">
                <a16:creationId xmlns:a16="http://schemas.microsoft.com/office/drawing/2014/main" id="{89F4EF4B-CAD1-4E99-B53E-2302099B4816}"/>
              </a:ext>
            </a:extLst>
          </p:cNvPr>
          <p:cNvSpPr/>
          <p:nvPr/>
        </p:nvSpPr>
        <p:spPr>
          <a:xfrm>
            <a:off x="1389378" y="1569403"/>
            <a:ext cx="10172701" cy="2196883"/>
          </a:xfrm>
          <a:prstGeom prst="rect">
            <a:avLst/>
          </a:prstGeom>
        </p:spPr>
        <p:txBody>
          <a:bodyPr wrap="square">
            <a:spAutoFit/>
          </a:bodyPr>
          <a:lstStyle/>
          <a:p>
            <a:pPr>
              <a:lnSpc>
                <a:spcPct val="200000"/>
              </a:lnSpc>
            </a:pPr>
            <a:r>
              <a:rPr lang="zh-CN" altLang="en-US" sz="2400" dirty="0">
                <a:latin typeface="微软雅黑" panose="020B0503020204020204" pitchFamily="34" charset="-122"/>
                <a:ea typeface="微软雅黑" panose="020B0503020204020204" pitchFamily="34" charset="-122"/>
              </a:rPr>
              <a:t>熟悉</a:t>
            </a:r>
            <a:r>
              <a:rPr lang="en-US" altLang="zh-CN" sz="2400" dirty="0">
                <a:latin typeface="微软雅黑" panose="020B0503020204020204" pitchFamily="34" charset="-122"/>
                <a:ea typeface="微软雅黑" panose="020B0503020204020204" pitchFamily="34" charset="-122"/>
              </a:rPr>
              <a:t>SQL</a:t>
            </a:r>
            <a:r>
              <a:rPr lang="zh-CN" altLang="en-US" sz="2400" dirty="0">
                <a:latin typeface="微软雅黑" panose="020B0503020204020204" pitchFamily="34" charset="-122"/>
                <a:ea typeface="微软雅黑" panose="020B0503020204020204" pitchFamily="34" charset="-122"/>
              </a:rPr>
              <a:t>的</a:t>
            </a:r>
            <a:r>
              <a:rPr lang="zh-CN" altLang="en-US" sz="2400" b="1" dirty="0">
                <a:latin typeface="微软雅黑" panose="020B0503020204020204" pitchFamily="34" charset="-122"/>
                <a:ea typeface="微软雅黑" panose="020B0503020204020204" pitchFamily="34" charset="-122"/>
              </a:rPr>
              <a:t>有关视图的操作</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能够使用</a:t>
            </a:r>
            <a:r>
              <a:rPr lang="en-US" altLang="zh-CN" sz="2400" dirty="0">
                <a:latin typeface="微软雅黑" panose="020B0503020204020204" pitchFamily="34" charset="-122"/>
                <a:ea typeface="微软雅黑" panose="020B0503020204020204" pitchFamily="34" charset="-122"/>
              </a:rPr>
              <a:t>SQL</a:t>
            </a:r>
            <a:r>
              <a:rPr lang="zh-CN" altLang="en-US" sz="2400" dirty="0">
                <a:latin typeface="微软雅黑" panose="020B0503020204020204" pitchFamily="34" charset="-122"/>
                <a:ea typeface="微软雅黑" panose="020B0503020204020204" pitchFamily="34" charset="-122"/>
              </a:rPr>
              <a:t>语句</a:t>
            </a:r>
            <a:r>
              <a:rPr lang="zh-CN" altLang="en-US" sz="2400" b="1" dirty="0">
                <a:latin typeface="微软雅黑" panose="020B0503020204020204" pitchFamily="34" charset="-122"/>
                <a:ea typeface="微软雅黑" panose="020B0503020204020204" pitchFamily="34" charset="-122"/>
              </a:rPr>
              <a:t>创建需要的视图，对视图进行查询和取消视图。 </a:t>
            </a:r>
          </a:p>
          <a:p>
            <a:pPr>
              <a:lnSpc>
                <a:spcPct val="200000"/>
              </a:lnSpc>
            </a:pPr>
            <a:endParaRPr lang="zh-CN" altLang="en-US" sz="2400" b="0" i="0" dirty="0">
              <a:effectLst/>
              <a:latin typeface="微软雅黑" panose="020B0503020204020204" pitchFamily="34" charset="-122"/>
              <a:ea typeface="微软雅黑" panose="020B0503020204020204" pitchFamily="34" charset="-122"/>
            </a:endParaRP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2</a:t>
            </a:fld>
            <a:endParaRPr lang="zh-CN" altLang="en-US"/>
          </a:p>
        </p:txBody>
      </p:sp>
    </p:spTree>
    <p:extLst>
      <p:ext uri="{BB962C8B-B14F-4D97-AF65-F5344CB8AC3E}">
        <p14:creationId xmlns:p14="http://schemas.microsoft.com/office/powerpoint/2010/main" val="211851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330200" y="-18288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实验内容</a:t>
            </a:r>
          </a:p>
        </p:txBody>
      </p:sp>
      <p:sp>
        <p:nvSpPr>
          <p:cNvPr id="4" name="矩形 3">
            <a:extLst>
              <a:ext uri="{FF2B5EF4-FFF2-40B4-BE49-F238E27FC236}">
                <a16:creationId xmlns:a16="http://schemas.microsoft.com/office/drawing/2014/main" id="{89F4EF4B-CAD1-4E99-B53E-2302099B4816}"/>
              </a:ext>
            </a:extLst>
          </p:cNvPr>
          <p:cNvSpPr/>
          <p:nvPr/>
        </p:nvSpPr>
        <p:spPr>
          <a:xfrm>
            <a:off x="1181099" y="916912"/>
            <a:ext cx="10172701" cy="4893647"/>
          </a:xfrm>
          <a:prstGeom prst="rect">
            <a:avLst/>
          </a:prstGeom>
        </p:spPr>
        <p:txBody>
          <a:bodyPr wrap="square">
            <a:spAutoFit/>
          </a:bodyPr>
          <a:lstStyle/>
          <a:p>
            <a:pPr marL="457200" indent="-457200">
              <a:buFont typeface="+mj-lt"/>
              <a:buAutoNum type="arabicPeriod"/>
            </a:pPr>
            <a:r>
              <a:rPr lang="zh-CN" altLang="en-US" sz="2400" dirty="0">
                <a:latin typeface="微软雅黑" panose="020B0503020204020204" pitchFamily="34" charset="-122"/>
                <a:ea typeface="微软雅黑" panose="020B0503020204020204" pitchFamily="34" charset="-122"/>
              </a:rPr>
              <a:t>定义常见的视图形式，包括：</a:t>
            </a: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行列子集视图</a:t>
            </a: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WITH CHECK OPTION</a:t>
            </a:r>
            <a:r>
              <a:rPr lang="zh-CN" altLang="en-US" sz="2400" dirty="0">
                <a:latin typeface="微软雅黑" panose="020B0503020204020204" pitchFamily="34" charset="-122"/>
                <a:ea typeface="微软雅黑" panose="020B0503020204020204" pitchFamily="34" charset="-122"/>
              </a:rPr>
              <a:t>的视图</a:t>
            </a: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基于多个基表的视图</a:t>
            </a: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基于视图的视图</a:t>
            </a: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带表达式的视图</a:t>
            </a: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分组视图</a:t>
            </a:r>
            <a:endParaRPr lang="en-US" altLang="zh-CN" sz="24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dirty="0">
                <a:latin typeface="微软雅黑" panose="020B0503020204020204" pitchFamily="34" charset="-122"/>
                <a:ea typeface="微软雅黑" panose="020B0503020204020204" pitchFamily="34" charset="-122"/>
              </a:rPr>
              <a:t>考察 </a:t>
            </a:r>
            <a:r>
              <a:rPr lang="en-US" altLang="zh-CN" sz="2400" dirty="0">
                <a:latin typeface="微软雅黑" panose="020B0503020204020204" pitchFamily="34" charset="-122"/>
                <a:ea typeface="微软雅黑" panose="020B0503020204020204" pitchFamily="34" charset="-122"/>
              </a:rPr>
              <a:t>WITH CHECK OPTION</a:t>
            </a:r>
            <a:r>
              <a:rPr lang="zh-CN" altLang="en-US" sz="2400" dirty="0">
                <a:latin typeface="微软雅黑" panose="020B0503020204020204" pitchFamily="34" charset="-122"/>
                <a:ea typeface="微软雅黑" panose="020B0503020204020204" pitchFamily="34" charset="-122"/>
              </a:rPr>
              <a:t>这一语句在视图定义后产生的影响，包括</a:t>
            </a:r>
            <a:br>
              <a:rPr lang="zh-CN" altLang="en-US"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对修改操作、删除操作、插入操作的影响</a:t>
            </a:r>
            <a:endParaRPr lang="en-US" altLang="zh-CN" sz="24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dirty="0">
                <a:latin typeface="微软雅黑" panose="020B0503020204020204" pitchFamily="34" charset="-122"/>
                <a:ea typeface="微软雅黑" panose="020B0503020204020204" pitchFamily="34" charset="-122"/>
              </a:rPr>
              <a:t>讨论视图的数据更新情况，对子行列视图进行数据更新。</a:t>
            </a:r>
            <a:endParaRPr lang="en-US" altLang="zh-CN" sz="24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DROP</a:t>
            </a:r>
            <a:r>
              <a:rPr lang="zh-CN" altLang="en-US" sz="2400" dirty="0">
                <a:latin typeface="微软雅黑" panose="020B0503020204020204" pitchFamily="34" charset="-122"/>
                <a:ea typeface="微软雅黑" panose="020B0503020204020204" pitchFamily="34" charset="-122"/>
              </a:rPr>
              <a:t>语句删除一个视图，由该视图导出的其他视图定义仍在数据字典中，但已不能使用，必须显式删除。同样的原因，删除基表时，由该基表导出的所有视图定义都必须显式删除。</a:t>
            </a:r>
            <a:endParaRPr lang="en-US" altLang="zh-CN" sz="2400" dirty="0">
              <a:latin typeface="微软雅黑" panose="020B0503020204020204" pitchFamily="34" charset="-122"/>
              <a:ea typeface="微软雅黑" panose="020B0503020204020204" pitchFamily="34" charset="-122"/>
            </a:endParaRP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3</a:t>
            </a:fld>
            <a:endParaRPr lang="zh-CN" altLang="en-US" dirty="0"/>
          </a:p>
        </p:txBody>
      </p:sp>
    </p:spTree>
    <p:extLst>
      <p:ext uri="{BB962C8B-B14F-4D97-AF65-F5344CB8AC3E}">
        <p14:creationId xmlns:p14="http://schemas.microsoft.com/office/powerpoint/2010/main" val="611951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24384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4</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430018" y="1325563"/>
            <a:ext cx="10457182" cy="3970318"/>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以 </a:t>
            </a:r>
            <a:r>
              <a:rPr lang="en-US" altLang="zh-CN" sz="2400" dirty="0">
                <a:latin typeface="微软雅黑" panose="020B0503020204020204" pitchFamily="34" charset="-122"/>
                <a:ea typeface="微软雅黑" panose="020B0503020204020204" pitchFamily="34" charset="-122"/>
              </a:rPr>
              <a:t>school</a:t>
            </a:r>
            <a:r>
              <a:rPr lang="zh-CN" altLang="en-US" sz="2400" dirty="0">
                <a:latin typeface="微软雅黑" panose="020B0503020204020204" pitchFamily="34" charset="-122"/>
                <a:ea typeface="微软雅黑" panose="020B0503020204020204" pitchFamily="34" charset="-122"/>
              </a:rPr>
              <a:t>数据库为例，在该数据库中存在</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张表格，分别为</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students (</a:t>
            </a:r>
            <a:r>
              <a:rPr lang="en-US" altLang="zh-CN" sz="2400" dirty="0" err="1">
                <a:latin typeface="微软雅黑" panose="020B0503020204020204" pitchFamily="34" charset="-122"/>
                <a:ea typeface="微软雅黑" panose="020B0503020204020204" pitchFamily="34" charset="-122"/>
              </a:rPr>
              <a:t>sid</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sname</a:t>
            </a:r>
            <a:r>
              <a:rPr lang="en-US" altLang="zh-CN" sz="2400" dirty="0">
                <a:latin typeface="微软雅黑" panose="020B0503020204020204" pitchFamily="34" charset="-122"/>
                <a:ea typeface="微软雅黑" panose="020B0503020204020204" pitchFamily="34" charset="-122"/>
              </a:rPr>
              <a:t> , email , grade)</a:t>
            </a:r>
          </a:p>
          <a:p>
            <a:pPr marL="342900" indent="-3429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 teachers (</a:t>
            </a:r>
            <a:r>
              <a:rPr lang="en-US" altLang="zh-CN" sz="2400" dirty="0" err="1">
                <a:latin typeface="微软雅黑" panose="020B0503020204020204" pitchFamily="34" charset="-122"/>
                <a:ea typeface="微软雅黑" panose="020B0503020204020204" pitchFamily="34" charset="-122"/>
              </a:rPr>
              <a:t>tid</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tname</a:t>
            </a:r>
            <a:r>
              <a:rPr lang="en-US" altLang="zh-CN" sz="2400" dirty="0">
                <a:latin typeface="微软雅黑" panose="020B0503020204020204" pitchFamily="34" charset="-122"/>
                <a:ea typeface="微软雅黑" panose="020B0503020204020204" pitchFamily="34" charset="-122"/>
              </a:rPr>
              <a:t> , email , salary )</a:t>
            </a:r>
          </a:p>
          <a:p>
            <a:pPr marL="342900" indent="-3429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 courses (</a:t>
            </a:r>
            <a:r>
              <a:rPr lang="en-US" altLang="zh-CN" sz="2400" dirty="0" err="1">
                <a:latin typeface="微软雅黑" panose="020B0503020204020204" pitchFamily="34" charset="-122"/>
                <a:ea typeface="微软雅黑" panose="020B0503020204020204" pitchFamily="34" charset="-122"/>
              </a:rPr>
              <a:t>cid</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cname</a:t>
            </a:r>
            <a:r>
              <a:rPr lang="en-US" altLang="zh-CN" sz="2400" dirty="0">
                <a:latin typeface="微软雅黑" panose="020B0503020204020204" pitchFamily="34" charset="-122"/>
                <a:ea typeface="微软雅黑" panose="020B0503020204020204" pitchFamily="34" charset="-122"/>
              </a:rPr>
              <a:t> , hour )</a:t>
            </a:r>
          </a:p>
          <a:p>
            <a:pPr marL="342900" indent="-3429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 choices (no, </a:t>
            </a:r>
            <a:r>
              <a:rPr lang="en-US" altLang="zh-CN" sz="2400" dirty="0" err="1">
                <a:latin typeface="微软雅黑" panose="020B0503020204020204" pitchFamily="34" charset="-122"/>
                <a:ea typeface="微软雅黑" panose="020B0503020204020204" pitchFamily="34" charset="-122"/>
              </a:rPr>
              <a:t>sid</a:t>
            </a:r>
            <a:r>
              <a:rPr lang="en-US" altLang="zh-CN" sz="2400" dirty="0">
                <a:latin typeface="微软雅黑" panose="020B0503020204020204" pitchFamily="34" charset="-122"/>
                <a:ea typeface="微软雅黑" panose="020B0503020204020204" pitchFamily="34" charset="-122"/>
              </a:rPr>
              <a:t> , </a:t>
            </a:r>
            <a:r>
              <a:rPr lang="en-US" altLang="zh-CN" sz="2400" dirty="0" err="1">
                <a:latin typeface="微软雅黑" panose="020B0503020204020204" pitchFamily="34" charset="-122"/>
                <a:ea typeface="微软雅黑" panose="020B0503020204020204" pitchFamily="34" charset="-122"/>
              </a:rPr>
              <a:t>tid</a:t>
            </a:r>
            <a:r>
              <a:rPr lang="en-US" altLang="zh-CN" sz="2400" dirty="0">
                <a:latin typeface="微软雅黑" panose="020B0503020204020204" pitchFamily="34" charset="-122"/>
                <a:ea typeface="微软雅黑" panose="020B0503020204020204" pitchFamily="34" charset="-122"/>
              </a:rPr>
              <a:t> , </a:t>
            </a:r>
            <a:r>
              <a:rPr lang="en-US" altLang="zh-CN" sz="2400" dirty="0" err="1">
                <a:latin typeface="微软雅黑" panose="020B0503020204020204" pitchFamily="34" charset="-122"/>
                <a:ea typeface="微软雅黑" panose="020B0503020204020204" pitchFamily="34" charset="-122"/>
              </a:rPr>
              <a:t>cid</a:t>
            </a:r>
            <a:r>
              <a:rPr lang="en-US" altLang="zh-CN" sz="2400" dirty="0">
                <a:latin typeface="微软雅黑" panose="020B0503020204020204" pitchFamily="34" charset="-122"/>
                <a:ea typeface="微软雅黑" panose="020B0503020204020204" pitchFamily="34" charset="-122"/>
              </a:rPr>
              <a:t> , score ) </a:t>
            </a:r>
          </a:p>
          <a:p>
            <a:pPr>
              <a:lnSpc>
                <a:spcPct val="150000"/>
              </a:lnSpc>
            </a:pPr>
            <a:r>
              <a:rPr lang="zh-CN" altLang="en-US" sz="2400" dirty="0">
                <a:latin typeface="微软雅黑" panose="020B0503020204020204" pitchFamily="34" charset="-122"/>
                <a:ea typeface="微软雅黑" panose="020B0503020204020204" pitchFamily="34" charset="-122"/>
              </a:rPr>
              <a:t>在数据库中，存在这样的关系，学生可以选择课程。一个课程对应一个教师。</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CHOICES</a:t>
            </a:r>
            <a:r>
              <a:rPr lang="zh-CN" altLang="en-US" sz="2400" dirty="0">
                <a:latin typeface="微软雅黑" panose="020B0503020204020204" pitchFamily="34" charset="-122"/>
                <a:ea typeface="微软雅黑" panose="020B0503020204020204" pitchFamily="34" charset="-122"/>
              </a:rPr>
              <a:t>表中保存学生的选课记录。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6854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24384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5</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830997"/>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创建一个行列子集视图</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，给出选课成绩合格的学生的编号，所选课程号和该课程成绩。</a:t>
            </a:r>
            <a:endParaRPr lang="en-US" altLang="zh-CN" sz="24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EF184A45-B623-4CA3-984B-91D6451AFB1C}"/>
              </a:ext>
            </a:extLst>
          </p:cNvPr>
          <p:cNvPicPr>
            <a:picLocks noChangeAspect="1"/>
          </p:cNvPicPr>
          <p:nvPr/>
        </p:nvPicPr>
        <p:blipFill>
          <a:blip r:embed="rId2"/>
          <a:stretch>
            <a:fillRect/>
          </a:stretch>
        </p:blipFill>
        <p:spPr>
          <a:xfrm>
            <a:off x="1325515" y="2237593"/>
            <a:ext cx="7128674" cy="4029251"/>
          </a:xfrm>
          <a:prstGeom prst="rect">
            <a:avLst/>
          </a:prstGeom>
        </p:spPr>
      </p:pic>
    </p:spTree>
    <p:extLst>
      <p:ext uri="{BB962C8B-B14F-4D97-AF65-F5344CB8AC3E}">
        <p14:creationId xmlns:p14="http://schemas.microsoft.com/office/powerpoint/2010/main" val="156316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24384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6</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830997"/>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创建基于多个基表的视图</a:t>
            </a:r>
            <a:r>
              <a:rPr lang="en-US" altLang="zh-CN" sz="2400" dirty="0">
                <a:latin typeface="微软雅黑" panose="020B0503020204020204" pitchFamily="34" charset="-122"/>
                <a:ea typeface="微软雅黑" panose="020B0503020204020204" pitchFamily="34" charset="-122"/>
              </a:rPr>
              <a:t>SCT</a:t>
            </a:r>
            <a:r>
              <a:rPr lang="zh-CN" altLang="en-US" sz="2400" dirty="0">
                <a:latin typeface="微软雅黑" panose="020B0503020204020204" pitchFamily="34" charset="-122"/>
                <a:ea typeface="微软雅黑" panose="020B0503020204020204" pitchFamily="34" charset="-122"/>
              </a:rPr>
              <a:t>，这个视图由学生姓名和其所选修的课程名及该讲授该课的教师姓名构成。</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7C7C047-4112-4E93-923C-92DF2B556CFB}"/>
              </a:ext>
            </a:extLst>
          </p:cNvPr>
          <p:cNvPicPr>
            <a:picLocks noChangeAspect="1"/>
          </p:cNvPicPr>
          <p:nvPr/>
        </p:nvPicPr>
        <p:blipFill>
          <a:blip r:embed="rId2"/>
          <a:stretch>
            <a:fillRect/>
          </a:stretch>
        </p:blipFill>
        <p:spPr>
          <a:xfrm>
            <a:off x="211306" y="2364442"/>
            <a:ext cx="11722204" cy="3523598"/>
          </a:xfrm>
          <a:prstGeom prst="rect">
            <a:avLst/>
          </a:prstGeom>
        </p:spPr>
      </p:pic>
    </p:spTree>
    <p:extLst>
      <p:ext uri="{BB962C8B-B14F-4D97-AF65-F5344CB8AC3E}">
        <p14:creationId xmlns:p14="http://schemas.microsoft.com/office/powerpoint/2010/main" val="419265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24384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7</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830997"/>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创建带表达式的视图</a:t>
            </a:r>
            <a:r>
              <a:rPr lang="en-US" altLang="zh-CN" sz="2400" dirty="0">
                <a:latin typeface="微软雅黑" panose="020B0503020204020204" pitchFamily="34" charset="-122"/>
                <a:ea typeface="微软雅黑" panose="020B0503020204020204" pitchFamily="34" charset="-122"/>
              </a:rPr>
              <a:t>SCC</a:t>
            </a:r>
            <a:r>
              <a:rPr lang="zh-CN" altLang="en-US" sz="2400" dirty="0">
                <a:latin typeface="微软雅黑" panose="020B0503020204020204" pitchFamily="34" charset="-122"/>
                <a:ea typeface="微软雅黑" panose="020B0503020204020204" pitchFamily="34" charset="-122"/>
              </a:rPr>
              <a:t>，由学生姓名、选课名称，和所有课程成绩比原来多</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分这几个属性构成。</a:t>
            </a:r>
            <a:endParaRPr lang="en-US" altLang="zh-CN" sz="2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845DFE19-A0EE-4561-B19B-C3F675C83F78}"/>
              </a:ext>
            </a:extLst>
          </p:cNvPr>
          <p:cNvPicPr>
            <a:picLocks noChangeAspect="1"/>
          </p:cNvPicPr>
          <p:nvPr/>
        </p:nvPicPr>
        <p:blipFill>
          <a:blip r:embed="rId2"/>
          <a:stretch>
            <a:fillRect/>
          </a:stretch>
        </p:blipFill>
        <p:spPr>
          <a:xfrm>
            <a:off x="1206498" y="2392082"/>
            <a:ext cx="9157466" cy="3609899"/>
          </a:xfrm>
          <a:prstGeom prst="rect">
            <a:avLst/>
          </a:prstGeom>
        </p:spPr>
      </p:pic>
    </p:spTree>
    <p:extLst>
      <p:ext uri="{BB962C8B-B14F-4D97-AF65-F5344CB8AC3E}">
        <p14:creationId xmlns:p14="http://schemas.microsoft.com/office/powerpoint/2010/main" val="37243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8</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461665"/>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创建分组视图</a:t>
            </a:r>
            <a:r>
              <a:rPr lang="en-US" altLang="zh-CN" sz="2400" dirty="0">
                <a:latin typeface="微软雅黑" panose="020B0503020204020204" pitchFamily="34" charset="-122"/>
                <a:ea typeface="微软雅黑" panose="020B0503020204020204" pitchFamily="34" charset="-122"/>
              </a:rPr>
              <a:t>S_G</a:t>
            </a:r>
            <a:r>
              <a:rPr lang="zh-CN" altLang="en-US" sz="2400" dirty="0">
                <a:latin typeface="微软雅黑" panose="020B0503020204020204" pitchFamily="34" charset="-122"/>
                <a:ea typeface="微软雅黑" panose="020B0503020204020204" pitchFamily="34" charset="-122"/>
              </a:rPr>
              <a:t>，将学生学号以其平均成绩定义为一个视图。</a:t>
            </a:r>
            <a:endParaRPr lang="en-US" altLang="zh-CN" sz="2400" dirty="0">
              <a:solidFill>
                <a:srgbClr val="FF0000"/>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C86413BE-71F1-4726-A526-D610A2664B25}"/>
              </a:ext>
            </a:extLst>
          </p:cNvPr>
          <p:cNvPicPr>
            <a:picLocks noChangeAspect="1"/>
          </p:cNvPicPr>
          <p:nvPr/>
        </p:nvPicPr>
        <p:blipFill>
          <a:blip r:embed="rId2"/>
          <a:stretch>
            <a:fillRect/>
          </a:stretch>
        </p:blipFill>
        <p:spPr>
          <a:xfrm>
            <a:off x="1206498" y="2053739"/>
            <a:ext cx="4393754" cy="3659195"/>
          </a:xfrm>
          <a:prstGeom prst="rect">
            <a:avLst/>
          </a:prstGeom>
        </p:spPr>
      </p:pic>
      <p:sp>
        <p:nvSpPr>
          <p:cNvPr id="8" name="文本框 7">
            <a:extLst>
              <a:ext uri="{FF2B5EF4-FFF2-40B4-BE49-F238E27FC236}">
                <a16:creationId xmlns:a16="http://schemas.microsoft.com/office/drawing/2014/main" id="{B3494A17-9443-4F86-AA9D-F21871FE8175}"/>
              </a:ext>
            </a:extLst>
          </p:cNvPr>
          <p:cNvSpPr txBox="1"/>
          <p:nvPr/>
        </p:nvSpPr>
        <p:spPr>
          <a:xfrm>
            <a:off x="6151244" y="2983831"/>
            <a:ext cx="491871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注意：由于属性</a:t>
            </a:r>
            <a:r>
              <a:rPr lang="en-US" altLang="zh-CN" sz="2000" dirty="0">
                <a:latin typeface="微软雅黑" panose="020B0503020204020204" pitchFamily="34" charset="-122"/>
                <a:ea typeface="微软雅黑" panose="020B0503020204020204" pitchFamily="34" charset="-122"/>
              </a:rPr>
              <a:t>SAVG</a:t>
            </a:r>
            <a:r>
              <a:rPr lang="zh-CN" altLang="en-US" sz="2000" dirty="0">
                <a:latin typeface="微软雅黑" panose="020B0503020204020204" pitchFamily="34" charset="-122"/>
                <a:ea typeface="微软雅黑" panose="020B0503020204020204" pitchFamily="34" charset="-122"/>
              </a:rPr>
              <a:t>是由</a:t>
            </a:r>
            <a:r>
              <a:rPr lang="zh-CN" altLang="en-US" sz="2000" b="1" dirty="0">
                <a:latin typeface="微软雅黑" panose="020B0503020204020204" pitchFamily="34" charset="-122"/>
                <a:ea typeface="微软雅黑" panose="020B0503020204020204" pitchFamily="34" charset="-122"/>
              </a:rPr>
              <a:t>分组统计</a:t>
            </a:r>
            <a:r>
              <a:rPr lang="zh-CN" altLang="en-US" sz="2000" dirty="0">
                <a:latin typeface="微软雅黑" panose="020B0503020204020204" pitchFamily="34" charset="-122"/>
                <a:ea typeface="微软雅黑" panose="020B0503020204020204" pitchFamily="34" charset="-122"/>
              </a:rPr>
              <a:t>得到的，因此这样的视图是</a:t>
            </a:r>
            <a:r>
              <a:rPr lang="zh-CN" altLang="en-US" sz="2000" b="1" dirty="0">
                <a:latin typeface="微软雅黑" panose="020B0503020204020204" pitchFamily="34" charset="-122"/>
                <a:ea typeface="微软雅黑" panose="020B0503020204020204" pitchFamily="34" charset="-122"/>
              </a:rPr>
              <a:t>不允许更新的</a:t>
            </a:r>
            <a:r>
              <a:rPr lang="zh-CN" altLang="en-US" sz="2000" dirty="0">
                <a:latin typeface="微软雅黑" panose="020B0503020204020204" pitchFamily="34" charset="-122"/>
                <a:ea typeface="微软雅黑" panose="020B0503020204020204" pitchFamily="34" charset="-122"/>
              </a:rPr>
              <a:t>。</a:t>
            </a:r>
          </a:p>
        </p:txBody>
      </p:sp>
      <p:cxnSp>
        <p:nvCxnSpPr>
          <p:cNvPr id="10" name="直接箭头连接符 9">
            <a:extLst>
              <a:ext uri="{FF2B5EF4-FFF2-40B4-BE49-F238E27FC236}">
                <a16:creationId xmlns:a16="http://schemas.microsoft.com/office/drawing/2014/main" id="{7A864ADE-934F-4FB3-B673-81747FD0C1C6}"/>
              </a:ext>
            </a:extLst>
          </p:cNvPr>
          <p:cNvCxnSpPr/>
          <p:nvPr/>
        </p:nvCxnSpPr>
        <p:spPr>
          <a:xfrm>
            <a:off x="3898232" y="3368354"/>
            <a:ext cx="219776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3643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6258</TotalTime>
  <Words>986</Words>
  <Application>Microsoft Office PowerPoint</Application>
  <PresentationFormat>宽屏</PresentationFormat>
  <Paragraphs>82</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等线 Light</vt:lpstr>
      <vt:lpstr>Microsoft YaHei</vt:lpstr>
      <vt:lpstr>Microsoft YaHei</vt:lpstr>
      <vt:lpstr>Arial</vt:lpstr>
      <vt:lpstr>Times New Roman</vt:lpstr>
      <vt:lpstr>Office 主题​​</vt:lpstr>
      <vt:lpstr>Lecture 6，Fall 2020 数据库系统实验</vt:lpstr>
      <vt:lpstr>本节课提纲</vt:lpstr>
      <vt:lpstr>实验目的</vt:lpstr>
      <vt:lpstr>实验内容</vt:lpstr>
      <vt:lpstr>实验示例</vt:lpstr>
      <vt:lpstr>实验示例</vt:lpstr>
      <vt:lpstr>实验示例</vt:lpstr>
      <vt:lpstr>实验示例</vt:lpstr>
      <vt:lpstr>实验示例</vt:lpstr>
      <vt:lpstr>实验示例</vt:lpstr>
      <vt:lpstr>实验示例</vt:lpstr>
      <vt:lpstr>实验示例</vt:lpstr>
      <vt:lpstr>实验示例</vt:lpstr>
      <vt:lpstr>实验示例</vt:lpstr>
      <vt:lpstr>实验示例</vt:lpstr>
      <vt:lpstr>实验示例</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1，Fall 2017/2018 数据库系统实验</dc:title>
  <dc:creator>Genan Dai</dc:creator>
  <cp:lastModifiedBy>Dai Genan</cp:lastModifiedBy>
  <cp:revision>125</cp:revision>
  <dcterms:created xsi:type="dcterms:W3CDTF">2017-09-12T02:27:40Z</dcterms:created>
  <dcterms:modified xsi:type="dcterms:W3CDTF">2020-10-23T07:53:23Z</dcterms:modified>
</cp:coreProperties>
</file>