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63" r:id="rId4"/>
    <p:sldId id="287" r:id="rId5"/>
    <p:sldId id="281" r:id="rId6"/>
    <p:sldId id="333" r:id="rId7"/>
    <p:sldId id="339" r:id="rId8"/>
    <p:sldId id="334" r:id="rId9"/>
    <p:sldId id="335" r:id="rId10"/>
    <p:sldId id="336" r:id="rId11"/>
    <p:sldId id="340" r:id="rId12"/>
    <p:sldId id="341" r:id="rId13"/>
    <p:sldId id="342" r:id="rId14"/>
    <p:sldId id="343" r:id="rId15"/>
    <p:sldId id="337" r:id="rId16"/>
    <p:sldId id="338" r:id="rId17"/>
    <p:sldId id="344" r:id="rId18"/>
    <p:sldId id="347" r:id="rId19"/>
    <p:sldId id="348" r:id="rId20"/>
    <p:sldId id="28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10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2020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在主表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中删除数据，演示级联删除。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1416537" y="4737487"/>
            <a:ext cx="91237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delete cascade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的连带删除作用，在主表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中删除某个学号，那么从表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中对应这个学号为外键的所有记录也会跟着删除。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6C3535-69CF-4B7A-A1C8-FD1D9249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37" y="1764111"/>
            <a:ext cx="8372868" cy="273374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D931050-B715-4E91-B77D-450F3B530857}"/>
              </a:ext>
            </a:extLst>
          </p:cNvPr>
          <p:cNvSpPr/>
          <p:nvPr/>
        </p:nvSpPr>
        <p:spPr>
          <a:xfrm>
            <a:off x="1888067" y="3649133"/>
            <a:ext cx="514528" cy="485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145C41-5BD9-4A97-BB65-BDA035868353}"/>
              </a:ext>
            </a:extLst>
          </p:cNvPr>
          <p:cNvSpPr txBox="1"/>
          <p:nvPr/>
        </p:nvSpPr>
        <p:spPr>
          <a:xfrm>
            <a:off x="3750090" y="3642529"/>
            <a:ext cx="445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查询结果没有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为‘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’的记录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F8C8713-BCC0-493B-9BD7-338655843974}"/>
              </a:ext>
            </a:extLst>
          </p:cNvPr>
          <p:cNvCxnSpPr/>
          <p:nvPr/>
        </p:nvCxnSpPr>
        <p:spPr>
          <a:xfrm>
            <a:off x="2402595" y="3891710"/>
            <a:ext cx="12719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8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为了演示多重级联删除，建立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card_id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为主键，并令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为参照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表的外键，并插入数据。再建立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card_id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为主键，令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stu_card_id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为参照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表的外键，并插入数据。通过删除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表中一条记录，演示三个表的多重级联删除。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1266245" y="2551679"/>
            <a:ext cx="912377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4973F2-88FB-4D2C-BFFE-721EFE8BD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3077077"/>
            <a:ext cx="8146300" cy="364439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C02DF8B-988E-4398-A12B-4113EDC65534}"/>
              </a:ext>
            </a:extLst>
          </p:cNvPr>
          <p:cNvSpPr/>
          <p:nvPr/>
        </p:nvSpPr>
        <p:spPr>
          <a:xfrm>
            <a:off x="6771503" y="3917092"/>
            <a:ext cx="1740243" cy="259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5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7D01F7-C44D-4324-A89E-4159EB1C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832582"/>
            <a:ext cx="9181340" cy="408199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02DF8B-988E-4398-A12B-4113EDC65534}"/>
              </a:ext>
            </a:extLst>
          </p:cNvPr>
          <p:cNvSpPr/>
          <p:nvPr/>
        </p:nvSpPr>
        <p:spPr>
          <a:xfrm>
            <a:off x="8056606" y="2656702"/>
            <a:ext cx="1740243" cy="259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155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2CFFB6-BFFC-4FA2-851D-484CD0A51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06" y="1631503"/>
            <a:ext cx="9877588" cy="22492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通过删除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表中一条记录，演示三个表的多重级联删除。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02DF8B-988E-4398-A12B-4113EDC65534}"/>
              </a:ext>
            </a:extLst>
          </p:cNvPr>
          <p:cNvSpPr/>
          <p:nvPr/>
        </p:nvSpPr>
        <p:spPr>
          <a:xfrm>
            <a:off x="1266245" y="3039761"/>
            <a:ext cx="5925387" cy="234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95956B-3AEC-4FEB-AD88-F77B72E6D65D}"/>
              </a:ext>
            </a:extLst>
          </p:cNvPr>
          <p:cNvSpPr/>
          <p:nvPr/>
        </p:nvSpPr>
        <p:spPr>
          <a:xfrm>
            <a:off x="1035585" y="4000234"/>
            <a:ext cx="104571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删除数据出错原因：由于数据库中原有表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使用了外键关联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表，采用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（即当从表中有匹配的记录时，主表中相应的候选键不允许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update/delete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操作） 。所以直接在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中删除数据会出错。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71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B0C62D7-7A06-4DAD-94AA-2DB4AE963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64111"/>
            <a:ext cx="8957222" cy="426785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要演示多重级联删除，必须去除表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原有约束，然后建立新的外键约束，并将其外键设置为级联删除。操作如下：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02DF8B-988E-4398-A12B-4113EDC65534}"/>
              </a:ext>
            </a:extLst>
          </p:cNvPr>
          <p:cNvSpPr/>
          <p:nvPr/>
        </p:nvSpPr>
        <p:spPr>
          <a:xfrm>
            <a:off x="2415425" y="3429000"/>
            <a:ext cx="1674662" cy="166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7D5A63-1D41-4E47-B0DE-9ED07799B8F0}"/>
              </a:ext>
            </a:extLst>
          </p:cNvPr>
          <p:cNvSpPr/>
          <p:nvPr/>
        </p:nvSpPr>
        <p:spPr>
          <a:xfrm>
            <a:off x="1266245" y="4670854"/>
            <a:ext cx="3441679" cy="1383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2BEEA9-F8AD-4C46-89AC-FB63324AABC1}"/>
              </a:ext>
            </a:extLst>
          </p:cNvPr>
          <p:cNvSpPr/>
          <p:nvPr/>
        </p:nvSpPr>
        <p:spPr>
          <a:xfrm>
            <a:off x="4707924" y="5315249"/>
            <a:ext cx="7700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和表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中的数据已级联删除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821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E52773-38FF-4555-AA8F-453010FB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09" y="2419946"/>
            <a:ext cx="10152381" cy="31523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演示事务中多重级联删除失败的处理。修改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表的外键属性，使其变为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，演示事务中通过删除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表中的一条记录，多重级联删除失败，整个事务回滚到事务的初始状态。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4953579" y="4582867"/>
            <a:ext cx="72071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先删除原有外键约束（约束名可在对象资源管理器中查看），再建立新的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外键约束。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delete no action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意味着当从表中有匹配的记录时，主表中相应的候选键不允许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update/delete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4049CA-D6D5-49A4-BC56-81A0F4F8A08E}"/>
              </a:ext>
            </a:extLst>
          </p:cNvPr>
          <p:cNvSpPr/>
          <p:nvPr/>
        </p:nvSpPr>
        <p:spPr>
          <a:xfrm>
            <a:off x="8983362" y="3249827"/>
            <a:ext cx="1606379" cy="179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B83BF11A-FCC8-48E4-B537-15EE3B19E3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3525" y="2817680"/>
            <a:ext cx="3212759" cy="1791389"/>
          </a:xfrm>
          <a:prstGeom prst="bentConnector3">
            <a:avLst>
              <a:gd name="adj1" fmla="val 992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45170A7-5BDC-4FF8-AFF5-32038FE88310}"/>
              </a:ext>
            </a:extLst>
          </p:cNvPr>
          <p:cNvCxnSpPr/>
          <p:nvPr/>
        </p:nvCxnSpPr>
        <p:spPr>
          <a:xfrm>
            <a:off x="9700054" y="3429000"/>
            <a:ext cx="0" cy="1266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20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del: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722960" y="5084517"/>
            <a:ext cx="107460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表中的外键属性是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（即当从表中有匹配的记录时，主表中相应的候选键不允许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update/delete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操作）。所以多重级联删除到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无法执行，于是整个事务回滚。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B70117-17B0-443A-B750-6E99BB38C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524483"/>
            <a:ext cx="7021089" cy="343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8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验证事务回滚：再次查询表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，发现两个表的数据都没有被删除。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6092F3-48F3-4B56-BFFB-756A0234F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2205190"/>
            <a:ext cx="7880637" cy="37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3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演示互参照问题及其解决办法。要建立教师授课和课程指定教师听课关系的两张表，规定一个教师可授多门课，但每个课程只能指定一个教师去听课，所以要为两张表建立互相之间的参照关系。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8506276" y="2460355"/>
            <a:ext cx="358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两张表互参照，会出现无法定义的问题。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先定义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listen_course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表，但不定义外键属性。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再定义完整的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teacher_course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的命令定义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listen_course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的外键属性。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4624AD-0EE9-4B02-A58D-BAA89961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96" y="2143755"/>
            <a:ext cx="7732038" cy="406726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2737B23-243D-4BB1-8F8C-FACF54B2694F}"/>
              </a:ext>
            </a:extLst>
          </p:cNvPr>
          <p:cNvSpPr/>
          <p:nvPr/>
        </p:nvSpPr>
        <p:spPr>
          <a:xfrm>
            <a:off x="5007934" y="3063498"/>
            <a:ext cx="988828" cy="191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913EAD-D6D0-42A1-8314-D69644C44113}"/>
              </a:ext>
            </a:extLst>
          </p:cNvPr>
          <p:cNvSpPr/>
          <p:nvPr/>
        </p:nvSpPr>
        <p:spPr>
          <a:xfrm>
            <a:off x="1626782" y="3795823"/>
            <a:ext cx="850605" cy="191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71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32E5A9-E1E9-4607-AEF2-36B927280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52" y="1637444"/>
            <a:ext cx="6114286" cy="1533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BB36E6-8409-4DE6-912D-6B68051BF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34" y="3441210"/>
            <a:ext cx="6761905" cy="25809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938C409-A30D-4FB4-844F-FCB1270BACF1}"/>
              </a:ext>
            </a:extLst>
          </p:cNvPr>
          <p:cNvSpPr/>
          <p:nvPr/>
        </p:nvSpPr>
        <p:spPr>
          <a:xfrm>
            <a:off x="7669728" y="2141113"/>
            <a:ext cx="3862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先定义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listen_course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表，但是不定义外键属性。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B3CA2C-70E8-489C-BFCD-8A9D8F2461C1}"/>
              </a:ext>
            </a:extLst>
          </p:cNvPr>
          <p:cNvSpPr/>
          <p:nvPr/>
        </p:nvSpPr>
        <p:spPr>
          <a:xfrm>
            <a:off x="7938973" y="4408520"/>
            <a:ext cx="42530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再定义完整的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teacher_course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的命令定义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listen_course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的外键属性。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737061-8285-4D8B-A575-D6A4227F985C}"/>
              </a:ext>
            </a:extLst>
          </p:cNvPr>
          <p:cNvSpPr/>
          <p:nvPr/>
        </p:nvSpPr>
        <p:spPr>
          <a:xfrm>
            <a:off x="2403844" y="569994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互参照定义成功。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565A97-552B-41E7-BFC1-8AA4C3E8BCDD}"/>
              </a:ext>
            </a:extLst>
          </p:cNvPr>
          <p:cNvSpPr/>
          <p:nvPr/>
        </p:nvSpPr>
        <p:spPr>
          <a:xfrm>
            <a:off x="1082352" y="5627498"/>
            <a:ext cx="1267440" cy="441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BAAF24-2452-4591-9E65-A44B307A2AC4}"/>
              </a:ext>
            </a:extLst>
          </p:cNvPr>
          <p:cNvSpPr/>
          <p:nvPr/>
        </p:nvSpPr>
        <p:spPr>
          <a:xfrm>
            <a:off x="1057134" y="1048821"/>
            <a:ext cx="38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911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251934" y="1141247"/>
            <a:ext cx="111018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cascade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重新插入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的数据（按照实验一） 。再删除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’的数据。观察结果，并分析原因。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no action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set NULL,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重新插入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的数据（按照实验一） 。再删除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’的数据。观察结果，并分析原因。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，修改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ICBC_Card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表的外键属性，使其变为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delete set NULL,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尝试删除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表中一条记录。观察结果，并分析原因。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创建一个班里的学生互助表，规定：包括学生编号，学生姓名，学生的帮助对象，每个学生有且仅有一个帮助对象，帮助对象也必须是班里的学生。（表的自参照问题）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学校学生会的每个部门都有一个部长，每个部长领导多个部员，每个部只有一个部员有评测部长的权利，请给出体现这两种关系（领导和评测）的两张互参照的表的定义。（两个表互相参照的问题）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145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学习建立外键，以及利用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FOREIGN KEY…REFERENCES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子句以及各种约束保证参照完整性。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26" y="25413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786961" y="1250156"/>
            <a:ext cx="114050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不违反参照完整性的插入数据示例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违反参照完整性的插入数据示例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级联删除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两张表的互相参照问题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95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325563"/>
            <a:ext cx="10457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数据库为例，在该数据库中存在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张表格，分别为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grade)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teachers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salary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courses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hour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choices (no,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score )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在数据库中，存在这样的关系，学生可以选择课程。一个课程对应一个教师。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表中保存学生的选课记录。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8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为了演示参照完整性，先建立两个表，为下面的实验示例做准备。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中建立表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54242E-0C3F-4618-A157-1AE36116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76" y="2632293"/>
            <a:ext cx="6852144" cy="408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9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中建立表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D6F53F-5178-4730-B77D-94A95BBF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64111"/>
            <a:ext cx="8518277" cy="43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6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F479AC9-8440-47A8-AD18-6CAC5DAB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84" y="2200288"/>
            <a:ext cx="7289093" cy="415606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，令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分别为参照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表以及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表的外键，设定为级联删除，并令（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）为其主键。在不违反参照完整性的前提下，插入数据。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6095999" y="3445405"/>
            <a:ext cx="53834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由于（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）联合作为主键，即使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重复，但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不重复，所以插入数据依然成功。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0047EA-7AA0-4502-9F77-2D5292F490E3}"/>
              </a:ext>
            </a:extLst>
          </p:cNvPr>
          <p:cNvSpPr/>
          <p:nvPr/>
        </p:nvSpPr>
        <p:spPr>
          <a:xfrm>
            <a:off x="4386649" y="3332063"/>
            <a:ext cx="939113" cy="239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3C874B-E06F-4CDB-97DD-3F6AF0F58941}"/>
              </a:ext>
            </a:extLst>
          </p:cNvPr>
          <p:cNvSpPr/>
          <p:nvPr/>
        </p:nvSpPr>
        <p:spPr>
          <a:xfrm>
            <a:off x="3830595" y="3682312"/>
            <a:ext cx="1647567" cy="395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F57E303-BB1D-461B-A643-B296119B19D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478162" y="3880021"/>
            <a:ext cx="4160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8182E0B-D571-4B60-97C7-227FA47C007C}"/>
              </a:ext>
            </a:extLst>
          </p:cNvPr>
          <p:cNvSpPr/>
          <p:nvPr/>
        </p:nvSpPr>
        <p:spPr>
          <a:xfrm>
            <a:off x="5220586" y="2764465"/>
            <a:ext cx="1647567" cy="213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6868153" y="2571954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设置级联删除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70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2166F61-C65F-4AF3-AB04-E39B0DBD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22" y="1764111"/>
            <a:ext cx="8612905" cy="28943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演示违反参照完整性的插入数据。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584E44-0B8B-4C83-8CC9-D4F6B326C260}"/>
              </a:ext>
            </a:extLst>
          </p:cNvPr>
          <p:cNvSpPr/>
          <p:nvPr/>
        </p:nvSpPr>
        <p:spPr>
          <a:xfrm>
            <a:off x="3580298" y="2584735"/>
            <a:ext cx="4741106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因为主表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Stu_Union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中没有“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739666-7EA7-4DA3-882E-A67230AE3087}"/>
              </a:ext>
            </a:extLst>
          </p:cNvPr>
          <p:cNvSpPr/>
          <p:nvPr/>
        </p:nvSpPr>
        <p:spPr>
          <a:xfrm>
            <a:off x="4621427" y="2263735"/>
            <a:ext cx="518984" cy="331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3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13553</TotalTime>
  <Words>1335</Words>
  <Application>Microsoft Office PowerPoint</Application>
  <PresentationFormat>宽屏</PresentationFormat>
  <Paragraphs>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10，Fall 2020 数据库系统实验</vt:lpstr>
      <vt:lpstr>本节课提纲</vt:lpstr>
      <vt:lpstr>实验目的</vt:lpstr>
      <vt:lpstr>实验内容</vt:lpstr>
      <vt:lpstr>实验示例</vt:lpstr>
      <vt:lpstr>实验准备</vt:lpstr>
      <vt:lpstr>实验准备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daigenan</cp:lastModifiedBy>
  <cp:revision>227</cp:revision>
  <dcterms:created xsi:type="dcterms:W3CDTF">2017-09-12T02:27:40Z</dcterms:created>
  <dcterms:modified xsi:type="dcterms:W3CDTF">2020-11-27T08:04:48Z</dcterms:modified>
</cp:coreProperties>
</file>