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18"/>
  </p:notesMasterIdLst>
  <p:sldIdLst>
    <p:sldId id="256" r:id="rId2"/>
    <p:sldId id="448" r:id="rId3"/>
    <p:sldId id="449" r:id="rId4"/>
    <p:sldId id="450" r:id="rId5"/>
    <p:sldId id="451" r:id="rId6"/>
    <p:sldId id="453" r:id="rId7"/>
    <p:sldId id="452" r:id="rId8"/>
    <p:sldId id="917" r:id="rId9"/>
    <p:sldId id="454" r:id="rId10"/>
    <p:sldId id="456" r:id="rId11"/>
    <p:sldId id="916" r:id="rId12"/>
    <p:sldId id="918" r:id="rId13"/>
    <p:sldId id="920" r:id="rId14"/>
    <p:sldId id="919" r:id="rId15"/>
    <p:sldId id="455" r:id="rId16"/>
    <p:sldId id="447"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93" d="100"/>
          <a:sy n="93" d="100"/>
        </p:scale>
        <p:origin x="549" y="45"/>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12/2/2020</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966F891-39E4-4949-84B5-293BD1F65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4" name="Rectangle 10"/>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7"/>
            <a:ext cx="6117446"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700">
              <a:solidFill>
                <a:srgbClr val="FFFFFF"/>
              </a:solidFill>
            </a:endParaRPr>
          </a:p>
        </p:txBody>
      </p:sp>
      <p:sp>
        <p:nvSpPr>
          <p:cNvPr id="6" name="Rectangle 14"/>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7"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dirty="0">
              <a:solidFill>
                <a:srgbClr val="FFFFFF"/>
              </a:solidFill>
            </a:endParaRPr>
          </a:p>
        </p:txBody>
      </p:sp>
      <p:sp>
        <p:nvSpPr>
          <p:cNvPr id="8" name="Title 7"/>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726666"/>
            <a:ext cx="5812317" cy="568735"/>
          </a:xfrm>
          <a:prstGeom prst="rect">
            <a:avLst/>
          </a:prstGeom>
        </p:spPr>
        <p:txBody>
          <a:bodyPr anchor="ctr"/>
          <a:lstStyle>
            <a:lvl1pPr marL="0" indent="0" algn="ctr">
              <a:buNone/>
              <a:defRPr sz="2400" baseline="0">
                <a:solidFill>
                  <a:schemeClr val="tx2"/>
                </a:solidFill>
                <a:latin typeface="+mn-lt"/>
                <a:ea typeface="+mn-ea"/>
                <a:cs typeface="+mj-cs"/>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lang="zh-CN" altLang="en-US"/>
              <a:t>单击此处编辑母版副标题样式</a:t>
            </a:r>
            <a:endParaRPr lang="en-US" dirty="0"/>
          </a:p>
        </p:txBody>
      </p:sp>
      <p:sp>
        <p:nvSpPr>
          <p:cNvPr id="25" name="Text Placeholder 24"/>
          <p:cNvSpPr>
            <a:spLocks noGrp="1"/>
          </p:cNvSpPr>
          <p:nvPr>
            <p:ph type="body" sz="quarter" idx="10"/>
          </p:nvPr>
        </p:nvSpPr>
        <p:spPr>
          <a:xfrm>
            <a:off x="5280025" y="5550204"/>
            <a:ext cx="4273554" cy="790860"/>
          </a:xfrm>
          <a:prstGeom prst="rect">
            <a:avLst/>
          </a:prstGeom>
        </p:spPr>
        <p:txBody>
          <a:bodyPr/>
          <a:lstStyle>
            <a:lvl1pPr marL="0" indent="0" algn="ctr">
              <a:buNone/>
              <a:defRPr sz="2400" baseline="0">
                <a:solidFill>
                  <a:schemeClr val="accent1">
                    <a:lumMod val="60000"/>
                    <a:lumOff val="40000"/>
                  </a:schemeClr>
                </a:solidFill>
                <a:latin typeface="+mn-lt"/>
                <a:ea typeface="+mn-ea"/>
              </a:defRPr>
            </a:lvl1pPr>
          </a:lstStyle>
          <a:p>
            <a:pPr lvl="0"/>
            <a:r>
              <a:rPr lang="zh-CN" altLang="en-US"/>
              <a:t>编辑母版文本样式</a:t>
            </a:r>
          </a:p>
        </p:txBody>
      </p:sp>
    </p:spTree>
    <p:extLst>
      <p:ext uri="{BB962C8B-B14F-4D97-AF65-F5344CB8AC3E}">
        <p14:creationId xmlns:p14="http://schemas.microsoft.com/office/powerpoint/2010/main" val="16165971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ubsection">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2BBD6FA-A54A-485F-87D9-C9652F586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16" name="Rectangle 10">
            <a:extLst>
              <a:ext uri="{FF2B5EF4-FFF2-40B4-BE49-F238E27FC236}">
                <a16:creationId xmlns:a16="http://schemas.microsoft.com/office/drawing/2014/main" id="{80B6937C-32A7-4CC7-BE4A-AB7A564C7186}"/>
              </a:ext>
            </a:extLst>
          </p:cNvPr>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7" name="Rectangle 14">
            <a:extLst>
              <a:ext uri="{FF2B5EF4-FFF2-40B4-BE49-F238E27FC236}">
                <a16:creationId xmlns:a16="http://schemas.microsoft.com/office/drawing/2014/main" id="{EDC16F34-8BA1-4A4E-B0D4-81397E1E7CD0}"/>
              </a:ext>
            </a:extLst>
          </p:cNvPr>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8" name="Title 7">
            <a:extLst>
              <a:ext uri="{FF2B5EF4-FFF2-40B4-BE49-F238E27FC236}">
                <a16:creationId xmlns:a16="http://schemas.microsoft.com/office/drawing/2014/main" id="{66A552C8-61F4-43FC-A974-9DE54534BA38}"/>
              </a:ext>
            </a:extLst>
          </p:cNvPr>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181697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5050A8B-65E7-4672-9976-F9678ACCF210}"/>
              </a:ext>
            </a:extLst>
          </p:cNvPr>
          <p:cNvSpPr>
            <a:spLocks noGrp="1"/>
          </p:cNvSpPr>
          <p:nvPr>
            <p:ph type="title"/>
          </p:nvPr>
        </p:nvSpPr>
        <p:spPr/>
        <p:txBody>
          <a:bodyPr/>
          <a:lstStyle/>
          <a:p>
            <a:r>
              <a:rPr lang="zh-CN" altLang="en-US"/>
              <a:t>单击此处编辑母版标题样式</a:t>
            </a:r>
          </a:p>
        </p:txBody>
      </p:sp>
      <p:sp>
        <p:nvSpPr>
          <p:cNvPr id="8" name="Text Placeholder 12">
            <a:extLst>
              <a:ext uri="{FF2B5EF4-FFF2-40B4-BE49-F238E27FC236}">
                <a16:creationId xmlns:a16="http://schemas.microsoft.com/office/drawing/2014/main" id="{B69B4C9B-667A-475B-923C-B441E63112E2}"/>
              </a:ext>
            </a:extLst>
          </p:cNvPr>
          <p:cNvSpPr>
            <a:spLocks noGrp="1"/>
          </p:cNvSpPr>
          <p:nvPr>
            <p:ph idx="1"/>
          </p:nvPr>
        </p:nvSpPr>
        <p:spPr bwMode="auto">
          <a:xfrm>
            <a:off x="609600" y="990600"/>
            <a:ext cx="10972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306266730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Just Title">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3B309-5F91-4EC3-B303-AAA2C66728F2}"/>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7341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600" y="1066799"/>
            <a:ext cx="5486400" cy="518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8" name="Text Placeholder 12">
            <a:extLst>
              <a:ext uri="{FF2B5EF4-FFF2-40B4-BE49-F238E27FC236}">
                <a16:creationId xmlns:a16="http://schemas.microsoft.com/office/drawing/2014/main" id="{6DDB8618-EAD8-4F6C-91B0-8D6B79685A8E}"/>
              </a:ext>
            </a:extLst>
          </p:cNvPr>
          <p:cNvSpPr>
            <a:spLocks noGrp="1"/>
          </p:cNvSpPr>
          <p:nvPr>
            <p:ph idx="10"/>
          </p:nvPr>
        </p:nvSpPr>
        <p:spPr bwMode="auto">
          <a:xfrm>
            <a:off x="6248400" y="1066800"/>
            <a:ext cx="5334000" cy="518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endParaRPr lang="zh-CN" altLang="en-US" dirty="0"/>
          </a:p>
        </p:txBody>
      </p:sp>
      <p:cxnSp>
        <p:nvCxnSpPr>
          <p:cNvPr id="6" name="直接连接符 5">
            <a:extLst>
              <a:ext uri="{FF2B5EF4-FFF2-40B4-BE49-F238E27FC236}">
                <a16:creationId xmlns:a16="http://schemas.microsoft.com/office/drawing/2014/main" id="{8BBF6941-949E-4A04-9A27-6C5758225CF1}"/>
              </a:ext>
            </a:extLst>
          </p:cNvPr>
          <p:cNvCxnSpPr/>
          <p:nvPr/>
        </p:nvCxnSpPr>
        <p:spPr>
          <a:xfrm>
            <a:off x="6172200" y="1066800"/>
            <a:ext cx="0" cy="5181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17052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Text_IMG">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599" y="990600"/>
            <a:ext cx="5885794"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p>
        </p:txBody>
      </p:sp>
      <p:cxnSp>
        <p:nvCxnSpPr>
          <p:cNvPr id="4" name="直接连接符 3">
            <a:extLst>
              <a:ext uri="{FF2B5EF4-FFF2-40B4-BE49-F238E27FC236}">
                <a16:creationId xmlns:a16="http://schemas.microsoft.com/office/drawing/2014/main" id="{F4E9E31A-5EEF-4165-B7AF-A4322917E67F}"/>
              </a:ext>
            </a:extLst>
          </p:cNvPr>
          <p:cNvCxnSpPr>
            <a:cxnSpLocks/>
          </p:cNvCxnSpPr>
          <p:nvPr/>
        </p:nvCxnSpPr>
        <p:spPr>
          <a:xfrm>
            <a:off x="6553200" y="1066800"/>
            <a:ext cx="0" cy="533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A152D07C-3C57-4D3E-A506-3F04761CF3A7}"/>
              </a:ext>
            </a:extLst>
          </p:cNvPr>
          <p:cNvCxnSpPr/>
          <p:nvPr userDrawn="1"/>
        </p:nvCxnSpPr>
        <p:spPr>
          <a:xfrm>
            <a:off x="7112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89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15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1"/>
            <a:ext cx="10972800" cy="73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12"/>
          <p:cNvSpPr>
            <a:spLocks noGrp="1"/>
          </p:cNvSpPr>
          <p:nvPr>
            <p:ph type="body" idx="1"/>
          </p:nvPr>
        </p:nvSpPr>
        <p:spPr bwMode="auto">
          <a:xfrm>
            <a:off x="609600" y="990599"/>
            <a:ext cx="10972800" cy="541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编辑母版文本样式</a:t>
            </a:r>
          </a:p>
          <a:p>
            <a:pPr lvl="1"/>
            <a:r>
              <a:rPr lang="zh-CN" altLang="en-US" dirty="0"/>
              <a:t>第二级</a:t>
            </a:r>
          </a:p>
          <a:p>
            <a:pPr lvl="2"/>
            <a:r>
              <a:rPr lang="zh-CN" altLang="en-US" dirty="0"/>
              <a:t>第三级</a:t>
            </a:r>
            <a:endParaRPr lang="en-US" altLang="zh-CN" dirty="0"/>
          </a:p>
        </p:txBody>
      </p:sp>
      <p:sp>
        <p:nvSpPr>
          <p:cNvPr id="1032" name="Straight Connector 28"/>
          <p:cNvSpPr>
            <a:spLocks noChangeShapeType="1"/>
          </p:cNvSpPr>
          <p:nvPr/>
        </p:nvSpPr>
        <p:spPr bwMode="auto">
          <a:xfrm>
            <a:off x="609600" y="898949"/>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Footer Placeholder 2">
            <a:extLst>
              <a:ext uri="{FF2B5EF4-FFF2-40B4-BE49-F238E27FC236}">
                <a16:creationId xmlns:a16="http://schemas.microsoft.com/office/drawing/2014/main" id="{B4DA9BC6-43CA-408A-BEB7-8746EA49C870}"/>
              </a:ext>
            </a:extLst>
          </p:cNvPr>
          <p:cNvSpPr txBox="1">
            <a:spLocks/>
          </p:cNvSpPr>
          <p:nvPr/>
        </p:nvSpPr>
        <p:spPr>
          <a:xfrm>
            <a:off x="4114800" y="6492875"/>
            <a:ext cx="3962400" cy="365125"/>
          </a:xfrm>
          <a:prstGeom prst="rect">
            <a:avLst/>
          </a:prstGeom>
        </p:spPr>
        <p:txBody>
          <a:bodyPr vert="horz" wrap="square" lIns="0" tIns="0" rIns="0" bIns="0"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3" name="Rectangle 17">
            <a:extLst>
              <a:ext uri="{FF2B5EF4-FFF2-40B4-BE49-F238E27FC236}">
                <a16:creationId xmlns:a16="http://schemas.microsoft.com/office/drawing/2014/main" id="{5ED38AFC-6FCA-41F0-B286-064BF4E13FFB}"/>
              </a:ext>
            </a:extLst>
          </p:cNvPr>
          <p:cNvSpPr/>
          <p:nvPr/>
        </p:nvSpPr>
        <p:spPr>
          <a:xfrm>
            <a:off x="10972800" y="6521549"/>
            <a:ext cx="375424" cy="307777"/>
          </a:xfrm>
          <a:prstGeom prst="rect">
            <a:avLst/>
          </a:prstGeom>
        </p:spPr>
        <p:txBody>
          <a:bodyPr wrap="none" anchor="ctr">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
        <p:nvSpPr>
          <p:cNvPr id="12" name="Straight Connector 27">
            <a:extLst>
              <a:ext uri="{FF2B5EF4-FFF2-40B4-BE49-F238E27FC236}">
                <a16:creationId xmlns:a16="http://schemas.microsoft.com/office/drawing/2014/main" id="{D59285DE-C1F6-4B21-8CFE-2BDB4A08D1BB}"/>
              </a:ext>
            </a:extLst>
          </p:cNvPr>
          <p:cNvSpPr>
            <a:spLocks noChangeShapeType="1"/>
          </p:cNvSpPr>
          <p:nvPr/>
        </p:nvSpPr>
        <p:spPr bwMode="auto">
          <a:xfrm>
            <a:off x="609600" y="6477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Tree>
    <p:extLst>
      <p:ext uri="{BB962C8B-B14F-4D97-AF65-F5344CB8AC3E}">
        <p14:creationId xmlns:p14="http://schemas.microsoft.com/office/powerpoint/2010/main" val="1297738532"/>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Lst>
  <p:hf hdr="0" ftr="0" dt="0"/>
  <p:txStyles>
    <p:titleStyle>
      <a:lvl1pPr algn="l" rtl="0" eaLnBrk="1" fontAlgn="base" hangingPunct="1">
        <a:spcBef>
          <a:spcPct val="0"/>
        </a:spcBef>
        <a:spcAft>
          <a:spcPct val="0"/>
        </a:spcAft>
        <a:defRPr sz="3200" kern="1200">
          <a:solidFill>
            <a:srgbClr val="000000"/>
          </a:solidFill>
          <a:latin typeface="+mj-lt"/>
          <a:ea typeface="+mj-ea"/>
          <a:cs typeface="+mj-cs"/>
        </a:defRPr>
      </a:lvl1pPr>
      <a:lvl2pPr algn="l" rtl="0" eaLnBrk="1" fontAlgn="base" hangingPunct="1">
        <a:spcBef>
          <a:spcPct val="0"/>
        </a:spcBef>
        <a:spcAft>
          <a:spcPct val="0"/>
        </a:spcAft>
        <a:defRPr sz="2025">
          <a:solidFill>
            <a:schemeClr val="tx2"/>
          </a:solidFill>
          <a:latin typeface="Calibri" panose="020F0502020204030204" pitchFamily="34" charset="0"/>
        </a:defRPr>
      </a:lvl2pPr>
      <a:lvl3pPr algn="l" rtl="0" eaLnBrk="1" fontAlgn="base" hangingPunct="1">
        <a:spcBef>
          <a:spcPct val="0"/>
        </a:spcBef>
        <a:spcAft>
          <a:spcPct val="0"/>
        </a:spcAft>
        <a:defRPr sz="2025">
          <a:solidFill>
            <a:schemeClr val="tx2"/>
          </a:solidFill>
          <a:latin typeface="Calibri" panose="020F0502020204030204" pitchFamily="34" charset="0"/>
        </a:defRPr>
      </a:lvl3pPr>
      <a:lvl4pPr algn="l" rtl="0" eaLnBrk="1" fontAlgn="base" hangingPunct="1">
        <a:spcBef>
          <a:spcPct val="0"/>
        </a:spcBef>
        <a:spcAft>
          <a:spcPct val="0"/>
        </a:spcAft>
        <a:defRPr sz="2025">
          <a:solidFill>
            <a:schemeClr val="tx2"/>
          </a:solidFill>
          <a:latin typeface="Calibri" panose="020F0502020204030204" pitchFamily="34" charset="0"/>
        </a:defRPr>
      </a:lvl4pPr>
      <a:lvl5pPr algn="l" rtl="0" eaLnBrk="1" fontAlgn="base" hangingPunct="1">
        <a:spcBef>
          <a:spcPct val="0"/>
        </a:spcBef>
        <a:spcAft>
          <a:spcPct val="0"/>
        </a:spcAft>
        <a:defRPr sz="2025">
          <a:solidFill>
            <a:schemeClr val="tx2"/>
          </a:solidFill>
          <a:latin typeface="Calibri" panose="020F0502020204030204" pitchFamily="34" charset="0"/>
        </a:defRPr>
      </a:lvl5pPr>
      <a:lvl6pPr marL="257175" algn="l" rtl="0" eaLnBrk="1" fontAlgn="base" hangingPunct="1">
        <a:spcBef>
          <a:spcPct val="0"/>
        </a:spcBef>
        <a:spcAft>
          <a:spcPct val="0"/>
        </a:spcAft>
        <a:defRPr sz="1800">
          <a:solidFill>
            <a:schemeClr val="tx2"/>
          </a:solidFill>
          <a:latin typeface="Calibri" panose="020F0502020204030204" pitchFamily="34" charset="0"/>
        </a:defRPr>
      </a:lvl6pPr>
      <a:lvl7pPr marL="514350" algn="l" rtl="0" eaLnBrk="1" fontAlgn="base" hangingPunct="1">
        <a:spcBef>
          <a:spcPct val="0"/>
        </a:spcBef>
        <a:spcAft>
          <a:spcPct val="0"/>
        </a:spcAft>
        <a:defRPr sz="1800">
          <a:solidFill>
            <a:schemeClr val="tx2"/>
          </a:solidFill>
          <a:latin typeface="Calibri" panose="020F0502020204030204" pitchFamily="34" charset="0"/>
        </a:defRPr>
      </a:lvl7pPr>
      <a:lvl8pPr marL="771525" algn="l" rtl="0" eaLnBrk="1" fontAlgn="base" hangingPunct="1">
        <a:spcBef>
          <a:spcPct val="0"/>
        </a:spcBef>
        <a:spcAft>
          <a:spcPct val="0"/>
        </a:spcAft>
        <a:defRPr sz="1800">
          <a:solidFill>
            <a:schemeClr val="tx2"/>
          </a:solidFill>
          <a:latin typeface="Calibri" panose="020F0502020204030204" pitchFamily="34" charset="0"/>
        </a:defRPr>
      </a:lvl8pPr>
      <a:lvl9pPr marL="1028700" algn="l" rtl="0" eaLnBrk="1" fontAlgn="base" hangingPunct="1">
        <a:spcBef>
          <a:spcPct val="0"/>
        </a:spcBef>
        <a:spcAft>
          <a:spcPct val="0"/>
        </a:spcAft>
        <a:defRPr sz="1800">
          <a:solidFill>
            <a:schemeClr val="tx2"/>
          </a:solidFill>
          <a:latin typeface="Calibri" panose="020F0502020204030204" pitchFamily="34" charset="0"/>
        </a:defRPr>
      </a:lvl9pPr>
    </p:titleStyle>
    <p:body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模型独立的学习方式</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54BFB-E395-4803-9416-FEDD0667D3D7}"/>
              </a:ext>
            </a:extLst>
          </p:cNvPr>
          <p:cNvSpPr>
            <a:spLocks noGrp="1"/>
          </p:cNvSpPr>
          <p:nvPr>
            <p:ph type="title"/>
          </p:nvPr>
        </p:nvSpPr>
        <p:spPr/>
        <p:txBody>
          <a:bodyPr/>
          <a:lstStyle/>
          <a:p>
            <a:r>
              <a:rPr lang="zh-CN" altLang="en-US" dirty="0"/>
              <a:t>多任务学习（</a:t>
            </a:r>
            <a:r>
              <a:rPr lang="en-US" altLang="zh-CN" dirty="0"/>
              <a:t> Multitask Learning </a:t>
            </a:r>
            <a:r>
              <a:rPr lang="zh-CN" altLang="en-US" dirty="0"/>
              <a:t>）</a:t>
            </a:r>
          </a:p>
        </p:txBody>
      </p:sp>
      <p:pic>
        <p:nvPicPr>
          <p:cNvPr id="4" name="图片 3">
            <a:extLst>
              <a:ext uri="{FF2B5EF4-FFF2-40B4-BE49-F238E27FC236}">
                <a16:creationId xmlns:a16="http://schemas.microsoft.com/office/drawing/2014/main" id="{403BBAE5-A5AA-4A62-934F-20B451D23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889" y="1371600"/>
            <a:ext cx="4610221" cy="4871485"/>
          </a:xfrm>
          <a:prstGeom prst="rect">
            <a:avLst/>
          </a:prstGeom>
        </p:spPr>
      </p:pic>
    </p:spTree>
    <p:extLst>
      <p:ext uri="{BB962C8B-B14F-4D97-AF65-F5344CB8AC3E}">
        <p14:creationId xmlns:p14="http://schemas.microsoft.com/office/powerpoint/2010/main" val="285347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304800"/>
            <a:ext cx="6850288" cy="1024580"/>
          </a:xfrm>
          <a:prstGeom prst="rect">
            <a:avLst/>
          </a:prstGeom>
        </p:spPr>
      </p:pic>
      <p:sp>
        <p:nvSpPr>
          <p:cNvPr id="8" name="文本框 7"/>
          <p:cNvSpPr txBox="1"/>
          <p:nvPr/>
        </p:nvSpPr>
        <p:spPr>
          <a:xfrm>
            <a:off x="7924800" y="152400"/>
            <a:ext cx="2595582" cy="369332"/>
          </a:xfrm>
          <a:prstGeom prst="rect">
            <a:avLst/>
          </a:prstGeom>
          <a:noFill/>
        </p:spPr>
        <p:txBody>
          <a:bodyPr wrap="none" rtlCol="0">
            <a:spAutoFit/>
          </a:bodyPr>
          <a:lstStyle/>
          <a:p>
            <a:r>
              <a:rPr lang="en-US" altLang="zh-CN" dirty="0"/>
              <a:t>Machine Learning 1997</a:t>
            </a:r>
            <a:endParaRPr lang="zh-CN" altLang="en-US" dirty="0"/>
          </a:p>
        </p:txBody>
      </p:sp>
      <p:sp>
        <p:nvSpPr>
          <p:cNvPr id="9" name="内容占位符 5">
            <a:extLst>
              <a:ext uri="{FF2B5EF4-FFF2-40B4-BE49-F238E27FC236}">
                <a16:creationId xmlns:a16="http://schemas.microsoft.com/office/drawing/2014/main" id="{12BE8CC3-28C0-4260-A1DE-5B9BE430E14C}"/>
              </a:ext>
            </a:extLst>
          </p:cNvPr>
          <p:cNvSpPr txBox="1">
            <a:spLocks/>
          </p:cNvSpPr>
          <p:nvPr/>
        </p:nvSpPr>
        <p:spPr bwMode="auto">
          <a:xfrm>
            <a:off x="1668688" y="2438400"/>
            <a:ext cx="7772400"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a:lstStyle>
          <a:p>
            <a:pPr marL="0" indent="0">
              <a:buFont typeface="Wingdings 3" panose="05040102010807070707" pitchFamily="18" charset="2"/>
              <a:buNone/>
            </a:pPr>
            <a:r>
              <a:rPr lang="en-US" sz="2800"/>
              <a:t>Multitask Learning is an approach to </a:t>
            </a:r>
            <a:r>
              <a:rPr lang="en-US" sz="2800">
                <a:solidFill>
                  <a:srgbClr val="FF0000"/>
                </a:solidFill>
              </a:rPr>
              <a:t>inductive transfer </a:t>
            </a:r>
            <a:r>
              <a:rPr lang="en-US" sz="2800"/>
              <a:t>that improves </a:t>
            </a:r>
            <a:r>
              <a:rPr lang="en-US" sz="2800">
                <a:solidFill>
                  <a:srgbClr val="FF0000"/>
                </a:solidFill>
              </a:rPr>
              <a:t>generalization</a:t>
            </a:r>
            <a:r>
              <a:rPr lang="en-US" sz="2800"/>
              <a:t> by using the domain information contained in the training signals of related tasks as an </a:t>
            </a:r>
            <a:r>
              <a:rPr lang="en-US" sz="2800">
                <a:solidFill>
                  <a:srgbClr val="FF0000"/>
                </a:solidFill>
              </a:rPr>
              <a:t>inductive bias</a:t>
            </a:r>
            <a:r>
              <a:rPr lang="en-US" sz="2800"/>
              <a:t>. It does this by learning tasks in parallel while using a </a:t>
            </a:r>
            <a:r>
              <a:rPr lang="en-US" sz="2800">
                <a:solidFill>
                  <a:srgbClr val="FF0000"/>
                </a:solidFill>
              </a:rPr>
              <a:t>shared representation</a:t>
            </a:r>
            <a:r>
              <a:rPr lang="en-US" sz="2800"/>
              <a:t>; what is learned for each task can help other tasks be learned better.</a:t>
            </a:r>
            <a:endParaRPr lang="en-US" altLang="zh-CN" sz="2800"/>
          </a:p>
          <a:p>
            <a:pPr marL="0" indent="0">
              <a:buFont typeface="Wingdings 3" panose="05040102010807070707" pitchFamily="18" charset="2"/>
              <a:buNone/>
            </a:pPr>
            <a:endParaRPr lang="en-US" altLang="zh-CN" sz="2800"/>
          </a:p>
        </p:txBody>
      </p:sp>
    </p:spTree>
    <p:extLst>
      <p:ext uri="{BB962C8B-B14F-4D97-AF65-F5344CB8AC3E}">
        <p14:creationId xmlns:p14="http://schemas.microsoft.com/office/powerpoint/2010/main" val="1745264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74734-0BEE-4276-A0FC-23909AA18C6C}"/>
              </a:ext>
            </a:extLst>
          </p:cNvPr>
          <p:cNvSpPr>
            <a:spLocks noGrp="1"/>
          </p:cNvSpPr>
          <p:nvPr>
            <p:ph type="title"/>
          </p:nvPr>
        </p:nvSpPr>
        <p:spPr/>
        <p:txBody>
          <a:bodyPr/>
          <a:lstStyle/>
          <a:p>
            <a:r>
              <a:rPr lang="zh-CN" altLang="en-US" dirty="0"/>
              <a:t>迁移学习（</a:t>
            </a:r>
            <a:r>
              <a:rPr lang="en-US" altLang="zh-CN" dirty="0"/>
              <a:t>Transfer Learning</a:t>
            </a:r>
            <a:r>
              <a:rPr lang="zh-CN" altLang="en-US" dirty="0"/>
              <a:t>）</a:t>
            </a:r>
          </a:p>
        </p:txBody>
      </p:sp>
      <p:pic>
        <p:nvPicPr>
          <p:cNvPr id="6" name="图片 5">
            <a:extLst>
              <a:ext uri="{FF2B5EF4-FFF2-40B4-BE49-F238E27FC236}">
                <a16:creationId xmlns:a16="http://schemas.microsoft.com/office/drawing/2014/main" id="{FF14062B-B013-410C-8DEA-3CE80D19F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6926" y="2057401"/>
            <a:ext cx="8033875" cy="3359867"/>
          </a:xfrm>
          <a:prstGeom prst="rect">
            <a:avLst/>
          </a:prstGeom>
        </p:spPr>
      </p:pic>
    </p:spTree>
    <p:extLst>
      <p:ext uri="{BB962C8B-B14F-4D97-AF65-F5344CB8AC3E}">
        <p14:creationId xmlns:p14="http://schemas.microsoft.com/office/powerpoint/2010/main" val="843801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28609-A4F5-4E3B-99AF-5CE7F0E92A45}"/>
              </a:ext>
            </a:extLst>
          </p:cNvPr>
          <p:cNvSpPr>
            <a:spLocks noGrp="1"/>
          </p:cNvSpPr>
          <p:nvPr>
            <p:ph type="title"/>
          </p:nvPr>
        </p:nvSpPr>
        <p:spPr/>
        <p:txBody>
          <a:bodyPr/>
          <a:lstStyle/>
          <a:p>
            <a:r>
              <a:rPr lang="zh-CN" altLang="en-US" dirty="0"/>
              <a:t>元学习（</a:t>
            </a:r>
            <a:r>
              <a:rPr lang="en-US" altLang="zh-CN" dirty="0"/>
              <a:t>Meta Learning</a:t>
            </a:r>
            <a:r>
              <a:rPr lang="zh-CN" altLang="en-US" dirty="0"/>
              <a:t>）</a:t>
            </a:r>
          </a:p>
        </p:txBody>
      </p:sp>
      <p:pic>
        <p:nvPicPr>
          <p:cNvPr id="4" name="图片 3">
            <a:extLst>
              <a:ext uri="{FF2B5EF4-FFF2-40B4-BE49-F238E27FC236}">
                <a16:creationId xmlns:a16="http://schemas.microsoft.com/office/drawing/2014/main" id="{4385EB86-D55E-4D9E-BB05-13DDBE3C61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351" y="2590800"/>
            <a:ext cx="6605298" cy="2133600"/>
          </a:xfrm>
          <a:prstGeom prst="rect">
            <a:avLst/>
          </a:prstGeom>
        </p:spPr>
      </p:pic>
    </p:spTree>
    <p:extLst>
      <p:ext uri="{BB962C8B-B14F-4D97-AF65-F5344CB8AC3E}">
        <p14:creationId xmlns:p14="http://schemas.microsoft.com/office/powerpoint/2010/main" val="328302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28609-A4F5-4E3B-99AF-5CE7F0E92A45}"/>
              </a:ext>
            </a:extLst>
          </p:cNvPr>
          <p:cNvSpPr>
            <a:spLocks noGrp="1"/>
          </p:cNvSpPr>
          <p:nvPr>
            <p:ph type="title"/>
          </p:nvPr>
        </p:nvSpPr>
        <p:spPr/>
        <p:txBody>
          <a:bodyPr/>
          <a:lstStyle/>
          <a:p>
            <a:r>
              <a:rPr lang="zh-CN" altLang="en-US" dirty="0"/>
              <a:t>元学习（</a:t>
            </a:r>
            <a:r>
              <a:rPr lang="en-US" altLang="zh-CN" dirty="0"/>
              <a:t>Meta Learning</a:t>
            </a:r>
            <a:r>
              <a:rPr lang="zh-CN" altLang="en-US" dirty="0"/>
              <a:t>）</a:t>
            </a:r>
          </a:p>
        </p:txBody>
      </p:sp>
      <p:pic>
        <p:nvPicPr>
          <p:cNvPr id="7170" name="Picture 2" descr="https://www.researchgate.net/profile/Joaquin_Vanschoren/publication/228376299/figure/fig1/AS:302007698116611@1449015654650/Base-learning-versus-meta-learning_W640.jpg">
            <a:extLst>
              <a:ext uri="{FF2B5EF4-FFF2-40B4-BE49-F238E27FC236}">
                <a16:creationId xmlns:a16="http://schemas.microsoft.com/office/drawing/2014/main" id="{3EEA57FF-1D22-47B3-BB20-EF8FA567A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912" y="1905000"/>
            <a:ext cx="4967288" cy="410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67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39724-890E-4A05-8209-7CBB02112B0D}"/>
              </a:ext>
            </a:extLst>
          </p:cNvPr>
          <p:cNvSpPr>
            <a:spLocks noGrp="1"/>
          </p:cNvSpPr>
          <p:nvPr>
            <p:ph type="title"/>
          </p:nvPr>
        </p:nvSpPr>
        <p:spPr/>
        <p:txBody>
          <a:bodyPr/>
          <a:lstStyle/>
          <a:p>
            <a:r>
              <a:rPr lang="zh-CN" altLang="en-US" dirty="0"/>
              <a:t>终身学习</a:t>
            </a:r>
          </a:p>
        </p:txBody>
      </p:sp>
      <p:pic>
        <p:nvPicPr>
          <p:cNvPr id="8196" name="Picture 4" descr="https://www.grasp.upenn.edu/sites/default/files/styles/full/public/images/3_0.jpg?itok=FUgaQdvu">
            <a:extLst>
              <a:ext uri="{FF2B5EF4-FFF2-40B4-BE49-F238E27FC236}">
                <a16:creationId xmlns:a16="http://schemas.microsoft.com/office/drawing/2014/main" id="{B36CD747-767A-4150-B3F2-2A85F602B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6858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822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95800" y="4038600"/>
            <a:ext cx="2313454" cy="369332"/>
          </a:xfrm>
          <a:prstGeom prst="rect">
            <a:avLst/>
          </a:prstGeom>
        </p:spPr>
        <p:txBody>
          <a:bodyPr wrap="none">
            <a:spAutoFit/>
          </a:bodyPr>
          <a:lstStyle/>
          <a:p>
            <a:r>
              <a:rPr lang="zh-CN" altLang="en-US" dirty="0"/>
              <a:t>https://nndl.github.io/</a:t>
            </a:r>
          </a:p>
        </p:txBody>
      </p:sp>
      <p:sp>
        <p:nvSpPr>
          <p:cNvPr id="3" name="Rectangle 3">
            <a:extLst>
              <a:ext uri="{FF2B5EF4-FFF2-40B4-BE49-F238E27FC236}">
                <a16:creationId xmlns:a16="http://schemas.microsoft.com/office/drawing/2014/main" id="{65F00DDA-B7B7-4934-9E9C-B0B883A4FE65}"/>
              </a:ext>
            </a:extLst>
          </p:cNvPr>
          <p:cNvSpPr/>
          <p:nvPr/>
        </p:nvSpPr>
        <p:spPr>
          <a:xfrm>
            <a:off x="4876800" y="3048003"/>
            <a:ext cx="3048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8499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7381A-E3A6-485C-8139-0C105994B9E4}"/>
              </a:ext>
            </a:extLst>
          </p:cNvPr>
          <p:cNvSpPr>
            <a:spLocks noGrp="1"/>
          </p:cNvSpPr>
          <p:nvPr>
            <p:ph type="title"/>
          </p:nvPr>
        </p:nvSpPr>
        <p:spPr/>
        <p:txBody>
          <a:bodyPr/>
          <a:lstStyle/>
          <a:p>
            <a:r>
              <a:rPr lang="zh-CN" altLang="en-US"/>
              <a:t>模型独立的学习方式</a:t>
            </a:r>
            <a:endParaRPr lang="zh-CN" altLang="en-US" dirty="0"/>
          </a:p>
        </p:txBody>
      </p:sp>
      <p:sp>
        <p:nvSpPr>
          <p:cNvPr id="3" name="内容占位符 2">
            <a:extLst>
              <a:ext uri="{FF2B5EF4-FFF2-40B4-BE49-F238E27FC236}">
                <a16:creationId xmlns:a16="http://schemas.microsoft.com/office/drawing/2014/main" id="{74A282E0-7192-489A-AC9A-097D45F7A2CF}"/>
              </a:ext>
            </a:extLst>
          </p:cNvPr>
          <p:cNvSpPr>
            <a:spLocks noGrp="1"/>
          </p:cNvSpPr>
          <p:nvPr>
            <p:ph idx="1"/>
          </p:nvPr>
        </p:nvSpPr>
        <p:spPr/>
        <p:txBody>
          <a:bodyPr/>
          <a:lstStyle/>
          <a:p>
            <a:r>
              <a:rPr lang="zh-CN" altLang="en-US"/>
              <a:t>这些学习方式不限于具体的模型</a:t>
            </a:r>
            <a:endParaRPr lang="en-US" altLang="zh-CN"/>
          </a:p>
          <a:p>
            <a:pPr lvl="1"/>
            <a:r>
              <a:rPr lang="zh-CN" altLang="en-US"/>
              <a:t>前馈神经网络、循环神经网络还是其他模型</a:t>
            </a:r>
            <a:endParaRPr lang="en-US" altLang="zh-CN"/>
          </a:p>
          <a:p>
            <a:endParaRPr lang="en-US" altLang="zh-CN"/>
          </a:p>
          <a:p>
            <a:r>
              <a:rPr lang="zh-CN" altLang="en-US"/>
              <a:t>然而一种学习方式往往会对符合某种特性的模型更加青睐</a:t>
            </a:r>
            <a:endParaRPr lang="en-US" altLang="zh-CN"/>
          </a:p>
          <a:p>
            <a:pPr lvl="1"/>
            <a:r>
              <a:rPr lang="zh-CN" altLang="en-US"/>
              <a:t>集成学习往往和方差大的模型组合时效果显著。</a:t>
            </a:r>
            <a:endParaRPr lang="zh-CN" altLang="en-US" dirty="0"/>
          </a:p>
        </p:txBody>
      </p:sp>
    </p:spTree>
    <p:extLst>
      <p:ext uri="{BB962C8B-B14F-4D97-AF65-F5344CB8AC3E}">
        <p14:creationId xmlns:p14="http://schemas.microsoft.com/office/powerpoint/2010/main" val="171306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D9059-9B67-4692-B1A5-AAAC7ED01C9C}"/>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7A216EE3-68D2-4698-A7BB-CACC3775473D}"/>
              </a:ext>
            </a:extLst>
          </p:cNvPr>
          <p:cNvSpPr>
            <a:spLocks noGrp="1"/>
          </p:cNvSpPr>
          <p:nvPr>
            <p:ph idx="1"/>
          </p:nvPr>
        </p:nvSpPr>
        <p:spPr/>
        <p:txBody>
          <a:bodyPr/>
          <a:lstStyle/>
          <a:p>
            <a:r>
              <a:rPr lang="zh-CN" altLang="en-US" dirty="0"/>
              <a:t>集成学习</a:t>
            </a:r>
            <a:endParaRPr lang="en-US" altLang="zh-CN" dirty="0"/>
          </a:p>
          <a:p>
            <a:r>
              <a:rPr lang="zh-CN" altLang="en-US" dirty="0"/>
              <a:t>协同学习</a:t>
            </a:r>
            <a:endParaRPr lang="en-US" altLang="zh-CN" dirty="0"/>
          </a:p>
          <a:p>
            <a:r>
              <a:rPr lang="zh-CN" altLang="en-US" dirty="0"/>
              <a:t>多任务学习</a:t>
            </a:r>
            <a:endParaRPr lang="en-US" altLang="zh-CN" dirty="0"/>
          </a:p>
          <a:p>
            <a:r>
              <a:rPr lang="zh-CN" altLang="en-US" dirty="0"/>
              <a:t>迁移学习</a:t>
            </a:r>
            <a:endParaRPr lang="en-US" altLang="zh-CN" dirty="0"/>
          </a:p>
          <a:p>
            <a:r>
              <a:rPr lang="zh-CN" altLang="en-US" dirty="0"/>
              <a:t>终身学习</a:t>
            </a:r>
            <a:endParaRPr lang="en-US" altLang="zh-CN" dirty="0"/>
          </a:p>
          <a:p>
            <a:r>
              <a:rPr lang="zh-CN" altLang="en-US" dirty="0"/>
              <a:t>元学习</a:t>
            </a:r>
          </a:p>
        </p:txBody>
      </p:sp>
    </p:spTree>
    <p:extLst>
      <p:ext uri="{BB962C8B-B14F-4D97-AF65-F5344CB8AC3E}">
        <p14:creationId xmlns:p14="http://schemas.microsoft.com/office/powerpoint/2010/main" val="129236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0567C-EF3E-4CF0-9CE5-BA6A4312E5EC}"/>
              </a:ext>
            </a:extLst>
          </p:cNvPr>
          <p:cNvSpPr>
            <a:spLocks noGrp="1"/>
          </p:cNvSpPr>
          <p:nvPr>
            <p:ph type="title"/>
          </p:nvPr>
        </p:nvSpPr>
        <p:spPr/>
        <p:txBody>
          <a:bodyPr/>
          <a:lstStyle/>
          <a:p>
            <a:r>
              <a:rPr lang="zh-CN" altLang="en-US" dirty="0"/>
              <a:t>集成学习</a:t>
            </a:r>
          </a:p>
        </p:txBody>
      </p:sp>
      <p:sp>
        <p:nvSpPr>
          <p:cNvPr id="3" name="内容占位符 2">
            <a:extLst>
              <a:ext uri="{FF2B5EF4-FFF2-40B4-BE49-F238E27FC236}">
                <a16:creationId xmlns:a16="http://schemas.microsoft.com/office/drawing/2014/main" id="{4DE5E46A-1933-4DEB-86C4-15A71C90B765}"/>
              </a:ext>
            </a:extLst>
          </p:cNvPr>
          <p:cNvSpPr>
            <a:spLocks noGrp="1"/>
          </p:cNvSpPr>
          <p:nvPr>
            <p:ph idx="1"/>
          </p:nvPr>
        </p:nvSpPr>
        <p:spPr/>
        <p:txBody>
          <a:bodyPr/>
          <a:lstStyle/>
          <a:p>
            <a:r>
              <a:rPr lang="zh-CN" altLang="en-US" dirty="0"/>
              <a:t>三个臭皮匠赛过诸葛亮</a:t>
            </a:r>
          </a:p>
        </p:txBody>
      </p:sp>
      <p:pic>
        <p:nvPicPr>
          <p:cNvPr id="5" name="图片 4">
            <a:extLst>
              <a:ext uri="{FF2B5EF4-FFF2-40B4-BE49-F238E27FC236}">
                <a16:creationId xmlns:a16="http://schemas.microsoft.com/office/drawing/2014/main" id="{02ED4C3E-D5A6-47E2-B89E-3D7F8A4C9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1" y="2057401"/>
            <a:ext cx="5824009" cy="1507711"/>
          </a:xfrm>
          <a:prstGeom prst="rect">
            <a:avLst/>
          </a:prstGeom>
        </p:spPr>
      </p:pic>
    </p:spTree>
    <p:extLst>
      <p:ext uri="{BB962C8B-B14F-4D97-AF65-F5344CB8AC3E}">
        <p14:creationId xmlns:p14="http://schemas.microsoft.com/office/powerpoint/2010/main" val="406632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E3C51-6729-4F97-88B1-310CFB3D2524}"/>
              </a:ext>
            </a:extLst>
          </p:cNvPr>
          <p:cNvSpPr>
            <a:spLocks noGrp="1"/>
          </p:cNvSpPr>
          <p:nvPr>
            <p:ph type="title"/>
          </p:nvPr>
        </p:nvSpPr>
        <p:spPr/>
        <p:txBody>
          <a:bodyPr/>
          <a:lstStyle/>
          <a:p>
            <a:r>
              <a:rPr lang="zh-CN" altLang="en-US" dirty="0"/>
              <a:t>集成方式</a:t>
            </a:r>
          </a:p>
        </p:txBody>
      </p:sp>
      <p:sp>
        <p:nvSpPr>
          <p:cNvPr id="3" name="内容占位符 2">
            <a:extLst>
              <a:ext uri="{FF2B5EF4-FFF2-40B4-BE49-F238E27FC236}">
                <a16:creationId xmlns:a16="http://schemas.microsoft.com/office/drawing/2014/main" id="{C7B97499-BCD7-4F02-9C6D-F64821044164}"/>
              </a:ext>
            </a:extLst>
          </p:cNvPr>
          <p:cNvSpPr>
            <a:spLocks noGrp="1"/>
          </p:cNvSpPr>
          <p:nvPr>
            <p:ph idx="1"/>
          </p:nvPr>
        </p:nvSpPr>
        <p:spPr/>
        <p:txBody>
          <a:bodyPr/>
          <a:lstStyle/>
          <a:p>
            <a:r>
              <a:rPr lang="en-US" altLang="zh-CN" dirty="0"/>
              <a:t>Bagging</a:t>
            </a:r>
            <a:r>
              <a:rPr lang="zh-CN" altLang="en-US" dirty="0"/>
              <a:t>类</a:t>
            </a:r>
            <a:endParaRPr lang="en-US" altLang="zh-CN" dirty="0"/>
          </a:p>
          <a:p>
            <a:pPr lvl="1"/>
            <a:r>
              <a:rPr lang="en-US" altLang="zh-CN" dirty="0"/>
              <a:t>Bagging</a:t>
            </a:r>
            <a:r>
              <a:rPr lang="zh-CN" altLang="en-US" dirty="0"/>
              <a:t>（</a:t>
            </a:r>
            <a:r>
              <a:rPr lang="en-US" altLang="zh-CN" dirty="0"/>
              <a:t>Bootstrap Aggregating</a:t>
            </a:r>
            <a:r>
              <a:rPr lang="zh-CN" altLang="en-US" dirty="0"/>
              <a:t>）是一个通过不同模型的训练数据集的独立性来提高不同模型之间的独立性。我们在原始训练集上进行有放回的随机采样，得到</a:t>
            </a:r>
            <a:r>
              <a:rPr lang="en-US" altLang="zh-CN" dirty="0"/>
              <a:t>M </a:t>
            </a:r>
            <a:r>
              <a:rPr lang="zh-CN" altLang="en-US" dirty="0"/>
              <a:t>比较小的训练集并训练</a:t>
            </a:r>
            <a:r>
              <a:rPr lang="en-US" altLang="zh-CN" dirty="0"/>
              <a:t>M </a:t>
            </a:r>
            <a:r>
              <a:rPr lang="zh-CN" altLang="en-US" dirty="0"/>
              <a:t>个模型，然后通过投票的方法进行模型集成。</a:t>
            </a:r>
            <a:endParaRPr lang="en-US" altLang="zh-CN" dirty="0"/>
          </a:p>
          <a:p>
            <a:pPr lvl="1"/>
            <a:endParaRPr lang="en-US" altLang="zh-CN" dirty="0"/>
          </a:p>
          <a:p>
            <a:pPr lvl="1"/>
            <a:r>
              <a:rPr lang="zh-CN" altLang="en-US" dirty="0"/>
              <a:t>随机森林（</a:t>
            </a:r>
            <a:r>
              <a:rPr lang="en-US" altLang="zh-CN" dirty="0"/>
              <a:t>Random Forest</a:t>
            </a:r>
            <a:r>
              <a:rPr lang="zh-CN" altLang="en-US" dirty="0"/>
              <a:t>）是在</a:t>
            </a:r>
            <a:r>
              <a:rPr lang="en-US" altLang="zh-CN" dirty="0"/>
              <a:t>Bagging</a:t>
            </a:r>
            <a:r>
              <a:rPr lang="zh-CN" altLang="en-US" dirty="0"/>
              <a:t>的基础上再引入了随机特征，进一步提高每个基模型之间的独立性。在随机森林中，每个基模型都是一棵决策树。</a:t>
            </a:r>
          </a:p>
        </p:txBody>
      </p:sp>
    </p:spTree>
    <p:extLst>
      <p:ext uri="{BB962C8B-B14F-4D97-AF65-F5344CB8AC3E}">
        <p14:creationId xmlns:p14="http://schemas.microsoft.com/office/powerpoint/2010/main" val="51814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D3E38-34B4-474F-8C53-E879B5548D6F}"/>
              </a:ext>
            </a:extLst>
          </p:cNvPr>
          <p:cNvSpPr>
            <a:spLocks noGrp="1"/>
          </p:cNvSpPr>
          <p:nvPr>
            <p:ph type="title"/>
          </p:nvPr>
        </p:nvSpPr>
        <p:spPr/>
        <p:txBody>
          <a:bodyPr/>
          <a:lstStyle/>
          <a:p>
            <a:r>
              <a:rPr lang="zh-CN" altLang="en-US" dirty="0"/>
              <a:t>随机森林</a:t>
            </a:r>
          </a:p>
        </p:txBody>
      </p:sp>
      <p:pic>
        <p:nvPicPr>
          <p:cNvPr id="1026" name="Picture 2" descr="âRandom Forestâçå¾çæç´¢ç»æ">
            <a:extLst>
              <a:ext uri="{FF2B5EF4-FFF2-40B4-BE49-F238E27FC236}">
                <a16:creationId xmlns:a16="http://schemas.microsoft.com/office/drawing/2014/main" id="{50D7E82D-2C39-473D-BB48-6F29110E0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828800"/>
            <a:ext cx="5638800"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35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E3C51-6729-4F97-88B1-310CFB3D2524}"/>
              </a:ext>
            </a:extLst>
          </p:cNvPr>
          <p:cNvSpPr>
            <a:spLocks noGrp="1"/>
          </p:cNvSpPr>
          <p:nvPr>
            <p:ph type="title"/>
          </p:nvPr>
        </p:nvSpPr>
        <p:spPr/>
        <p:txBody>
          <a:bodyPr/>
          <a:lstStyle/>
          <a:p>
            <a:r>
              <a:rPr lang="zh-CN" altLang="en-US" dirty="0"/>
              <a:t>集成方式</a:t>
            </a:r>
          </a:p>
        </p:txBody>
      </p:sp>
      <p:sp>
        <p:nvSpPr>
          <p:cNvPr id="3" name="内容占位符 2">
            <a:extLst>
              <a:ext uri="{FF2B5EF4-FFF2-40B4-BE49-F238E27FC236}">
                <a16:creationId xmlns:a16="http://schemas.microsoft.com/office/drawing/2014/main" id="{C7B97499-BCD7-4F02-9C6D-F64821044164}"/>
              </a:ext>
            </a:extLst>
          </p:cNvPr>
          <p:cNvSpPr>
            <a:spLocks noGrp="1"/>
          </p:cNvSpPr>
          <p:nvPr>
            <p:ph idx="1"/>
          </p:nvPr>
        </p:nvSpPr>
        <p:spPr/>
        <p:txBody>
          <a:bodyPr/>
          <a:lstStyle/>
          <a:p>
            <a:r>
              <a:rPr lang="en-US" altLang="zh-CN" dirty="0"/>
              <a:t>Boosting</a:t>
            </a:r>
            <a:r>
              <a:rPr lang="zh-CN" altLang="en-US" dirty="0"/>
              <a:t>类</a:t>
            </a:r>
            <a:endParaRPr lang="en-US" altLang="zh-CN" dirty="0"/>
          </a:p>
          <a:p>
            <a:pPr lvl="1"/>
            <a:r>
              <a:rPr lang="zh-CN" altLang="en-US" dirty="0"/>
              <a:t>按照一定的顺序来先后训练不同的基模型，每个模型都针对前序模型的错误进行专门训练。根据前序模型的结果，来调整训练训练样本的权重，从而增加不同基模型之间的差异性。</a:t>
            </a:r>
            <a:endParaRPr lang="en-US" altLang="zh-CN" dirty="0"/>
          </a:p>
          <a:p>
            <a:pPr lvl="1"/>
            <a:r>
              <a:rPr lang="en-US" altLang="zh-CN" dirty="0"/>
              <a:t>AdaBoost</a:t>
            </a:r>
            <a:r>
              <a:rPr lang="zh-CN" altLang="en-US" dirty="0"/>
              <a:t>（</a:t>
            </a:r>
            <a:r>
              <a:rPr lang="en-US" altLang="zh-CN" dirty="0"/>
              <a:t>Adaptive Boosting</a:t>
            </a:r>
            <a:r>
              <a:rPr lang="zh-CN" altLang="en-US" dirty="0"/>
              <a:t>）算法</a:t>
            </a:r>
          </a:p>
        </p:txBody>
      </p:sp>
      <p:pic>
        <p:nvPicPr>
          <p:cNvPr id="3074" name="Picture 2" descr="âadaboostâçå¾çæç´¢ç»æ">
            <a:extLst>
              <a:ext uri="{FF2B5EF4-FFF2-40B4-BE49-F238E27FC236}">
                <a16:creationId xmlns:a16="http://schemas.microsoft.com/office/drawing/2014/main" id="{6495CCC3-39EF-4E28-A5B9-9667B798F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1" y="4038601"/>
            <a:ext cx="6410325" cy="1968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97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F2C37-BCB2-462D-BB1E-D58F83D75DA0}"/>
              </a:ext>
            </a:extLst>
          </p:cNvPr>
          <p:cNvSpPr>
            <a:spLocks noGrp="1"/>
          </p:cNvSpPr>
          <p:nvPr>
            <p:ph type="title"/>
          </p:nvPr>
        </p:nvSpPr>
        <p:spPr/>
        <p:txBody>
          <a:bodyPr/>
          <a:lstStyle/>
          <a:p>
            <a:r>
              <a:rPr lang="en-US" altLang="zh-CN" dirty="0"/>
              <a:t>AdaBoost</a:t>
            </a:r>
            <a:endParaRPr lang="zh-CN" altLang="en-US" dirty="0"/>
          </a:p>
        </p:txBody>
      </p:sp>
      <p:pic>
        <p:nvPicPr>
          <p:cNvPr id="4098" name="Picture 2" descr="âadaboostâçå¾çæç´¢ç»æ">
            <a:extLst>
              <a:ext uri="{FF2B5EF4-FFF2-40B4-BE49-F238E27FC236}">
                <a16:creationId xmlns:a16="http://schemas.microsoft.com/office/drawing/2014/main" id="{E0EB3FEC-CCB3-4AC0-AA20-D320741FA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1" y="1295401"/>
            <a:ext cx="6315075"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38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539EF-C6B1-428F-9482-2E19D9A09372}"/>
              </a:ext>
            </a:extLst>
          </p:cNvPr>
          <p:cNvSpPr>
            <a:spLocks noGrp="1"/>
          </p:cNvSpPr>
          <p:nvPr>
            <p:ph type="title"/>
          </p:nvPr>
        </p:nvSpPr>
        <p:spPr/>
        <p:txBody>
          <a:bodyPr/>
          <a:lstStyle/>
          <a:p>
            <a:r>
              <a:rPr lang="zh-CN" altLang="en-US"/>
              <a:t>协同训练（</a:t>
            </a:r>
            <a:r>
              <a:rPr lang="en-US" altLang="zh-CN"/>
              <a:t> Co-Training </a:t>
            </a:r>
            <a:r>
              <a:rPr lang="zh-CN" altLang="en-US"/>
              <a:t>）</a:t>
            </a:r>
            <a:endParaRPr lang="zh-CN" altLang="en-US" dirty="0"/>
          </a:p>
        </p:txBody>
      </p:sp>
      <p:sp>
        <p:nvSpPr>
          <p:cNvPr id="3" name="内容占位符 2">
            <a:extLst>
              <a:ext uri="{FF2B5EF4-FFF2-40B4-BE49-F238E27FC236}">
                <a16:creationId xmlns:a16="http://schemas.microsoft.com/office/drawing/2014/main" id="{2B5A16F7-B67F-40FF-9B6A-4BDD97DF8D24}"/>
              </a:ext>
            </a:extLst>
          </p:cNvPr>
          <p:cNvSpPr>
            <a:spLocks noGrp="1"/>
          </p:cNvSpPr>
          <p:nvPr>
            <p:ph idx="1"/>
          </p:nvPr>
        </p:nvSpPr>
        <p:spPr/>
        <p:txBody>
          <a:bodyPr/>
          <a:lstStyle/>
          <a:p>
            <a:r>
              <a:rPr lang="en-US" altLang="zh-CN"/>
              <a:t>Multi-View Learning</a:t>
            </a:r>
            <a:endParaRPr lang="zh-CN" altLang="en-US" dirty="0"/>
          </a:p>
        </p:txBody>
      </p:sp>
      <p:pic>
        <p:nvPicPr>
          <p:cNvPr id="2050" name="Picture 2" descr="âco-trainingâçå¾çæç´¢ç»æ">
            <a:extLst>
              <a:ext uri="{FF2B5EF4-FFF2-40B4-BE49-F238E27FC236}">
                <a16:creationId xmlns:a16="http://schemas.microsoft.com/office/drawing/2014/main" id="{C7AE46B1-353F-43AB-9BD5-54067D9EE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2356486"/>
            <a:ext cx="5062011"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185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myfont">
      <a:majorFont>
        <a:latin typeface="Helvetica"/>
        <a:ea typeface="微软雅黑"/>
        <a:cs typeface=""/>
      </a:majorFont>
      <a:minorFont>
        <a:latin typeface="Times New Roman"/>
        <a:ea typeface="华文楷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extLst>
    <a:ext uri="{05A4C25C-085E-4340-85A3-A5531E510DB2}">
      <thm15:themeFamily xmlns:thm15="http://schemas.microsoft.com/office/thememl/2012/main" name="my" id="{5DDFF489-810C-4640-A13F-DDD18827279A}" vid="{1ADADE9B-649E-4437-BF06-95F7A2A146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emplate>
  <TotalTime>17696</TotalTime>
  <Words>342</Words>
  <Application>Microsoft Office PowerPoint</Application>
  <PresentationFormat>宽屏</PresentationFormat>
  <Paragraphs>41</Paragraphs>
  <Slides>16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华文楷体</vt:lpstr>
      <vt:lpstr>宋体</vt:lpstr>
      <vt:lpstr>微软雅黑</vt:lpstr>
      <vt:lpstr>Arial</vt:lpstr>
      <vt:lpstr>Calibri</vt:lpstr>
      <vt:lpstr>Cambria</vt:lpstr>
      <vt:lpstr>Helvetica</vt:lpstr>
      <vt:lpstr>Times New Roman</vt:lpstr>
      <vt:lpstr>Wingdings</vt:lpstr>
      <vt:lpstr>Wingdings 3</vt:lpstr>
      <vt:lpstr>my</vt:lpstr>
      <vt:lpstr>模型独立的学习方式</vt:lpstr>
      <vt:lpstr>模型独立的学习方式</vt:lpstr>
      <vt:lpstr>内容</vt:lpstr>
      <vt:lpstr>集成学习</vt:lpstr>
      <vt:lpstr>集成方式</vt:lpstr>
      <vt:lpstr>随机森林</vt:lpstr>
      <vt:lpstr>集成方式</vt:lpstr>
      <vt:lpstr>AdaBoost</vt:lpstr>
      <vt:lpstr>协同训练（ Co-Training ）</vt:lpstr>
      <vt:lpstr>多任务学习（ Multitask Learning ）</vt:lpstr>
      <vt:lpstr>PowerPoint 演示文稿</vt:lpstr>
      <vt:lpstr>迁移学习（Transfer Learning）</vt:lpstr>
      <vt:lpstr>元学习（Meta Learning）</vt:lpstr>
      <vt:lpstr>元学习（Meta Learning）</vt:lpstr>
      <vt:lpstr>终身学习</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Windows 用户</cp:lastModifiedBy>
  <cp:revision>1764</cp:revision>
  <dcterms:created xsi:type="dcterms:W3CDTF">2009-03-19T21:17:53Z</dcterms:created>
  <dcterms:modified xsi:type="dcterms:W3CDTF">2020-12-02T11:22:14Z</dcterms:modified>
</cp:coreProperties>
</file>