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6"/>
  </p:notesMasterIdLst>
  <p:sldIdLst>
    <p:sldId id="256" r:id="rId2"/>
    <p:sldId id="1092" r:id="rId3"/>
    <p:sldId id="1055" r:id="rId4"/>
    <p:sldId id="1073" r:id="rId5"/>
    <p:sldId id="1074" r:id="rId6"/>
    <p:sldId id="1089" r:id="rId7"/>
    <p:sldId id="1078" r:id="rId8"/>
    <p:sldId id="1079" r:id="rId9"/>
    <p:sldId id="1075" r:id="rId10"/>
    <p:sldId id="1076" r:id="rId11"/>
    <p:sldId id="1088" r:id="rId12"/>
    <p:sldId id="921" r:id="rId13"/>
    <p:sldId id="1080" r:id="rId14"/>
    <p:sldId id="1090" r:id="rId15"/>
    <p:sldId id="1082" r:id="rId16"/>
    <p:sldId id="1081" r:id="rId17"/>
    <p:sldId id="1087" r:id="rId18"/>
    <p:sldId id="920" r:id="rId19"/>
    <p:sldId id="1084" r:id="rId20"/>
    <p:sldId id="1086" r:id="rId21"/>
    <p:sldId id="922" r:id="rId22"/>
    <p:sldId id="1091" r:id="rId23"/>
    <p:sldId id="1077" r:id="rId24"/>
    <p:sldId id="447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7C6C2FB-27F1-4C54-84AD-CB6625FEB4C3}">
          <p14:sldIdLst>
            <p14:sldId id="256"/>
            <p14:sldId id="1092"/>
            <p14:sldId id="1055"/>
            <p14:sldId id="1073"/>
            <p14:sldId id="1074"/>
            <p14:sldId id="1089"/>
            <p14:sldId id="1078"/>
            <p14:sldId id="1079"/>
            <p14:sldId id="1075"/>
            <p14:sldId id="1076"/>
            <p14:sldId id="1088"/>
            <p14:sldId id="921"/>
            <p14:sldId id="1080"/>
            <p14:sldId id="1090"/>
            <p14:sldId id="1082"/>
            <p14:sldId id="1081"/>
            <p14:sldId id="1087"/>
            <p14:sldId id="920"/>
            <p14:sldId id="1084"/>
            <p14:sldId id="1086"/>
            <p14:sldId id="922"/>
            <p14:sldId id="1091"/>
            <p14:sldId id="1077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79006" autoAdjust="0"/>
  </p:normalViewPr>
  <p:slideViewPr>
    <p:cSldViewPr>
      <p:cViewPr varScale="1">
        <p:scale>
          <a:sx n="73" d="100"/>
          <a:sy n="73" d="100"/>
        </p:scale>
        <p:origin x="186" y="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4269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5-25T04:22:47.7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28048 7403 0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5/25/2020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9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在玻尔兹曼机中，每个变量</a:t>
            </a:r>
            <a:r>
              <a:rPr lang="en-US" altLang="zh-CN" dirty="0"/>
              <a:t>X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可以解释为是否接受一个基本假设</a:t>
            </a:r>
            <a:r>
              <a:rPr lang="en-US" altLang="zh-CN" dirty="0"/>
              <a:t>[Ackley</a:t>
            </a:r>
          </a:p>
          <a:p>
            <a:r>
              <a:rPr lang="en-US" altLang="zh-CN" dirty="0"/>
              <a:t>et al., 1985]</a:t>
            </a:r>
            <a:r>
              <a:rPr lang="zh-CN" altLang="en-US" dirty="0"/>
              <a:t>，其取值为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分别表示系统接受或拒绝该假设。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38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83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为了有效地训练深度信念网络，我们将每一层的</a:t>
            </a:r>
            <a:r>
              <a:rPr lang="en-US" altLang="zh-CN" dirty="0"/>
              <a:t>sigmoid</a:t>
            </a:r>
            <a:r>
              <a:rPr lang="zh-CN" altLang="en-US" dirty="0"/>
              <a:t>信念网络转换为受限玻尔兹曼机。</a:t>
            </a:r>
          </a:p>
          <a:p>
            <a:r>
              <a:rPr lang="zh-CN" altLang="en-US" dirty="0"/>
              <a:t>这样，深度信念网络可以看作是由多个受限玻尔兹曼机从下到上进行堆叠，每一层受限玻尔兹曼机的隐层作为上一层受限玻尔兹曼机的可见层。</a:t>
            </a:r>
          </a:p>
          <a:p>
            <a:r>
              <a:rPr lang="zh-CN" altLang="en-US" dirty="0"/>
              <a:t>进一步地，深度信念网络可以采用逐层训练的方式来快速训练，即从最底层开始，每次只训练一层，直到最后一层。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70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  <p:sp>
        <p:nvSpPr>
          <p:cNvPr id="4" name="Rectangle 10"/>
          <p:cNvSpPr/>
          <p:nvPr/>
        </p:nvSpPr>
        <p:spPr>
          <a:xfrm>
            <a:off x="4038600" y="3657600"/>
            <a:ext cx="6637866" cy="165448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304800" y="673897"/>
            <a:ext cx="6117446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70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4038600" y="3657600"/>
            <a:ext cx="304800" cy="1654481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359807" y="665099"/>
            <a:ext cx="187820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43400" y="3827594"/>
            <a:ext cx="6142566" cy="1280888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726666"/>
            <a:ext cx="5812317" cy="568735"/>
          </a:xfrm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2"/>
                </a:solidFill>
                <a:latin typeface="+mn-lt"/>
                <a:ea typeface="+mn-ea"/>
                <a:cs typeface="+mj-cs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280025" y="5550204"/>
            <a:ext cx="4273554" cy="79086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7052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2BBD6FA-A54A-485F-87D9-C9652F586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80B6937C-32A7-4CC7-BE4A-AB7A564C7186}"/>
              </a:ext>
            </a:extLst>
          </p:cNvPr>
          <p:cNvSpPr/>
          <p:nvPr/>
        </p:nvSpPr>
        <p:spPr>
          <a:xfrm>
            <a:off x="4038600" y="3657600"/>
            <a:ext cx="6637866" cy="165448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EDC16F34-8BA1-4A4E-B0D4-81397E1E7CD0}"/>
              </a:ext>
            </a:extLst>
          </p:cNvPr>
          <p:cNvSpPr/>
          <p:nvPr/>
        </p:nvSpPr>
        <p:spPr>
          <a:xfrm>
            <a:off x="4038600" y="3657600"/>
            <a:ext cx="304800" cy="1654481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66A552C8-61F4-43FC-A974-9DE54534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400" y="3827594"/>
            <a:ext cx="6142566" cy="1280888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7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066800"/>
            <a:ext cx="109728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37984600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3B309-5F91-4EC3-B303-AAA2C667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7161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2554C09-2158-4702-9B4A-E0C68913C68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066800"/>
            <a:ext cx="54864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DDB8618-EAD8-4F6C-91B0-8D6B79685A8E}"/>
              </a:ext>
            </a:extLst>
          </p:cNvPr>
          <p:cNvSpPr>
            <a:spLocks noGrp="1"/>
          </p:cNvSpPr>
          <p:nvPr>
            <p:ph idx="10"/>
          </p:nvPr>
        </p:nvSpPr>
        <p:spPr bwMode="auto">
          <a:xfrm>
            <a:off x="6248400" y="1066800"/>
            <a:ext cx="53340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866493-C33C-47CF-99CE-6E19EE05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BBF6941-949E-4A04-9A27-6C5758225CF1}"/>
              </a:ext>
            </a:extLst>
          </p:cNvPr>
          <p:cNvCxnSpPr/>
          <p:nvPr/>
        </p:nvCxnSpPr>
        <p:spPr>
          <a:xfrm>
            <a:off x="6172200" y="1066800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6476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-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2554C09-2158-4702-9B4A-E0C68913C68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066800"/>
            <a:ext cx="54864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866493-C33C-47CF-99CE-6E19EE05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4E9E31A-5EEF-4165-B7AF-A4322917E67F}"/>
              </a:ext>
            </a:extLst>
          </p:cNvPr>
          <p:cNvCxnSpPr/>
          <p:nvPr/>
        </p:nvCxnSpPr>
        <p:spPr>
          <a:xfrm>
            <a:off x="6172200" y="1066800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092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09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0B6702-5847-4051-BE41-FB9C649E0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3600" y="3543066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1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84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066801"/>
            <a:ext cx="10972800" cy="518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906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>
              <a:latin typeface="+mn-ea"/>
              <a:ea typeface="+mn-ea"/>
            </a:endParaRPr>
          </a:p>
        </p:txBody>
      </p:sp>
      <p:sp>
        <p:nvSpPr>
          <p:cNvPr id="8" name="Straight Connector 27">
            <a:extLst>
              <a:ext uri="{FF2B5EF4-FFF2-40B4-BE49-F238E27FC236}">
                <a16:creationId xmlns:a16="http://schemas.microsoft.com/office/drawing/2014/main" id="{AD870F7F-1CCC-4321-970F-12B703064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4DA9BC6-43CA-408A-BEB7-8746EA49C870}"/>
              </a:ext>
            </a:extLst>
          </p:cNvPr>
          <p:cNvSpPr txBox="1">
            <a:spLocks/>
          </p:cNvSpPr>
          <p:nvPr userDrawn="1"/>
        </p:nvSpPr>
        <p:spPr>
          <a:xfrm>
            <a:off x="4064000" y="6362437"/>
            <a:ext cx="39624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>
                <a:latin typeface="+mn-ea"/>
                <a:ea typeface="+mn-ea"/>
              </a:rPr>
              <a:t>《</a:t>
            </a:r>
            <a:r>
              <a:rPr lang="zh-CN" altLang="en-US" sz="1400" dirty="0">
                <a:latin typeface="+mn-ea"/>
                <a:ea typeface="+mn-ea"/>
              </a:rPr>
              <a:t>神经网络与深度学习</a:t>
            </a:r>
            <a:r>
              <a:rPr lang="en-US" altLang="zh-CN" sz="1400" dirty="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1" name="Straight Connector 27">
            <a:extLst>
              <a:ext uri="{FF2B5EF4-FFF2-40B4-BE49-F238E27FC236}">
                <a16:creationId xmlns:a16="http://schemas.microsoft.com/office/drawing/2014/main" id="{29FE3D46-429A-4E9E-9769-1476E7CB9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ED38AFC-6FCA-41F0-B286-064BF4E13FFB}"/>
              </a:ext>
            </a:extLst>
          </p:cNvPr>
          <p:cNvSpPr/>
          <p:nvPr/>
        </p:nvSpPr>
        <p:spPr>
          <a:xfrm>
            <a:off x="10972800" y="6362437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Straight Connector 27">
            <a:extLst>
              <a:ext uri="{FF2B5EF4-FFF2-40B4-BE49-F238E27FC236}">
                <a16:creationId xmlns:a16="http://schemas.microsoft.com/office/drawing/2014/main" id="{7BE4A52C-8F32-449A-B717-F3A2BFB689A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2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153591" indent="-153591" algn="l" rtl="0" eaLnBrk="1" fontAlgn="base" hangingPunct="1">
        <a:spcBef>
          <a:spcPts val="338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2400" kern="1200" baseline="0" dirty="0" smtClean="0">
          <a:solidFill>
            <a:srgbClr val="AD470F"/>
          </a:solidFill>
          <a:latin typeface="+mn-lt"/>
          <a:ea typeface="+mn-ea"/>
          <a:cs typeface="Arial" panose="020B0604020202020204" pitchFamily="34" charset="0"/>
        </a:defRPr>
      </a:lvl1pPr>
      <a:lvl2pPr marL="308075" indent="-153591" algn="l" rtl="0" eaLnBrk="1" fontAlgn="base" hangingPunct="1">
        <a:spcBef>
          <a:spcPts val="281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462558" indent="-128588" algn="l" rtl="0" eaLnBrk="1" fontAlgn="base" hangingPunct="1">
        <a:spcBef>
          <a:spcPts val="281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17042" indent="-128588" algn="l" rtl="0" eaLnBrk="1" fontAlgn="base" hangingPunct="1">
        <a:spcBef>
          <a:spcPts val="225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128588" algn="l" rtl="0" eaLnBrk="1" fontAlgn="base" hangingPunct="1">
        <a:spcBef>
          <a:spcPts val="169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350" kern="1200" baseline="0">
          <a:solidFill>
            <a:schemeClr val="tx1"/>
          </a:solidFill>
          <a:latin typeface="+mn-ea"/>
          <a:ea typeface="+mn-ea"/>
          <a:cs typeface="+mn-cs"/>
        </a:defRPr>
      </a:lvl5pPr>
      <a:lvl6pPr marL="925830" indent="-102870" algn="l" rtl="0" eaLnBrk="1" latinLnBrk="0" hangingPunct="1">
        <a:spcBef>
          <a:spcPts val="169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028700" indent="-102870" algn="l" rtl="0" eaLnBrk="1" latinLnBrk="0" hangingPunct="1">
        <a:spcBef>
          <a:spcPts val="169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788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131570" indent="-102870" algn="l" rtl="0" eaLnBrk="1" latinLnBrk="0" hangingPunct="1">
        <a:spcBef>
          <a:spcPts val="169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788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102870" algn="l" rtl="0" eaLnBrk="1" latinLnBrk="0" hangingPunct="1">
        <a:spcBef>
          <a:spcPts val="169"/>
        </a:spcBef>
        <a:buClr>
          <a:srgbClr val="9FB8CD"/>
        </a:buClr>
        <a:buSzPct val="75000"/>
        <a:buFont typeface="Wingdings 3"/>
        <a:buChar char=""/>
        <a:defRPr kumimoji="0" lang="en-US" sz="675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d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7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tmp"/><Relationship Id="rId5" Type="http://schemas.openxmlformats.org/officeDocument/2006/relationships/image" Target="../media/image28.tmp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mp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9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tmp"/><Relationship Id="rId5" Type="http://schemas.openxmlformats.org/officeDocument/2006/relationships/image" Target="../media/image6.tm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tm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深度信念网络</a:t>
            </a:r>
            <a:br>
              <a:rPr lang="en-US" altLang="zh-CN" dirty="0"/>
            </a:br>
            <a:r>
              <a:rPr lang="en-US" altLang="zh-CN" dirty="0"/>
              <a:t>Deep Belief Network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神经网络与深度学习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https://nndl.github.io/</a:t>
            </a:r>
            <a:endParaRPr lang="en-US" altLang="zh-CN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29030458-52D5-43C3-85DA-0D2041F0A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377265"/>
            <a:ext cx="4258107" cy="6573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1C0667-C291-4A6D-93E1-F80921046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54" y="2165634"/>
            <a:ext cx="3404925" cy="7423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玻尔兹曼机的参数学习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Gibbs</a:t>
            </a:r>
            <a:r>
              <a:rPr lang="zh-CN" altLang="en-US"/>
              <a:t>采样来进行近似求解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344779" y="2819400"/>
            <a:ext cx="18288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/>
        </p:nvCxnSpPr>
        <p:spPr>
          <a:xfrm>
            <a:off x="7402179" y="2819400"/>
            <a:ext cx="1256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4887579" y="4953000"/>
            <a:ext cx="1143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6335379" y="4953000"/>
            <a:ext cx="8382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 flipH="1">
            <a:off x="5175671" y="2895602"/>
            <a:ext cx="931109" cy="144779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278733" y="2902582"/>
            <a:ext cx="931109" cy="144779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受限玻尔兹曼机</a:t>
            </a:r>
            <a:br>
              <a:rPr lang="en-US" altLang="zh-CN" dirty="0"/>
            </a:br>
            <a:r>
              <a:rPr lang="en-US" altLang="zh-CN" dirty="0"/>
              <a:t>Restricted Boltzmann Machines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36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受限玻尔兹曼机（</a:t>
            </a:r>
            <a:r>
              <a:rPr lang="en-US" altLang="zh-CN" dirty="0"/>
              <a:t>Restricted Boltzmann Machines</a:t>
            </a:r>
            <a:r>
              <a:rPr lang="zh-CN" altLang="en-US" dirty="0"/>
              <a:t>，</a:t>
            </a:r>
            <a:r>
              <a:rPr lang="en-US" altLang="zh-CN" dirty="0"/>
              <a:t>RBM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受限玻尔兹曼机是一个二分图结构的无向图模型。</a:t>
            </a:r>
            <a:endParaRPr lang="en-US" altLang="zh-CN"/>
          </a:p>
          <a:p>
            <a:pPr lvl="1"/>
            <a:r>
              <a:rPr lang="zh-CN" altLang="en-US"/>
              <a:t>在受限玻尔兹曼机中，变量可以为两组，分别为隐藏层和可见层（或输入层）。</a:t>
            </a:r>
            <a:endParaRPr lang="en-US" altLang="zh-CN"/>
          </a:p>
          <a:p>
            <a:pPr lvl="1"/>
            <a:r>
              <a:rPr lang="zh-CN" altLang="en-US"/>
              <a:t>节点变量的取值为</a:t>
            </a:r>
            <a:r>
              <a:rPr lang="en-US" altLang="zh-CN"/>
              <a:t>0</a:t>
            </a:r>
            <a:r>
              <a:rPr lang="zh-CN" altLang="en-US"/>
              <a:t>或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和两层的全连接神经网络的结构相同。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85D8E7-B28F-44C6-8EEE-1D8624CF4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200400"/>
            <a:ext cx="3390989" cy="15022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D2609F-8947-4767-9FA4-2F9CA587B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312170"/>
            <a:ext cx="4006072" cy="9793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781920-7F0D-449D-8FA6-1E23CEB3F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105400"/>
            <a:ext cx="3984223" cy="9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0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93C56-A056-4D09-B693-5235D7FF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全条件概率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3E2E52-04CA-42CB-AC32-9115C74B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从无向图的性质可知，</a:t>
            </a:r>
            <a:endParaRPr lang="en-US" altLang="zh-CN" dirty="0"/>
          </a:p>
          <a:p>
            <a:pPr lvl="1"/>
            <a:r>
              <a:rPr lang="zh-CN" altLang="en-US" dirty="0"/>
              <a:t>在给定可观测变量时，隐变量之间互相条件独立．</a:t>
            </a:r>
            <a:endParaRPr lang="en-US" altLang="zh-CN" dirty="0"/>
          </a:p>
          <a:p>
            <a:pPr lvl="1"/>
            <a:r>
              <a:rPr lang="zh-CN" altLang="en-US" dirty="0"/>
              <a:t>在给定隐变量时，可观测变量之间也互相条件独立．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全条件概率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C13DC1-D443-406E-BB27-FCDAA4CFA7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463482"/>
            <a:ext cx="6063453" cy="25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3236F-C4D2-48C2-9802-8BB48DD8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吉布斯采样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2CBED-BEAF-4070-B9F7-A473E0A00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受限玻尔兹曼机可以并行地对所有的可观测变量（或所有的隐变量）同时进行采样，从而可以更快地达到热平衡状态．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560CB3-DA35-4D72-AEA8-887D4119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71800"/>
            <a:ext cx="3905744" cy="15948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429AD6-8030-4978-9226-D16488D22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216621"/>
            <a:ext cx="2688850" cy="86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5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487DC-2C3E-474E-9432-72C7FF90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参数学习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7C2D5-1FB0-4839-8736-CD2F94E8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采用梯度上升法时，参数</a:t>
            </a:r>
            <a:r>
              <a:rPr lang="en-US" altLang="zh-CN" dirty="0" err="1"/>
              <a:t>W,a,b</a:t>
            </a:r>
            <a:r>
              <a:rPr lang="zh-CN" altLang="en-US" dirty="0"/>
              <a:t>可以用下面公式近似地更新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根据受限玻尔兹曼机的条件独立性，可以对可观测变量和隐变量进行分组轮流采样。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6ED3A8-8908-4776-865E-572700F95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717731"/>
            <a:ext cx="4419600" cy="17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2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7E0AF-069A-464B-8927-D3F2EDE2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对比散度算法 </a:t>
            </a:r>
            <a:r>
              <a:rPr lang="en-US" altLang="zh-CN" dirty="0"/>
              <a:t>Contrastive Divergence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52B857-A5F6-4AFD-B2C8-B15743EF3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6096000" cy="5261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02BA47F-9279-4DC8-B47F-7AA6F44033A6}"/>
                  </a:ext>
                </a:extLst>
              </p:cNvPr>
              <p:cNvSpPr/>
              <p:nvPr/>
            </p:nvSpPr>
            <p:spPr>
              <a:xfrm>
                <a:off x="6591702" y="1600200"/>
                <a:ext cx="4685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吉布斯采样，不需要等到收敛，只需要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步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02BA47F-9279-4DC8-B47F-7AA6F4403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02" y="1600200"/>
                <a:ext cx="4685898" cy="369332"/>
              </a:xfrm>
              <a:prstGeom prst="rect">
                <a:avLst/>
              </a:prstGeom>
              <a:blipFill>
                <a:blip r:embed="rId5"/>
                <a:stretch>
                  <a:fillRect l="-1040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51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深度信念网络</a:t>
            </a:r>
            <a:br>
              <a:rPr lang="en-US" altLang="zh-CN" dirty="0"/>
            </a:br>
            <a:r>
              <a:rPr lang="en-US" altLang="zh-CN" dirty="0"/>
              <a:t>Deep Belief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95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5185CC7-D63F-429A-A729-AB9879627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83" y="3272031"/>
            <a:ext cx="4723091" cy="28894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深度信念网络（</a:t>
            </a:r>
            <a:r>
              <a:rPr lang="en-US" altLang="zh-CN" dirty="0"/>
              <a:t>Deep Belief Network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深度信念网络是深度的概率有向图模型</a:t>
            </a:r>
            <a:endParaRPr lang="en-US" altLang="zh-CN" dirty="0"/>
          </a:p>
          <a:p>
            <a:pPr lvl="1"/>
            <a:r>
              <a:rPr lang="zh-CN" altLang="en-US" dirty="0"/>
              <a:t>和全连接的神经网络结构相同。</a:t>
            </a:r>
            <a:endParaRPr lang="en-US" altLang="zh-CN" dirty="0"/>
          </a:p>
          <a:p>
            <a:pPr lvl="1"/>
            <a:r>
              <a:rPr lang="zh-CN" altLang="en-US" dirty="0"/>
              <a:t>顶部的两层为一个无向图，可以看做是一个受限玻尔兹曼机。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42300" y="47167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认知权重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04492" y="49014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生成权重</a:t>
            </a:r>
          </a:p>
        </p:txBody>
      </p:sp>
    </p:spTree>
    <p:extLst>
      <p:ext uri="{BB962C8B-B14F-4D97-AF65-F5344CB8AC3E}">
        <p14:creationId xmlns:p14="http://schemas.microsoft.com/office/powerpoint/2010/main" val="220107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9ED098-D8FD-478E-B662-63422671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深度信念网络中所有变量的联合概率可以分解为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局部条件概率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26676C8-8116-40EF-ACBD-5983C366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局部条件概率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AB5109-C72F-4EB6-A1C2-3360ABD04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373792"/>
            <a:ext cx="5597630" cy="6742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302F46-B25F-407B-BB0F-CD8C04768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724400"/>
            <a:ext cx="3736411" cy="4948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D18548-1079-4D85-9FF1-B0ABD4A97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950818"/>
            <a:ext cx="4648200" cy="28436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49C1D2-7F1D-4E62-A553-B9841C7470AB}"/>
              </a:ext>
            </a:extLst>
          </p:cNvPr>
          <p:cNvSpPr txBox="1"/>
          <p:nvPr/>
        </p:nvSpPr>
        <p:spPr>
          <a:xfrm>
            <a:off x="6324600" y="44251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认知权重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48988B-D8CA-4620-A022-43B91068BA4E}"/>
              </a:ext>
            </a:extLst>
          </p:cNvPr>
          <p:cNvSpPr txBox="1"/>
          <p:nvPr/>
        </p:nvSpPr>
        <p:spPr>
          <a:xfrm>
            <a:off x="10474404" y="44251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生成权重</a:t>
            </a:r>
          </a:p>
        </p:txBody>
      </p:sp>
    </p:spTree>
    <p:extLst>
      <p:ext uri="{BB962C8B-B14F-4D97-AF65-F5344CB8AC3E}">
        <p14:creationId xmlns:p14="http://schemas.microsoft.com/office/powerpoint/2010/main" val="218573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C82BD-986E-4F97-B0ED-AC7FDCA5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893A7-0CF8-4471-99B9-78E16C3CF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玻尔兹曼机</a:t>
            </a:r>
            <a:endParaRPr lang="en-US" altLang="zh-CN" dirty="0"/>
          </a:p>
          <a:p>
            <a:r>
              <a:rPr lang="zh-CN" altLang="en-US" dirty="0"/>
              <a:t>受限玻尔兹曼机</a:t>
            </a:r>
            <a:endParaRPr lang="en-US" altLang="zh-CN" dirty="0"/>
          </a:p>
          <a:p>
            <a:r>
              <a:rPr lang="zh-CN" altLang="en-US" dirty="0"/>
              <a:t>深度信念网络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191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B10B43-D745-4893-8576-319C8FA7A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深度信念网络的参数学习是一种含隐变量的参数学习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需要</a:t>
                </a:r>
                <a:r>
                  <a:rPr lang="en-US" altLang="zh-CN" dirty="0"/>
                  <a:t>EM</a:t>
                </a:r>
                <a:r>
                  <a:rPr lang="zh-CN" altLang="en-US" dirty="0"/>
                  <a:t>或变分方法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隐变量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zh-CN" altLang="en-US" dirty="0"/>
                  <a:t>之间的关系十分复杂，很难直接学习。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在已知可观测变量时，其隐变量的联合后验概率</a:t>
                </a:r>
                <a:r>
                  <a:rPr lang="en-US" altLang="zh-CN" dirty="0"/>
                  <a:t>p(</a:t>
                </a:r>
                <a:r>
                  <a:rPr lang="en-US" altLang="zh-CN" dirty="0" err="1"/>
                  <a:t>h|v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不再相互独立，因此很难精确估计所有隐变量的后验概率。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B10B43-D745-4893-8576-319C8FA7A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78" t="-964" r="-1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A13C029-5616-4F2C-B7F3-4B6A1E50C75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只有一层的简单 </a:t>
            </a:r>
            <a:r>
              <a:rPr lang="en-US" altLang="zh-CN" dirty="0"/>
              <a:t>Sigmoid </a:t>
            </a:r>
            <a:r>
              <a:rPr lang="zh-CN" altLang="en-US" dirty="0"/>
              <a:t>信念网络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8C4955-3F37-4B00-B5F0-BA5B07DB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参数学习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131974-3075-40D6-8772-4D2769250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34" y="4295920"/>
            <a:ext cx="2865931" cy="6739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A5903B-6C3E-4C23-8BFE-DF1FFF8E7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340" y="1981200"/>
            <a:ext cx="2576531" cy="1776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FD214E4-B701-474A-B6FA-D09B94B41B35}"/>
                  </a:ext>
                </a:extLst>
              </p14:cNvPr>
              <p14:cNvContentPartPr/>
              <p14:nvPr/>
            </p14:nvContentPartPr>
            <p14:xfrm>
              <a:off x="10097280" y="2665080"/>
              <a:ext cx="360" cy="3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FD214E4-B701-474A-B6FA-D09B94B41B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87920" y="2655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3504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训练深度信念网络</a:t>
            </a:r>
            <a:r>
              <a:rPr lang="en-US" altLang="zh-CN" dirty="0"/>
              <a:t>-</a:t>
            </a:r>
            <a:r>
              <a:rPr lang="zh-CN" altLang="en-US" dirty="0"/>
              <a:t>逐层训练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逐层训练是能够有效训练深度模型的最早的方法。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686211-09F7-432D-92B1-B74BFACC1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19400"/>
            <a:ext cx="4808644" cy="23949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2DC8CE-1AC0-4115-A171-88711ED00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33600"/>
            <a:ext cx="5529104" cy="338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8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87C5A-9D1C-4532-92D9-4120222C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训练深度信念网络</a:t>
            </a:r>
            <a:r>
              <a:rPr lang="en-US" altLang="zh-CN"/>
              <a:t>-</a:t>
            </a:r>
            <a:r>
              <a:rPr lang="zh-CN" altLang="en-US"/>
              <a:t>精调（</a:t>
            </a:r>
            <a:r>
              <a:rPr lang="en-US" altLang="zh-CN"/>
              <a:t>Fine-Tuning 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B3D02-A94A-4AAA-87EC-11F694BD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作为判别模型的精调</a:t>
            </a:r>
            <a:endParaRPr lang="en-US" altLang="zh-CN" dirty="0"/>
          </a:p>
          <a:p>
            <a:pPr lvl="1"/>
            <a:r>
              <a:rPr lang="zh-CN" altLang="en-US" dirty="0"/>
              <a:t>深度信念网络作为神经网络的预训练模型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E02748-F6B1-4C61-8427-6C0BB1AE8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62200"/>
            <a:ext cx="3080738" cy="29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89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作为生成模型的精调</a:t>
            </a:r>
            <a:endParaRPr lang="en-US" altLang="zh-CN" dirty="0"/>
          </a:p>
          <a:p>
            <a:pPr lvl="1"/>
            <a:r>
              <a:rPr lang="en-US" altLang="zh-CN" dirty="0"/>
              <a:t> Contrastive Wake-Sleep 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2"/>
            <a:r>
              <a:rPr lang="en-US" altLang="zh-CN" dirty="0"/>
              <a:t>Wake</a:t>
            </a:r>
            <a:r>
              <a:rPr lang="zh-CN" altLang="en-US" dirty="0"/>
              <a:t>阶段：认知过程，通过外界输入（可见变量）和向上认知权重，计算每一层隐变量的后验概率并采样。然后，修改下行的生成权重使得下一层的变量的后验概率最大 </a:t>
            </a:r>
            <a:endParaRPr lang="en-US" altLang="zh-CN" dirty="0"/>
          </a:p>
          <a:p>
            <a:pPr lvl="3"/>
            <a:r>
              <a:rPr lang="zh-CN" altLang="en-US" dirty="0"/>
              <a:t>“如果现实跟我想象的不一样，改变我的权重使得我想象的东西就是这样的”；</a:t>
            </a:r>
            <a:endParaRPr lang="en-US" altLang="zh-CN" dirty="0"/>
          </a:p>
          <a:p>
            <a:pPr lvl="3"/>
            <a:endParaRPr lang="zh-CN" altLang="en-US" dirty="0"/>
          </a:p>
          <a:p>
            <a:pPr lvl="2"/>
            <a:r>
              <a:rPr lang="en-US" altLang="zh-CN" dirty="0"/>
              <a:t>Sleep</a:t>
            </a:r>
            <a:r>
              <a:rPr lang="zh-CN" altLang="en-US" dirty="0"/>
              <a:t>阶段：生成过程，通过顶层的采样和向下的生成权重，逐层计算每一层的后验概率并采样。然后，修改向上的认知权重使得上一层变量的后验概率最大。</a:t>
            </a:r>
            <a:endParaRPr lang="en-US" altLang="zh-CN" dirty="0"/>
          </a:p>
          <a:p>
            <a:pPr lvl="3"/>
            <a:r>
              <a:rPr lang="zh-CN" altLang="en-US" dirty="0"/>
              <a:t>“如果梦中的景象不是我脑中的相应概念，改变我的认知权重使得这种景象在我看来就是这个概念”；</a:t>
            </a:r>
            <a:endParaRPr lang="en-US" altLang="zh-CN" dirty="0"/>
          </a:p>
          <a:p>
            <a:pPr lvl="3"/>
            <a:endParaRPr lang="zh-CN" altLang="en-US" dirty="0"/>
          </a:p>
          <a:p>
            <a:pPr lvl="2"/>
            <a:r>
              <a:rPr lang="zh-CN" altLang="en-US" dirty="0"/>
              <a:t>交替进行</a:t>
            </a:r>
            <a:r>
              <a:rPr lang="en-US" altLang="zh-CN" dirty="0"/>
              <a:t>Wake</a:t>
            </a:r>
            <a:r>
              <a:rPr lang="zh-CN" altLang="en-US" dirty="0"/>
              <a:t>和</a:t>
            </a:r>
            <a:r>
              <a:rPr lang="en-US" altLang="zh-CN" dirty="0"/>
              <a:t>Sleep</a:t>
            </a:r>
            <a:r>
              <a:rPr lang="zh-CN" altLang="en-US" dirty="0"/>
              <a:t>过程，直到收敛。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训练深度信念网络</a:t>
            </a:r>
            <a:r>
              <a:rPr lang="en-US" altLang="zh-CN"/>
              <a:t>-</a:t>
            </a:r>
            <a:r>
              <a:rPr lang="zh-CN" altLang="en-US"/>
              <a:t>精调（</a:t>
            </a:r>
            <a:r>
              <a:rPr lang="en-US" altLang="zh-CN"/>
              <a:t>Fine-Tuning 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56FEC5-2154-4FF8-85B2-1BDD0B14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286000"/>
            <a:ext cx="4100319" cy="25084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73BA30C-6139-4861-AE64-BC474F113EF2}"/>
              </a:ext>
            </a:extLst>
          </p:cNvPr>
          <p:cNvSpPr txBox="1"/>
          <p:nvPr/>
        </p:nvSpPr>
        <p:spPr>
          <a:xfrm>
            <a:off x="6324600" y="44251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认知权重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4A440C-8CC2-4D33-87F8-ED8FAB93C066}"/>
              </a:ext>
            </a:extLst>
          </p:cNvPr>
          <p:cNvSpPr txBox="1"/>
          <p:nvPr/>
        </p:nvSpPr>
        <p:spPr>
          <a:xfrm>
            <a:off x="10132561" y="44251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生成权重</a:t>
            </a:r>
          </a:p>
        </p:txBody>
      </p:sp>
    </p:spTree>
    <p:extLst>
      <p:ext uri="{BB962C8B-B14F-4D97-AF65-F5344CB8AC3E}">
        <p14:creationId xmlns:p14="http://schemas.microsoft.com/office/powerpoint/2010/main" val="3321002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81800" y="44196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https://nndl.github.io/</a:t>
            </a:r>
          </a:p>
        </p:txBody>
      </p:sp>
    </p:spTree>
    <p:extLst>
      <p:ext uri="{BB962C8B-B14F-4D97-AF65-F5344CB8AC3E}">
        <p14:creationId xmlns:p14="http://schemas.microsoft.com/office/powerpoint/2010/main" val="178499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玻尔兹曼机</a:t>
            </a:r>
            <a:br>
              <a:rPr lang="en-US" altLang="zh-CN" dirty="0"/>
            </a:br>
            <a:r>
              <a:rPr lang="en-US" altLang="zh-CN" dirty="0"/>
              <a:t>Boltzmann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21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玻尔兹曼机是一个特殊的概率无向图模型。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每个随机变量是二值的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所有变量之间是全连接的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整个能量函数定义为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为玻尔兹曼分布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表示温度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778" t="-964" b="-2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玻尔兹曼机（</a:t>
            </a:r>
            <a:r>
              <a:rPr lang="en-US" altLang="zh-CN" dirty="0"/>
              <a:t>Boltzmann Machine</a:t>
            </a:r>
            <a:r>
              <a:rPr lang="zh-CN" altLang="en-US" dirty="0"/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7315200" y="342900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包含六个变量的玻尔兹曼机</a:t>
            </a:r>
          </a:p>
        </p:txBody>
      </p:sp>
      <p:sp>
        <p:nvSpPr>
          <p:cNvPr id="9" name="矩形 8"/>
          <p:cNvSpPr/>
          <p:nvPr/>
        </p:nvSpPr>
        <p:spPr>
          <a:xfrm>
            <a:off x="7848600" y="4878120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两个基本问题：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推断</a:t>
            </a:r>
            <a:r>
              <a:rPr lang="en-US" altLang="zh-CN" dirty="0">
                <a:solidFill>
                  <a:srgbClr val="FF0000"/>
                </a:solidFill>
              </a:rPr>
              <a:t>p(</a:t>
            </a:r>
            <a:r>
              <a:rPr lang="en-US" altLang="zh-CN" dirty="0" err="1">
                <a:solidFill>
                  <a:srgbClr val="FF0000"/>
                </a:solidFill>
              </a:rPr>
              <a:t>h|v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参数学习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CD0AED7-B19B-4D52-9899-2B4048ECB6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51165"/>
            <a:ext cx="2482008" cy="187783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7E967FD-1CD1-43DD-80C4-C1FBF3F94A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048000"/>
            <a:ext cx="2563653" cy="109404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F9CBC45-28D1-46BE-A144-6D5E73CF1F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844490"/>
            <a:ext cx="1730874" cy="5824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167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玻尔兹曼机的推断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如何推断？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zh-CN" altLang="en-US" dirty="0"/>
                  <a:t>配分函数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dirty="0"/>
                  <a:t>通常难以计算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近似采样</a:t>
                </a:r>
                <a:r>
                  <a:rPr lang="en-US" altLang="zh-CN" dirty="0"/>
                  <a:t>--Gibbs</a:t>
                </a:r>
                <a:r>
                  <a:rPr lang="zh-CN" altLang="en-US" dirty="0"/>
                  <a:t>采样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全条件概率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89" t="-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4706EE8-F4FA-48B8-847A-61203693F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657600"/>
            <a:ext cx="5736921" cy="23459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323440-49DB-4573-9E53-7E75EAA29F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143000"/>
            <a:ext cx="1986299" cy="6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0A47C-668D-4E25-8D76-11F32A4B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吉布斯采样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F68E422-BF33-448F-A0D6-3BE32764D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要使得玻尔兹曼机达到热平衡，其收敛速度和温度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相关．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F68E422-BF33-448F-A0D6-3BE32764D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4275356-AEC8-46FA-9325-B1AD7B66F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7124904" cy="16873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EBF288-04FE-4F2F-B216-A3ABC58950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505200"/>
            <a:ext cx="2547324" cy="116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D02BA-55CE-434C-B478-C2F0C447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模拟退火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052132-8C74-419A-B209-7C36D5C6E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让系统刚开始在一个比较高的温度下运行，然后逐渐降低，直到系统在一个比较低的温度下达到热平衡。</a:t>
                </a:r>
                <a:endParaRPr lang="en-US" altLang="zh-CN" dirty="0"/>
              </a:p>
              <a:p>
                <a:r>
                  <a:rPr lang="zh-CN" altLang="en-US" dirty="0"/>
                  <a:t>当系统温度非常高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 → 0.5</m:t>
                    </m:r>
                  </m:oMath>
                </a14:m>
                <a:r>
                  <a:rPr lang="zh-CN" altLang="en-US" dirty="0"/>
                  <a:t>，即每个变量状态的改变十分容易，每一种网络状态都是一样的，而从很快可以达到热平衡。</a:t>
                </a:r>
                <a:endParaRPr lang="en-US" altLang="zh-CN" dirty="0"/>
              </a:p>
              <a:p>
                <a:r>
                  <a:rPr lang="zh-CN" altLang="en-US" dirty="0"/>
                  <a:t>当系统温度非常低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 → 0</m:t>
                    </m:r>
                  </m:oMath>
                </a14:m>
                <a:r>
                  <a:rPr lang="zh-CN" altLang="en-US" dirty="0"/>
                  <a:t>时，如果∆</a:t>
                </a:r>
                <a:r>
                  <a:rPr lang="en-US" altLang="zh-CN" dirty="0" err="1"/>
                  <a:t>Ei</a:t>
                </a:r>
                <a:r>
                  <a:rPr lang="en-US" altLang="zh-CN" dirty="0"/>
                  <a:t> (x\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) &gt; 0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，如果∆</a:t>
                </a:r>
                <a:r>
                  <a:rPr lang="en-US" altLang="zh-CN" dirty="0" err="1"/>
                  <a:t>Ei</a:t>
                </a:r>
                <a:r>
                  <a:rPr lang="en-US" altLang="zh-CN" dirty="0"/>
                  <a:t> (x\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) &lt; 0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 → 0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052132-8C74-419A-B209-7C36D5C6E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389" t="-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4098BFF6-05E5-46A9-B1BD-B7DE21AF54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388" y="4153539"/>
            <a:ext cx="2690825" cy="12304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F87509-CBA7-45ED-996B-FA483EE651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191000"/>
            <a:ext cx="2623526" cy="87088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B4D895-A04C-46AC-A332-9115D699DBFE}"/>
              </a:ext>
            </a:extLst>
          </p:cNvPr>
          <p:cNvSpPr/>
          <p:nvPr/>
        </p:nvSpPr>
        <p:spPr>
          <a:xfrm>
            <a:off x="8839200" y="492073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  <a:defRPr/>
            </a:pPr>
            <a:r>
              <a:rPr lang="en-US" altLang="zh-CN" dirty="0">
                <a:solidFill>
                  <a:srgbClr val="FF0000"/>
                </a:solidFill>
              </a:rPr>
              <a:t>Hopfield</a:t>
            </a:r>
            <a:r>
              <a:rPr lang="zh-CN" altLang="en-US" dirty="0">
                <a:solidFill>
                  <a:srgbClr val="FF0000"/>
                </a:solidFill>
              </a:rPr>
              <a:t>网络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4C70D46-835E-4950-9C23-63195E6EF672}"/>
              </a:ext>
            </a:extLst>
          </p:cNvPr>
          <p:cNvSpPr/>
          <p:nvPr/>
        </p:nvSpPr>
        <p:spPr>
          <a:xfrm>
            <a:off x="5486400" y="4648200"/>
            <a:ext cx="685800" cy="457200"/>
          </a:xfrm>
          <a:prstGeom prst="rightArrow">
            <a:avLst/>
          </a:prstGeom>
          <a:ln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BA20D9-7873-4970-A3D3-83385E4E9DB8}"/>
              </a:ext>
            </a:extLst>
          </p:cNvPr>
          <p:cNvSpPr/>
          <p:nvPr/>
        </p:nvSpPr>
        <p:spPr>
          <a:xfrm>
            <a:off x="2514600" y="554388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随机性方法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CAF249-CADF-4F56-862A-04D699D9817E}"/>
              </a:ext>
            </a:extLst>
          </p:cNvPr>
          <p:cNvSpPr/>
          <p:nvPr/>
        </p:nvSpPr>
        <p:spPr>
          <a:xfrm>
            <a:off x="7392144" y="55186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确定性方法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04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546B9-CD14-4F8E-AFA9-3E24D7AD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Hopfield</a:t>
            </a:r>
            <a:r>
              <a:rPr lang="zh-CN" altLang="en-US" dirty="0"/>
              <a:t>网络和玻尔兹曼</a:t>
            </a:r>
            <a:br>
              <a:rPr lang="en-US" altLang="zh-CN" dirty="0"/>
            </a:br>
            <a:r>
              <a:rPr lang="zh-CN" altLang="en-US" dirty="0"/>
              <a:t>的能量变化对比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E8D338-C852-4E63-9D10-6AC138644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43000"/>
            <a:ext cx="4953000" cy="51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9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玻尔兹曼机的参数学习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最大似然估计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采用梯度上升法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E5723F-1968-4A87-A0C4-BD6C15DD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00200"/>
            <a:ext cx="3513292" cy="76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F11E35-5AA4-4A03-BEC2-4201CD315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712007"/>
            <a:ext cx="4491620" cy="12736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6F4611-AE83-43A1-B295-B7D7B4140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423282"/>
            <a:ext cx="2482008" cy="187783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6B1F30-029F-4790-B6EB-53C48190B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79" y="1600200"/>
            <a:ext cx="1152394" cy="2721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6B959CF-3BEA-47D3-88FB-2DEE021BBE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354" y="3227004"/>
            <a:ext cx="740254" cy="2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417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7.9|18.7|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yfont">
      <a:majorFont>
        <a:latin typeface="Helvetica"/>
        <a:ea typeface="微软雅黑"/>
        <a:cs typeface=""/>
      </a:majorFont>
      <a:minorFont>
        <a:latin typeface="Times New Roman"/>
        <a:ea typeface="华文楷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my" id="{5B0570C2-D808-44B8-9D30-D8FBA77DA500}" vid="{9492FDFD-FB54-435F-94D4-EAEA72B47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</Template>
  <TotalTime>17950</TotalTime>
  <Words>1030</Words>
  <Application>Microsoft Office PowerPoint</Application>
  <PresentationFormat>宽屏</PresentationFormat>
  <Paragraphs>146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华文楷体</vt:lpstr>
      <vt:lpstr>宋体</vt:lpstr>
      <vt:lpstr>微软雅黑</vt:lpstr>
      <vt:lpstr>Arial</vt:lpstr>
      <vt:lpstr>Calibri</vt:lpstr>
      <vt:lpstr>Cambria</vt:lpstr>
      <vt:lpstr>Cambria Math</vt:lpstr>
      <vt:lpstr>Helvetica</vt:lpstr>
      <vt:lpstr>Times New Roman</vt:lpstr>
      <vt:lpstr>Wingdings</vt:lpstr>
      <vt:lpstr>Wingdings 3</vt:lpstr>
      <vt:lpstr>my</vt:lpstr>
      <vt:lpstr>深度信念网络 Deep Belief Network</vt:lpstr>
      <vt:lpstr>主要内容</vt:lpstr>
      <vt:lpstr>玻尔兹曼机 Boltzmann Machine</vt:lpstr>
      <vt:lpstr>玻尔兹曼机（Boltzmann Machine）</vt:lpstr>
      <vt:lpstr>玻尔兹曼机的推断</vt:lpstr>
      <vt:lpstr>吉布斯采样</vt:lpstr>
      <vt:lpstr>模拟退火</vt:lpstr>
      <vt:lpstr>Hopfield网络和玻尔兹曼 的能量变化对比</vt:lpstr>
      <vt:lpstr>玻尔兹曼机的参数学习</vt:lpstr>
      <vt:lpstr>玻尔兹曼机的参数学习</vt:lpstr>
      <vt:lpstr>受限玻尔兹曼机 Restricted Boltzmann Machines</vt:lpstr>
      <vt:lpstr>受限玻尔兹曼机（Restricted Boltzmann Machines，RBM）</vt:lpstr>
      <vt:lpstr>全条件概率</vt:lpstr>
      <vt:lpstr>吉布斯采样</vt:lpstr>
      <vt:lpstr>参数学习</vt:lpstr>
      <vt:lpstr>对比散度算法 Contrastive Divergence</vt:lpstr>
      <vt:lpstr>深度信念网络 Deep Belief Network</vt:lpstr>
      <vt:lpstr>深度信念网络（Deep Belief Network）</vt:lpstr>
      <vt:lpstr>局部条件概率</vt:lpstr>
      <vt:lpstr>参数学习</vt:lpstr>
      <vt:lpstr>训练深度信念网络-逐层训练</vt:lpstr>
      <vt:lpstr>训练深度信念网络-精调（Fine-Tuning ）</vt:lpstr>
      <vt:lpstr>训练深度信念网络-精调（Fine-Tuning ）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Xipeng Qiu</cp:lastModifiedBy>
  <cp:revision>1809</cp:revision>
  <dcterms:created xsi:type="dcterms:W3CDTF">2009-03-19T21:17:53Z</dcterms:created>
  <dcterms:modified xsi:type="dcterms:W3CDTF">2020-05-25T04:58:09Z</dcterms:modified>
</cp:coreProperties>
</file>