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61"/>
  </p:notesMasterIdLst>
  <p:sldIdLst>
    <p:sldId id="256" r:id="rId2"/>
    <p:sldId id="723" r:id="rId3"/>
    <p:sldId id="448" r:id="rId4"/>
    <p:sldId id="466" r:id="rId5"/>
    <p:sldId id="468" r:id="rId6"/>
    <p:sldId id="469" r:id="rId7"/>
    <p:sldId id="511" r:id="rId8"/>
    <p:sldId id="512" r:id="rId9"/>
    <p:sldId id="506" r:id="rId10"/>
    <p:sldId id="708" r:id="rId11"/>
    <p:sldId id="514" r:id="rId12"/>
    <p:sldId id="482" r:id="rId13"/>
    <p:sldId id="486" r:id="rId14"/>
    <p:sldId id="487" r:id="rId15"/>
    <p:sldId id="483" r:id="rId16"/>
    <p:sldId id="473" r:id="rId17"/>
    <p:sldId id="474" r:id="rId18"/>
    <p:sldId id="477" r:id="rId19"/>
    <p:sldId id="478" r:id="rId20"/>
    <p:sldId id="488" r:id="rId21"/>
    <p:sldId id="496" r:id="rId22"/>
    <p:sldId id="709" r:id="rId23"/>
    <p:sldId id="498" r:id="rId24"/>
    <p:sldId id="724" r:id="rId25"/>
    <p:sldId id="727" r:id="rId26"/>
    <p:sldId id="710" r:id="rId27"/>
    <p:sldId id="728" r:id="rId28"/>
    <p:sldId id="1303" r:id="rId29"/>
    <p:sldId id="725" r:id="rId30"/>
    <p:sldId id="1298" r:id="rId31"/>
    <p:sldId id="1299" r:id="rId32"/>
    <p:sldId id="1310" r:id="rId33"/>
    <p:sldId id="1300" r:id="rId34"/>
    <p:sldId id="1301" r:id="rId35"/>
    <p:sldId id="719" r:id="rId36"/>
    <p:sldId id="720" r:id="rId37"/>
    <p:sldId id="722" r:id="rId38"/>
    <p:sldId id="721" r:id="rId39"/>
    <p:sldId id="726" r:id="rId40"/>
    <p:sldId id="1304" r:id="rId41"/>
    <p:sldId id="1305" r:id="rId42"/>
    <p:sldId id="1306" r:id="rId43"/>
    <p:sldId id="714" r:id="rId44"/>
    <p:sldId id="715" r:id="rId45"/>
    <p:sldId id="716" r:id="rId46"/>
    <p:sldId id="717" r:id="rId47"/>
    <p:sldId id="718" r:id="rId48"/>
    <p:sldId id="499" r:id="rId49"/>
    <p:sldId id="510" r:id="rId50"/>
    <p:sldId id="504" r:id="rId51"/>
    <p:sldId id="480" r:id="rId52"/>
    <p:sldId id="502" r:id="rId53"/>
    <p:sldId id="503" r:id="rId54"/>
    <p:sldId id="712" r:id="rId55"/>
    <p:sldId id="713" r:id="rId56"/>
    <p:sldId id="1307" r:id="rId57"/>
    <p:sldId id="1308" r:id="rId58"/>
    <p:sldId id="1309" r:id="rId59"/>
    <p:sldId id="711"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80" d="100"/>
          <a:sy n="80" d="100"/>
        </p:scale>
        <p:origin x="589" y="45"/>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20-03-07T16:12:10.577"/>
    </inkml:context>
    <inkml:brush xml:id="br0">
      <inkml:brushProperty name="width" value="0.05292" units="cm"/>
      <inkml:brushProperty name="height" value="0.05292" units="cm"/>
      <inkml:brushProperty name="color" value="#FF0000"/>
    </inkml:brush>
  </inkml:definitions>
  <inkml:trace contextRef="#ctx0" brushRef="#br0">11004 3924 0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10/22/2020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p(</a:t>
            </a:r>
            <a:r>
              <a:rPr lang="en-US" altLang="zh-CN" dirty="0" err="1"/>
              <a:t>x|y</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33</a:t>
            </a:fld>
            <a:endParaRPr lang="en-US" altLang="zh-CN"/>
          </a:p>
        </p:txBody>
      </p:sp>
    </p:spTree>
    <p:extLst>
      <p:ext uri="{BB962C8B-B14F-4D97-AF65-F5344CB8AC3E}">
        <p14:creationId xmlns:p14="http://schemas.microsoft.com/office/powerpoint/2010/main" val="218042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51</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53</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37144320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18562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21309231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7259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9503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1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44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userDrawn="1"/>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289573449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tmp"/></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4.xml"/><Relationship Id="rId4" Type="http://schemas.openxmlformats.org/officeDocument/2006/relationships/image" Target="../media/image27.tmp"/></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tmp"/><Relationship Id="rId7" Type="http://schemas.openxmlformats.org/officeDocument/2006/relationships/image" Target="../media/image45.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34.png"/><Relationship Id="rId11" Type="http://schemas.openxmlformats.org/officeDocument/2006/relationships/image" Target="../media/image35.tmp"/><Relationship Id="rId5" Type="http://schemas.openxmlformats.org/officeDocument/2006/relationships/image" Target="../media/image33.png"/><Relationship Id="rId10" Type="http://schemas.openxmlformats.org/officeDocument/2006/relationships/image" Target="../media/image21.tmp"/><Relationship Id="rId4" Type="http://schemas.openxmlformats.org/officeDocument/2006/relationships/image" Target="../media/image11.tmp"/><Relationship Id="rId9" Type="http://schemas.openxmlformats.org/officeDocument/2006/relationships/image" Target="../media/image350.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7.png"/><Relationship Id="rId7" Type="http://schemas.openxmlformats.org/officeDocument/2006/relationships/diagramQuickStyle" Target="../diagrams/quickStyle1.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8.tmp"/><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7.tmp"/><Relationship Id="rId1" Type="http://schemas.openxmlformats.org/officeDocument/2006/relationships/slideLayout" Target="../slideLayouts/slideLayout4.xml"/><Relationship Id="rId5" Type="http://schemas.openxmlformats.org/officeDocument/2006/relationships/image" Target="../media/image41.tmp"/><Relationship Id="rId4" Type="http://schemas.openxmlformats.org/officeDocument/2006/relationships/image" Target="../media/image40.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3.xml"/><Relationship Id="rId4" Type="http://schemas.openxmlformats.org/officeDocument/2006/relationships/image" Target="../media/image44.tmp"/></Relationships>
</file>

<file path=ppt/slides/_rels/slide2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7.tmp"/><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49.tmp"/></Relationships>
</file>

<file path=ppt/slides/_rels/slide28.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7.jpeg"/><Relationship Id="rId5" Type="http://schemas.openxmlformats.org/officeDocument/2006/relationships/oleObject" Target="../embeddings/oleObject2.bin"/><Relationship Id="rId10" Type="http://schemas.openxmlformats.org/officeDocument/2006/relationships/image" Target="../media/image6.jpeg"/><Relationship Id="rId4" Type="http://schemas.openxmlformats.org/officeDocument/2006/relationships/image" Target="../media/image3.wmf"/><Relationship Id="rId9"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 Id="rId4" Type="http://schemas.openxmlformats.org/officeDocument/2006/relationships/image" Target="../media/image54.tmp"/></Relationships>
</file>

<file path=ppt/slides/_rels/slide31.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60.tmp"/><Relationship Id="rId7" Type="http://schemas.openxmlformats.org/officeDocument/2006/relationships/image" Target="../media/image59.tmp"/><Relationship Id="rId1" Type="http://schemas.openxmlformats.org/officeDocument/2006/relationships/slideLayout" Target="../slideLayouts/slideLayout3.xml"/><Relationship Id="rId6" Type="http://schemas.openxmlformats.org/officeDocument/2006/relationships/image" Target="../media/image58.tmp"/><Relationship Id="rId5" Type="http://schemas.openxmlformats.org/officeDocument/2006/relationships/image" Target="../media/image57.tmp"/><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2.tmp"/></Relationships>
</file>

<file path=ppt/slides/_rels/slide34.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910.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tmp"/><Relationship Id="rId4" Type="http://schemas.openxmlformats.org/officeDocument/2006/relationships/image" Target="../media/image95.png"/></Relationships>
</file>

<file path=ppt/slides/_rels/slide37.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image" Target="../media/image68.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73.tmp"/><Relationship Id="rId5" Type="http://schemas.openxmlformats.org/officeDocument/2006/relationships/image" Target="../media/image72.tmp"/><Relationship Id="rId4" Type="http://schemas.openxmlformats.org/officeDocument/2006/relationships/image" Target="../media/image71.tmp"/></Relationships>
</file>

<file path=ppt/slides/_rels/slide41.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image" Target="../media/image74.tmp"/><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tmp"/><Relationship Id="rId2" Type="http://schemas.openxmlformats.org/officeDocument/2006/relationships/image" Target="../media/image76.png"/><Relationship Id="rId1" Type="http://schemas.openxmlformats.org/officeDocument/2006/relationships/slideLayout" Target="../slideLayouts/slideLayout4.xml"/><Relationship Id="rId4" Type="http://schemas.openxmlformats.org/officeDocument/2006/relationships/image" Target="../media/image78.tmp"/></Relationships>
</file>

<file path=ppt/slides/_rels/slide44.xml.rels><?xml version="1.0" encoding="UTF-8" standalone="yes"?>
<Relationships xmlns="http://schemas.openxmlformats.org/package/2006/relationships"><Relationship Id="rId2" Type="http://schemas.openxmlformats.org/officeDocument/2006/relationships/image" Target="../media/image79.tmp"/><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81.tmp"/></Relationships>
</file>

<file path=ppt/slides/_rels/slide46.xml.rels><?xml version="1.0" encoding="UTF-8" standalone="yes"?>
<Relationships xmlns="http://schemas.openxmlformats.org/package/2006/relationships"><Relationship Id="rId3" Type="http://schemas.openxmlformats.org/officeDocument/2006/relationships/image" Target="../media/image82.tmp"/><Relationship Id="rId2" Type="http://schemas.openxmlformats.org/officeDocument/2006/relationships/image" Target="../media/image81.tmp"/><Relationship Id="rId1" Type="http://schemas.openxmlformats.org/officeDocument/2006/relationships/slideLayout" Target="../slideLayouts/slideLayout4.xml"/><Relationship Id="rId4" Type="http://schemas.openxmlformats.org/officeDocument/2006/relationships/image" Target="../media/image83.tmp"/></Relationships>
</file>

<file path=ppt/slides/_rels/slide47.xml.rels><?xml version="1.0" encoding="UTF-8" standalone="yes"?>
<Relationships xmlns="http://schemas.openxmlformats.org/package/2006/relationships"><Relationship Id="rId2" Type="http://schemas.openxmlformats.org/officeDocument/2006/relationships/image" Target="../media/image84.tmp"/><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5.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image" Target="../media/image86.tmp"/><Relationship Id="rId1" Type="http://schemas.openxmlformats.org/officeDocument/2006/relationships/slideLayout" Target="../slideLayouts/slideLayout3.xml"/><Relationship Id="rId5" Type="http://schemas.openxmlformats.org/officeDocument/2006/relationships/image" Target="../media/image89.tmp"/><Relationship Id="rId4" Type="http://schemas.openxmlformats.org/officeDocument/2006/relationships/image" Target="../media/image88.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91.tmp"/><Relationship Id="rId4" Type="http://schemas.openxmlformats.org/officeDocument/2006/relationships/image" Target="../media/image90.tmp"/></Relationships>
</file>

<file path=ppt/slides/_rels/slide52.xml.rels><?xml version="1.0" encoding="UTF-8" standalone="yes"?>
<Relationships xmlns="http://schemas.openxmlformats.org/package/2006/relationships"><Relationship Id="rId3" Type="http://schemas.openxmlformats.org/officeDocument/2006/relationships/image" Target="../media/image93.tmp"/><Relationship Id="rId2" Type="http://schemas.openxmlformats.org/officeDocument/2006/relationships/image" Target="../media/image92.tmp"/><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4.tmp"/><Relationship Id="rId5" Type="http://schemas.openxmlformats.org/officeDocument/2006/relationships/image" Target="../media/image5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tmp"/><Relationship Id="rId7" Type="http://schemas.openxmlformats.org/officeDocument/2006/relationships/image" Target="../media/image12.tm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tmp"/><Relationship Id="rId5" Type="http://schemas.openxmlformats.org/officeDocument/2006/relationships/image" Target="../media/image141.png"/></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a:t>机器学习概述</a:t>
            </a:r>
            <a:endParaRPr lang="zh-CN" altLang="en-US" dirty="0"/>
          </a:p>
        </p:txBody>
      </p:sp>
      <p:sp>
        <p:nvSpPr>
          <p:cNvPr id="6" name="副标题 5"/>
          <p:cNvSpPr>
            <a:spLocks noGrp="1"/>
          </p:cNvSpPr>
          <p:nvPr>
            <p:ph type="subTitle" idx="1"/>
          </p:nvPr>
        </p:nvSpPr>
        <p:spPr/>
        <p:txBody>
          <a:bodyPr/>
          <a:lstStyle/>
          <a:p>
            <a:r>
              <a:rPr lang="en-US" altLang="zh-CN"/>
              <a:t>《</a:t>
            </a:r>
            <a:r>
              <a:rPr lang="zh-CN" altLang="en-US"/>
              <a:t>神经网络与深度学习</a:t>
            </a:r>
            <a:r>
              <a:rPr lang="en-US" altLang="zh-CN"/>
              <a:t>》</a:t>
            </a:r>
            <a:endParaRPr lang="zh-CN" altLang="en-US" dirty="0"/>
          </a:p>
        </p:txBody>
      </p:sp>
      <p:sp>
        <p:nvSpPr>
          <p:cNvPr id="15" name="Text Placeholder 14"/>
          <p:cNvSpPr>
            <a:spLocks noGrp="1"/>
          </p:cNvSpPr>
          <p:nvPr>
            <p:ph type="body" sz="quarter" idx="10"/>
          </p:nvPr>
        </p:nvSpPr>
        <p:spPr/>
        <p:txBody>
          <a:bodyPr/>
          <a:lstStyle/>
          <a:p>
            <a:r>
              <a:rPr lang="en-US" altLang="zh-CN">
                <a:hlinkClick r:id="rId3"/>
              </a:rPr>
              <a:t>https://nndl.github.io/</a:t>
            </a:r>
            <a:endParaRPr lang="en-US" altLang="zh-CN"/>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学习准则</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期望风险未知，通过经验风险近似</a:t>
                </a:r>
                <a:endParaRPr lang="en-US" altLang="zh-CN" dirty="0"/>
              </a:p>
              <a:p>
                <a:pPr lvl="1"/>
                <a:r>
                  <a:rPr lang="zh-CN" altLang="en-US" dirty="0"/>
                  <a:t>训练数据：</a:t>
                </a:r>
                <a14:m>
                  <m:oMath xmlns:m="http://schemas.openxmlformats.org/officeDocument/2006/math">
                    <m:r>
                      <a:rPr lang="zh-CN" altLang="en-US"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t>经验风险最小化</a:t>
                </a:r>
                <a:endParaRPr lang="en-US" altLang="zh-CN" dirty="0"/>
              </a:p>
              <a:p>
                <a:pPr lvl="1"/>
                <a:r>
                  <a:rPr lang="zh-CN" altLang="en-US" dirty="0"/>
                  <a:t>在选择合适的风险函数后，我们寻找一个参数</a:t>
                </a:r>
                <a:r>
                  <a:rPr lang="en-US" altLang="zh-CN" dirty="0"/>
                  <a:t>θ∗ </a:t>
                </a:r>
                <a:r>
                  <a:rPr lang="zh-CN" altLang="en-US" dirty="0"/>
                  <a:t>，使得经验风险函数最小化。</a:t>
                </a:r>
                <a:endParaRPr lang="en-US" altLang="zh-CN" dirty="0"/>
              </a:p>
              <a:p>
                <a:endParaRPr lang="en-US" altLang="zh-CN" dirty="0"/>
              </a:p>
              <a:p>
                <a:r>
                  <a:rPr lang="zh-CN" altLang="en-US" dirty="0"/>
                  <a:t>机器学习问题转化成为一个最优化问题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8" t="-1466" r="-111"/>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350533"/>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572000"/>
            <a:ext cx="3227673" cy="848148"/>
          </a:xfrm>
          <a:prstGeom prst="rect">
            <a:avLst/>
          </a:prstGeom>
        </p:spPr>
      </p:pic>
    </p:spTree>
    <p:extLst>
      <p:ext uri="{BB962C8B-B14F-4D97-AF65-F5344CB8AC3E}">
        <p14:creationId xmlns:p14="http://schemas.microsoft.com/office/powerpoint/2010/main" val="308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a:t>最优化问题</a:t>
            </a:r>
            <a:endParaRPr lang="zh-CN" altLang="en-US" dirty="0"/>
          </a:p>
        </p:txBody>
      </p:sp>
      <p:sp>
        <p:nvSpPr>
          <p:cNvPr id="3" name="内容占位符 2">
            <a:extLst>
              <a:ext uri="{FF2B5EF4-FFF2-40B4-BE49-F238E27FC236}">
                <a16:creationId xmlns:a16="http://schemas.microsoft.com/office/drawing/2014/main" id="{DC8119A3-864A-4564-B3F8-34845335EA8C}"/>
              </a:ext>
            </a:extLst>
          </p:cNvPr>
          <p:cNvSpPr>
            <a:spLocks noGrp="1"/>
          </p:cNvSpPr>
          <p:nvPr>
            <p:ph idx="1"/>
          </p:nvPr>
        </p:nvSpPr>
        <p:spPr/>
        <p:txBody>
          <a:bodyPr/>
          <a:lstStyle/>
          <a:p>
            <a:r>
              <a:rPr lang="zh-CN" altLang="en-US" dirty="0"/>
              <a:t>机器学习问题转化成为一个最优化问题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2825" y="1543373"/>
            <a:ext cx="3129762" cy="32224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6754876" y="1371601"/>
            <a:ext cx="3048614" cy="302320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81401" y="5011260"/>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6096000" y="4826593"/>
            <a:ext cx="4800600" cy="369332"/>
          </a:xfrm>
          <a:prstGeom prst="rect">
            <a:avLst/>
          </a:prstGeom>
        </p:spPr>
        <p:txBody>
          <a:bodyPr wrap="square">
            <a:spAutoFit/>
          </a:bodyPr>
          <a:lstStyle/>
          <a:p>
            <a:r>
              <a:rPr lang="zh-CN" altLang="en-US" dirty="0"/>
              <a:t>搜索步长α中也叫作</a:t>
            </a:r>
            <a:r>
              <a:rPr lang="zh-CN" altLang="en-US" dirty="0">
                <a:solidFill>
                  <a:srgbClr val="FF0000"/>
                </a:solidFill>
              </a:rPr>
              <a:t>学习率</a:t>
            </a:r>
            <a:r>
              <a:rPr lang="zh-CN" altLang="en-US" dirty="0"/>
              <a:t>（Learning Rate）</a:t>
            </a:r>
          </a:p>
        </p:txBody>
      </p:sp>
    </p:spTree>
    <p:extLst>
      <p:ext uri="{BB962C8B-B14F-4D97-AF65-F5344CB8AC3E}">
        <p14:creationId xmlns:p14="http://schemas.microsoft.com/office/powerpoint/2010/main" val="24706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819400"/>
            <a:ext cx="6152827" cy="2386356"/>
          </a:xfrm>
          <a:prstGeom prst="rect">
            <a:avLst/>
          </a:prstGeom>
          <a:noFill/>
          <a:extLst>
            <a:ext uri="{909E8E84-426E-40DD-AFC4-6F175D3DCCD1}">
              <a14:hiddenFill xmlns:a14="http://schemas.microsoft.com/office/drawing/2010/main">
                <a:solidFill>
                  <a:srgbClr val="FFFFFF"/>
                </a:solidFill>
              </a14:hiddenFill>
            </a:ext>
          </a:extLst>
        </p:spPr>
      </p:pic>
      <p:pic>
        <p:nvPicPr>
          <p:cNvPr id="6" name="内容占位符 3">
            <a:extLst>
              <a:ext uri="{FF2B5EF4-FFF2-40B4-BE49-F238E27FC236}">
                <a16:creationId xmlns:a16="http://schemas.microsoft.com/office/drawing/2014/main" id="{41890622-A37C-4A1F-8AB4-C55B4D319CB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304800" y="1600200"/>
            <a:ext cx="4705673" cy="424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23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随机梯度下降法</a:t>
            </a:r>
            <a:endParaRPr lang="zh-CN" altLang="en-US" dirty="0"/>
          </a:p>
        </p:txBody>
      </p:sp>
      <p:sp>
        <p:nvSpPr>
          <p:cNvPr id="3" name="内容占位符 2"/>
          <p:cNvSpPr>
            <a:spLocks noGrp="1"/>
          </p:cNvSpPr>
          <p:nvPr>
            <p:ph idx="1"/>
          </p:nvPr>
        </p:nvSpPr>
        <p:spPr/>
        <p:txBody>
          <a:bodyPr/>
          <a:lstStyle/>
          <a:p>
            <a:r>
              <a:rPr lang="zh-CN" altLang="en-US"/>
              <a:t>随机梯度下降法（</a:t>
            </a:r>
            <a:r>
              <a:rPr lang="en-US" altLang="zh-CN"/>
              <a:t>Stochastic Gradient Descent</a:t>
            </a:r>
            <a:r>
              <a:rPr lang="zh-CN" altLang="en-US"/>
              <a:t>，</a:t>
            </a:r>
            <a:r>
              <a:rPr lang="en-US" altLang="zh-CN"/>
              <a:t>SGD</a:t>
            </a:r>
            <a:r>
              <a:rPr lang="zh-CN" altLang="en-US"/>
              <a:t>）也叫增量梯度下降，每个样本都进行更新</a:t>
            </a:r>
            <a:endParaRPr lang="en-US" altLang="zh-CN"/>
          </a:p>
          <a:p>
            <a:endParaRPr lang="en-US" altLang="zh-CN"/>
          </a:p>
          <a:p>
            <a:endParaRPr lang="en-US" altLang="zh-CN"/>
          </a:p>
          <a:p>
            <a:endParaRPr lang="en-US" altLang="zh-CN"/>
          </a:p>
          <a:p>
            <a:endParaRPr lang="en-US" altLang="zh-CN"/>
          </a:p>
          <a:p>
            <a:r>
              <a:rPr lang="zh-CN" altLang="en-US"/>
              <a:t>小批量（</a:t>
            </a:r>
            <a:r>
              <a:rPr lang="en-US" altLang="zh-CN"/>
              <a:t>Mini-Batch</a:t>
            </a:r>
            <a:r>
              <a:rPr lang="zh-CN" altLang="en-US"/>
              <a:t>）随机梯度下降法</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86200" y="24384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952806"/>
            <a:ext cx="8858351" cy="5447993"/>
          </a:xfrm>
          <a:prstGeom prst="rect">
            <a:avLst/>
          </a:prstGeom>
        </p:spPr>
      </p:pic>
      <p:sp>
        <p:nvSpPr>
          <p:cNvPr id="2" name="标题 1"/>
          <p:cNvSpPr>
            <a:spLocks noGrp="1"/>
          </p:cNvSpPr>
          <p:nvPr>
            <p:ph type="title"/>
          </p:nvPr>
        </p:nvSpPr>
        <p:spPr/>
        <p:txBody>
          <a:bodyPr/>
          <a:lstStyle/>
          <a:p>
            <a:r>
              <a:rPr lang="zh-CN" altLang="en-US" dirty="0"/>
              <a:t> 随机梯度下降法</a:t>
            </a:r>
          </a:p>
        </p:txBody>
      </p:sp>
      <p:sp>
        <p:nvSpPr>
          <p:cNvPr id="6" name="矩形 5">
            <a:extLst>
              <a:ext uri="{FF2B5EF4-FFF2-40B4-BE49-F238E27FC236}">
                <a16:creationId xmlns:a16="http://schemas.microsoft.com/office/drawing/2014/main" id="{10B65755-16B3-445F-A299-45036EEB96AC}"/>
              </a:ext>
            </a:extLst>
          </p:cNvPr>
          <p:cNvSpPr/>
          <p:nvPr/>
        </p:nvSpPr>
        <p:spPr>
          <a:xfrm>
            <a:off x="5943601" y="5334000"/>
            <a:ext cx="228599" cy="571194"/>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7483974" y="3505201"/>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ECA31968-3A59-4254-9C2C-61AD8A58561A}"/>
                  </a:ext>
                </a:extLst>
              </p14:cNvPr>
              <p14:cNvContentPartPr/>
              <p14:nvPr/>
            </p14:nvContentPartPr>
            <p14:xfrm>
              <a:off x="3961440" y="1412640"/>
              <a:ext cx="360" cy="360"/>
            </p14:xfrm>
          </p:contentPart>
        </mc:Choice>
        <mc:Fallback xmlns="">
          <p:pic>
            <p:nvPicPr>
              <p:cNvPr id="4" name="墨迹 3">
                <a:extLst>
                  <a:ext uri="{FF2B5EF4-FFF2-40B4-BE49-F238E27FC236}">
                    <a16:creationId xmlns:a16="http://schemas.microsoft.com/office/drawing/2014/main" id="{ECA31968-3A59-4254-9C2C-61AD8A58561A}"/>
                  </a:ext>
                </a:extLst>
              </p:cNvPr>
              <p:cNvPicPr/>
              <p:nvPr/>
            </p:nvPicPr>
            <p:blipFill>
              <a:blip r:embed="rId7"/>
              <a:stretch>
                <a:fillRect/>
              </a:stretch>
            </p:blipFill>
            <p:spPr>
              <a:xfrm>
                <a:off x="3952080" y="1403280"/>
                <a:ext cx="19080" cy="19080"/>
              </a:xfrm>
              <a:prstGeom prst="rect">
                <a:avLst/>
              </a:prstGeom>
            </p:spPr>
          </p:pic>
        </mc:Fallback>
      </mc:AlternateContent>
    </p:spTree>
    <p:custDataLst>
      <p:tags r:id="rId1"/>
    </p:custDataLst>
    <p:extLst>
      <p:ext uri="{BB962C8B-B14F-4D97-AF65-F5344CB8AC3E}">
        <p14:creationId xmlns:p14="http://schemas.microsoft.com/office/powerpoint/2010/main" val="22974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 </a:t>
            </a:r>
            <a:r>
              <a:rPr lang="en-US" altLang="zh-CN"/>
              <a:t>= </a:t>
            </a:r>
            <a:r>
              <a:rPr lang="zh-CN" altLang="en-US"/>
              <a:t>优化？</a:t>
            </a:r>
            <a:endParaRPr lang="zh-CN" altLang="en-US" dirty="0"/>
          </a:p>
        </p:txBody>
      </p:sp>
      <p:sp>
        <p:nvSpPr>
          <p:cNvPr id="3" name="文本框 2"/>
          <p:cNvSpPr txBox="1"/>
          <p:nvPr/>
        </p:nvSpPr>
        <p:spPr>
          <a:xfrm>
            <a:off x="3810000" y="1524001"/>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1" y="2362201"/>
            <a:ext cx="7957665" cy="2117339"/>
          </a:xfrm>
          <a:prstGeom prst="rect">
            <a:avLst/>
          </a:prstGeom>
        </p:spPr>
      </p:pic>
      <p:sp>
        <p:nvSpPr>
          <p:cNvPr id="5" name="矩形 4"/>
          <p:cNvSpPr/>
          <p:nvPr/>
        </p:nvSpPr>
        <p:spPr>
          <a:xfrm>
            <a:off x="1066800" y="5029200"/>
            <a:ext cx="9525000" cy="923330"/>
          </a:xfrm>
          <a:prstGeom prst="rect">
            <a:avLst/>
          </a:prstGeom>
        </p:spPr>
        <p:txBody>
          <a:bodyPr wrap="square">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r>
              <a:rPr lang="zh-CN" altLang="en-US" dirty="0"/>
              <a:t>过拟合问题往往是由于训练数据少和噪声等原因造成的。</a:t>
            </a:r>
            <a:endParaRPr lang="en-US" altLang="zh-CN" dirty="0"/>
          </a:p>
        </p:txBody>
      </p:sp>
      <p:sp>
        <p:nvSpPr>
          <p:cNvPr id="7" name="爆炸形 2 6"/>
          <p:cNvSpPr/>
          <p:nvPr/>
        </p:nvSpPr>
        <p:spPr>
          <a:xfrm>
            <a:off x="6705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custDataLst>
      <p:tags r:id="rId1"/>
    </p:custDataLst>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7160" y="2115675"/>
            <a:ext cx="3696216" cy="543001"/>
          </a:xfrm>
          <a:prstGeom prst="rect">
            <a:avLst/>
          </a:prstGeom>
        </p:spPr>
      </p:pic>
      <p:sp>
        <p:nvSpPr>
          <p:cNvPr id="4" name="矩形 3"/>
          <p:cNvSpPr/>
          <p:nvPr/>
        </p:nvSpPr>
        <p:spPr>
          <a:xfrm>
            <a:off x="2951044"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7650863"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4924618"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19400" y="2768805"/>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88862" y="2992044"/>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5486401" y="3601018"/>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5486401" y="3601018"/>
                <a:ext cx="973343" cy="1015663"/>
              </a:xfrm>
              <a:prstGeom prst="rect">
                <a:avLst/>
              </a:prstGeom>
              <a:blipFill>
                <a:blip r:embed="rId9"/>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6427" y="1974108"/>
            <a:ext cx="2909826" cy="598322"/>
          </a:xfrm>
          <a:prstGeom prst="rect">
            <a:avLst/>
          </a:prstGeom>
        </p:spPr>
      </p:pic>
      <p:pic>
        <p:nvPicPr>
          <p:cNvPr id="11" name="图片 10"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58514" y="5214725"/>
            <a:ext cx="3129725" cy="473541"/>
          </a:xfrm>
          <a:prstGeom prst="rect">
            <a:avLst/>
          </a:prstGeom>
        </p:spPr>
      </p:pic>
    </p:spTree>
    <p:custDataLst>
      <p:tags r:id="rId1"/>
    </p:custDataLst>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2727325" y="2825751"/>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6400800"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4038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6208439" y="2138443"/>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3825729" y="2138443"/>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正则化（</a:t>
            </a:r>
            <a:r>
              <a:rPr lang="en-US" altLang="zh-CN"/>
              <a:t>regularization</a:t>
            </a:r>
            <a:r>
              <a:rPr lang="zh-CN" altLang="en-US"/>
              <a:t>）</a:t>
            </a:r>
            <a:endParaRPr lang="zh-CN" altLang="en-US" dirty="0"/>
          </a:p>
        </p:txBody>
      </p:sp>
      <p:pic>
        <p:nvPicPr>
          <p:cNvPr id="2050" name="Picture 2" descr="âl2 regularization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09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44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6248400" y="2971801"/>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821" y="3575783"/>
            <a:ext cx="3382775" cy="2616511"/>
          </a:xfrm>
          <a:prstGeom prst="rect">
            <a:avLst/>
          </a:prstGeom>
        </p:spPr>
      </p:pic>
      <p:graphicFrame>
        <p:nvGraphicFramePr>
          <p:cNvPr id="8" name="内容占位符 4">
            <a:extLst>
              <a:ext uri="{FF2B5EF4-FFF2-40B4-BE49-F238E27FC236}">
                <a16:creationId xmlns:a16="http://schemas.microsoft.com/office/drawing/2014/main" id="{73A52C5C-B698-4054-A92B-73BD27E8DE4C}"/>
              </a:ext>
            </a:extLst>
          </p:cNvPr>
          <p:cNvGraphicFramePr>
            <a:graphicFrameLocks/>
          </p:cNvGraphicFramePr>
          <p:nvPr>
            <p:extLst>
              <p:ext uri="{D42A27DB-BD31-4B8C-83A1-F6EECF244321}">
                <p14:modId xmlns:p14="http://schemas.microsoft.com/office/powerpoint/2010/main" val="77298337"/>
              </p:ext>
            </p:extLst>
          </p:nvPr>
        </p:nvGraphicFramePr>
        <p:xfrm>
          <a:off x="2819400" y="1066800"/>
          <a:ext cx="6705600" cy="1981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D05EC9E0-8F5D-45CB-A733-A5612A87189B}"/>
                                            </p:graphicEl>
                                          </p:spTgt>
                                        </p:tgtEl>
                                        <p:attrNameLst>
                                          <p:attrName>style.visibility</p:attrName>
                                        </p:attrNameLst>
                                      </p:cBhvr>
                                      <p:to>
                                        <p:strVal val="visible"/>
                                      </p:to>
                                    </p:set>
                                    <p:animEffect transition="in" filter="fade">
                                      <p:cBhvr>
                                        <p:cTn id="23" dur="500"/>
                                        <p:tgtEl>
                                          <p:spTgt spid="8">
                                            <p:graphicEl>
                                              <a:dgm id="{D05EC9E0-8F5D-45CB-A733-A5612A87189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graphicEl>
                                              <a:dgm id="{AF461715-315F-4B67-AE64-A74F48E9AF89}"/>
                                            </p:graphicEl>
                                          </p:spTgt>
                                        </p:tgtEl>
                                        <p:attrNameLst>
                                          <p:attrName>style.visibility</p:attrName>
                                        </p:attrNameLst>
                                      </p:cBhvr>
                                      <p:to>
                                        <p:strVal val="visible"/>
                                      </p:to>
                                    </p:set>
                                    <p:animEffect transition="in" filter="fade">
                                      <p:cBhvr>
                                        <p:cTn id="28" dur="500"/>
                                        <p:tgtEl>
                                          <p:spTgt spid="8">
                                            <p:graphicEl>
                                              <a:dgm id="{AF461715-315F-4B67-AE64-A74F48E9AF89}"/>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graphicEl>
                                              <a:dgm id="{D2B477F3-791F-46FC-A50D-FA3601860E25}"/>
                                            </p:graphicEl>
                                          </p:spTgt>
                                        </p:tgtEl>
                                        <p:attrNameLst>
                                          <p:attrName>style.visibility</p:attrName>
                                        </p:attrNameLst>
                                      </p:cBhvr>
                                      <p:to>
                                        <p:strVal val="visible"/>
                                      </p:to>
                                    </p:set>
                                    <p:animEffect transition="in" filter="fade">
                                      <p:cBhvr>
                                        <p:cTn id="31" dur="500"/>
                                        <p:tgtEl>
                                          <p:spTgt spid="8">
                                            <p:graphicEl>
                                              <a:dgm id="{D2B477F3-791F-46FC-A50D-FA3601860E25}"/>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graphicEl>
                                              <a:dgm id="{E5BF9C94-5509-4F79-AC82-D0991D6614CC}"/>
                                            </p:graphicEl>
                                          </p:spTgt>
                                        </p:tgtEl>
                                        <p:attrNameLst>
                                          <p:attrName>style.visibility</p:attrName>
                                        </p:attrNameLst>
                                      </p:cBhvr>
                                      <p:to>
                                        <p:strVal val="visible"/>
                                      </p:to>
                                    </p:set>
                                    <p:animEffect transition="in" filter="fade">
                                      <p:cBhvr>
                                        <p:cTn id="36" dur="500"/>
                                        <p:tgtEl>
                                          <p:spTgt spid="8">
                                            <p:graphicEl>
                                              <a:dgm id="{E5BF9C94-5509-4F79-AC82-D0991D6614CC}"/>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graphicEl>
                                              <a:dgm id="{7509D6B6-898D-4FC7-8441-00720BF18D07}"/>
                                            </p:graphicEl>
                                          </p:spTgt>
                                        </p:tgtEl>
                                        <p:attrNameLst>
                                          <p:attrName>style.visibility</p:attrName>
                                        </p:attrNameLst>
                                      </p:cBhvr>
                                      <p:to>
                                        <p:strVal val="visible"/>
                                      </p:to>
                                    </p:set>
                                    <p:animEffect transition="in" filter="fade">
                                      <p:cBhvr>
                                        <p:cTn id="39" dur="500"/>
                                        <p:tgtEl>
                                          <p:spTgt spid="8">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Graphic spid="8"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6DC18-8714-4A33-AE48-218B03A5A098}"/>
              </a:ext>
            </a:extLst>
          </p:cNvPr>
          <p:cNvSpPr>
            <a:spLocks noGrp="1"/>
          </p:cNvSpPr>
          <p:nvPr>
            <p:ph type="title"/>
          </p:nvPr>
        </p:nvSpPr>
        <p:spPr/>
        <p:txBody>
          <a:bodyPr/>
          <a:lstStyle/>
          <a:p>
            <a:r>
              <a:rPr lang="zh-CN" altLang="en-US"/>
              <a:t>教学内容</a:t>
            </a:r>
            <a:endParaRPr lang="zh-CN" altLang="en-US" dirty="0"/>
          </a:p>
        </p:txBody>
      </p:sp>
      <p:sp>
        <p:nvSpPr>
          <p:cNvPr id="3" name="内容占位符 2">
            <a:extLst>
              <a:ext uri="{FF2B5EF4-FFF2-40B4-BE49-F238E27FC236}">
                <a16:creationId xmlns:a16="http://schemas.microsoft.com/office/drawing/2014/main" id="{AD1FBE78-11B0-4016-AC29-9A4845FDE103}"/>
              </a:ext>
            </a:extLst>
          </p:cNvPr>
          <p:cNvSpPr>
            <a:spLocks noGrp="1"/>
          </p:cNvSpPr>
          <p:nvPr>
            <p:ph idx="1"/>
          </p:nvPr>
        </p:nvSpPr>
        <p:spPr/>
        <p:txBody>
          <a:bodyPr/>
          <a:lstStyle/>
          <a:p>
            <a:r>
              <a:rPr lang="zh-CN" altLang="en-US"/>
              <a:t>机器学习</a:t>
            </a:r>
            <a:endParaRPr lang="en-US" altLang="zh-CN"/>
          </a:p>
          <a:p>
            <a:pPr lvl="1"/>
            <a:r>
              <a:rPr lang="zh-CN" altLang="en-US"/>
              <a:t>概念</a:t>
            </a:r>
            <a:endParaRPr lang="en-US" altLang="zh-CN"/>
          </a:p>
          <a:p>
            <a:pPr lvl="1"/>
            <a:r>
              <a:rPr lang="zh-CN" altLang="en-US"/>
              <a:t>原理</a:t>
            </a:r>
            <a:endParaRPr lang="en-US" altLang="zh-CN"/>
          </a:p>
          <a:p>
            <a:r>
              <a:rPr lang="zh-CN" altLang="en-US"/>
              <a:t>线性回归</a:t>
            </a:r>
            <a:endParaRPr lang="en-US" altLang="zh-CN"/>
          </a:p>
          <a:p>
            <a:pPr lvl="1"/>
            <a:r>
              <a:rPr lang="zh-CN" altLang="en-US"/>
              <a:t>定义</a:t>
            </a:r>
            <a:endParaRPr lang="en-US" altLang="zh-CN"/>
          </a:p>
          <a:p>
            <a:pPr lvl="1"/>
            <a:r>
              <a:rPr lang="zh-CN" altLang="en-US"/>
              <a:t>经验风险最小化</a:t>
            </a:r>
            <a:endParaRPr lang="en-US" altLang="zh-CN"/>
          </a:p>
          <a:p>
            <a:pPr lvl="2"/>
            <a:r>
              <a:rPr lang="zh-CN" altLang="en-US"/>
              <a:t>最小均方误差</a:t>
            </a:r>
            <a:endParaRPr lang="en-US" altLang="zh-CN"/>
          </a:p>
          <a:p>
            <a:pPr lvl="1"/>
            <a:r>
              <a:rPr lang="zh-CN" altLang="en-US"/>
              <a:t>结构风险最小化</a:t>
            </a:r>
            <a:endParaRPr lang="en-US" altLang="zh-CN"/>
          </a:p>
          <a:p>
            <a:pPr lvl="1"/>
            <a:r>
              <a:rPr lang="zh-CN" altLang="en-US"/>
              <a:t>最大似然估计</a:t>
            </a:r>
            <a:endParaRPr lang="en-US" altLang="zh-CN"/>
          </a:p>
          <a:p>
            <a:pPr lvl="1"/>
            <a:r>
              <a:rPr lang="zh-CN" altLang="en-US"/>
              <a:t>最大后验估计</a:t>
            </a:r>
            <a:endParaRPr lang="en-US" altLang="zh-CN"/>
          </a:p>
          <a:p>
            <a:r>
              <a:rPr lang="zh-CN" altLang="en-US"/>
              <a:t>机器学习的几个关键点</a:t>
            </a:r>
            <a:endParaRPr lang="en-US" altLang="zh-CN"/>
          </a:p>
          <a:p>
            <a:pPr lvl="1"/>
            <a:endParaRPr lang="en-US" altLang="zh-CN"/>
          </a:p>
          <a:p>
            <a:pPr lvl="1"/>
            <a:endParaRPr lang="zh-CN" altLang="en-US" dirty="0"/>
          </a:p>
        </p:txBody>
      </p:sp>
    </p:spTree>
    <p:extLst>
      <p:ext uri="{BB962C8B-B14F-4D97-AF65-F5344CB8AC3E}">
        <p14:creationId xmlns:p14="http://schemas.microsoft.com/office/powerpoint/2010/main" val="37050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598563"/>
            <a:ext cx="4876800" cy="3772111"/>
          </a:xfrm>
          <a:prstGeom prst="rect">
            <a:avLst/>
          </a:prstGeom>
        </p:spPr>
      </p:pic>
    </p:spTree>
    <p:extLst>
      <p:ext uri="{BB962C8B-B14F-4D97-AF65-F5344CB8AC3E}">
        <p14:creationId xmlns:p14="http://schemas.microsoft.com/office/powerpoint/2010/main" val="396356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341497"/>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728" y="5220977"/>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5715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内容占位符 2">
            <a:extLst>
              <a:ext uri="{FF2B5EF4-FFF2-40B4-BE49-F238E27FC236}">
                <a16:creationId xmlns:a16="http://schemas.microsoft.com/office/drawing/2014/main" id="{A8DABE59-5159-4207-82A5-BC79BFC5B9AA}"/>
              </a:ext>
            </a:extLst>
          </p:cNvPr>
          <p:cNvSpPr txBox="1">
            <a:spLocks/>
          </p:cNvSpPr>
          <p:nvPr/>
        </p:nvSpPr>
        <p:spPr bwMode="auto">
          <a:xfrm>
            <a:off x="762000" y="1219199"/>
            <a:ext cx="109728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r>
              <a:rPr lang="zh-CN" altLang="en-US"/>
              <a:t>模型：</a:t>
            </a:r>
          </a:p>
          <a:p>
            <a:endParaRPr lang="zh-CN" altLang="en-US"/>
          </a:p>
          <a:p>
            <a:pPr lvl="1"/>
            <a:r>
              <a:rPr lang="zh-CN" altLang="en-US" sz="2000"/>
              <a:t>增广权重向量和增广特征向量</a:t>
            </a:r>
          </a:p>
          <a:p>
            <a:pPr lvl="1"/>
            <a:endParaRPr lang="zh-CN" altLang="en-US" sz="2000"/>
          </a:p>
          <a:p>
            <a:pPr lvl="1"/>
            <a:endParaRPr lang="zh-CN" altLang="en-US" sz="2000"/>
          </a:p>
          <a:p>
            <a:pPr lvl="1"/>
            <a:endParaRPr lang="zh-CN" altLang="en-US" sz="2000" dirty="0"/>
          </a:p>
        </p:txBody>
      </p:sp>
    </p:spTree>
    <p:extLst>
      <p:ext uri="{BB962C8B-B14F-4D97-AF65-F5344CB8AC3E}">
        <p14:creationId xmlns:p14="http://schemas.microsoft.com/office/powerpoint/2010/main" val="340356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319F9-C321-4581-9137-F329632356C2}"/>
              </a:ext>
            </a:extLst>
          </p:cNvPr>
          <p:cNvSpPr>
            <a:spLocks noGrp="1"/>
          </p:cNvSpPr>
          <p:nvPr>
            <p:ph type="ctrTitle"/>
          </p:nvPr>
        </p:nvSpPr>
        <p:spPr/>
        <p:txBody>
          <a:bodyPr/>
          <a:lstStyle/>
          <a:p>
            <a:r>
              <a:rPr lang="zh-CN" altLang="en-US" dirty="0"/>
              <a:t>经验风险最小化</a:t>
            </a:r>
          </a:p>
        </p:txBody>
      </p:sp>
    </p:spTree>
    <p:extLst>
      <p:ext uri="{BB962C8B-B14F-4D97-AF65-F5344CB8AC3E}">
        <p14:creationId xmlns:p14="http://schemas.microsoft.com/office/powerpoint/2010/main" val="317647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9BF0-5CAB-4941-BFCC-FB6576DC619B}"/>
              </a:ext>
            </a:extLst>
          </p:cNvPr>
          <p:cNvSpPr>
            <a:spLocks noGrp="1"/>
          </p:cNvSpPr>
          <p:nvPr>
            <p:ph type="title"/>
          </p:nvPr>
        </p:nvSpPr>
        <p:spPr/>
        <p:txBody>
          <a:bodyPr/>
          <a:lstStyle/>
          <a:p>
            <a:r>
              <a:rPr lang="zh-CN" altLang="en-US"/>
              <a:t>矩阵微积分</a:t>
            </a:r>
            <a:endParaRPr lang="zh-CN" altLang="en-US" dirty="0"/>
          </a:p>
        </p:txBody>
      </p:sp>
      <p:sp>
        <p:nvSpPr>
          <p:cNvPr id="3" name="内容占位符 2">
            <a:extLst>
              <a:ext uri="{FF2B5EF4-FFF2-40B4-BE49-F238E27FC236}">
                <a16:creationId xmlns:a16="http://schemas.microsoft.com/office/drawing/2014/main" id="{35E38650-AFC7-49D1-9450-DFCCD8A302E8}"/>
              </a:ext>
            </a:extLst>
          </p:cNvPr>
          <p:cNvSpPr>
            <a:spLocks noGrp="1"/>
          </p:cNvSpPr>
          <p:nvPr>
            <p:ph idx="1"/>
          </p:nvPr>
        </p:nvSpPr>
        <p:spPr/>
        <p:txBody>
          <a:bodyPr/>
          <a:lstStyle/>
          <a:p>
            <a:r>
              <a:rPr lang="zh-CN" altLang="en-US" dirty="0"/>
              <a:t>标量关于向量的偏导数</a:t>
            </a:r>
            <a:endParaRPr lang="en-US" altLang="zh-CN" dirty="0"/>
          </a:p>
          <a:p>
            <a:endParaRPr lang="en-US" altLang="zh-CN" dirty="0"/>
          </a:p>
          <a:p>
            <a:endParaRPr lang="en-US" altLang="zh-CN" dirty="0"/>
          </a:p>
          <a:p>
            <a:r>
              <a:rPr lang="zh-CN" altLang="en-US" dirty="0"/>
              <a:t>向量关于向量的偏导数</a:t>
            </a:r>
            <a:endParaRPr lang="en-US" altLang="zh-CN" dirty="0"/>
          </a:p>
          <a:p>
            <a:endParaRPr lang="en-US" altLang="zh-CN" dirty="0"/>
          </a:p>
          <a:p>
            <a:endParaRPr lang="en-US" altLang="zh-CN" dirty="0"/>
          </a:p>
          <a:p>
            <a:r>
              <a:rPr lang="zh-CN" altLang="en-US" dirty="0"/>
              <a:t>向量函数及其导数</a:t>
            </a:r>
          </a:p>
        </p:txBody>
      </p:sp>
      <p:pic>
        <p:nvPicPr>
          <p:cNvPr id="5" name="图片 4">
            <a:extLst>
              <a:ext uri="{FF2B5EF4-FFF2-40B4-BE49-F238E27FC236}">
                <a16:creationId xmlns:a16="http://schemas.microsoft.com/office/drawing/2014/main" id="{59ED8545-71FB-4E86-8F98-FCE901A6F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108932"/>
            <a:ext cx="2636519" cy="796068"/>
          </a:xfrm>
          <a:prstGeom prst="rect">
            <a:avLst/>
          </a:prstGeom>
        </p:spPr>
      </p:pic>
      <p:pic>
        <p:nvPicPr>
          <p:cNvPr id="7" name="图片 6">
            <a:extLst>
              <a:ext uri="{FF2B5EF4-FFF2-40B4-BE49-F238E27FC236}">
                <a16:creationId xmlns:a16="http://schemas.microsoft.com/office/drawing/2014/main" id="{25446110-F5B9-4EEC-A881-FEFFC5A11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869" y="4648200"/>
            <a:ext cx="1400361" cy="1794213"/>
          </a:xfrm>
          <a:prstGeom prst="rect">
            <a:avLst/>
          </a:prstGeom>
        </p:spPr>
      </p:pic>
      <p:pic>
        <p:nvPicPr>
          <p:cNvPr id="9" name="图片 8">
            <a:extLst>
              <a:ext uri="{FF2B5EF4-FFF2-40B4-BE49-F238E27FC236}">
                <a16:creationId xmlns:a16="http://schemas.microsoft.com/office/drawing/2014/main" id="{00D9B588-5ACF-42B0-BB54-72B36B405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2633330"/>
            <a:ext cx="2841404" cy="1696176"/>
          </a:xfrm>
          <a:prstGeom prst="rect">
            <a:avLst/>
          </a:prstGeom>
        </p:spPr>
      </p:pic>
    </p:spTree>
    <p:extLst>
      <p:ext uri="{BB962C8B-B14F-4D97-AF65-F5344CB8AC3E}">
        <p14:creationId xmlns:p14="http://schemas.microsoft.com/office/powerpoint/2010/main" val="1044423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130" y="3342369"/>
            <a:ext cx="3581400" cy="2296431"/>
          </a:xfrm>
          <a:prstGeom prst="rect">
            <a:avLst/>
          </a:prstGeom>
        </p:spPr>
      </p:pic>
      <p:grpSp>
        <p:nvGrpSpPr>
          <p:cNvPr id="4" name="组合 3">
            <a:extLst>
              <a:ext uri="{FF2B5EF4-FFF2-40B4-BE49-F238E27FC236}">
                <a16:creationId xmlns:a16="http://schemas.microsoft.com/office/drawing/2014/main" id="{EB1554C9-270B-4CE4-BBF1-FB3A670B4C63}"/>
              </a:ext>
            </a:extLst>
          </p:cNvPr>
          <p:cNvGrpSpPr/>
          <p:nvPr/>
        </p:nvGrpSpPr>
        <p:grpSpPr>
          <a:xfrm>
            <a:off x="1828800" y="1694821"/>
            <a:ext cx="2209800" cy="585964"/>
            <a:chOff x="2895600" y="1617852"/>
            <a:chExt cx="2209800" cy="585964"/>
          </a:xfrm>
        </p:grpSpPr>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4"/>
            <a:stretch>
              <a:fillRect/>
            </a:stretch>
          </p:blipFill>
          <p:spPr>
            <a:xfrm>
              <a:off x="2895600" y="1617852"/>
              <a:ext cx="2209800" cy="545181"/>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1678769"/>
              <a:ext cx="1414128" cy="525047"/>
            </a:xfrm>
            <a:prstGeom prst="rect">
              <a:avLst/>
            </a:prstGeom>
          </p:spPr>
        </p:pic>
      </p:grpSp>
    </p:spTree>
    <p:extLst>
      <p:ext uri="{BB962C8B-B14F-4D97-AF65-F5344CB8AC3E}">
        <p14:creationId xmlns:p14="http://schemas.microsoft.com/office/powerpoint/2010/main" val="148312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84999-AE13-4DDC-B3F4-40CBC0775DC5}"/>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A603438-6C17-4B02-9F6A-9585E9EC6A23}"/>
              </a:ext>
            </a:extLst>
          </p:cNvPr>
          <p:cNvSpPr>
            <a:spLocks noGrp="1"/>
          </p:cNvSpPr>
          <p:nvPr>
            <p:ph idx="1"/>
          </p:nvPr>
        </p:nvSpPr>
        <p:spPr/>
        <p:txBody>
          <a:bodyPr/>
          <a:lstStyle/>
          <a:p>
            <a:r>
              <a:rPr lang="zh-CN" altLang="en-US" dirty="0"/>
              <a:t>优化</a:t>
            </a:r>
            <a:endParaRPr lang="en-US" altLang="zh-CN" dirty="0"/>
          </a:p>
          <a:p>
            <a:endParaRPr lang="zh-CN" altLang="en-US" dirty="0"/>
          </a:p>
        </p:txBody>
      </p:sp>
      <p:pic>
        <p:nvPicPr>
          <p:cNvPr id="4" name="图片 3">
            <a:extLst>
              <a:ext uri="{FF2B5EF4-FFF2-40B4-BE49-F238E27FC236}">
                <a16:creationId xmlns:a16="http://schemas.microsoft.com/office/drawing/2014/main" id="{6D36ABDE-713D-464D-886A-93E1DCB4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19200"/>
            <a:ext cx="1981200" cy="1053998"/>
          </a:xfrm>
          <a:prstGeom prst="rect">
            <a:avLst/>
          </a:prstGeom>
        </p:spPr>
      </p:pic>
      <p:pic>
        <p:nvPicPr>
          <p:cNvPr id="5" name="图片 4">
            <a:extLst>
              <a:ext uri="{FF2B5EF4-FFF2-40B4-BE49-F238E27FC236}">
                <a16:creationId xmlns:a16="http://schemas.microsoft.com/office/drawing/2014/main" id="{A638A9C3-9003-4C08-938A-6C70366B4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1030" y="5257800"/>
            <a:ext cx="2451370" cy="1058450"/>
          </a:xfrm>
          <a:prstGeom prst="rect">
            <a:avLst/>
          </a:prstGeom>
        </p:spPr>
      </p:pic>
    </p:spTree>
    <p:custDataLst>
      <p:tags r:id="rId1"/>
    </p:custDataLst>
    <p:extLst>
      <p:ext uri="{BB962C8B-B14F-4D97-AF65-F5344CB8AC3E}">
        <p14:creationId xmlns:p14="http://schemas.microsoft.com/office/powerpoint/2010/main" val="234851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AD4FD-8BC6-4CCE-9A17-4C2521F2AEA0}"/>
              </a:ext>
            </a:extLst>
          </p:cNvPr>
          <p:cNvSpPr>
            <a:spLocks noGrp="1"/>
          </p:cNvSpPr>
          <p:nvPr>
            <p:ph type="title"/>
          </p:nvPr>
        </p:nvSpPr>
        <p:spPr/>
        <p:txBody>
          <a:bodyPr/>
          <a:lstStyle/>
          <a:p>
            <a:r>
              <a:rPr lang="zh-CN" altLang="en-US" dirty="0"/>
              <a:t>结构风险最小化</a:t>
            </a:r>
          </a:p>
        </p:txBody>
      </p:sp>
      <p:sp>
        <p:nvSpPr>
          <p:cNvPr id="3" name="内容占位符 2">
            <a:extLst>
              <a:ext uri="{FF2B5EF4-FFF2-40B4-BE49-F238E27FC236}">
                <a16:creationId xmlns:a16="http://schemas.microsoft.com/office/drawing/2014/main" id="{EDD0F147-8871-48DA-8689-0031FB1813CA}"/>
              </a:ext>
            </a:extLst>
          </p:cNvPr>
          <p:cNvSpPr>
            <a:spLocks noGrp="1"/>
          </p:cNvSpPr>
          <p:nvPr>
            <p:ph idx="1"/>
          </p:nvPr>
        </p:nvSpPr>
        <p:spPr/>
        <p:txBody>
          <a:bodyPr/>
          <a:lstStyle/>
          <a:p>
            <a:r>
              <a:rPr lang="zh-CN" altLang="en-US" dirty="0"/>
              <a:t>结构风险最小化准则</a:t>
            </a:r>
            <a:endParaRPr lang="en-US" altLang="zh-CN" dirty="0"/>
          </a:p>
          <a:p>
            <a:endParaRPr lang="en-US" altLang="zh-CN" dirty="0"/>
          </a:p>
          <a:p>
            <a:endParaRPr lang="en-US" altLang="zh-CN" dirty="0"/>
          </a:p>
          <a:p>
            <a:endParaRPr lang="en-US" altLang="zh-CN" dirty="0"/>
          </a:p>
          <a:p>
            <a:r>
              <a:rPr lang="zh-CN" altLang="en-US" dirty="0"/>
              <a:t>得到</a:t>
            </a:r>
            <a:endParaRPr lang="en-US" altLang="zh-CN" dirty="0"/>
          </a:p>
          <a:p>
            <a:endParaRPr lang="en-US" altLang="zh-CN" dirty="0"/>
          </a:p>
          <a:p>
            <a:endParaRPr lang="en-US" altLang="zh-CN" dirty="0"/>
          </a:p>
          <a:p>
            <a:pPr lvl="1"/>
            <a:r>
              <a:rPr lang="zh-CN" altLang="en-US" dirty="0"/>
              <a:t>岭回归（ </a:t>
            </a:r>
            <a:r>
              <a:rPr lang="en-US" altLang="zh-CN" dirty="0"/>
              <a:t>Ridge Regression </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C9B5E1EE-067E-4EAA-8E5B-8DCE9FCAA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354" y="1828800"/>
            <a:ext cx="5407291" cy="1219200"/>
          </a:xfrm>
          <a:prstGeom prst="rect">
            <a:avLst/>
          </a:prstGeom>
        </p:spPr>
      </p:pic>
      <p:pic>
        <p:nvPicPr>
          <p:cNvPr id="7" name="图片 6">
            <a:extLst>
              <a:ext uri="{FF2B5EF4-FFF2-40B4-BE49-F238E27FC236}">
                <a16:creationId xmlns:a16="http://schemas.microsoft.com/office/drawing/2014/main" id="{12E5587A-260A-43D6-B666-0A875D433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635829"/>
            <a:ext cx="3510306" cy="713031"/>
          </a:xfrm>
          <a:prstGeom prst="rect">
            <a:avLst/>
          </a:prstGeom>
        </p:spPr>
      </p:pic>
    </p:spTree>
    <p:extLst>
      <p:ext uri="{BB962C8B-B14F-4D97-AF65-F5344CB8AC3E}">
        <p14:creationId xmlns:p14="http://schemas.microsoft.com/office/powerpoint/2010/main" val="130362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B8FF8-250B-4445-9B97-E32C368C2A5C}"/>
              </a:ext>
            </a:extLst>
          </p:cNvPr>
          <p:cNvSpPr>
            <a:spLocks noGrp="1"/>
          </p:cNvSpPr>
          <p:nvPr>
            <p:ph type="ctrTitle"/>
          </p:nvPr>
        </p:nvSpPr>
        <p:spPr/>
        <p:txBody>
          <a:bodyPr/>
          <a:lstStyle/>
          <a:p>
            <a:r>
              <a:rPr lang="zh-CN" altLang="en-US" dirty="0"/>
              <a:t>最大似然估计</a:t>
            </a:r>
          </a:p>
        </p:txBody>
      </p:sp>
    </p:spTree>
    <p:extLst>
      <p:ext uri="{BB962C8B-B14F-4D97-AF65-F5344CB8AC3E}">
        <p14:creationId xmlns:p14="http://schemas.microsoft.com/office/powerpoint/2010/main" val="407320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a:t>机器学习 </a:t>
            </a:r>
            <a:r>
              <a:rPr lang="en-US" altLang="zh-TW"/>
              <a:t>≈ </a:t>
            </a:r>
            <a:r>
              <a:rPr lang="zh-CN" altLang="en-US"/>
              <a:t>构建一个映射函数</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648749179"/>
              </p:ext>
            </p:extLst>
          </p:nvPr>
        </p:nvGraphicFramePr>
        <p:xfrm>
          <a:off x="3544914" y="1357635"/>
          <a:ext cx="3822700" cy="460375"/>
        </p:xfrm>
        <a:graphic>
          <a:graphicData uri="http://schemas.openxmlformats.org/presentationml/2006/ole">
            <mc:AlternateContent xmlns:mc="http://schemas.openxmlformats.org/markup-compatibility/2006">
              <mc:Choice xmlns:v="urn:schemas-microsoft-com:vml" Requires="v">
                <p:oleObj spid="_x0000_s1690"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3544914" y="135763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181177167"/>
              </p:ext>
            </p:extLst>
          </p:nvPr>
        </p:nvGraphicFramePr>
        <p:xfrm>
          <a:off x="3483196" y="2422668"/>
          <a:ext cx="3822700" cy="460375"/>
        </p:xfrm>
        <a:graphic>
          <a:graphicData uri="http://schemas.openxmlformats.org/presentationml/2006/ole">
            <mc:AlternateContent xmlns:mc="http://schemas.openxmlformats.org/markup-compatibility/2006">
              <mc:Choice xmlns:v="urn:schemas-microsoft-com:vml" Requires="v">
                <p:oleObj spid="_x0000_s1691"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3483196" y="2422668"/>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857636291"/>
              </p:ext>
            </p:extLst>
          </p:nvPr>
        </p:nvGraphicFramePr>
        <p:xfrm>
          <a:off x="3461931" y="3575606"/>
          <a:ext cx="3822700" cy="460375"/>
        </p:xfrm>
        <a:graphic>
          <a:graphicData uri="http://schemas.openxmlformats.org/presentationml/2006/ole">
            <mc:AlternateContent xmlns:mc="http://schemas.openxmlformats.org/markup-compatibility/2006">
              <mc:Choice xmlns:v="urn:schemas-microsoft-com:vml" Requires="v">
                <p:oleObj spid="_x0000_s1692"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3461931" y="3575606"/>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3017081517"/>
              </p:ext>
            </p:extLst>
          </p:nvPr>
        </p:nvGraphicFramePr>
        <p:xfrm>
          <a:off x="3381483" y="4768046"/>
          <a:ext cx="3578225" cy="460375"/>
        </p:xfrm>
        <a:graphic>
          <a:graphicData uri="http://schemas.openxmlformats.org/presentationml/2006/ole">
            <mc:AlternateContent xmlns:mc="http://schemas.openxmlformats.org/markup-compatibility/2006">
              <mc:Choice xmlns:v="urn:schemas-microsoft-com:vml" Requires="v">
                <p:oleObj spid="_x0000_s1693"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3381483" y="4768046"/>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7305896" y="2391244"/>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7367614" y="1326451"/>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7284632" y="3517916"/>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7329161" y="4786895"/>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38600" y="1301165"/>
            <a:ext cx="2921108" cy="516844"/>
          </a:xfrm>
          <a:prstGeom prst="rect">
            <a:avLst/>
          </a:prstGeom>
        </p:spPr>
      </p:pic>
      <p:sp>
        <p:nvSpPr>
          <p:cNvPr id="15" name="矩形 14"/>
          <p:cNvSpPr/>
          <p:nvPr/>
        </p:nvSpPr>
        <p:spPr>
          <a:xfrm>
            <a:off x="3820594" y="4721244"/>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89430" y="3401069"/>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896949" y="5939136"/>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6713175"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1639" y="2277711"/>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8081579" y="3548694"/>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
        <p:nvSpPr>
          <p:cNvPr id="21" name="內容版面配置區 2">
            <a:extLst>
              <a:ext uri="{FF2B5EF4-FFF2-40B4-BE49-F238E27FC236}">
                <a16:creationId xmlns:a16="http://schemas.microsoft.com/office/drawing/2014/main" id="{911A55F3-5FAC-4AEE-87B0-9B03C25086C0}"/>
              </a:ext>
            </a:extLst>
          </p:cNvPr>
          <p:cNvSpPr txBox="1">
            <a:spLocks/>
          </p:cNvSpPr>
          <p:nvPr/>
        </p:nvSpPr>
        <p:spPr bwMode="auto">
          <a:xfrm>
            <a:off x="709897" y="1109876"/>
            <a:ext cx="2773299"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r>
              <a:rPr lang="zh-CN" altLang="en-US" sz="3600" dirty="0"/>
              <a:t>语音识别</a:t>
            </a:r>
          </a:p>
          <a:p>
            <a:endParaRPr lang="zh-CN" altLang="en-US" sz="3600" dirty="0"/>
          </a:p>
          <a:p>
            <a:r>
              <a:rPr lang="zh-CN" altLang="en-US" sz="3600" dirty="0"/>
              <a:t>图像识别</a:t>
            </a:r>
          </a:p>
          <a:p>
            <a:endParaRPr lang="zh-CN" altLang="en-US" sz="3600" dirty="0"/>
          </a:p>
          <a:p>
            <a:r>
              <a:rPr lang="zh-CN" altLang="en-US" sz="3600" dirty="0"/>
              <a:t>围棋</a:t>
            </a:r>
          </a:p>
          <a:p>
            <a:endParaRPr lang="zh-CN" altLang="en-US" sz="3600" dirty="0"/>
          </a:p>
          <a:p>
            <a:r>
              <a:rPr lang="zh-CN" altLang="en-US" sz="3600" dirty="0"/>
              <a:t>对话系统</a:t>
            </a:r>
          </a:p>
        </p:txBody>
      </p:sp>
    </p:spTree>
    <p:extLst>
      <p:ext uri="{BB962C8B-B14F-4D97-AF65-F5344CB8AC3E}">
        <p14:creationId xmlns:p14="http://schemas.microsoft.com/office/powerpoint/2010/main" val="199990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626-A45C-421B-A2CC-68C1235AFE1E}"/>
              </a:ext>
            </a:extLst>
          </p:cNvPr>
          <p:cNvSpPr>
            <a:spLocks noGrp="1"/>
          </p:cNvSpPr>
          <p:nvPr>
            <p:ph type="title"/>
          </p:nvPr>
        </p:nvSpPr>
        <p:spPr/>
        <p:txBody>
          <a:bodyPr/>
          <a:lstStyle/>
          <a:p>
            <a:r>
              <a:rPr lang="zh-CN" altLang="en-US" dirty="0"/>
              <a:t>关于概率的一些基本概念</a:t>
            </a:r>
          </a:p>
        </p:txBody>
      </p:sp>
      <p:sp>
        <p:nvSpPr>
          <p:cNvPr id="3" name="内容占位符 2">
            <a:extLst>
              <a:ext uri="{FF2B5EF4-FFF2-40B4-BE49-F238E27FC236}">
                <a16:creationId xmlns:a16="http://schemas.microsoft.com/office/drawing/2014/main" id="{138CA929-4908-46CD-ACF6-FAEF774C8B89}"/>
              </a:ext>
            </a:extLst>
          </p:cNvPr>
          <p:cNvSpPr>
            <a:spLocks noGrp="1"/>
          </p:cNvSpPr>
          <p:nvPr>
            <p:ph idx="1"/>
          </p:nvPr>
        </p:nvSpPr>
        <p:spPr/>
        <p:txBody>
          <a:bodyPr/>
          <a:lstStyle/>
          <a:p>
            <a:r>
              <a:rPr lang="zh-CN" altLang="en-US" dirty="0"/>
              <a:t>概率（</a:t>
            </a:r>
            <a:r>
              <a:rPr lang="en-US" altLang="zh-CN" dirty="0"/>
              <a:t>Probability</a:t>
            </a:r>
            <a:r>
              <a:rPr lang="zh-CN" altLang="en-US" dirty="0"/>
              <a:t>）</a:t>
            </a:r>
            <a:endParaRPr lang="en-US" altLang="zh-CN" dirty="0"/>
          </a:p>
          <a:p>
            <a:pPr lvl="1"/>
            <a:r>
              <a:rPr lang="zh-CN" altLang="en-US" dirty="0"/>
              <a:t>一个随机事件发生的可能性大小，为</a:t>
            </a:r>
            <a:r>
              <a:rPr lang="en-US" altLang="zh-CN" dirty="0"/>
              <a:t>0</a:t>
            </a:r>
            <a:r>
              <a:rPr lang="zh-CN" altLang="en-US" dirty="0"/>
              <a:t>到</a:t>
            </a:r>
            <a:r>
              <a:rPr lang="en-US" altLang="zh-CN" dirty="0"/>
              <a:t>1</a:t>
            </a:r>
            <a:r>
              <a:rPr lang="zh-CN" altLang="en-US" dirty="0"/>
              <a:t>之间的实数。</a:t>
            </a:r>
            <a:endParaRPr lang="en-US" altLang="zh-CN" dirty="0"/>
          </a:p>
          <a:p>
            <a:r>
              <a:rPr lang="zh-CN" altLang="en-US" dirty="0"/>
              <a:t>随机变量（</a:t>
            </a:r>
            <a:r>
              <a:rPr lang="en-US" altLang="zh-CN" dirty="0"/>
              <a:t>Random Variable</a:t>
            </a:r>
            <a:r>
              <a:rPr lang="zh-CN" altLang="en-US" dirty="0"/>
              <a:t>）</a:t>
            </a:r>
            <a:endParaRPr lang="en-US" altLang="zh-CN" dirty="0"/>
          </a:p>
          <a:p>
            <a:pPr lvl="1"/>
            <a:r>
              <a:rPr lang="zh-CN" altLang="en-US" dirty="0"/>
              <a:t>比如随机掷一个骰子，得到的点数就可以看成一个随机变量</a:t>
            </a:r>
            <a:r>
              <a:rPr lang="en-US" altLang="zh-CN" dirty="0"/>
              <a:t>X</a:t>
            </a:r>
            <a:r>
              <a:rPr lang="zh-CN" altLang="en-US" dirty="0"/>
              <a:t>，其取值为</a:t>
            </a:r>
            <a:r>
              <a:rPr lang="en-US" altLang="zh-CN" dirty="0"/>
              <a:t>{1,2,3,4,5,6}</a:t>
            </a:r>
            <a:r>
              <a:rPr lang="zh-CN" altLang="en-US" dirty="0"/>
              <a:t>。</a:t>
            </a:r>
            <a:endParaRPr lang="en-US" altLang="zh-CN" dirty="0"/>
          </a:p>
          <a:p>
            <a:r>
              <a:rPr lang="zh-CN" altLang="en-US" dirty="0"/>
              <a:t>概率分布（</a:t>
            </a:r>
            <a:r>
              <a:rPr lang="en-US" altLang="zh-CN" dirty="0"/>
              <a:t>Probability Distribution</a:t>
            </a:r>
            <a:r>
              <a:rPr lang="zh-CN" altLang="en-US" dirty="0"/>
              <a:t>）</a:t>
            </a:r>
            <a:endParaRPr lang="en-US" altLang="zh-CN" dirty="0"/>
          </a:p>
          <a:p>
            <a:pPr lvl="1"/>
            <a:r>
              <a:rPr lang="zh-CN" altLang="en-US" dirty="0"/>
              <a:t>一个随机变量</a:t>
            </a:r>
            <a:r>
              <a:rPr lang="en-US" altLang="zh-CN" dirty="0"/>
              <a:t>X</a:t>
            </a:r>
            <a:r>
              <a:rPr lang="zh-CN" altLang="en-US" dirty="0"/>
              <a:t>取每种可能值的概率</a:t>
            </a:r>
            <a:endParaRPr lang="en-US" altLang="zh-CN" dirty="0"/>
          </a:p>
          <a:p>
            <a:pPr lvl="1"/>
            <a:endParaRPr lang="en-US" altLang="zh-CN" dirty="0"/>
          </a:p>
          <a:p>
            <a:pPr lvl="1"/>
            <a:r>
              <a:rPr lang="zh-CN" altLang="en-US" dirty="0"/>
              <a:t>并满足</a:t>
            </a:r>
            <a:endParaRPr lang="en-US" altLang="zh-CN" dirty="0"/>
          </a:p>
          <a:p>
            <a:pPr lvl="1"/>
            <a:endParaRPr lang="zh-CN" altLang="en-US" dirty="0"/>
          </a:p>
        </p:txBody>
      </p:sp>
      <p:pic>
        <p:nvPicPr>
          <p:cNvPr id="5" name="图片 4">
            <a:extLst>
              <a:ext uri="{FF2B5EF4-FFF2-40B4-BE49-F238E27FC236}">
                <a16:creationId xmlns:a16="http://schemas.microsoft.com/office/drawing/2014/main" id="{9A23F156-D96E-466F-ACDC-072F57FCC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083" y="4437349"/>
            <a:ext cx="3872973" cy="561211"/>
          </a:xfrm>
          <a:prstGeom prst="rect">
            <a:avLst/>
          </a:prstGeom>
        </p:spPr>
      </p:pic>
      <p:pic>
        <p:nvPicPr>
          <p:cNvPr id="7" name="图片 6">
            <a:extLst>
              <a:ext uri="{FF2B5EF4-FFF2-40B4-BE49-F238E27FC236}">
                <a16:creationId xmlns:a16="http://schemas.microsoft.com/office/drawing/2014/main" id="{6B4E0F74-C444-4D48-9B92-34C3C3294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1" y="5046315"/>
            <a:ext cx="1616571" cy="718476"/>
          </a:xfrm>
          <a:prstGeom prst="rect">
            <a:avLst/>
          </a:prstGeom>
        </p:spPr>
      </p:pic>
      <p:pic>
        <p:nvPicPr>
          <p:cNvPr id="9" name="图片 8">
            <a:extLst>
              <a:ext uri="{FF2B5EF4-FFF2-40B4-BE49-F238E27FC236}">
                <a16:creationId xmlns:a16="http://schemas.microsoft.com/office/drawing/2014/main" id="{FC2BC48A-642C-4CB8-B5BD-3B642E0A7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404" y="5727518"/>
            <a:ext cx="3406335" cy="625527"/>
          </a:xfrm>
          <a:prstGeom prst="rect">
            <a:avLst/>
          </a:prstGeom>
        </p:spPr>
      </p:pic>
    </p:spTree>
    <p:extLst>
      <p:ext uri="{BB962C8B-B14F-4D97-AF65-F5344CB8AC3E}">
        <p14:creationId xmlns:p14="http://schemas.microsoft.com/office/powerpoint/2010/main" val="121291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68F84-99F9-4CF6-BD39-B9B9E4785996}"/>
              </a:ext>
            </a:extLst>
          </p:cNvPr>
          <p:cNvSpPr>
            <a:spLocks noGrp="1"/>
          </p:cNvSpPr>
          <p:nvPr>
            <p:ph type="title"/>
          </p:nvPr>
        </p:nvSpPr>
        <p:spPr/>
        <p:txBody>
          <a:bodyPr/>
          <a:lstStyle/>
          <a:p>
            <a:r>
              <a:rPr lang="zh-CN" altLang="en-US"/>
              <a:t>概率的一些基本概念</a:t>
            </a:r>
            <a:endParaRPr lang="zh-CN" altLang="en-US" dirty="0"/>
          </a:p>
        </p:txBody>
      </p:sp>
      <p:sp>
        <p:nvSpPr>
          <p:cNvPr id="3" name="内容占位符 2">
            <a:extLst>
              <a:ext uri="{FF2B5EF4-FFF2-40B4-BE49-F238E27FC236}">
                <a16:creationId xmlns:a16="http://schemas.microsoft.com/office/drawing/2014/main" id="{71549F39-C7A0-4345-8C66-D186757FDDD4}"/>
              </a:ext>
            </a:extLst>
          </p:cNvPr>
          <p:cNvSpPr>
            <a:spLocks noGrp="1"/>
          </p:cNvSpPr>
          <p:nvPr>
            <p:ph idx="1"/>
          </p:nvPr>
        </p:nvSpPr>
        <p:spPr/>
        <p:txBody>
          <a:bodyPr/>
          <a:lstStyle/>
          <a:p>
            <a:r>
              <a:rPr lang="zh-CN" altLang="en-US"/>
              <a:t>伯努利分布（</a:t>
            </a:r>
            <a:r>
              <a:rPr lang="en-US" altLang="zh-CN"/>
              <a:t>Bernoulli Distribution</a:t>
            </a:r>
            <a:r>
              <a:rPr lang="zh-CN" altLang="en-US"/>
              <a:t>）</a:t>
            </a:r>
            <a:endParaRPr lang="en-US" altLang="zh-CN"/>
          </a:p>
          <a:p>
            <a:pPr lvl="1"/>
            <a:r>
              <a:rPr lang="zh-CN" altLang="en-US"/>
              <a:t>在一次试验中，事件</a:t>
            </a:r>
            <a:r>
              <a:rPr lang="en-US" altLang="zh-CN"/>
              <a:t>A</a:t>
            </a:r>
            <a:r>
              <a:rPr lang="zh-CN" altLang="en-US"/>
              <a:t>出现的概率为</a:t>
            </a:r>
            <a:r>
              <a:rPr lang="en-US" altLang="zh-CN"/>
              <a:t>µ</a:t>
            </a:r>
            <a:r>
              <a:rPr lang="zh-CN" altLang="en-US"/>
              <a:t>，不出现的概率为</a:t>
            </a:r>
            <a:r>
              <a:rPr lang="en-US" altLang="zh-CN"/>
              <a:t>1 − µ</a:t>
            </a:r>
            <a:r>
              <a:rPr lang="zh-CN" altLang="en-US"/>
              <a:t>。若用变量</a:t>
            </a:r>
            <a:r>
              <a:rPr lang="en-US" altLang="zh-CN"/>
              <a:t>X </a:t>
            </a:r>
            <a:r>
              <a:rPr lang="zh-CN" altLang="en-US"/>
              <a:t>表示事件</a:t>
            </a:r>
            <a:r>
              <a:rPr lang="en-US" altLang="zh-CN"/>
              <a:t>A</a:t>
            </a:r>
            <a:r>
              <a:rPr lang="zh-CN" altLang="en-US"/>
              <a:t>出现的次数，则</a:t>
            </a:r>
            <a:r>
              <a:rPr lang="en-US" altLang="zh-CN"/>
              <a:t>X </a:t>
            </a:r>
            <a:r>
              <a:rPr lang="zh-CN" altLang="en-US"/>
              <a:t>的取值为</a:t>
            </a:r>
            <a:r>
              <a:rPr lang="en-US" altLang="zh-CN"/>
              <a:t>0</a:t>
            </a:r>
            <a:r>
              <a:rPr lang="zh-CN" altLang="en-US"/>
              <a:t>和</a:t>
            </a:r>
            <a:r>
              <a:rPr lang="en-US" altLang="zh-CN"/>
              <a:t>1</a:t>
            </a:r>
            <a:r>
              <a:rPr lang="zh-CN" altLang="en-US"/>
              <a:t>，其相应的分布为</a:t>
            </a:r>
            <a:endParaRPr lang="en-US" altLang="zh-CN"/>
          </a:p>
          <a:p>
            <a:pPr lvl="1"/>
            <a:endParaRPr lang="en-US" altLang="zh-CN"/>
          </a:p>
          <a:p>
            <a:endParaRPr lang="en-US" altLang="zh-CN"/>
          </a:p>
          <a:p>
            <a:r>
              <a:rPr lang="zh-CN" altLang="en-US"/>
              <a:t>二项分布（</a:t>
            </a:r>
            <a:r>
              <a:rPr lang="en-US" altLang="zh-CN"/>
              <a:t>Binomial Distribution</a:t>
            </a:r>
            <a:r>
              <a:rPr lang="zh-CN" altLang="en-US"/>
              <a:t>）</a:t>
            </a:r>
            <a:endParaRPr lang="en-US" altLang="zh-CN"/>
          </a:p>
          <a:p>
            <a:pPr lvl="1"/>
            <a:r>
              <a:rPr lang="zh-CN" altLang="en-US"/>
              <a:t>在</a:t>
            </a:r>
            <a:r>
              <a:rPr lang="en-US" altLang="zh-CN"/>
              <a:t>n</a:t>
            </a:r>
            <a:r>
              <a:rPr lang="zh-CN" altLang="en-US"/>
              <a:t>次伯努利分布中，若以变量</a:t>
            </a:r>
            <a:r>
              <a:rPr lang="en-US" altLang="zh-CN"/>
              <a:t>X </a:t>
            </a:r>
            <a:r>
              <a:rPr lang="zh-CN" altLang="en-US"/>
              <a:t>表示事件</a:t>
            </a:r>
            <a:r>
              <a:rPr lang="en-US" altLang="zh-CN"/>
              <a:t>A</a:t>
            </a:r>
            <a:r>
              <a:rPr lang="zh-CN" altLang="en-US"/>
              <a:t>出现的次数，则</a:t>
            </a:r>
            <a:r>
              <a:rPr lang="en-US" altLang="zh-CN"/>
              <a:t>X </a:t>
            </a:r>
            <a:r>
              <a:rPr lang="zh-CN" altLang="en-US"/>
              <a:t>的取值为</a:t>
            </a:r>
            <a:r>
              <a:rPr lang="en-US" altLang="zh-CN"/>
              <a:t>{0,… ,n}</a:t>
            </a:r>
            <a:r>
              <a:rPr lang="zh-CN" altLang="en-US"/>
              <a:t>，其相应的分布</a:t>
            </a:r>
            <a:endParaRPr lang="zh-CN" altLang="en-US" dirty="0"/>
          </a:p>
        </p:txBody>
      </p:sp>
      <p:pic>
        <p:nvPicPr>
          <p:cNvPr id="5" name="图片 4">
            <a:extLst>
              <a:ext uri="{FF2B5EF4-FFF2-40B4-BE49-F238E27FC236}">
                <a16:creationId xmlns:a16="http://schemas.microsoft.com/office/drawing/2014/main" id="{2A60BF20-D777-4575-8720-4CE69CB6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14600"/>
            <a:ext cx="3456263" cy="780446"/>
          </a:xfrm>
          <a:prstGeom prst="rect">
            <a:avLst/>
          </a:prstGeom>
        </p:spPr>
      </p:pic>
      <p:pic>
        <p:nvPicPr>
          <p:cNvPr id="11" name="图片 10">
            <a:extLst>
              <a:ext uri="{FF2B5EF4-FFF2-40B4-BE49-F238E27FC236}">
                <a16:creationId xmlns:a16="http://schemas.microsoft.com/office/drawing/2014/main" id="{41EC19EA-D9BA-457C-9F2A-4BFFEA3FD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28" y="4746858"/>
            <a:ext cx="5486544" cy="745691"/>
          </a:xfrm>
          <a:prstGeom prst="rect">
            <a:avLst/>
          </a:prstGeom>
        </p:spPr>
      </p:pic>
      <p:sp>
        <p:nvSpPr>
          <p:cNvPr id="12" name="矩形 11">
            <a:extLst>
              <a:ext uri="{FF2B5EF4-FFF2-40B4-BE49-F238E27FC236}">
                <a16:creationId xmlns:a16="http://schemas.microsoft.com/office/drawing/2014/main" id="{C8B8D7D3-720A-4014-9AEB-EEDF7920BE47}"/>
              </a:ext>
            </a:extLst>
          </p:cNvPr>
          <p:cNvSpPr/>
          <p:nvPr/>
        </p:nvSpPr>
        <p:spPr>
          <a:xfrm>
            <a:off x="4547388" y="5658174"/>
            <a:ext cx="6273012" cy="830997"/>
          </a:xfrm>
          <a:prstGeom prst="rect">
            <a:avLst/>
          </a:prstGeom>
        </p:spPr>
        <p:txBody>
          <a:bodyPr wrap="square">
            <a:spAutoFit/>
          </a:bodyPr>
          <a:lstStyle/>
          <a:p>
            <a:r>
              <a:rPr lang="zh-CN" altLang="en-US" sz="2400" dirty="0">
                <a:solidFill>
                  <a:srgbClr val="FF0000"/>
                </a:solidFill>
              </a:rPr>
              <a:t>二项式系数，表示从n个元素中取出k个元素而不考虑其顺序的组合的总数。</a:t>
            </a:r>
          </a:p>
        </p:txBody>
      </p:sp>
    </p:spTree>
    <p:extLst>
      <p:ext uri="{BB962C8B-B14F-4D97-AF65-F5344CB8AC3E}">
        <p14:creationId xmlns:p14="http://schemas.microsoft.com/office/powerpoint/2010/main" val="3255302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37876-D7C4-4675-BBC9-DF30D849B1FB}"/>
              </a:ext>
            </a:extLst>
          </p:cNvPr>
          <p:cNvSpPr>
            <a:spLocks noGrp="1"/>
          </p:cNvSpPr>
          <p:nvPr>
            <p:ph type="title"/>
          </p:nvPr>
        </p:nvSpPr>
        <p:spPr/>
        <p:txBody>
          <a:bodyPr/>
          <a:lstStyle/>
          <a:p>
            <a:r>
              <a:rPr lang="zh-CN" altLang="en-US" dirty="0"/>
              <a:t>概率的一些基本概念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001CD4-3AA8-4F3C-A8A1-5A118523874D}"/>
                  </a:ext>
                </a:extLst>
              </p:cNvPr>
              <p:cNvSpPr>
                <a:spLocks noGrp="1"/>
              </p:cNvSpPr>
              <p:nvPr>
                <p:ph idx="1"/>
              </p:nvPr>
            </p:nvSpPr>
            <p:spPr/>
            <p:txBody>
              <a:bodyPr/>
              <a:lstStyle/>
              <a:p>
                <a:r>
                  <a:rPr lang="zh-CN" altLang="en-US" dirty="0"/>
                  <a:t>连续随机变量 𝑌 的概率分布一般用概率密度函数（ </a:t>
                </a:r>
                <a:r>
                  <a:rPr lang="en-US" altLang="zh-CN" dirty="0"/>
                  <a:t>Probability Density Function </a:t>
                </a:r>
                <a:r>
                  <a:rPr lang="zh-CN" altLang="en-US" dirty="0"/>
                  <a:t>， </a:t>
                </a:r>
                <a:r>
                  <a:rPr lang="en-US" altLang="zh-CN" dirty="0"/>
                  <a:t>PDF </a:t>
                </a:r>
                <a:r>
                  <a:rPr lang="zh-CN" altLang="en-US" dirty="0"/>
                  <a:t>）</a:t>
                </a:r>
                <a14:m>
                  <m:oMath xmlns:m="http://schemas.openxmlformats.org/officeDocument/2006/math">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𝑝</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𝑥</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m:t>
                    </m:r>
                  </m:oMath>
                </a14:m>
                <a:r>
                  <a:rPr lang="en-US" altLang="zh-CN" dirty="0"/>
                  <a:t> </a:t>
                </a:r>
                <a:r>
                  <a:rPr lang="zh-CN" altLang="en-US" dirty="0"/>
                  <a:t>来描述。</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高斯分布（</a:t>
                </a:r>
                <a:r>
                  <a:rPr lang="en-US" altLang="zh-CN" dirty="0"/>
                  <a:t>Gaussian Distribution</a:t>
                </a:r>
                <a:r>
                  <a:rPr lang="zh-CN" altLang="en-US" dirty="0"/>
                  <a:t>）</a:t>
                </a:r>
              </a:p>
            </p:txBody>
          </p:sp>
        </mc:Choice>
        <mc:Fallback xmlns="">
          <p:sp>
            <p:nvSpPr>
              <p:cNvPr id="3" name="内容占位符 2">
                <a:extLst>
                  <a:ext uri="{FF2B5EF4-FFF2-40B4-BE49-F238E27FC236}">
                    <a16:creationId xmlns:a16="http://schemas.microsoft.com/office/drawing/2014/main" id="{C0001CD4-3AA8-4F3C-A8A1-5A118523874D}"/>
                  </a:ext>
                </a:extLst>
              </p:cNvPr>
              <p:cNvSpPr>
                <a:spLocks noGrp="1" noRot="1" noChangeAspect="1" noMove="1" noResize="1" noEditPoints="1" noAdjustHandles="1" noChangeArrowheads="1" noChangeShapeType="1" noTextEdit="1"/>
              </p:cNvSpPr>
              <p:nvPr>
                <p:ph sz="quarter" idx="1"/>
              </p:nvPr>
            </p:nvSpPr>
            <p:spPr>
              <a:blipFill>
                <a:blip r:embed="rId4"/>
                <a:stretch>
                  <a:fillRect l="-556" t="-160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93672E7-C8F7-4219-9112-F4E17A4BA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4038600"/>
            <a:ext cx="2509223" cy="1997581"/>
          </a:xfrm>
          <a:prstGeom prst="rect">
            <a:avLst/>
          </a:prstGeom>
        </p:spPr>
      </p:pic>
      <p:pic>
        <p:nvPicPr>
          <p:cNvPr id="7" name="图片 6">
            <a:extLst>
              <a:ext uri="{FF2B5EF4-FFF2-40B4-BE49-F238E27FC236}">
                <a16:creationId xmlns:a16="http://schemas.microsoft.com/office/drawing/2014/main" id="{BE43C62B-E884-416D-BAFB-E57A95D3C2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0946" y="4904354"/>
            <a:ext cx="3592436" cy="944044"/>
          </a:xfrm>
          <a:prstGeom prst="rect">
            <a:avLst/>
          </a:prstGeom>
        </p:spPr>
      </p:pic>
      <p:pic>
        <p:nvPicPr>
          <p:cNvPr id="9" name="图片 8">
            <a:extLst>
              <a:ext uri="{FF2B5EF4-FFF2-40B4-BE49-F238E27FC236}">
                <a16:creationId xmlns:a16="http://schemas.microsoft.com/office/drawing/2014/main" id="{A2E91332-AF85-41B4-A2FF-BD0CE150B4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4556" y="5181600"/>
            <a:ext cx="1632473" cy="557934"/>
          </a:xfrm>
          <a:prstGeom prst="rect">
            <a:avLst/>
          </a:prstGeom>
        </p:spPr>
      </p:pic>
      <p:pic>
        <p:nvPicPr>
          <p:cNvPr id="11" name="图片 10">
            <a:extLst>
              <a:ext uri="{FF2B5EF4-FFF2-40B4-BE49-F238E27FC236}">
                <a16:creationId xmlns:a16="http://schemas.microsoft.com/office/drawing/2014/main" id="{41FC6C29-DF85-46C0-92B8-05622B6291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1000" y="2286000"/>
            <a:ext cx="2743200" cy="944044"/>
          </a:xfrm>
          <a:prstGeom prst="rect">
            <a:avLst/>
          </a:prstGeom>
        </p:spPr>
      </p:pic>
    </p:spTree>
    <p:extLst>
      <p:ext uri="{BB962C8B-B14F-4D97-AF65-F5344CB8AC3E}">
        <p14:creationId xmlns:p14="http://schemas.microsoft.com/office/powerpoint/2010/main" val="2328961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19B1-EEF7-41B4-BC49-FD0AE54A4AA1}"/>
              </a:ext>
            </a:extLst>
          </p:cNvPr>
          <p:cNvSpPr>
            <a:spLocks noGrp="1"/>
          </p:cNvSpPr>
          <p:nvPr>
            <p:ph type="title"/>
          </p:nvPr>
        </p:nvSpPr>
        <p:spPr/>
        <p:txBody>
          <a:bodyPr/>
          <a:lstStyle/>
          <a:p>
            <a:r>
              <a:rPr lang="zh-CN" altLang="en-US" dirty="0"/>
              <a:t>概率的一些基本概念</a:t>
            </a:r>
          </a:p>
        </p:txBody>
      </p:sp>
      <p:sp>
        <p:nvSpPr>
          <p:cNvPr id="3" name="内容占位符 2">
            <a:extLst>
              <a:ext uri="{FF2B5EF4-FFF2-40B4-BE49-F238E27FC236}">
                <a16:creationId xmlns:a16="http://schemas.microsoft.com/office/drawing/2014/main" id="{B228BC64-F955-4DE7-997B-488E693E6911}"/>
              </a:ext>
            </a:extLst>
          </p:cNvPr>
          <p:cNvSpPr>
            <a:spLocks noGrp="1"/>
          </p:cNvSpPr>
          <p:nvPr>
            <p:ph idx="1"/>
          </p:nvPr>
        </p:nvSpPr>
        <p:spPr/>
        <p:txBody>
          <a:bodyPr/>
          <a:lstStyle/>
          <a:p>
            <a:r>
              <a:rPr lang="zh-CN" altLang="en-US" dirty="0"/>
              <a:t>条件概率（</a:t>
            </a:r>
            <a:r>
              <a:rPr lang="en-US" altLang="zh-CN" dirty="0"/>
              <a:t>Conditional Probability</a:t>
            </a:r>
            <a:r>
              <a:rPr lang="zh-CN" altLang="en-US" dirty="0"/>
              <a:t>）</a:t>
            </a:r>
            <a:endParaRPr lang="en-US" altLang="zh-CN" dirty="0"/>
          </a:p>
          <a:p>
            <a:pPr lvl="1"/>
            <a:r>
              <a:rPr lang="zh-CN" altLang="en-US" dirty="0"/>
              <a:t>对于离散随机向量</a:t>
            </a:r>
            <a:r>
              <a:rPr lang="en-US" altLang="zh-CN" dirty="0"/>
              <a:t>(X,Y )</a:t>
            </a:r>
            <a:r>
              <a:rPr lang="zh-CN" altLang="en-US" dirty="0"/>
              <a:t>，已知</a:t>
            </a:r>
            <a:r>
              <a:rPr lang="en-US" altLang="zh-CN" dirty="0"/>
              <a:t>X = x</a:t>
            </a:r>
            <a:r>
              <a:rPr lang="zh-CN" altLang="en-US" dirty="0"/>
              <a:t>的条件下，随机变量</a:t>
            </a:r>
            <a:r>
              <a:rPr lang="en-US" altLang="zh-CN" dirty="0"/>
              <a:t>Y = y</a:t>
            </a:r>
            <a:r>
              <a:rPr lang="zh-CN" altLang="en-US" dirty="0"/>
              <a:t>的条件概率为：</a:t>
            </a:r>
            <a:endParaRPr lang="en-US" altLang="zh-CN" dirty="0"/>
          </a:p>
          <a:p>
            <a:pPr lvl="1"/>
            <a:endParaRPr lang="en-US" altLang="zh-CN" dirty="0"/>
          </a:p>
          <a:p>
            <a:pPr lvl="1"/>
            <a:endParaRPr lang="en-US" altLang="zh-CN" dirty="0"/>
          </a:p>
          <a:p>
            <a:r>
              <a:rPr lang="zh-CN" altLang="en-US" dirty="0"/>
              <a:t>贝叶斯公式</a:t>
            </a:r>
            <a:endParaRPr lang="en-US" altLang="zh-CN" dirty="0"/>
          </a:p>
          <a:p>
            <a:pPr lvl="1"/>
            <a:r>
              <a:rPr lang="zh-CN" altLang="en-US" dirty="0"/>
              <a:t>两个条件概率</a:t>
            </a:r>
            <a:r>
              <a:rPr lang="en-US" altLang="zh-CN" dirty="0"/>
              <a:t>p(</a:t>
            </a:r>
            <a:r>
              <a:rPr lang="en-US" altLang="zh-CN" dirty="0" err="1"/>
              <a:t>y|x</a:t>
            </a:r>
            <a:r>
              <a:rPr lang="en-US" altLang="zh-CN" dirty="0"/>
              <a:t>)</a:t>
            </a:r>
            <a:r>
              <a:rPr lang="zh-CN" altLang="en-US" dirty="0"/>
              <a:t>和</a:t>
            </a:r>
            <a:r>
              <a:rPr lang="en-US" altLang="zh-CN" dirty="0"/>
              <a:t>p(</a:t>
            </a:r>
            <a:r>
              <a:rPr lang="en-US" altLang="zh-CN" dirty="0" err="1"/>
              <a:t>x|y</a:t>
            </a:r>
            <a:r>
              <a:rPr lang="en-US" altLang="zh-CN" dirty="0"/>
              <a:t>)</a:t>
            </a:r>
            <a:r>
              <a:rPr lang="zh-CN" altLang="en-US" dirty="0"/>
              <a:t>之间的关系</a:t>
            </a:r>
          </a:p>
        </p:txBody>
      </p:sp>
      <p:pic>
        <p:nvPicPr>
          <p:cNvPr id="7" name="图片 6">
            <a:extLst>
              <a:ext uri="{FF2B5EF4-FFF2-40B4-BE49-F238E27FC236}">
                <a16:creationId xmlns:a16="http://schemas.microsoft.com/office/drawing/2014/main" id="{FB3310A4-6EB4-4F21-B0A6-B469945A1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1" y="2514601"/>
            <a:ext cx="4087693" cy="800121"/>
          </a:xfrm>
          <a:prstGeom prst="rect">
            <a:avLst/>
          </a:prstGeom>
        </p:spPr>
      </p:pic>
      <p:pic>
        <p:nvPicPr>
          <p:cNvPr id="9" name="图片 8">
            <a:extLst>
              <a:ext uri="{FF2B5EF4-FFF2-40B4-BE49-F238E27FC236}">
                <a16:creationId xmlns:a16="http://schemas.microsoft.com/office/drawing/2014/main" id="{C71C2A67-8681-4496-A37A-66F100E3B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1" y="4724400"/>
            <a:ext cx="2280617" cy="685818"/>
          </a:xfrm>
          <a:prstGeom prst="rect">
            <a:avLst/>
          </a:prstGeom>
        </p:spPr>
      </p:pic>
    </p:spTree>
    <p:extLst>
      <p:ext uri="{BB962C8B-B14F-4D97-AF65-F5344CB8AC3E}">
        <p14:creationId xmlns:p14="http://schemas.microsoft.com/office/powerpoint/2010/main" val="47172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DA8B9-3FF2-488D-8746-3014FB8147E0}"/>
              </a:ext>
            </a:extLst>
          </p:cNvPr>
          <p:cNvSpPr>
            <a:spLocks noGrp="1"/>
          </p:cNvSpPr>
          <p:nvPr>
            <p:ph type="title"/>
          </p:nvPr>
        </p:nvSpPr>
        <p:spPr/>
        <p:txBody>
          <a:bodyPr/>
          <a:lstStyle/>
          <a:p>
            <a:r>
              <a:rPr lang="zh-CN" altLang="en-US" dirty="0"/>
              <a:t>例子</a:t>
            </a:r>
          </a:p>
        </p:txBody>
      </p:sp>
      <p:pic>
        <p:nvPicPr>
          <p:cNvPr id="1026" name="Picture 2" descr="Image result for conditional probability example">
            <a:extLst>
              <a:ext uri="{FF2B5EF4-FFF2-40B4-BE49-F238E27FC236}">
                <a16:creationId xmlns:a16="http://schemas.microsoft.com/office/drawing/2014/main" id="{D4B0F08A-7BE2-43E7-BA25-199A38133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457200"/>
            <a:ext cx="2381250" cy="1619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4ADC6BAD-50CE-4E82-9D30-46AAD6F7675D}"/>
              </a:ext>
            </a:extLst>
          </p:cNvPr>
          <p:cNvGraphicFramePr>
            <a:graphicFrameLocks noGrp="1"/>
          </p:cNvGraphicFramePr>
          <p:nvPr>
            <p:extLst/>
          </p:nvPr>
        </p:nvGraphicFramePr>
        <p:xfrm>
          <a:off x="3200400" y="2438400"/>
          <a:ext cx="6096000" cy="1483360"/>
        </p:xfrm>
        <a:graphic>
          <a:graphicData uri="http://schemas.openxmlformats.org/drawingml/2006/table">
            <a:tbl>
              <a:tblPr firstRow="1" firstCol="1">
                <a:tableStyleId>{0E3FDE45-AF77-4B5C-9715-49D594BDF05E}</a:tableStyleId>
              </a:tblPr>
              <a:tblGrid>
                <a:gridCol w="1524000">
                  <a:extLst>
                    <a:ext uri="{9D8B030D-6E8A-4147-A177-3AD203B41FA5}">
                      <a16:colId xmlns:a16="http://schemas.microsoft.com/office/drawing/2014/main" val="214769087"/>
                    </a:ext>
                  </a:extLst>
                </a:gridCol>
                <a:gridCol w="1524000">
                  <a:extLst>
                    <a:ext uri="{9D8B030D-6E8A-4147-A177-3AD203B41FA5}">
                      <a16:colId xmlns:a16="http://schemas.microsoft.com/office/drawing/2014/main" val="1119936280"/>
                    </a:ext>
                  </a:extLst>
                </a:gridCol>
                <a:gridCol w="1524000">
                  <a:extLst>
                    <a:ext uri="{9D8B030D-6E8A-4147-A177-3AD203B41FA5}">
                      <a16:colId xmlns:a16="http://schemas.microsoft.com/office/drawing/2014/main" val="2674861709"/>
                    </a:ext>
                  </a:extLst>
                </a:gridCol>
                <a:gridCol w="1524000">
                  <a:extLst>
                    <a:ext uri="{9D8B030D-6E8A-4147-A177-3AD203B41FA5}">
                      <a16:colId xmlns:a16="http://schemas.microsoft.com/office/drawing/2014/main" val="3697132587"/>
                    </a:ext>
                  </a:extLst>
                </a:gridCol>
              </a:tblGrid>
              <a:tr h="370840">
                <a:tc>
                  <a:txBody>
                    <a:bodyPr/>
                    <a:lstStyle/>
                    <a:p>
                      <a:pPr algn="ctr"/>
                      <a:r>
                        <a:rPr lang="zh-CN" altLang="en-US" dirty="0"/>
                        <a:t>性别</a:t>
                      </a:r>
                      <a:r>
                        <a:rPr lang="en-US" altLang="zh-CN" dirty="0"/>
                        <a:t>\</a:t>
                      </a:r>
                      <a:r>
                        <a:rPr lang="zh-CN" altLang="en-US" dirty="0"/>
                        <a:t>行业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计算机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教育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3642664734"/>
                  </a:ext>
                </a:extLst>
              </a:tr>
              <a:tr h="370840">
                <a:tc>
                  <a:txBody>
                    <a:bodyPr/>
                    <a:lstStyle/>
                    <a:p>
                      <a:pPr algn="ctr"/>
                      <a:r>
                        <a:rPr lang="zh-CN" altLang="en-US" dirty="0"/>
                        <a:t>男</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4060490578"/>
                  </a:ext>
                </a:extLst>
              </a:tr>
              <a:tr h="370840">
                <a:tc>
                  <a:txBody>
                    <a:bodyPr/>
                    <a:lstStyle/>
                    <a:p>
                      <a:pPr algn="ctr"/>
                      <a:r>
                        <a:rPr lang="zh-CN" altLang="en-US" dirty="0"/>
                        <a:t>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1673720994"/>
                  </a:ext>
                </a:extLst>
              </a:tr>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2514758005"/>
                  </a:ext>
                </a:extLst>
              </a:tr>
            </a:tbl>
          </a:graphicData>
        </a:graphic>
      </p:graphicFrame>
      <p:sp>
        <p:nvSpPr>
          <p:cNvPr id="5" name="文本框 4">
            <a:extLst>
              <a:ext uri="{FF2B5EF4-FFF2-40B4-BE49-F238E27FC236}">
                <a16:creationId xmlns:a16="http://schemas.microsoft.com/office/drawing/2014/main" id="{AFBE499D-5DC5-4EAC-888C-AEADC8E2C8C3}"/>
              </a:ext>
            </a:extLst>
          </p:cNvPr>
          <p:cNvSpPr txBox="1"/>
          <p:nvPr/>
        </p:nvSpPr>
        <p:spPr>
          <a:xfrm>
            <a:off x="4114800" y="4572000"/>
            <a:ext cx="1584088" cy="369332"/>
          </a:xfrm>
          <a:prstGeom prst="rect">
            <a:avLst/>
          </a:prstGeom>
          <a:noFill/>
        </p:spPr>
        <p:txBody>
          <a:bodyPr wrap="none" rtlCol="0">
            <a:spAutoFit/>
          </a:bodyPr>
          <a:lstStyle/>
          <a:p>
            <a:r>
              <a:rPr lang="en-US" altLang="zh-CN" dirty="0"/>
              <a:t>p(</a:t>
            </a:r>
            <a:r>
              <a:rPr lang="zh-CN" altLang="en-US" dirty="0"/>
              <a:t>男</a:t>
            </a:r>
            <a:r>
              <a:rPr lang="en-US" altLang="zh-CN" dirty="0"/>
              <a:t>|</a:t>
            </a:r>
            <a:r>
              <a:rPr lang="zh-CN" altLang="en-US" dirty="0"/>
              <a:t>计算机</a:t>
            </a:r>
            <a:r>
              <a:rPr lang="en-US" altLang="zh-CN" dirty="0"/>
              <a:t>)=</a:t>
            </a:r>
            <a:endParaRPr lang="zh-CN" altLang="en-US" dirty="0"/>
          </a:p>
        </p:txBody>
      </p:sp>
      <p:sp>
        <p:nvSpPr>
          <p:cNvPr id="3" name="文本框 2">
            <a:extLst>
              <a:ext uri="{FF2B5EF4-FFF2-40B4-BE49-F238E27FC236}">
                <a16:creationId xmlns:a16="http://schemas.microsoft.com/office/drawing/2014/main" id="{ABBF9005-F558-45E9-BF89-9B005FA1BB43}"/>
              </a:ext>
            </a:extLst>
          </p:cNvPr>
          <p:cNvSpPr txBox="1"/>
          <p:nvPr/>
        </p:nvSpPr>
        <p:spPr>
          <a:xfrm>
            <a:off x="7696200" y="2093793"/>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
        <p:nvSpPr>
          <p:cNvPr id="7" name="文本框 6">
            <a:extLst>
              <a:ext uri="{FF2B5EF4-FFF2-40B4-BE49-F238E27FC236}">
                <a16:creationId xmlns:a16="http://schemas.microsoft.com/office/drawing/2014/main" id="{DCD29890-D5CB-4FD8-81CD-C2CFE83F9236}"/>
              </a:ext>
            </a:extLst>
          </p:cNvPr>
          <p:cNvSpPr txBox="1"/>
          <p:nvPr/>
        </p:nvSpPr>
        <p:spPr>
          <a:xfrm>
            <a:off x="1476768" y="3613984"/>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Tree>
    <p:extLst>
      <p:ext uri="{BB962C8B-B14F-4D97-AF65-F5344CB8AC3E}">
        <p14:creationId xmlns:p14="http://schemas.microsoft.com/office/powerpoint/2010/main" val="202472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似然（</a:t>
            </a:r>
            <a:r>
              <a:rPr lang="en-US" altLang="zh-CN" sz="3200" dirty="0"/>
              <a:t>Likelihood</a:t>
            </a:r>
            <a:r>
              <a:rPr lang="zh-CN" altLang="en-US" sz="3200" dirty="0"/>
              <a:t>）</a:t>
            </a:r>
          </a:p>
        </p:txBody>
      </p:sp>
      <p:pic>
        <p:nvPicPr>
          <p:cNvPr id="5" name="Content Placeholder 4">
            <a:extLst>
              <a:ext uri="{FF2B5EF4-FFF2-40B4-BE49-F238E27FC236}">
                <a16:creationId xmlns:a16="http://schemas.microsoft.com/office/drawing/2014/main" id="{C15BF037-B6EF-4C71-BC80-4C09C5D92C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a:xfrm>
            <a:off x="3657600" y="1691563"/>
            <a:ext cx="2590800" cy="633413"/>
          </a:xfrm>
          <a:prstGeom prst="rect">
            <a:avLst/>
          </a:prstGeom>
          <a:gradFill rotWithShape="1">
            <a:gsLst>
              <a:gs pos="0">
                <a:srgbClr val="0064C8"/>
              </a:gs>
              <a:gs pos="100000">
                <a:srgbClr val="FFFFFF"/>
              </a:gs>
            </a:gsLst>
            <a:lin ang="5400000" scaled="1"/>
          </a:gradFill>
          <a:extLst>
            <a:ext uri="{91240B29-F687-4F45-9708-019B960494DF}">
              <a14:hiddenLine xmlns:a14="http://schemas.microsoft.com/office/drawing/2010/main" w="9525" cap="flat" algn="ctr">
                <a:solidFill>
                  <a:srgbClr val="000000"/>
                </a:solidFill>
                <a:round/>
                <a:headEnd type="none" w="med" len="med"/>
                <a:tailEnd type="none" w="med" len="med"/>
              </a14:hiddenLine>
            </a:ext>
          </a:extLst>
        </p:spPr>
      </p:pic>
      <mc:AlternateContent xmlns:mc="http://schemas.openxmlformats.org/markup-compatibility/2006" xmlns:a14="http://schemas.microsoft.com/office/drawing/2010/main">
        <mc:Choice Requires="a14">
          <p:sp>
            <p:nvSpPr>
              <p:cNvPr id="7" name="TextBox 5">
                <a:extLst>
                  <a:ext uri="{FF2B5EF4-FFF2-40B4-BE49-F238E27FC236}">
                    <a16:creationId xmlns:a16="http://schemas.microsoft.com/office/drawing/2014/main" id="{FDB506EB-1553-4F3E-B3F1-E67DD0A08E4E}"/>
                  </a:ext>
                </a:extLst>
              </p:cNvPr>
              <p:cNvSpPr txBox="1">
                <a:spLocks noChangeArrowheads="1"/>
              </p:cNvSpPr>
              <p:nvPr/>
            </p:nvSpPr>
            <p:spPr bwMode="auto">
              <a:xfrm>
                <a:off x="3733800" y="4870285"/>
                <a:ext cx="559117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2400" b="0" dirty="0"/>
                  <a:t>posterior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GB" altLang="zh-CN" sz="2400" b="0" dirty="0">
                    <a:sym typeface="Symbol" panose="05050102010706020507" pitchFamily="18" charset="2"/>
                  </a:rPr>
                  <a:t> likelihood × prior</a:t>
                </a:r>
                <a:endParaRPr lang="en-GB" altLang="zh-CN" sz="2400" b="0" dirty="0"/>
              </a:p>
            </p:txBody>
          </p:sp>
        </mc:Choice>
        <mc:Fallback xmlns="">
          <p:sp>
            <p:nvSpPr>
              <p:cNvPr id="7" name="TextBox 5">
                <a:extLst>
                  <a:ext uri="{FF2B5EF4-FFF2-40B4-BE49-F238E27FC236}">
                    <a16:creationId xmlns:a16="http://schemas.microsoft.com/office/drawing/2014/main" id="{FDB506EB-1553-4F3E-B3F1-E67DD0A08E4E}"/>
                  </a:ext>
                </a:extLst>
              </p:cNvPr>
              <p:cNvSpPr txBox="1">
                <a:spLocks noRot="1" noChangeAspect="1" noMove="1" noResize="1" noEditPoints="1" noAdjustHandles="1" noChangeArrowheads="1" noChangeShapeType="1" noTextEdit="1"/>
              </p:cNvSpPr>
              <p:nvPr/>
            </p:nvSpPr>
            <p:spPr bwMode="auto">
              <a:xfrm>
                <a:off x="3733800" y="4870285"/>
                <a:ext cx="5591175" cy="461665"/>
              </a:xfrm>
              <a:prstGeom prst="rect">
                <a:avLst/>
              </a:prstGeom>
              <a:blipFill>
                <a:blip r:embed="rId6"/>
                <a:stretch>
                  <a:fillRect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9C6DF8E-BEDE-43E1-AE0A-D4EF3E8BE687}"/>
                  </a:ext>
                </a:extLst>
              </p:cNvPr>
              <p:cNvSpPr txBox="1"/>
              <p:nvPr/>
            </p:nvSpPr>
            <p:spPr>
              <a:xfrm>
                <a:off x="3628653" y="3048000"/>
                <a:ext cx="410785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𝑤</m:t>
                          </m:r>
                        </m:e>
                        <m:e>
                          <m:r>
                            <a:rPr lang="en-US" altLang="zh-CN" sz="3200" b="0" i="1" smtClean="0">
                              <a:latin typeface="Cambria Math" panose="02040503050406030204" pitchFamily="18" charset="0"/>
                            </a:rPr>
                            <m:t>𝑋</m:t>
                          </m:r>
                        </m:e>
                      </m:d>
                      <m:r>
                        <a:rPr lang="en-US" altLang="zh-CN" sz="3200" i="1">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𝑝</m:t>
                      </m:r>
                      <m:d>
                        <m:dPr>
                          <m:ctrlPr>
                            <a:rPr lang="en-US" altLang="zh-CN" sz="3200" b="0" i="1" smtClean="0">
                              <a:solidFill>
                                <a:srgbClr val="FF0000"/>
                              </a:solidFill>
                              <a:latin typeface="Cambria Math" panose="02040503050406030204" pitchFamily="18" charset="0"/>
                              <a:ea typeface="Cambria Math" panose="02040503050406030204" pitchFamily="18" charset="0"/>
                            </a:rPr>
                          </m:ctrlPr>
                        </m:dPr>
                        <m:e>
                          <m:r>
                            <a:rPr lang="en-US" altLang="zh-CN" sz="3200" b="0" i="1" smtClean="0">
                              <a:solidFill>
                                <a:srgbClr val="FF0000"/>
                              </a:solidFill>
                              <a:latin typeface="Cambria Math" panose="02040503050406030204" pitchFamily="18" charset="0"/>
                              <a:ea typeface="Cambria Math" panose="02040503050406030204" pitchFamily="18" charset="0"/>
                            </a:rPr>
                            <m:t>𝑋</m:t>
                          </m:r>
                        </m:e>
                        <m:e>
                          <m:r>
                            <a:rPr lang="en-US" altLang="zh-CN" sz="3200" b="0" i="1" smtClean="0">
                              <a:solidFill>
                                <a:srgbClr val="FF0000"/>
                              </a:solidFill>
                              <a:latin typeface="Cambria Math" panose="02040503050406030204" pitchFamily="18" charset="0"/>
                              <a:ea typeface="Cambria Math" panose="02040503050406030204" pitchFamily="18" charset="0"/>
                            </a:rPr>
                            <m:t>𝑤</m:t>
                          </m:r>
                        </m:e>
                      </m:d>
                      <m:r>
                        <a:rPr lang="en-US" altLang="zh-CN" sz="3200" b="0" i="1" smtClean="0">
                          <a:latin typeface="Cambria Math" panose="02040503050406030204" pitchFamily="18" charset="0"/>
                          <a:ea typeface="Cambria Math" panose="02040503050406030204" pitchFamily="18" charset="0"/>
                        </a:rPr>
                        <m:t>𝑝</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𝑤</m:t>
                      </m:r>
                      <m:r>
                        <a:rPr lang="en-US" altLang="zh-CN" sz="3200" b="0" i="1" smtClean="0">
                          <a:latin typeface="Cambria Math" panose="02040503050406030204" pitchFamily="18" charset="0"/>
                          <a:ea typeface="Cambria Math" panose="02040503050406030204" pitchFamily="18" charset="0"/>
                        </a:rPr>
                        <m:t>)</m:t>
                      </m:r>
                    </m:oMath>
                  </m:oMathPara>
                </a14:m>
                <a:endParaRPr lang="zh-CN" altLang="en-US" sz="3200" dirty="0"/>
              </a:p>
            </p:txBody>
          </p:sp>
        </mc:Choice>
        <mc:Fallback xmlns="">
          <p:sp>
            <p:nvSpPr>
              <p:cNvPr id="3" name="文本框 2">
                <a:extLst>
                  <a:ext uri="{FF2B5EF4-FFF2-40B4-BE49-F238E27FC236}">
                    <a16:creationId xmlns:a16="http://schemas.microsoft.com/office/drawing/2014/main" id="{29C6DF8E-BEDE-43E1-AE0A-D4EF3E8BE687}"/>
                  </a:ext>
                </a:extLst>
              </p:cNvPr>
              <p:cNvSpPr txBox="1">
                <a:spLocks noRot="1" noChangeAspect="1" noMove="1" noResize="1" noEditPoints="1" noAdjustHandles="1" noChangeArrowheads="1" noChangeShapeType="1" noTextEdit="1"/>
              </p:cNvSpPr>
              <p:nvPr/>
            </p:nvSpPr>
            <p:spPr>
              <a:xfrm>
                <a:off x="3628653" y="3048000"/>
                <a:ext cx="4107856" cy="492443"/>
              </a:xfrm>
              <a:prstGeom prst="rect">
                <a:avLst/>
              </a:prstGeom>
              <a:blipFill>
                <a:blip r:embed="rId7"/>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39289E9-AE99-47C9-A098-91845F91F667}"/>
              </a:ext>
            </a:extLst>
          </p:cNvPr>
          <p:cNvSpPr/>
          <p:nvPr/>
        </p:nvSpPr>
        <p:spPr>
          <a:xfrm>
            <a:off x="5533653" y="363321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9" name="矩形 8">
            <a:extLst>
              <a:ext uri="{FF2B5EF4-FFF2-40B4-BE49-F238E27FC236}">
                <a16:creationId xmlns:a16="http://schemas.microsoft.com/office/drawing/2014/main" id="{714319F3-1F73-4A36-B871-17F666BD7B1C}"/>
              </a:ext>
            </a:extLst>
          </p:cNvPr>
          <p:cNvSpPr/>
          <p:nvPr/>
        </p:nvSpPr>
        <p:spPr>
          <a:xfrm>
            <a:off x="6981453" y="3600014"/>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0" name="矩形 9">
            <a:extLst>
              <a:ext uri="{FF2B5EF4-FFF2-40B4-BE49-F238E27FC236}">
                <a16:creationId xmlns:a16="http://schemas.microsoft.com/office/drawing/2014/main" id="{C16DFB32-78C2-435B-BC80-3004A58094A0}"/>
              </a:ext>
            </a:extLst>
          </p:cNvPr>
          <p:cNvSpPr/>
          <p:nvPr/>
        </p:nvSpPr>
        <p:spPr>
          <a:xfrm>
            <a:off x="3857253" y="3638326"/>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sp>
        <p:nvSpPr>
          <p:cNvPr id="11" name="文本框 10">
            <a:extLst>
              <a:ext uri="{FF2B5EF4-FFF2-40B4-BE49-F238E27FC236}">
                <a16:creationId xmlns:a16="http://schemas.microsoft.com/office/drawing/2014/main" id="{11FD5265-FDB5-439A-9D50-EED8FF2E1B44}"/>
              </a:ext>
            </a:extLst>
          </p:cNvPr>
          <p:cNvSpPr txBox="1"/>
          <p:nvPr/>
        </p:nvSpPr>
        <p:spPr>
          <a:xfrm>
            <a:off x="1828800" y="1796534"/>
            <a:ext cx="1569660" cy="369332"/>
          </a:xfrm>
          <a:prstGeom prst="rect">
            <a:avLst/>
          </a:prstGeom>
          <a:noFill/>
        </p:spPr>
        <p:txBody>
          <a:bodyPr wrap="none" rtlCol="0">
            <a:spAutoFit/>
          </a:bodyPr>
          <a:lstStyle/>
          <a:p>
            <a:r>
              <a:rPr lang="zh-CN" altLang="en-US" dirty="0"/>
              <a:t>贝叶斯公式：</a:t>
            </a:r>
          </a:p>
        </p:txBody>
      </p:sp>
    </p:spTree>
    <p:extLst>
      <p:ext uri="{BB962C8B-B14F-4D97-AF65-F5344CB8AC3E}">
        <p14:creationId xmlns:p14="http://schemas.microsoft.com/office/powerpoint/2010/main" val="2730152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从概率角度来看线性回归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r>
                  <a:rPr lang="zh-CN" altLang="en-US" dirty="0"/>
                  <a:t>假设标签</a:t>
                </a:r>
                <a:r>
                  <a:rPr lang="en-US" altLang="zh-CN" dirty="0"/>
                  <a:t>y</a:t>
                </a:r>
                <a:r>
                  <a:rPr lang="zh-CN" altLang="en-US" dirty="0"/>
                  <a:t>为一个随机变量，其服从以均值为</a:t>
                </a:r>
                <a14:m>
                  <m:oMath xmlns:m="http://schemas.openxmlformats.org/officeDocument/2006/math">
                    <m:r>
                      <a:rPr lang="en-US" altLang="zh-CN" i="1" dirty="0" smtClean="0">
                        <a:latin typeface="STIX Two Math" panose="02020603050405020304" pitchFamily="18" charset="0"/>
                        <a:ea typeface="STIX Two Math" panose="02020603050405020304" pitchFamily="18" charset="0"/>
                        <a:cs typeface="STIX Two Math" panose="02020603050405020304" pitchFamily="18" charset="0"/>
                      </a:rPr>
                      <m:t>𝑓</m:t>
                    </m:r>
                    <m:r>
                      <a:rPr lang="en-US" altLang="zh-CN" i="1" dirty="0" smtClean="0">
                        <a:latin typeface="STIX Two Math" panose="02020603050405020304" pitchFamily="18" charset="0"/>
                        <a:ea typeface="STIX Two Math" panose="02020603050405020304" pitchFamily="18" charset="0"/>
                        <a:cs typeface="STIX Two Math" panose="02020603050405020304" pitchFamily="18" charset="0"/>
                      </a:rPr>
                      <m:t>(</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𝑥</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𝑤</m:t>
                    </m:r>
                    <m:r>
                      <a:rPr lang="en-US" altLang="zh-CN" i="1" dirty="0">
                        <a:latin typeface="STIX Two Math" panose="02020603050405020304" pitchFamily="18" charset="0"/>
                        <a:ea typeface="STIX Two Math" panose="02020603050405020304" pitchFamily="18" charset="0"/>
                        <a:cs typeface="STIX Two Math" panose="02020603050405020304" pitchFamily="18" charset="0"/>
                      </a:rPr>
                      <m:t>) = </m:t>
                    </m:r>
                    <m:sSup>
                      <m:sSupPr>
                        <m:ctrlPr>
                          <a:rPr lang="en-US" altLang="zh-CN" b="0" i="1" dirty="0" smtClean="0">
                            <a:latin typeface="Cambria Math" panose="02040503050406030204" pitchFamily="18" charset="0"/>
                            <a:ea typeface="STIX Two Math" panose="02020603050405020304" pitchFamily="18" charset="0"/>
                            <a:cs typeface="STIX Two Math" panose="02020603050405020304" pitchFamily="18" charset="0"/>
                          </a:rPr>
                        </m:ctrlPr>
                      </m:sSupPr>
                      <m:e>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𝑤</m:t>
                        </m:r>
                      </m:e>
                      <m:sup>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𝑇</m:t>
                        </m:r>
                      </m:sup>
                    </m:sSup>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𝑥</m:t>
                    </m:r>
                  </m:oMath>
                </a14:m>
                <a:r>
                  <a:rPr lang="zh-CN" altLang="en-US" dirty="0"/>
                  <a:t>，方差为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𝜎</m:t>
                        </m:r>
                      </m:e>
                      <m:sup>
                        <m:r>
                          <a:rPr lang="en-US" altLang="zh-CN" i="1" dirty="0" smtClean="0">
                            <a:latin typeface="Cambria Math" panose="02040503050406030204" pitchFamily="18" charset="0"/>
                          </a:rPr>
                          <m:t>2</m:t>
                        </m:r>
                      </m:sup>
                    </m:sSup>
                  </m:oMath>
                </a14:m>
                <a:r>
                  <a:rPr lang="en-US" altLang="zh-CN" dirty="0"/>
                  <a:t> </a:t>
                </a:r>
                <a:r>
                  <a:rPr lang="zh-CN" altLang="en-US" dirty="0"/>
                  <a:t>的高斯分布。</a:t>
                </a: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2E2822B5-77C7-4830-8D48-3E985B6DB9DA}"/>
                  </a:ext>
                </a:extLst>
              </p:cNvPr>
              <p:cNvSpPr>
                <a:spLocks noGrp="1" noRot="1" noChangeAspect="1" noMove="1" noResize="1" noEditPoints="1" noAdjustHandles="1" noChangeArrowheads="1" noChangeShapeType="1" noTextEdit="1"/>
              </p:cNvSpPr>
              <p:nvPr>
                <p:ph sz="quarter" idx="1"/>
              </p:nvPr>
            </p:nvSpPr>
            <p:spPr>
              <a:blipFill>
                <a:blip r:embed="rId4"/>
                <a:stretch>
                  <a:fillRect l="-556" t="-111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B8CFD09-2F83-4FE7-B283-AB9B9782B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209801"/>
            <a:ext cx="4245560" cy="1066005"/>
          </a:xfrm>
          <a:prstGeom prst="rect">
            <a:avLst/>
          </a:prstGeom>
        </p:spPr>
      </p:pic>
      <p:pic>
        <p:nvPicPr>
          <p:cNvPr id="16" name="图片 15">
            <a:extLst>
              <a:ext uri="{FF2B5EF4-FFF2-40B4-BE49-F238E27FC236}">
                <a16:creationId xmlns:a16="http://schemas.microsoft.com/office/drawing/2014/main" id="{43846430-DE21-4AFC-963B-29E2009227EF}"/>
              </a:ext>
            </a:extLst>
          </p:cNvPr>
          <p:cNvPicPr>
            <a:picLocks noChangeAspect="1"/>
          </p:cNvPicPr>
          <p:nvPr/>
        </p:nvPicPr>
        <p:blipFill>
          <a:blip r:embed="rId6"/>
          <a:stretch>
            <a:fillRect/>
          </a:stretch>
        </p:blipFill>
        <p:spPr>
          <a:xfrm>
            <a:off x="3276600" y="3275806"/>
            <a:ext cx="4953000" cy="3063491"/>
          </a:xfrm>
          <a:prstGeom prst="rect">
            <a:avLst/>
          </a:prstGeom>
        </p:spPr>
      </p:pic>
    </p:spTree>
    <p:extLst>
      <p:ext uri="{BB962C8B-B14F-4D97-AF65-F5344CB8AC3E}">
        <p14:creationId xmlns:p14="http://schemas.microsoft.com/office/powerpoint/2010/main" val="27851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线性回归中的似然函数</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endParaRPr lang="en-US" altLang="zh-CN" dirty="0"/>
          </a:p>
          <a:p>
            <a:endParaRPr lang="en-US" altLang="zh-CN" dirty="0"/>
          </a:p>
          <a:p>
            <a:r>
              <a:rPr lang="zh-CN" altLang="en-US" dirty="0"/>
              <a:t>参数</a:t>
            </a:r>
            <a:r>
              <a:rPr lang="en-US" altLang="zh-CN" dirty="0"/>
              <a:t>w</a:t>
            </a:r>
            <a:r>
              <a:rPr lang="zh-CN" altLang="en-US" dirty="0"/>
              <a:t>在训练集</a:t>
            </a:r>
            <a:r>
              <a:rPr lang="en-US" altLang="zh-CN" dirty="0"/>
              <a:t>D</a:t>
            </a:r>
            <a:r>
              <a:rPr lang="zh-CN" altLang="en-US" dirty="0"/>
              <a:t>上的</a:t>
            </a:r>
            <a:r>
              <a:rPr lang="zh-CN" altLang="en-US" dirty="0">
                <a:solidFill>
                  <a:srgbClr val="FF0000"/>
                </a:solidFill>
              </a:rPr>
              <a:t>似然函数</a:t>
            </a:r>
            <a:r>
              <a:rPr lang="zh-CN" altLang="en-US" dirty="0"/>
              <a:t>（</a:t>
            </a:r>
            <a:r>
              <a:rPr lang="en-US" altLang="zh-CN" dirty="0"/>
              <a:t>Likelihood</a:t>
            </a:r>
            <a:r>
              <a:rPr lang="zh-CN" altLang="en-US" dirty="0"/>
              <a:t>）为</a:t>
            </a:r>
          </a:p>
        </p:txBody>
      </p:sp>
      <p:pic>
        <p:nvPicPr>
          <p:cNvPr id="12" name="图片 11">
            <a:extLst>
              <a:ext uri="{FF2B5EF4-FFF2-40B4-BE49-F238E27FC236}">
                <a16:creationId xmlns:a16="http://schemas.microsoft.com/office/drawing/2014/main" id="{D1E37732-21D4-47D2-B92A-755265106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3200400"/>
            <a:ext cx="3399121" cy="1370682"/>
          </a:xfrm>
          <a:prstGeom prst="rect">
            <a:avLst/>
          </a:prstGeom>
        </p:spPr>
      </p:pic>
    </p:spTree>
    <p:extLst>
      <p:ext uri="{BB962C8B-B14F-4D97-AF65-F5344CB8AC3E}">
        <p14:creationId xmlns:p14="http://schemas.microsoft.com/office/powerpoint/2010/main" val="10192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a:t>最大似然估计</a:t>
            </a:r>
            <a:endParaRPr lang="zh-CN" altLang="en-US" dirty="0"/>
          </a:p>
        </p:txBody>
      </p:sp>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r>
              <a:rPr lang="zh-CN" altLang="en-US"/>
              <a:t>最大似然估计（</a:t>
            </a:r>
            <a:r>
              <a:rPr lang="en-US" altLang="zh-CN"/>
              <a:t>Maximum Likelihood Estimate</a:t>
            </a:r>
            <a:r>
              <a:rPr lang="zh-CN" altLang="en-US"/>
              <a:t>，</a:t>
            </a:r>
            <a:r>
              <a:rPr lang="en-US" altLang="zh-CN"/>
              <a:t>MLE</a:t>
            </a:r>
            <a:r>
              <a:rPr lang="zh-CN" altLang="en-US"/>
              <a:t>）</a:t>
            </a:r>
            <a:endParaRPr lang="en-US" altLang="zh-CN"/>
          </a:p>
          <a:p>
            <a:pPr lvl="1"/>
            <a:r>
              <a:rPr lang="zh-CN" altLang="en-US"/>
              <a:t>是指找到一组参数</a:t>
            </a:r>
            <a:r>
              <a:rPr lang="en-US" altLang="zh-CN"/>
              <a:t>w</a:t>
            </a:r>
            <a:r>
              <a:rPr lang="zh-CN" altLang="en-US"/>
              <a:t>使得似然函数</a:t>
            </a:r>
            <a:r>
              <a:rPr lang="en-US" altLang="zh-CN"/>
              <a:t>p(y|X;w,σ)</a:t>
            </a:r>
            <a:r>
              <a:rPr lang="zh-CN" altLang="en-US"/>
              <a:t>最大</a:t>
            </a:r>
            <a:endParaRPr lang="zh-CN" altLang="en-US" dirty="0"/>
          </a:p>
        </p:txBody>
      </p:sp>
      <p:pic>
        <p:nvPicPr>
          <p:cNvPr id="7" name="图片 6">
            <a:extLst>
              <a:ext uri="{FF2B5EF4-FFF2-40B4-BE49-F238E27FC236}">
                <a16:creationId xmlns:a16="http://schemas.microsoft.com/office/drawing/2014/main" id="{C0C337FE-C557-44CD-986B-30593E18D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52801"/>
            <a:ext cx="2841246" cy="778349"/>
          </a:xfrm>
          <a:prstGeom prst="rect">
            <a:avLst/>
          </a:prstGeom>
        </p:spPr>
      </p:pic>
      <p:pic>
        <p:nvPicPr>
          <p:cNvPr id="10" name="图片 9">
            <a:extLst>
              <a:ext uri="{FF2B5EF4-FFF2-40B4-BE49-F238E27FC236}">
                <a16:creationId xmlns:a16="http://schemas.microsoft.com/office/drawing/2014/main" id="{A4D137A2-F60A-410E-89FE-EECA53CE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48" y="4786064"/>
            <a:ext cx="2645298" cy="669489"/>
          </a:xfrm>
          <a:prstGeom prst="rect">
            <a:avLst/>
          </a:prstGeom>
        </p:spPr>
      </p:pic>
      <p:sp>
        <p:nvSpPr>
          <p:cNvPr id="11" name="箭头: 下 10">
            <a:extLst>
              <a:ext uri="{FF2B5EF4-FFF2-40B4-BE49-F238E27FC236}">
                <a16:creationId xmlns:a16="http://schemas.microsoft.com/office/drawing/2014/main" id="{E6F21715-D51F-4CD8-AED4-C89281686FA5}"/>
              </a:ext>
            </a:extLst>
          </p:cNvPr>
          <p:cNvSpPr/>
          <p:nvPr/>
        </p:nvSpPr>
        <p:spPr>
          <a:xfrm>
            <a:off x="5569620" y="4182219"/>
            <a:ext cx="366960" cy="550962"/>
          </a:xfrm>
          <a:prstGeom prst="downArrow">
            <a:avLst/>
          </a:prstGeom>
        </p:spPr>
        <p:style>
          <a:lnRef idx="2">
            <a:schemeClr val="dk1"/>
          </a:lnRef>
          <a:fillRef idx="1">
            <a:schemeClr val="lt1"/>
          </a:fillRef>
          <a:effectRef idx="0">
            <a:schemeClr val="dk1"/>
          </a:effectRef>
          <a:fontRef idx="minor">
            <a:schemeClr val="dk1"/>
          </a:fontRef>
        </p:style>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1274740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9C8D0-0815-4E13-94B1-3D02D53EB295}"/>
              </a:ext>
            </a:extLst>
          </p:cNvPr>
          <p:cNvSpPr>
            <a:spLocks noGrp="1"/>
          </p:cNvSpPr>
          <p:nvPr>
            <p:ph type="ctrTitle"/>
          </p:nvPr>
        </p:nvSpPr>
        <p:spPr/>
        <p:txBody>
          <a:bodyPr/>
          <a:lstStyle/>
          <a:p>
            <a:r>
              <a:rPr lang="zh-CN" altLang="en-US" dirty="0"/>
              <a:t>最大后验估计</a:t>
            </a:r>
          </a:p>
        </p:txBody>
      </p:sp>
    </p:spTree>
    <p:extLst>
      <p:ext uri="{BB962C8B-B14F-4D97-AF65-F5344CB8AC3E}">
        <p14:creationId xmlns:p14="http://schemas.microsoft.com/office/powerpoint/2010/main" val="103693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BF8B0512-B0CF-4489-A60A-6CFA645B4EF1}"/>
              </a:ext>
            </a:extLst>
          </p:cNvPr>
          <p:cNvSpPr>
            <a:spLocks noGrp="1"/>
          </p:cNvSpPr>
          <p:nvPr>
            <p:ph idx="1"/>
          </p:nvPr>
        </p:nvSpPr>
        <p:spPr/>
        <p:txBody>
          <a:bodyPr/>
          <a:lstStyle/>
          <a:p>
            <a:r>
              <a:rPr lang="zh-CN" altLang="en-US" dirty="0"/>
              <a:t>现实世界的问题都比较复杂</a:t>
            </a:r>
            <a:endParaRPr lang="en-US" altLang="zh-CN" dirty="0"/>
          </a:p>
          <a:p>
            <a:pPr lvl="1"/>
            <a:r>
              <a:rPr lang="zh-CN" altLang="en-US" dirty="0"/>
              <a:t>很难通过规则来手工实现</a:t>
            </a:r>
            <a:endParaRPr lang="en-US" altLang="zh-CN" dirty="0"/>
          </a:p>
          <a:p>
            <a:pPr lvl="1"/>
            <a:endParaRPr lang="en-US" altLang="zh-CN" dirty="0"/>
          </a:p>
        </p:txBody>
      </p:sp>
      <p:sp>
        <p:nvSpPr>
          <p:cNvPr id="2" name="标题 1"/>
          <p:cNvSpPr>
            <a:spLocks noGrp="1"/>
          </p:cNvSpPr>
          <p:nvPr>
            <p:ph type="title"/>
          </p:nvPr>
        </p:nvSpPr>
        <p:spPr/>
        <p:txBody>
          <a:bodyPr/>
          <a:lstStyle/>
          <a:p>
            <a:r>
              <a:rPr lang="zh-CN" altLang="en-US"/>
              <a:t>为什么要“机器学习”？</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90365" y="1538271"/>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72400" y="3581400"/>
            <a:ext cx="3670974" cy="21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337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AA8F-30EA-4324-87BE-7BFC41F8D63D}"/>
              </a:ext>
            </a:extLst>
          </p:cNvPr>
          <p:cNvSpPr>
            <a:spLocks noGrp="1"/>
          </p:cNvSpPr>
          <p:nvPr>
            <p:ph type="title"/>
          </p:nvPr>
        </p:nvSpPr>
        <p:spPr/>
        <p:txBody>
          <a:bodyPr/>
          <a:lstStyle/>
          <a:p>
            <a:r>
              <a:rPr lang="zh-CN" altLang="en-US" dirty="0"/>
              <a:t>最大后验估计</a:t>
            </a:r>
          </a:p>
        </p:txBody>
      </p:sp>
      <p:sp>
        <p:nvSpPr>
          <p:cNvPr id="9" name="矩形 8">
            <a:extLst>
              <a:ext uri="{FF2B5EF4-FFF2-40B4-BE49-F238E27FC236}">
                <a16:creationId xmlns:a16="http://schemas.microsoft.com/office/drawing/2014/main" id="{25EEB446-E898-4477-BDF9-C13FE80993DF}"/>
              </a:ext>
            </a:extLst>
          </p:cNvPr>
          <p:cNvSpPr/>
          <p:nvPr/>
        </p:nvSpPr>
        <p:spPr>
          <a:xfrm>
            <a:off x="5446566" y="258634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10" name="矩形 9">
            <a:extLst>
              <a:ext uri="{FF2B5EF4-FFF2-40B4-BE49-F238E27FC236}">
                <a16:creationId xmlns:a16="http://schemas.microsoft.com/office/drawing/2014/main" id="{11BB01A8-3D66-42A5-9AE1-091E529C088C}"/>
              </a:ext>
            </a:extLst>
          </p:cNvPr>
          <p:cNvSpPr/>
          <p:nvPr/>
        </p:nvSpPr>
        <p:spPr>
          <a:xfrm>
            <a:off x="7095985" y="2563361"/>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1" name="矩形 10">
            <a:extLst>
              <a:ext uri="{FF2B5EF4-FFF2-40B4-BE49-F238E27FC236}">
                <a16:creationId xmlns:a16="http://schemas.microsoft.com/office/drawing/2014/main" id="{42EF5C98-7868-4C20-8C6B-7E34B13CACB6}"/>
              </a:ext>
            </a:extLst>
          </p:cNvPr>
          <p:cNvSpPr/>
          <p:nvPr/>
        </p:nvSpPr>
        <p:spPr>
          <a:xfrm>
            <a:off x="3429000" y="2545944"/>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pic>
        <p:nvPicPr>
          <p:cNvPr id="13" name="图片 12">
            <a:extLst>
              <a:ext uri="{FF2B5EF4-FFF2-40B4-BE49-F238E27FC236}">
                <a16:creationId xmlns:a16="http://schemas.microsoft.com/office/drawing/2014/main" id="{948ABDA2-1A63-48D2-8E68-9AABEFD9D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237" y="2135887"/>
            <a:ext cx="2770487" cy="636831"/>
          </a:xfrm>
          <a:prstGeom prst="rect">
            <a:avLst/>
          </a:prstGeom>
        </p:spPr>
      </p:pic>
      <p:pic>
        <p:nvPicPr>
          <p:cNvPr id="15" name="图片 14">
            <a:extLst>
              <a:ext uri="{FF2B5EF4-FFF2-40B4-BE49-F238E27FC236}">
                <a16:creationId xmlns:a16="http://schemas.microsoft.com/office/drawing/2014/main" id="{3D3FE27A-3F81-4E6D-A9CE-FB31F4BE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1219200"/>
            <a:ext cx="4310880" cy="1149568"/>
          </a:xfrm>
          <a:prstGeom prst="rect">
            <a:avLst/>
          </a:prstGeom>
        </p:spPr>
      </p:pic>
      <p:pic>
        <p:nvPicPr>
          <p:cNvPr id="4" name="图片 3">
            <a:extLst>
              <a:ext uri="{FF2B5EF4-FFF2-40B4-BE49-F238E27FC236}">
                <a16:creationId xmlns:a16="http://schemas.microsoft.com/office/drawing/2014/main" id="{24C333C4-AEA0-4819-AD03-DB3F85DBE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835711"/>
            <a:ext cx="6610800" cy="2133600"/>
          </a:xfrm>
          <a:prstGeom prst="rect">
            <a:avLst/>
          </a:prstGeom>
        </p:spPr>
      </p:pic>
      <p:cxnSp>
        <p:nvCxnSpPr>
          <p:cNvPr id="7" name="直接连接符 6">
            <a:extLst>
              <a:ext uri="{FF2B5EF4-FFF2-40B4-BE49-F238E27FC236}">
                <a16:creationId xmlns:a16="http://schemas.microsoft.com/office/drawing/2014/main" id="{3F2D60C5-8A3B-4CA7-81CA-A06D78D7D171}"/>
              </a:ext>
            </a:extLst>
          </p:cNvPr>
          <p:cNvCxnSpPr/>
          <p:nvPr/>
        </p:nvCxnSpPr>
        <p:spPr>
          <a:xfrm>
            <a:off x="5446566" y="2438400"/>
            <a:ext cx="133523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直接连接符 11">
            <a:extLst>
              <a:ext uri="{FF2B5EF4-FFF2-40B4-BE49-F238E27FC236}">
                <a16:creationId xmlns:a16="http://schemas.microsoft.com/office/drawing/2014/main" id="{C047FA0A-D543-4B57-9A21-BA9DECC504FD}"/>
              </a:ext>
            </a:extLst>
          </p:cNvPr>
          <p:cNvCxnSpPr/>
          <p:nvPr/>
        </p:nvCxnSpPr>
        <p:spPr>
          <a:xfrm>
            <a:off x="5105400" y="5969311"/>
            <a:ext cx="18288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直接连接符 15">
            <a:extLst>
              <a:ext uri="{FF2B5EF4-FFF2-40B4-BE49-F238E27FC236}">
                <a16:creationId xmlns:a16="http://schemas.microsoft.com/office/drawing/2014/main" id="{3F85D5D1-B3F4-461B-9E4A-E58D3F0F38EE}"/>
              </a:ext>
            </a:extLst>
          </p:cNvPr>
          <p:cNvCxnSpPr>
            <a:cxnSpLocks/>
          </p:cNvCxnSpPr>
          <p:nvPr/>
        </p:nvCxnSpPr>
        <p:spPr>
          <a:xfrm>
            <a:off x="7315200" y="5962825"/>
            <a:ext cx="914400"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矩形 16">
            <a:extLst>
              <a:ext uri="{FF2B5EF4-FFF2-40B4-BE49-F238E27FC236}">
                <a16:creationId xmlns:a16="http://schemas.microsoft.com/office/drawing/2014/main" id="{3065F08E-3352-44E3-81BB-1AA20481C337}"/>
              </a:ext>
            </a:extLst>
          </p:cNvPr>
          <p:cNvSpPr/>
          <p:nvPr/>
        </p:nvSpPr>
        <p:spPr>
          <a:xfrm>
            <a:off x="8968165" y="5715000"/>
            <a:ext cx="1338828" cy="369332"/>
          </a:xfrm>
          <a:prstGeom prst="rect">
            <a:avLst/>
          </a:prstGeom>
        </p:spPr>
        <p:txBody>
          <a:bodyPr wrap="none">
            <a:spAutoFit/>
          </a:bodyPr>
          <a:lstStyle/>
          <a:p>
            <a:r>
              <a:rPr lang="zh-CN" altLang="en-US" dirty="0"/>
              <a:t>正则化系数</a:t>
            </a:r>
          </a:p>
        </p:txBody>
      </p:sp>
      <p:pic>
        <p:nvPicPr>
          <p:cNvPr id="19" name="图片 18">
            <a:extLst>
              <a:ext uri="{FF2B5EF4-FFF2-40B4-BE49-F238E27FC236}">
                <a16:creationId xmlns:a16="http://schemas.microsoft.com/office/drawing/2014/main" id="{65C2D406-C8C1-4792-ACE9-0F4B9CA77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3200" y="5736940"/>
            <a:ext cx="1066828" cy="451769"/>
          </a:xfrm>
          <a:prstGeom prst="rect">
            <a:avLst/>
          </a:prstGeom>
        </p:spPr>
      </p:pic>
    </p:spTree>
    <p:custDataLst>
      <p:tags r:id="rId1"/>
    </p:custDataLst>
    <p:extLst>
      <p:ext uri="{BB962C8B-B14F-4D97-AF65-F5344CB8AC3E}">
        <p14:creationId xmlns:p14="http://schemas.microsoft.com/office/powerpoint/2010/main" val="30328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A8985-E8AB-4BCB-BD97-08298E7DED9A}"/>
              </a:ext>
            </a:extLst>
          </p:cNvPr>
          <p:cNvSpPr>
            <a:spLocks noGrp="1"/>
          </p:cNvSpPr>
          <p:nvPr>
            <p:ph type="title"/>
          </p:nvPr>
        </p:nvSpPr>
        <p:spPr/>
        <p:txBody>
          <a:bodyPr/>
          <a:lstStyle/>
          <a:p>
            <a:r>
              <a:rPr lang="zh-CN" altLang="en-US" dirty="0"/>
              <a:t>总结</a:t>
            </a:r>
          </a:p>
        </p:txBody>
      </p:sp>
      <p:graphicFrame>
        <p:nvGraphicFramePr>
          <p:cNvPr id="3" name="表格 2">
            <a:extLst>
              <a:ext uri="{FF2B5EF4-FFF2-40B4-BE49-F238E27FC236}">
                <a16:creationId xmlns:a16="http://schemas.microsoft.com/office/drawing/2014/main" id="{5E7D4335-D978-4CDF-A666-F6CFC565B302}"/>
              </a:ext>
            </a:extLst>
          </p:cNvPr>
          <p:cNvGraphicFramePr>
            <a:graphicFrameLocks noGrp="1"/>
          </p:cNvGraphicFramePr>
          <p:nvPr>
            <p:extLst>
              <p:ext uri="{D42A27DB-BD31-4B8C-83A1-F6EECF244321}">
                <p14:modId xmlns:p14="http://schemas.microsoft.com/office/powerpoint/2010/main" val="3572393348"/>
              </p:ext>
            </p:extLst>
          </p:nvPr>
        </p:nvGraphicFramePr>
        <p:xfrm>
          <a:off x="838200" y="1901291"/>
          <a:ext cx="9144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05463710"/>
                    </a:ext>
                  </a:extLst>
                </a:gridCol>
                <a:gridCol w="3048000">
                  <a:extLst>
                    <a:ext uri="{9D8B030D-6E8A-4147-A177-3AD203B41FA5}">
                      <a16:colId xmlns:a16="http://schemas.microsoft.com/office/drawing/2014/main" val="111326869"/>
                    </a:ext>
                  </a:extLst>
                </a:gridCol>
                <a:gridCol w="3048000">
                  <a:extLst>
                    <a:ext uri="{9D8B030D-6E8A-4147-A177-3AD203B41FA5}">
                      <a16:colId xmlns:a16="http://schemas.microsoft.com/office/drawing/2014/main" val="3585889453"/>
                    </a:ext>
                  </a:extLst>
                </a:gridCol>
              </a:tblGrid>
              <a:tr h="370840">
                <a:tc>
                  <a:txBody>
                    <a:bodyPr/>
                    <a:lstStyle/>
                    <a:p>
                      <a:pPr algn="ctr"/>
                      <a:endParaRPr lang="zh-CN" altLang="en-US" sz="3200" dirty="0"/>
                    </a:p>
                  </a:txBody>
                  <a:tcPr/>
                </a:tc>
                <a:tc>
                  <a:txBody>
                    <a:bodyPr/>
                    <a:lstStyle/>
                    <a:p>
                      <a:pPr algn="ctr"/>
                      <a:r>
                        <a:rPr lang="zh-CN" altLang="en-US" sz="3200" dirty="0"/>
                        <a:t>无先验</a:t>
                      </a:r>
                    </a:p>
                  </a:txBody>
                  <a:tcPr/>
                </a:tc>
                <a:tc>
                  <a:txBody>
                    <a:bodyPr/>
                    <a:lstStyle/>
                    <a:p>
                      <a:pPr algn="ctr"/>
                      <a:r>
                        <a:rPr lang="zh-CN" altLang="en-US" sz="3200" dirty="0"/>
                        <a:t>引入先验</a:t>
                      </a:r>
                    </a:p>
                  </a:txBody>
                  <a:tcPr/>
                </a:tc>
                <a:extLst>
                  <a:ext uri="{0D108BD9-81ED-4DB2-BD59-A6C34878D82A}">
                    <a16:rowId xmlns:a16="http://schemas.microsoft.com/office/drawing/2014/main" val="4258838540"/>
                  </a:ext>
                </a:extLst>
              </a:tr>
              <a:tr h="370840">
                <a:tc>
                  <a:txBody>
                    <a:bodyPr/>
                    <a:lstStyle/>
                    <a:p>
                      <a:pPr algn="ctr"/>
                      <a:r>
                        <a:rPr lang="zh-CN" altLang="en-US" sz="3200" dirty="0"/>
                        <a:t>平方误差</a:t>
                      </a:r>
                    </a:p>
                  </a:txBody>
                  <a:tcPr/>
                </a:tc>
                <a:tc>
                  <a:txBody>
                    <a:bodyPr/>
                    <a:lstStyle/>
                    <a:p>
                      <a:pPr algn="ctr"/>
                      <a:r>
                        <a:rPr lang="zh-CN" altLang="en-US" sz="3200" dirty="0"/>
                        <a:t>经验风险</a:t>
                      </a:r>
                      <a:endParaRPr lang="en-US" altLang="zh-CN" sz="3200" dirty="0"/>
                    </a:p>
                    <a:p>
                      <a:pPr algn="ctr"/>
                      <a:r>
                        <a:rPr lang="zh-CN" altLang="en-US" sz="3200" dirty="0"/>
                        <a:t>最小化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结构风险</a:t>
                      </a:r>
                      <a:endParaRPr lang="en-US" altLang="zh-CN" sz="3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最小化</a:t>
                      </a:r>
                    </a:p>
                  </a:txBody>
                  <a:tcPr/>
                </a:tc>
                <a:extLst>
                  <a:ext uri="{0D108BD9-81ED-4DB2-BD59-A6C34878D82A}">
                    <a16:rowId xmlns:a16="http://schemas.microsoft.com/office/drawing/2014/main" val="2423741835"/>
                  </a:ext>
                </a:extLst>
              </a:tr>
              <a:tr h="370840">
                <a:tc>
                  <a:txBody>
                    <a:bodyPr/>
                    <a:lstStyle/>
                    <a:p>
                      <a:pPr algn="ctr"/>
                      <a:r>
                        <a:rPr lang="zh-CN" altLang="en-US" sz="3200" dirty="0"/>
                        <a:t>概率</a:t>
                      </a:r>
                    </a:p>
                  </a:txBody>
                  <a:tcPr/>
                </a:tc>
                <a:tc>
                  <a:txBody>
                    <a:bodyPr/>
                    <a:lstStyle/>
                    <a:p>
                      <a:pPr algn="ctr"/>
                      <a:r>
                        <a:rPr lang="zh-CN" altLang="en-US" sz="3200" dirty="0"/>
                        <a:t>最大似然估计</a:t>
                      </a:r>
                    </a:p>
                  </a:txBody>
                  <a:tcPr/>
                </a:tc>
                <a:tc>
                  <a:txBody>
                    <a:bodyPr/>
                    <a:lstStyle/>
                    <a:p>
                      <a:pPr algn="ctr"/>
                      <a:r>
                        <a:rPr lang="zh-CN" altLang="en-US" sz="3200" dirty="0"/>
                        <a:t>最大后验估计</a:t>
                      </a:r>
                    </a:p>
                  </a:txBody>
                  <a:tcPr/>
                </a:tc>
                <a:extLst>
                  <a:ext uri="{0D108BD9-81ED-4DB2-BD59-A6C34878D82A}">
                    <a16:rowId xmlns:a16="http://schemas.microsoft.com/office/drawing/2014/main" val="2655689301"/>
                  </a:ext>
                </a:extLst>
              </a:tr>
            </a:tbl>
          </a:graphicData>
        </a:graphic>
      </p:graphicFrame>
      <p:pic>
        <p:nvPicPr>
          <p:cNvPr id="5" name="图片 4">
            <a:extLst>
              <a:ext uri="{FF2B5EF4-FFF2-40B4-BE49-F238E27FC236}">
                <a16:creationId xmlns:a16="http://schemas.microsoft.com/office/drawing/2014/main" id="{A1491AC4-F35C-4D5F-A6FE-DECB099CA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301961"/>
            <a:ext cx="2193529" cy="615059"/>
          </a:xfrm>
          <a:prstGeom prst="rect">
            <a:avLst/>
          </a:prstGeom>
        </p:spPr>
      </p:pic>
      <p:pic>
        <p:nvPicPr>
          <p:cNvPr id="7" name="图片 6">
            <a:extLst>
              <a:ext uri="{FF2B5EF4-FFF2-40B4-BE49-F238E27FC236}">
                <a16:creationId xmlns:a16="http://schemas.microsoft.com/office/drawing/2014/main" id="{4DF4DD0D-A204-4FC6-82FD-13A3301EA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367537"/>
            <a:ext cx="2427578" cy="517085"/>
          </a:xfrm>
          <a:prstGeom prst="rect">
            <a:avLst/>
          </a:prstGeom>
        </p:spPr>
      </p:pic>
    </p:spTree>
    <p:extLst>
      <p:ext uri="{BB962C8B-B14F-4D97-AF65-F5344CB8AC3E}">
        <p14:creationId xmlns:p14="http://schemas.microsoft.com/office/powerpoint/2010/main" val="354985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AE674-BF5F-479C-AFD9-05D79F14A3F1}"/>
              </a:ext>
            </a:extLst>
          </p:cNvPr>
          <p:cNvSpPr>
            <a:spLocks noGrp="1"/>
          </p:cNvSpPr>
          <p:nvPr>
            <p:ph type="ctrTitle"/>
          </p:nvPr>
        </p:nvSpPr>
        <p:spPr/>
        <p:txBody>
          <a:bodyPr/>
          <a:lstStyle/>
          <a:p>
            <a:r>
              <a:rPr lang="zh-CN" altLang="en-US" dirty="0"/>
              <a:t>多项式回归</a:t>
            </a:r>
          </a:p>
        </p:txBody>
      </p:sp>
    </p:spTree>
    <p:extLst>
      <p:ext uri="{BB962C8B-B14F-4D97-AF65-F5344CB8AC3E}">
        <p14:creationId xmlns:p14="http://schemas.microsoft.com/office/powerpoint/2010/main" val="2550698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48382-34A0-4731-84F6-2FF294E05885}"/>
              </a:ext>
            </a:extLst>
          </p:cNvPr>
          <p:cNvSpPr>
            <a:spLocks noGrp="1"/>
          </p:cNvSpPr>
          <p:nvPr>
            <p:ph type="title"/>
          </p:nvPr>
        </p:nvSpPr>
        <p:spPr/>
        <p:txBody>
          <a:bodyPr/>
          <a:lstStyle/>
          <a:p>
            <a:r>
              <a:rPr lang="zh-CN" altLang="en-US" dirty="0"/>
              <a:t>一个例子：</a:t>
            </a:r>
            <a:r>
              <a:rPr lang="en-US" altLang="zh-CN" dirty="0"/>
              <a:t>Polynomial Curve Fitting</a:t>
            </a:r>
            <a:endParaRPr lang="zh-CN" altLang="en-US" dirty="0"/>
          </a:p>
        </p:txBody>
      </p:sp>
      <p:pic>
        <p:nvPicPr>
          <p:cNvPr id="4" name="图片 3">
            <a:extLst>
              <a:ext uri="{FF2B5EF4-FFF2-40B4-BE49-F238E27FC236}">
                <a16:creationId xmlns:a16="http://schemas.microsoft.com/office/drawing/2014/main" id="{B9842612-B6C2-4539-B85D-351DFCB7C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0545" y="1321613"/>
            <a:ext cx="4323196" cy="3067132"/>
          </a:xfrm>
          <a:prstGeom prst="rect">
            <a:avLst/>
          </a:prstGeom>
        </p:spPr>
      </p:pic>
      <p:sp>
        <p:nvSpPr>
          <p:cNvPr id="5" name="文本框 4">
            <a:extLst>
              <a:ext uri="{FF2B5EF4-FFF2-40B4-BE49-F238E27FC236}">
                <a16:creationId xmlns:a16="http://schemas.microsoft.com/office/drawing/2014/main" id="{C72C4345-0B86-4C90-B83D-827E6427FC14}"/>
              </a:ext>
            </a:extLst>
          </p:cNvPr>
          <p:cNvSpPr txBox="1"/>
          <p:nvPr/>
        </p:nvSpPr>
        <p:spPr>
          <a:xfrm>
            <a:off x="6099876" y="152400"/>
            <a:ext cx="3707105" cy="369332"/>
          </a:xfrm>
          <a:prstGeom prst="rect">
            <a:avLst/>
          </a:prstGeom>
          <a:noFill/>
        </p:spPr>
        <p:txBody>
          <a:bodyPr wrap="none" rtlCol="0">
            <a:spAutoFit/>
          </a:bodyPr>
          <a:lstStyle/>
          <a:p>
            <a:r>
              <a:rPr lang="en-US" altLang="zh-CN" dirty="0">
                <a:solidFill>
                  <a:srgbClr val="FFC000"/>
                </a:solidFill>
              </a:rPr>
              <a:t>From chapter 1 of Bishop’s PRML.</a:t>
            </a:r>
            <a:endParaRPr lang="zh-CN" altLang="en-US" dirty="0">
              <a:solidFill>
                <a:srgbClr val="FFC000"/>
              </a:solidFill>
            </a:endParaRPr>
          </a:p>
        </p:txBody>
      </p:sp>
      <p:pic>
        <p:nvPicPr>
          <p:cNvPr id="7" name="图片 6">
            <a:extLst>
              <a:ext uri="{FF2B5EF4-FFF2-40B4-BE49-F238E27FC236}">
                <a16:creationId xmlns:a16="http://schemas.microsoft.com/office/drawing/2014/main" id="{2E93E068-B5B8-4EAF-9DC4-95754EC48B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4495447"/>
            <a:ext cx="4871446" cy="789964"/>
          </a:xfrm>
          <a:prstGeom prst="rect">
            <a:avLst/>
          </a:prstGeom>
        </p:spPr>
      </p:pic>
      <p:sp>
        <p:nvSpPr>
          <p:cNvPr id="8" name="文本框 7">
            <a:extLst>
              <a:ext uri="{FF2B5EF4-FFF2-40B4-BE49-F238E27FC236}">
                <a16:creationId xmlns:a16="http://schemas.microsoft.com/office/drawing/2014/main" id="{4824B9AE-3AE4-4F05-8110-C7D1F8FD3819}"/>
              </a:ext>
            </a:extLst>
          </p:cNvPr>
          <p:cNvSpPr txBox="1"/>
          <p:nvPr/>
        </p:nvSpPr>
        <p:spPr>
          <a:xfrm>
            <a:off x="2362201" y="4777674"/>
            <a:ext cx="646331" cy="369332"/>
          </a:xfrm>
          <a:prstGeom prst="rect">
            <a:avLst/>
          </a:prstGeom>
          <a:noFill/>
        </p:spPr>
        <p:txBody>
          <a:bodyPr wrap="none" rtlCol="0">
            <a:spAutoFit/>
          </a:bodyPr>
          <a:lstStyle/>
          <a:p>
            <a:r>
              <a:rPr lang="zh-CN" altLang="en-US" dirty="0"/>
              <a:t>模型</a:t>
            </a:r>
          </a:p>
        </p:txBody>
      </p:sp>
      <p:sp>
        <p:nvSpPr>
          <p:cNvPr id="9" name="文本框 8">
            <a:extLst>
              <a:ext uri="{FF2B5EF4-FFF2-40B4-BE49-F238E27FC236}">
                <a16:creationId xmlns:a16="http://schemas.microsoft.com/office/drawing/2014/main" id="{A9EF1202-D3E2-4759-8DB3-428F7A3D2E54}"/>
              </a:ext>
            </a:extLst>
          </p:cNvPr>
          <p:cNvSpPr txBox="1"/>
          <p:nvPr/>
        </p:nvSpPr>
        <p:spPr>
          <a:xfrm>
            <a:off x="2209800" y="5638800"/>
            <a:ext cx="1107996" cy="369332"/>
          </a:xfrm>
          <a:prstGeom prst="rect">
            <a:avLst/>
          </a:prstGeom>
          <a:noFill/>
        </p:spPr>
        <p:txBody>
          <a:bodyPr wrap="none" rtlCol="0">
            <a:spAutoFit/>
          </a:bodyPr>
          <a:lstStyle/>
          <a:p>
            <a:r>
              <a:rPr lang="zh-CN" altLang="en-US" dirty="0"/>
              <a:t>损失函数</a:t>
            </a:r>
          </a:p>
        </p:txBody>
      </p:sp>
      <p:pic>
        <p:nvPicPr>
          <p:cNvPr id="11" name="图片 10">
            <a:extLst>
              <a:ext uri="{FF2B5EF4-FFF2-40B4-BE49-F238E27FC236}">
                <a16:creationId xmlns:a16="http://schemas.microsoft.com/office/drawing/2014/main" id="{45FCE238-D700-488D-9FED-3C53B8C4E3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522" y="5479216"/>
            <a:ext cx="3453606" cy="850837"/>
          </a:xfrm>
          <a:prstGeom prst="rect">
            <a:avLst/>
          </a:prstGeom>
        </p:spPr>
      </p:pic>
    </p:spTree>
    <p:extLst>
      <p:ext uri="{BB962C8B-B14F-4D97-AF65-F5344CB8AC3E}">
        <p14:creationId xmlns:p14="http://schemas.microsoft.com/office/powerpoint/2010/main" val="1757074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7AAEC-2B57-4116-B2B2-DE029C812AEE}"/>
              </a:ext>
            </a:extLst>
          </p:cNvPr>
          <p:cNvSpPr>
            <a:spLocks noGrp="1"/>
          </p:cNvSpPr>
          <p:nvPr>
            <p:ph type="title"/>
          </p:nvPr>
        </p:nvSpPr>
        <p:spPr/>
        <p:txBody>
          <a:bodyPr/>
          <a:lstStyle/>
          <a:p>
            <a:r>
              <a:rPr lang="en-US" altLang="zh-CN" dirty="0"/>
              <a:t>Which Degree of Polynomial?</a:t>
            </a:r>
            <a:endParaRPr lang="zh-CN" altLang="en-US" dirty="0"/>
          </a:p>
        </p:txBody>
      </p:sp>
      <p:pic>
        <p:nvPicPr>
          <p:cNvPr id="4" name="图片 3">
            <a:extLst>
              <a:ext uri="{FF2B5EF4-FFF2-40B4-BE49-F238E27FC236}">
                <a16:creationId xmlns:a16="http://schemas.microsoft.com/office/drawing/2014/main" id="{F96B57CC-7830-4B3E-BC33-96C9DF77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676401"/>
            <a:ext cx="5562599" cy="3991865"/>
          </a:xfrm>
          <a:prstGeom prst="rect">
            <a:avLst/>
          </a:prstGeom>
        </p:spPr>
      </p:pic>
      <p:sp>
        <p:nvSpPr>
          <p:cNvPr id="6" name="矩形 5">
            <a:extLst>
              <a:ext uri="{FF2B5EF4-FFF2-40B4-BE49-F238E27FC236}">
                <a16:creationId xmlns:a16="http://schemas.microsoft.com/office/drawing/2014/main" id="{5C8719B8-0B39-4587-931C-2E4672AC3F42}"/>
              </a:ext>
            </a:extLst>
          </p:cNvPr>
          <p:cNvSpPr/>
          <p:nvPr/>
        </p:nvSpPr>
        <p:spPr>
          <a:xfrm>
            <a:off x="7791466" y="1981200"/>
            <a:ext cx="2712089" cy="369332"/>
          </a:xfrm>
          <a:prstGeom prst="rect">
            <a:avLst/>
          </a:prstGeom>
        </p:spPr>
        <p:txBody>
          <a:bodyPr wrap="none">
            <a:spAutoFit/>
          </a:bodyPr>
          <a:lstStyle/>
          <a:p>
            <a:r>
              <a:rPr lang="en-US" altLang="zh-CN" dirty="0">
                <a:solidFill>
                  <a:srgbClr val="000000"/>
                </a:solidFill>
                <a:latin typeface="CMR10"/>
              </a:rPr>
              <a:t>A </a:t>
            </a:r>
            <a:r>
              <a:rPr lang="en-US" altLang="zh-CN" dirty="0">
                <a:solidFill>
                  <a:srgbClr val="FF0000"/>
                </a:solidFill>
                <a:latin typeface="CMR10"/>
              </a:rPr>
              <a:t>model selection </a:t>
            </a:r>
            <a:r>
              <a:rPr lang="en-US" altLang="zh-CN" dirty="0">
                <a:solidFill>
                  <a:srgbClr val="000000"/>
                </a:solidFill>
                <a:latin typeface="CMR10"/>
              </a:rPr>
              <a:t>problem</a:t>
            </a:r>
            <a:endParaRPr lang="zh-CN" altLang="en-US" dirty="0"/>
          </a:p>
        </p:txBody>
      </p:sp>
      <p:sp>
        <p:nvSpPr>
          <p:cNvPr id="7" name="矩形 6">
            <a:extLst>
              <a:ext uri="{FF2B5EF4-FFF2-40B4-BE49-F238E27FC236}">
                <a16:creationId xmlns:a16="http://schemas.microsoft.com/office/drawing/2014/main" id="{538C87D5-8731-4585-BEF9-5317BCD1E3FB}"/>
              </a:ext>
            </a:extLst>
          </p:cNvPr>
          <p:cNvSpPr/>
          <p:nvPr/>
        </p:nvSpPr>
        <p:spPr>
          <a:xfrm>
            <a:off x="5715001" y="5715000"/>
            <a:ext cx="3507563" cy="369332"/>
          </a:xfrm>
          <a:prstGeom prst="rect">
            <a:avLst/>
          </a:prstGeom>
        </p:spPr>
        <p:txBody>
          <a:bodyPr wrap="none">
            <a:spAutoFit/>
          </a:bodyPr>
          <a:lstStyle/>
          <a:p>
            <a:r>
              <a:rPr lang="en-US" altLang="zh-CN" dirty="0">
                <a:solidFill>
                  <a:srgbClr val="000000"/>
                </a:solidFill>
                <a:latin typeface="CMMI10"/>
              </a:rPr>
              <a:t>M </a:t>
            </a:r>
            <a:r>
              <a:rPr lang="en-US" altLang="zh-CN" dirty="0">
                <a:solidFill>
                  <a:srgbClr val="000000"/>
                </a:solidFill>
                <a:latin typeface="CMR10"/>
              </a:rPr>
              <a:t>= 9 </a:t>
            </a:r>
            <a:r>
              <a:rPr lang="zh-CN" altLang="en-US" dirty="0">
                <a:solidFill>
                  <a:srgbClr val="000000"/>
                </a:solidFill>
                <a:latin typeface="CMSY10"/>
              </a:rPr>
              <a:t>→</a:t>
            </a:r>
            <a:r>
              <a:rPr lang="en-US" altLang="zh-CN" dirty="0">
                <a:solidFill>
                  <a:srgbClr val="000000"/>
                </a:solidFill>
                <a:latin typeface="CMSY10"/>
              </a:rPr>
              <a:t> </a:t>
            </a:r>
            <a:r>
              <a:rPr lang="en-US" altLang="zh-CN" dirty="0">
                <a:solidFill>
                  <a:srgbClr val="000000"/>
                </a:solidFill>
                <a:latin typeface="CMMI10"/>
              </a:rPr>
              <a:t>E</a:t>
            </a:r>
            <a:r>
              <a:rPr lang="en-US" altLang="zh-CN" dirty="0">
                <a:solidFill>
                  <a:srgbClr val="000000"/>
                </a:solidFill>
                <a:latin typeface="CMR10"/>
              </a:rPr>
              <a:t>(</a:t>
            </a:r>
            <a:r>
              <a:rPr lang="en-US" altLang="zh-CN" dirty="0">
                <a:solidFill>
                  <a:srgbClr val="000000"/>
                </a:solidFill>
                <a:latin typeface="CMMIB10"/>
              </a:rPr>
              <a:t>w</a:t>
            </a:r>
            <a:r>
              <a:rPr lang="en-US" altLang="zh-CN" dirty="0">
                <a:solidFill>
                  <a:srgbClr val="000000"/>
                </a:solidFill>
                <a:latin typeface="CMR10"/>
              </a:rPr>
              <a:t>) = 0: This is </a:t>
            </a:r>
            <a:r>
              <a:rPr lang="en-US" altLang="zh-CN" dirty="0">
                <a:solidFill>
                  <a:srgbClr val="FF0000"/>
                </a:solidFill>
                <a:latin typeface="CMR10"/>
              </a:rPr>
              <a:t>overfitting</a:t>
            </a:r>
            <a:endParaRPr lang="zh-CN" altLang="en-US" dirty="0">
              <a:solidFill>
                <a:srgbClr val="FF0000"/>
              </a:solidFill>
            </a:endParaRPr>
          </a:p>
        </p:txBody>
      </p:sp>
    </p:spTree>
    <p:extLst>
      <p:ext uri="{BB962C8B-B14F-4D97-AF65-F5344CB8AC3E}">
        <p14:creationId xmlns:p14="http://schemas.microsoft.com/office/powerpoint/2010/main" val="2908011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5" name="图片 4">
            <a:extLst>
              <a:ext uri="{FF2B5EF4-FFF2-40B4-BE49-F238E27FC236}">
                <a16:creationId xmlns:a16="http://schemas.microsoft.com/office/drawing/2014/main" id="{4C7B1B81-BB50-483A-9665-F15AF4CA9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069422"/>
            <a:ext cx="8571652" cy="3113382"/>
          </a:xfrm>
          <a:prstGeom prst="rect">
            <a:avLst/>
          </a:prstGeom>
        </p:spPr>
      </p:pic>
      <p:sp>
        <p:nvSpPr>
          <p:cNvPr id="6" name="矩形 5">
            <a:extLst>
              <a:ext uri="{FF2B5EF4-FFF2-40B4-BE49-F238E27FC236}">
                <a16:creationId xmlns:a16="http://schemas.microsoft.com/office/drawing/2014/main" id="{DBBE9B64-84A4-449F-B0BB-64645307B788}"/>
              </a:ext>
            </a:extLst>
          </p:cNvPr>
          <p:cNvSpPr/>
          <p:nvPr/>
        </p:nvSpPr>
        <p:spPr>
          <a:xfrm>
            <a:off x="2895600" y="4231887"/>
            <a:ext cx="6673312" cy="369332"/>
          </a:xfrm>
          <a:prstGeom prst="rect">
            <a:avLst/>
          </a:prstGeom>
        </p:spPr>
        <p:txBody>
          <a:bodyPr wrap="square">
            <a:spAutoFit/>
          </a:bodyPr>
          <a:lstStyle/>
          <a:p>
            <a:r>
              <a:rPr lang="en-US" altLang="zh-CN" dirty="0">
                <a:solidFill>
                  <a:srgbClr val="FF0000"/>
                </a:solidFill>
                <a:latin typeface="CMR10"/>
              </a:rPr>
              <a:t>As order of polynomial </a:t>
            </a:r>
            <a:r>
              <a:rPr lang="en-US" altLang="zh-CN" dirty="0">
                <a:solidFill>
                  <a:srgbClr val="FF0000"/>
                </a:solidFill>
                <a:latin typeface="CMMI10"/>
              </a:rPr>
              <a:t>M </a:t>
            </a:r>
            <a:r>
              <a:rPr lang="en-US" altLang="zh-CN" dirty="0">
                <a:solidFill>
                  <a:srgbClr val="FF0000"/>
                </a:solidFill>
                <a:latin typeface="CMR10"/>
              </a:rPr>
              <a:t>increases, so do coefficient magnitudes!</a:t>
            </a:r>
            <a:endParaRPr lang="zh-CN" altLang="en-US" dirty="0">
              <a:solidFill>
                <a:srgbClr val="FF0000"/>
              </a:solidFill>
            </a:endParaRPr>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4784283"/>
            <a:ext cx="4890819" cy="1061412"/>
          </a:xfrm>
          <a:prstGeom prst="rect">
            <a:avLst/>
          </a:prstGeom>
        </p:spPr>
      </p:pic>
      <p:sp>
        <p:nvSpPr>
          <p:cNvPr id="9" name="文本框 8">
            <a:extLst>
              <a:ext uri="{FF2B5EF4-FFF2-40B4-BE49-F238E27FC236}">
                <a16:creationId xmlns:a16="http://schemas.microsoft.com/office/drawing/2014/main" id="{9057A9B0-F316-4B03-A8B8-1EC61BA160D0}"/>
              </a:ext>
            </a:extLst>
          </p:cNvPr>
          <p:cNvSpPr txBox="1"/>
          <p:nvPr/>
        </p:nvSpPr>
        <p:spPr>
          <a:xfrm>
            <a:off x="7086600" y="5829746"/>
            <a:ext cx="2954655" cy="461665"/>
          </a:xfrm>
          <a:prstGeom prst="rect">
            <a:avLst/>
          </a:prstGeom>
          <a:noFill/>
        </p:spPr>
        <p:txBody>
          <a:bodyPr wrap="none" rtlCol="0">
            <a:spAutoFit/>
          </a:bodyPr>
          <a:lstStyle/>
          <a:p>
            <a:r>
              <a:rPr lang="zh-CN" altLang="en-US" sz="2400" dirty="0">
                <a:solidFill>
                  <a:srgbClr val="FF0000"/>
                </a:solidFill>
              </a:rPr>
              <a:t>对大的系数进行惩罚</a:t>
            </a:r>
          </a:p>
        </p:txBody>
      </p:sp>
    </p:spTree>
    <p:custDataLst>
      <p:tags r:id="rId1"/>
    </p:custDataLst>
    <p:extLst>
      <p:ext uri="{BB962C8B-B14F-4D97-AF65-F5344CB8AC3E}">
        <p14:creationId xmlns:p14="http://schemas.microsoft.com/office/powerpoint/2010/main" val="32537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1247790"/>
            <a:ext cx="4915646" cy="1066800"/>
          </a:xfrm>
          <a:prstGeom prst="rect">
            <a:avLst/>
          </a:prstGeom>
        </p:spPr>
      </p:pic>
      <p:pic>
        <p:nvPicPr>
          <p:cNvPr id="7" name="图片 6">
            <a:extLst>
              <a:ext uri="{FF2B5EF4-FFF2-40B4-BE49-F238E27FC236}">
                <a16:creationId xmlns:a16="http://schemas.microsoft.com/office/drawing/2014/main" id="{0A3877A5-0302-4B68-8442-1D6317004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667001"/>
            <a:ext cx="4572000" cy="3391890"/>
          </a:xfrm>
          <a:prstGeom prst="rect">
            <a:avLst/>
          </a:prstGeom>
        </p:spPr>
      </p:pic>
      <p:pic>
        <p:nvPicPr>
          <p:cNvPr id="11" name="图片 10">
            <a:extLst>
              <a:ext uri="{FF2B5EF4-FFF2-40B4-BE49-F238E27FC236}">
                <a16:creationId xmlns:a16="http://schemas.microsoft.com/office/drawing/2014/main" id="{312F5BC5-4437-46EE-91B7-55E1ABEE30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173" y="3343703"/>
            <a:ext cx="6300794" cy="2395638"/>
          </a:xfrm>
          <a:prstGeom prst="rect">
            <a:avLst/>
          </a:prstGeom>
        </p:spPr>
      </p:pic>
    </p:spTree>
    <p:extLst>
      <p:ext uri="{BB962C8B-B14F-4D97-AF65-F5344CB8AC3E}">
        <p14:creationId xmlns:p14="http://schemas.microsoft.com/office/powerpoint/2010/main" val="1965304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a:t>
            </a:r>
            <a:r>
              <a:rPr lang="en-US" altLang="zh-CN" dirty="0"/>
              <a:t>Dataset size</a:t>
            </a:r>
            <a:endParaRPr lang="zh-CN" altLang="en-US" sz="3200" dirty="0"/>
          </a:p>
        </p:txBody>
      </p:sp>
      <p:pic>
        <p:nvPicPr>
          <p:cNvPr id="6" name="图片 5">
            <a:extLst>
              <a:ext uri="{FF2B5EF4-FFF2-40B4-BE49-F238E27FC236}">
                <a16:creationId xmlns:a16="http://schemas.microsoft.com/office/drawing/2014/main" id="{407D6E8A-5296-4C95-8D48-2946AFEA4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81200"/>
            <a:ext cx="9476266" cy="3429000"/>
          </a:xfrm>
          <a:prstGeom prst="rect">
            <a:avLst/>
          </a:prstGeom>
        </p:spPr>
      </p:pic>
    </p:spTree>
    <p:extLst>
      <p:ext uri="{BB962C8B-B14F-4D97-AF65-F5344CB8AC3E}">
        <p14:creationId xmlns:p14="http://schemas.microsoft.com/office/powerpoint/2010/main" val="3842225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78738"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什么是机器学习？</a:t>
            </a:r>
            <a:endParaRPr lang="zh-CN" altLang="en-US" dirty="0"/>
          </a:p>
        </p:txBody>
      </p:sp>
      <p:sp>
        <p:nvSpPr>
          <p:cNvPr id="5" name="内容占位符 4">
            <a:extLst>
              <a:ext uri="{FF2B5EF4-FFF2-40B4-BE49-F238E27FC236}">
                <a16:creationId xmlns:a16="http://schemas.microsoft.com/office/drawing/2014/main" id="{97D2FDD4-4272-44F1-BA13-96DF721AA0A5}"/>
              </a:ext>
            </a:extLst>
          </p:cNvPr>
          <p:cNvSpPr>
            <a:spLocks noGrp="1"/>
          </p:cNvSpPr>
          <p:nvPr>
            <p:ph idx="1"/>
          </p:nvPr>
        </p:nvSpPr>
        <p:spPr/>
        <p:txBody>
          <a:bodyPr/>
          <a:lstStyle/>
          <a:p>
            <a:r>
              <a:rPr lang="zh-CN" altLang="en-US"/>
              <a:t>机器学习：通过算法使得机器能从大量数据中学习规律从而对新的样本做决策。</a:t>
            </a:r>
            <a:endParaRPr lang="en-US" altLang="zh-CN"/>
          </a:p>
          <a:p>
            <a:pPr lvl="1"/>
            <a:r>
              <a:rPr lang="zh-CN" altLang="en-US"/>
              <a:t>规律：决策（预测）函数</a:t>
            </a:r>
            <a:endParaRPr lang="en-US" altLang="zh-CN"/>
          </a:p>
          <a:p>
            <a:endParaRPr lang="zh-CN" altLang="en-US" dirty="0"/>
          </a:p>
        </p:txBody>
      </p:sp>
      <p:sp>
        <p:nvSpPr>
          <p:cNvPr id="6" name="文本框 5"/>
          <p:cNvSpPr txBox="1"/>
          <p:nvPr/>
        </p:nvSpPr>
        <p:spPr>
          <a:xfrm>
            <a:off x="2438400" y="5231218"/>
            <a:ext cx="1980029" cy="369332"/>
          </a:xfrm>
          <a:prstGeom prst="rect">
            <a:avLst/>
          </a:prstGeom>
          <a:noFill/>
        </p:spPr>
        <p:txBody>
          <a:bodyPr wrap="none" rtlCol="0">
            <a:spAutoFit/>
          </a:bodyPr>
          <a:lstStyle/>
          <a:p>
            <a:r>
              <a:rPr lang="zh-CN" altLang="en-US" dirty="0">
                <a:solidFill>
                  <a:srgbClr val="FF0000"/>
                </a:solidFill>
              </a:rPr>
              <a:t>独立同分布 </a:t>
            </a:r>
            <a:r>
              <a:rPr lang="en-US" altLang="zh-CN" dirty="0">
                <a:solidFill>
                  <a:srgbClr val="FF0000"/>
                </a:solidFill>
              </a:rPr>
              <a:t>p(</a:t>
            </a:r>
            <a:r>
              <a:rPr lang="en-US" altLang="zh-CN" dirty="0" err="1">
                <a:solidFill>
                  <a:srgbClr val="FF0000"/>
                </a:solidFill>
              </a:rPr>
              <a:t>x,y</a:t>
            </a:r>
            <a:r>
              <a:rPr lang="en-US" altLang="zh-CN" dirty="0">
                <a:solidFill>
                  <a:srgbClr val="FF0000"/>
                </a:solidFill>
              </a:rPr>
              <a:t>)</a:t>
            </a:r>
            <a:endParaRPr lang="zh-CN" altLang="en-US" dirty="0">
              <a:solidFill>
                <a:srgbClr val="FF0000"/>
              </a:solidFill>
            </a:endParaRPr>
          </a:p>
        </p:txBody>
      </p:sp>
      <p:pic>
        <p:nvPicPr>
          <p:cNvPr id="9" name="图片 8">
            <a:extLst>
              <a:ext uri="{FF2B5EF4-FFF2-40B4-BE49-F238E27FC236}">
                <a16:creationId xmlns:a16="http://schemas.microsoft.com/office/drawing/2014/main" id="{AD1E55F4-CCBD-4EB9-B7FC-D063FD23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85" y="2743200"/>
            <a:ext cx="7750831" cy="2264288"/>
          </a:xfrm>
          <a:prstGeom prst="rect">
            <a:avLst/>
          </a:prstGeom>
        </p:spPr>
      </p:pic>
    </p:spTree>
    <p:extLst>
      <p:ext uri="{BB962C8B-B14F-4D97-AF65-F5344CB8AC3E}">
        <p14:creationId xmlns:p14="http://schemas.microsoft.com/office/powerpoint/2010/main" val="155986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如何选择一个合适的模型？</a:t>
            </a:r>
            <a:endParaRPr lang="zh-CN" altLang="en-US" dirty="0"/>
          </a:p>
        </p:txBody>
      </p:sp>
      <p:sp>
        <p:nvSpPr>
          <p:cNvPr id="3" name="内容占位符 2"/>
          <p:cNvSpPr>
            <a:spLocks noGrp="1"/>
          </p:cNvSpPr>
          <p:nvPr>
            <p:ph idx="1"/>
          </p:nvPr>
        </p:nvSpPr>
        <p:spPr/>
        <p:txBody>
          <a:bodyPr/>
          <a:lstStyle/>
          <a:p>
            <a:r>
              <a:rPr lang="zh-CN" altLang="en-US"/>
              <a:t>模型选择</a:t>
            </a:r>
            <a:endParaRPr lang="en-US" altLang="zh-CN"/>
          </a:p>
          <a:p>
            <a:pPr lvl="1"/>
            <a:r>
              <a:rPr lang="zh-CN" altLang="en-US"/>
              <a:t>拟合能力强的模型一般复杂度会比较高，容易过拟合。</a:t>
            </a:r>
            <a:endParaRPr lang="en-US" altLang="zh-CN"/>
          </a:p>
          <a:p>
            <a:pPr lvl="1"/>
            <a:r>
              <a:rPr lang="zh-CN" altLang="en-US"/>
              <a:t>如果限制模型复杂度，降低拟合能力，可能会欠拟合。</a:t>
            </a:r>
            <a:endParaRPr lang="en-US" altLang="zh-CN"/>
          </a:p>
          <a:p>
            <a:r>
              <a:rPr lang="zh-CN" altLang="en-US"/>
              <a:t>偏差与方差分解</a:t>
            </a:r>
            <a:endParaRPr lang="en-US" altLang="zh-CN"/>
          </a:p>
          <a:p>
            <a:pPr lvl="1"/>
            <a:r>
              <a:rPr lang="zh-CN" altLang="en-US"/>
              <a:t>期望错误可以分解为</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78" y="3409677"/>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77"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4987" y="5474292"/>
            <a:ext cx="3264694" cy="643446"/>
          </a:xfrm>
          <a:prstGeom prst="rect">
            <a:avLst/>
          </a:prstGeom>
        </p:spPr>
      </p:pic>
      <p:cxnSp>
        <p:nvCxnSpPr>
          <p:cNvPr id="11" name="直接连接符 10"/>
          <p:cNvCxnSpPr>
            <a:endCxn id="7" idx="0"/>
          </p:cNvCxnSpPr>
          <p:nvPr/>
        </p:nvCxnSpPr>
        <p:spPr>
          <a:xfrm>
            <a:off x="7848600" y="4045952"/>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3332313" y="4125420"/>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6367335" y="4045952"/>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35710" y="1600200"/>
            <a:ext cx="4560290" cy="4114800"/>
          </a:xfrm>
          <a:prstGeom prst="rect">
            <a:avLst/>
          </a:prstGeom>
        </p:spPr>
      </p:pic>
      <p:sp>
        <p:nvSpPr>
          <p:cNvPr id="5" name="矩形 4"/>
          <p:cNvSpPr/>
          <p:nvPr/>
        </p:nvSpPr>
        <p:spPr>
          <a:xfrm>
            <a:off x="1447800" y="1447800"/>
            <a:ext cx="2819400" cy="22859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114" y="2332701"/>
            <a:ext cx="4384138" cy="2802195"/>
          </a:xfrm>
          <a:prstGeom prst="rect">
            <a:avLst/>
          </a:prstGeom>
        </p:spPr>
      </p:pic>
      <p:sp>
        <p:nvSpPr>
          <p:cNvPr id="8" name="矩形 7">
            <a:extLst>
              <a:ext uri="{FF2B5EF4-FFF2-40B4-BE49-F238E27FC236}">
                <a16:creationId xmlns:a16="http://schemas.microsoft.com/office/drawing/2014/main" id="{490363D2-E4B5-4D18-80AE-DF0A8B384B68}"/>
              </a:ext>
            </a:extLst>
          </p:cNvPr>
          <p:cNvSpPr/>
          <p:nvPr/>
        </p:nvSpPr>
        <p:spPr>
          <a:xfrm>
            <a:off x="685800" y="5867400"/>
            <a:ext cx="4801314" cy="461665"/>
          </a:xfrm>
          <a:prstGeom prst="rect">
            <a:avLst/>
          </a:prstGeom>
        </p:spPr>
        <p:txBody>
          <a:bodyPr wrap="none">
            <a:spAutoFit/>
          </a:bodyPr>
          <a:lstStyle/>
          <a:p>
            <a:r>
              <a:rPr lang="zh-CN" altLang="en-US" sz="2400" dirty="0">
                <a:solidFill>
                  <a:srgbClr val="FF0000"/>
                </a:solidFill>
              </a:rPr>
              <a:t>集成模型：有效的降低方差的方法</a:t>
            </a:r>
          </a:p>
        </p:txBody>
      </p:sp>
    </p:spTree>
    <p:custDataLst>
      <p:tags r:id="rId1"/>
    </p:custDataLst>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a:t>PAC</a:t>
            </a:r>
            <a:r>
              <a:rPr lang="zh-CN" altLang="en-US" dirty="0"/>
              <a:t>：</a:t>
            </a:r>
            <a:r>
              <a:rPr lang="en-US" altLang="zh-CN" dirty="0">
                <a:solidFill>
                  <a:srgbClr val="FF0000"/>
                </a:solidFill>
              </a:rPr>
              <a:t> Probably Approximately Correct</a:t>
            </a:r>
            <a:endParaRPr lang="en-US" altLang="zh-CN" dirty="0"/>
          </a:p>
          <a:p>
            <a:endParaRPr lang="en-US" altLang="zh-CN" dirty="0"/>
          </a:p>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18738"/>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419600"/>
            <a:ext cx="4521591" cy="883920"/>
          </a:xfrm>
          <a:prstGeom prst="rect">
            <a:avLst/>
          </a:prstGeom>
        </p:spPr>
      </p:pic>
      <p:sp>
        <p:nvSpPr>
          <p:cNvPr id="6" name="矩形 5"/>
          <p:cNvSpPr/>
          <p:nvPr/>
        </p:nvSpPr>
        <p:spPr>
          <a:xfrm>
            <a:off x="5140403" y="53035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4571999" y="53035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114799" y="56728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02403" y="57896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a:p>
            <a:pPr lvl="1"/>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0927"/>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丑小鸭定理</a:t>
            </a:r>
            <a:r>
              <a:rPr lang="en-US" altLang="zh-CN" dirty="0"/>
              <a:t>(Ugly Duckling Theorem)</a:t>
            </a:r>
          </a:p>
          <a:p>
            <a:pPr lvl="1"/>
            <a:r>
              <a:rPr lang="zh-CN" altLang="en-US" dirty="0"/>
              <a:t>丑小鸭与白天鹅之间的区别和两只白天鹅之间的区别一样大</a:t>
            </a:r>
            <a:r>
              <a:rPr lang="en-US" altLang="zh-CN" dirty="0"/>
              <a:t>.</a:t>
            </a:r>
            <a:endParaRPr lang="zh-CN" altLang="en-US" dirty="0"/>
          </a:p>
        </p:txBody>
      </p:sp>
      <p:pic>
        <p:nvPicPr>
          <p:cNvPr id="2" name="Picture 2" descr="“Ugly Duckling Theorem”的图片搜索结果">
            <a:extLst>
              <a:ext uri="{FF2B5EF4-FFF2-40B4-BE49-F238E27FC236}">
                <a16:creationId xmlns:a16="http://schemas.microsoft.com/office/drawing/2014/main" id="{EB1DCDBB-1BAE-4C6F-8DE6-FEA2AB7E5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914650"/>
            <a:ext cx="48768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奥卡姆剃刀原理</a:t>
            </a:r>
            <a:r>
              <a:rPr lang="en-US" altLang="zh-CN" dirty="0"/>
              <a:t>(Occam's Razor)</a:t>
            </a:r>
          </a:p>
          <a:p>
            <a:pPr lvl="1"/>
            <a:r>
              <a:rPr lang="zh-CN" altLang="en-US" dirty="0"/>
              <a:t>如无必要，勿增实体</a:t>
            </a:r>
          </a:p>
        </p:txBody>
      </p:sp>
      <p:pic>
        <p:nvPicPr>
          <p:cNvPr id="3074" name="Picture 2" descr="“Occam's Razor”的图片搜索结果">
            <a:extLst>
              <a:ext uri="{FF2B5EF4-FFF2-40B4-BE49-F238E27FC236}">
                <a16:creationId xmlns:a16="http://schemas.microsoft.com/office/drawing/2014/main" id="{0AB42BDC-1ED0-4983-A79E-B7F63C5F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19400"/>
            <a:ext cx="33337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28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3C017-E9EF-4573-930C-A69A225A4B4A}"/>
              </a:ext>
            </a:extLst>
          </p:cNvPr>
          <p:cNvSpPr>
            <a:spLocks noGrp="1"/>
          </p:cNvSpPr>
          <p:nvPr>
            <p:ph type="title"/>
          </p:nvPr>
        </p:nvSpPr>
        <p:spPr/>
        <p:txBody>
          <a:bodyPr/>
          <a:lstStyle/>
          <a:p>
            <a:r>
              <a:rPr lang="zh-CN" altLang="en-US" dirty="0"/>
              <a:t>归纳偏置</a:t>
            </a:r>
            <a:r>
              <a:rPr lang="en-US" altLang="zh-CN" dirty="0"/>
              <a:t>(Inductive Bias)</a:t>
            </a:r>
            <a:endParaRPr lang="zh-CN" altLang="en-US" dirty="0"/>
          </a:p>
        </p:txBody>
      </p:sp>
      <p:sp>
        <p:nvSpPr>
          <p:cNvPr id="3" name="内容占位符 2">
            <a:extLst>
              <a:ext uri="{FF2B5EF4-FFF2-40B4-BE49-F238E27FC236}">
                <a16:creationId xmlns:a16="http://schemas.microsoft.com/office/drawing/2014/main" id="{4DE381D8-FE42-4FE0-89D1-13F252A87963}"/>
              </a:ext>
            </a:extLst>
          </p:cNvPr>
          <p:cNvSpPr>
            <a:spLocks noGrp="1"/>
          </p:cNvSpPr>
          <p:nvPr>
            <p:ph idx="1"/>
          </p:nvPr>
        </p:nvSpPr>
        <p:spPr/>
        <p:txBody>
          <a:bodyPr/>
          <a:lstStyle/>
          <a:p>
            <a:r>
              <a:rPr lang="zh-CN" altLang="en-US" dirty="0"/>
              <a:t>很多学习算法经常会对学习的问题做一些假设，这些假设就称为</a:t>
            </a:r>
            <a:r>
              <a:rPr lang="zh-CN" altLang="en-US" b="1" dirty="0">
                <a:solidFill>
                  <a:srgbClr val="FF0000"/>
                </a:solidFill>
              </a:rPr>
              <a:t>归纳偏置</a:t>
            </a:r>
            <a:r>
              <a:rPr lang="zh-CN" altLang="en-US" dirty="0"/>
              <a:t>。</a:t>
            </a:r>
            <a:endParaRPr lang="en-US" altLang="zh-CN" dirty="0"/>
          </a:p>
          <a:p>
            <a:pPr lvl="1"/>
            <a:r>
              <a:rPr lang="zh-CN" altLang="en-US" dirty="0"/>
              <a:t>在最近邻分类器中，我们会假设在特征空间中，一个小的局部区域中的大部分样本都同属一类。</a:t>
            </a:r>
            <a:endParaRPr lang="en-US" altLang="zh-CN" dirty="0"/>
          </a:p>
          <a:p>
            <a:pPr lvl="1"/>
            <a:r>
              <a:rPr lang="zh-CN" altLang="en-US" dirty="0"/>
              <a:t>在朴素贝叶斯分类器中，我们会假设每个特征的条件概率是互相独立的。</a:t>
            </a:r>
            <a:endParaRPr lang="en-US" altLang="zh-CN" dirty="0"/>
          </a:p>
          <a:p>
            <a:pPr lvl="1"/>
            <a:endParaRPr lang="en-US" altLang="zh-CN" dirty="0"/>
          </a:p>
          <a:p>
            <a:pPr lvl="1"/>
            <a:endParaRPr lang="en-US" altLang="zh-CN" dirty="0"/>
          </a:p>
          <a:p>
            <a:pPr lvl="1"/>
            <a:r>
              <a:rPr lang="zh-CN" altLang="en-US" dirty="0"/>
              <a:t>归纳偏置在贝叶斯学习中也经常称为</a:t>
            </a:r>
            <a:r>
              <a:rPr lang="zh-CN" altLang="en-US" dirty="0">
                <a:solidFill>
                  <a:srgbClr val="FF0000"/>
                </a:solidFill>
              </a:rPr>
              <a:t>先验</a:t>
            </a:r>
            <a:r>
              <a:rPr lang="zh-CN" altLang="en-US" dirty="0"/>
              <a:t>（</a:t>
            </a:r>
            <a:r>
              <a:rPr lang="en-US" altLang="zh-CN" dirty="0"/>
              <a:t>Prior</a:t>
            </a:r>
            <a:r>
              <a:rPr lang="zh-CN" altLang="en-US" dirty="0"/>
              <a:t>）。</a:t>
            </a:r>
          </a:p>
        </p:txBody>
      </p:sp>
    </p:spTree>
    <p:extLst>
      <p:ext uri="{BB962C8B-B14F-4D97-AF65-F5344CB8AC3E}">
        <p14:creationId xmlns:p14="http://schemas.microsoft.com/office/powerpoint/2010/main" val="4044387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机器学习的三要素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p>
              <a:p>
                <a:r>
                  <a:rPr lang="zh-CN" altLang="en-US" dirty="0"/>
                  <a:t>学习准则</a:t>
                </a:r>
                <a:endParaRPr lang="en-US" altLang="zh-CN" dirty="0"/>
              </a:p>
              <a:p>
                <a:pPr lvl="1"/>
                <a:r>
                  <a:rPr lang="zh-CN" altLang="en-US" dirty="0"/>
                  <a:t>期望风险</a:t>
                </a:r>
                <a:endParaRPr lang="en-US" altLang="zh-CN" dirty="0"/>
              </a:p>
              <a:p>
                <a:endParaRPr lang="en-US" altLang="zh-CN" dirty="0"/>
              </a:p>
              <a:p>
                <a:r>
                  <a:rPr lang="zh-CN" altLang="en-US" dirty="0"/>
                  <a:t>优化</a:t>
                </a:r>
                <a:endParaRPr lang="en-US" altLang="zh-CN" dirty="0"/>
              </a:p>
              <a:p>
                <a:pPr lvl="1"/>
                <a:r>
                  <a:rPr lang="zh-CN" altLang="en-US" dirty="0"/>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33800" y="4191000"/>
            <a:ext cx="4219401" cy="619861"/>
          </a:xfrm>
          <a:prstGeom prst="rect">
            <a:avLst/>
          </a:prstGeom>
        </p:spPr>
      </p:pic>
      <p:pic>
        <p:nvPicPr>
          <p:cNvPr id="6" name="图片 5"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1539499"/>
            <a:ext cx="2299412" cy="496083"/>
          </a:xfrm>
          <a:prstGeom prst="rect">
            <a:avLst/>
          </a:prstGeom>
        </p:spPr>
      </p:pic>
      <p:pic>
        <p:nvPicPr>
          <p:cNvPr id="7" name="图片 6"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0" y="211178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常见的机器学习问题</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286000"/>
            <a:ext cx="2966012" cy="2286000"/>
          </a:xfrm>
          <a:prstGeom prst="rect">
            <a:avLst/>
          </a:prstGeom>
        </p:spPr>
      </p:pic>
      <p:sp>
        <p:nvSpPr>
          <p:cNvPr id="5" name="文本框 4"/>
          <p:cNvSpPr txBox="1"/>
          <p:nvPr/>
        </p:nvSpPr>
        <p:spPr>
          <a:xfrm>
            <a:off x="5029200" y="5029200"/>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4"/>
          <a:stretch>
            <a:fillRect/>
          </a:stretch>
        </p:blipFill>
        <p:spPr>
          <a:xfrm>
            <a:off x="8275203" y="2762928"/>
            <a:ext cx="3324225" cy="1371600"/>
          </a:xfrm>
          <a:prstGeom prst="rect">
            <a:avLst/>
          </a:prstGeom>
        </p:spPr>
      </p:pic>
      <p:sp>
        <p:nvSpPr>
          <p:cNvPr id="9" name="文本框 8"/>
          <p:cNvSpPr txBox="1"/>
          <p:nvPr/>
        </p:nvSpPr>
        <p:spPr>
          <a:xfrm>
            <a:off x="9167811" y="5121728"/>
            <a:ext cx="2362200" cy="523220"/>
          </a:xfrm>
          <a:prstGeom prst="rect">
            <a:avLst/>
          </a:prstGeom>
          <a:noFill/>
        </p:spPr>
        <p:txBody>
          <a:bodyPr wrap="square" rtlCol="0">
            <a:spAutoFit/>
          </a:bodyPr>
          <a:lstStyle/>
          <a:p>
            <a:pPr algn="ctr"/>
            <a:r>
              <a:rPr lang="zh-CN" altLang="en-US" sz="2800" dirty="0"/>
              <a:t>聚类</a:t>
            </a:r>
          </a:p>
        </p:txBody>
      </p:sp>
      <p:pic>
        <p:nvPicPr>
          <p:cNvPr id="7" name="图片 6" descr="屏幕剪辑">
            <a:extLst>
              <a:ext uri="{FF2B5EF4-FFF2-40B4-BE49-F238E27FC236}">
                <a16:creationId xmlns:a16="http://schemas.microsoft.com/office/drawing/2014/main" id="{9A6F91CB-1315-47B9-961E-F4AED0A905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2438400"/>
            <a:ext cx="3373138" cy="2020657"/>
          </a:xfrm>
          <a:prstGeom prst="rect">
            <a:avLst/>
          </a:prstGeom>
        </p:spPr>
      </p:pic>
      <p:sp>
        <p:nvSpPr>
          <p:cNvPr id="10" name="文本框 9">
            <a:extLst>
              <a:ext uri="{FF2B5EF4-FFF2-40B4-BE49-F238E27FC236}">
                <a16:creationId xmlns:a16="http://schemas.microsoft.com/office/drawing/2014/main" id="{AFFE3A64-3C05-480D-9033-0A5645863432}"/>
              </a:ext>
            </a:extLst>
          </p:cNvPr>
          <p:cNvSpPr txBox="1"/>
          <p:nvPr/>
        </p:nvSpPr>
        <p:spPr>
          <a:xfrm>
            <a:off x="1092993" y="5029200"/>
            <a:ext cx="2362200" cy="523220"/>
          </a:xfrm>
          <a:prstGeom prst="rect">
            <a:avLst/>
          </a:prstGeom>
          <a:noFill/>
        </p:spPr>
        <p:txBody>
          <a:bodyPr wrap="square" rtlCol="0">
            <a:spAutoFit/>
          </a:bodyPr>
          <a:lstStyle/>
          <a:p>
            <a:pPr algn="ctr"/>
            <a:r>
              <a:rPr lang="zh-CN" altLang="en-US" sz="2800" dirty="0"/>
              <a:t>回归</a:t>
            </a:r>
          </a:p>
        </p:txBody>
      </p:sp>
      <p:cxnSp>
        <p:nvCxnSpPr>
          <p:cNvPr id="6" name="直接连接符 5">
            <a:extLst>
              <a:ext uri="{FF2B5EF4-FFF2-40B4-BE49-F238E27FC236}">
                <a16:creationId xmlns:a16="http://schemas.microsoft.com/office/drawing/2014/main" id="{C9BD704F-7FBF-4868-AFDF-6A931AEDEA58}"/>
              </a:ext>
            </a:extLst>
          </p:cNvPr>
          <p:cNvCxnSpPr/>
          <p:nvPr/>
        </p:nvCxnSpPr>
        <p:spPr>
          <a:xfrm>
            <a:off x="685800" y="5644948"/>
            <a:ext cx="3352800" cy="0"/>
          </a:xfrm>
          <a:prstGeom prst="line">
            <a:avLst/>
          </a:prstGeom>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31914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a:t>
            </a:r>
            <a:endParaRPr lang="zh-CN" altLang="en-US" dirty="0"/>
          </a:p>
        </p:txBody>
      </p:sp>
      <p:sp>
        <p:nvSpPr>
          <p:cNvPr id="3" name="内容占位符 2"/>
          <p:cNvSpPr>
            <a:spLocks noGrp="1"/>
          </p:cNvSpPr>
          <p:nvPr>
            <p:ph idx="1"/>
          </p:nvPr>
        </p:nvSpPr>
        <p:spPr/>
        <p:txBody>
          <a:bodyPr/>
          <a:lstStyle/>
          <a:p>
            <a:r>
              <a:rPr lang="zh-CN" altLang="en-US"/>
              <a:t>以线性回归（</a:t>
            </a:r>
            <a:r>
              <a:rPr lang="en-US" altLang="zh-CN"/>
              <a:t>Linear Regression</a:t>
            </a:r>
            <a:r>
              <a:rPr lang="zh-CN" altLang="en-US"/>
              <a:t>）为例</a:t>
            </a:r>
            <a:endParaRPr lang="en-US" altLang="zh-CN"/>
          </a:p>
          <a:p>
            <a:r>
              <a:rPr lang="zh-CN" altLang="en-US"/>
              <a:t>模型：</a:t>
            </a:r>
            <a:endParaRPr lang="en-US" altLang="zh-CN"/>
          </a:p>
          <a:p>
            <a:pPr lvl="1"/>
            <a:endParaRPr lang="en-US" altLang="zh-CN"/>
          </a:p>
          <a:p>
            <a:pPr lvl="1"/>
            <a:endParaRPr lang="en-US" altLang="zh-CN"/>
          </a:p>
          <a:p>
            <a:pPr lvl="1"/>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33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505200"/>
            <a:ext cx="3962400" cy="2373651"/>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p:txBody>
          <a:bodyPr/>
          <a:lstStyle/>
          <a:p>
            <a:r>
              <a:rPr lang="zh-CN" altLang="en-US" dirty="0"/>
              <a:t>损失函数</a:t>
            </a:r>
            <a:endParaRPr lang="en-US" altLang="zh-CN" dirty="0"/>
          </a:p>
          <a:p>
            <a:pPr lvl="1"/>
            <a:r>
              <a:rPr lang="en-US" altLang="zh-CN" dirty="0"/>
              <a:t>0-1</a:t>
            </a:r>
            <a:r>
              <a:rPr lang="zh-CN" altLang="en-US" dirty="0"/>
              <a:t>损失函数</a:t>
            </a:r>
            <a:endParaRPr lang="en-US" altLang="zh-CN" dirty="0"/>
          </a:p>
          <a:p>
            <a:endParaRPr lang="en-US" altLang="zh-CN" dirty="0"/>
          </a:p>
          <a:p>
            <a:endParaRPr lang="en-US" altLang="zh-CN" dirty="0"/>
          </a:p>
          <a:p>
            <a:pPr lvl="1"/>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2400" y="2103221"/>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7200" y="3916681"/>
            <a:ext cx="3048000" cy="633984"/>
          </a:xfrm>
          <a:prstGeom prst="rect">
            <a:avLst/>
          </a:prstGeom>
        </p:spPr>
      </p:pic>
    </p:spTree>
    <p:extLst>
      <p:ext uri="{BB962C8B-B14F-4D97-AF65-F5344CB8AC3E}">
        <p14:creationId xmlns:p14="http://schemas.microsoft.com/office/powerpoint/2010/main" val="2729636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2.4"/>
</p:tagLst>
</file>

<file path=ppt/tags/tag10.xml><?xml version="1.0" encoding="utf-8"?>
<p:tagLst xmlns:a="http://schemas.openxmlformats.org/drawingml/2006/main" xmlns:r="http://schemas.openxmlformats.org/officeDocument/2006/relationships" xmlns:p="http://schemas.openxmlformats.org/presentationml/2006/main">
  <p:tag name="TIMING" val="|20.9|88.4"/>
</p:tagLst>
</file>

<file path=ppt/tags/tag2.xml><?xml version="1.0" encoding="utf-8"?>
<p:tagLst xmlns:a="http://schemas.openxmlformats.org/drawingml/2006/main" xmlns:r="http://schemas.openxmlformats.org/officeDocument/2006/relationships" xmlns:p="http://schemas.openxmlformats.org/presentationml/2006/main">
  <p:tag name="TIMING" val="|85.8"/>
</p:tagLst>
</file>

<file path=ppt/tags/tag3.xml><?xml version="1.0" encoding="utf-8"?>
<p:tagLst xmlns:a="http://schemas.openxmlformats.org/drawingml/2006/main" xmlns:r="http://schemas.openxmlformats.org/officeDocument/2006/relationships" xmlns:p="http://schemas.openxmlformats.org/presentationml/2006/main">
  <p:tag name="TIMING" val="|25.6|74.9"/>
</p:tagLst>
</file>

<file path=ppt/tags/tag4.xml><?xml version="1.0" encoding="utf-8"?>
<p:tagLst xmlns:a="http://schemas.openxmlformats.org/drawingml/2006/main" xmlns:r="http://schemas.openxmlformats.org/officeDocument/2006/relationships" xmlns:p="http://schemas.openxmlformats.org/presentationml/2006/main">
  <p:tag name="TIMING" val="|31.6"/>
</p:tagLst>
</file>

<file path=ppt/tags/tag5.xml><?xml version="1.0" encoding="utf-8"?>
<p:tagLst xmlns:a="http://schemas.openxmlformats.org/drawingml/2006/main" xmlns:r="http://schemas.openxmlformats.org/officeDocument/2006/relationships" xmlns:p="http://schemas.openxmlformats.org/presentationml/2006/main">
  <p:tag name="TIMING" val="|3.6|4.6|53.4|13.1"/>
</p:tagLst>
</file>

<file path=ppt/tags/tag6.xml><?xml version="1.0" encoding="utf-8"?>
<p:tagLst xmlns:a="http://schemas.openxmlformats.org/drawingml/2006/main" xmlns:r="http://schemas.openxmlformats.org/officeDocument/2006/relationships" xmlns:p="http://schemas.openxmlformats.org/presentationml/2006/main">
  <p:tag name="TIMING" val="|234.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X) = \frac{p(X|Y)p(Y)}{p(X)}&#10;\]&#10;\end{document}&#10;"/>
  <p:tag name="FILENAME" val="TP_tmp"/>
  <p:tag name="FORMAT" val="png256"/>
  <p:tag name="RES" val="600"/>
  <p:tag name="BLEND" val="0"/>
  <p:tag name="TRANSPARENT" val="0"/>
  <p:tag name="TBUG" val="0"/>
  <p:tag name="ALLOWFS" val="0"/>
  <p:tag name="ORIGWIDTH" val="102"/>
  <p:tag name="PICTUREFILESIZE" val="4991"/>
</p:tagLst>
</file>

<file path=ppt/tags/tag8.xml><?xml version="1.0" encoding="utf-8"?>
<p:tagLst xmlns:a="http://schemas.openxmlformats.org/drawingml/2006/main" xmlns:r="http://schemas.openxmlformats.org/officeDocument/2006/relationships" xmlns:p="http://schemas.openxmlformats.org/presentationml/2006/main">
  <p:tag name="TIMING" val="|132.2"/>
</p:tagLst>
</file>

<file path=ppt/tags/tag9.xml><?xml version="1.0" encoding="utf-8"?>
<p:tagLst xmlns:a="http://schemas.openxmlformats.org/drawingml/2006/main" xmlns:r="http://schemas.openxmlformats.org/officeDocument/2006/relationships" xmlns:p="http://schemas.openxmlformats.org/presentationml/2006/main">
  <p:tag name="TIMING" val="|57.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6EB9692D-8045-443B-AEB9-012519818B04}" vid="{967F5D7D-80AE-461F-85CA-6AF28F3118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18938</TotalTime>
  <Words>1573</Words>
  <Application>Microsoft Office PowerPoint</Application>
  <PresentationFormat>宽屏</PresentationFormat>
  <Paragraphs>319</Paragraphs>
  <Slides>59</Slides>
  <Notes>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8" baseType="lpstr">
      <vt:lpstr>CMMI10</vt:lpstr>
      <vt:lpstr>CMMIB10</vt:lpstr>
      <vt:lpstr>CMR10</vt:lpstr>
      <vt:lpstr>CMSY10</vt:lpstr>
      <vt:lpstr>华文楷体</vt:lpstr>
      <vt:lpstr>宋体</vt:lpstr>
      <vt:lpstr>微软雅黑</vt:lpstr>
      <vt:lpstr>Arial</vt:lpstr>
      <vt:lpstr>Calibri</vt:lpstr>
      <vt:lpstr>Cambria</vt:lpstr>
      <vt:lpstr>Cambria Math</vt:lpstr>
      <vt:lpstr>Helvetica</vt:lpstr>
      <vt:lpstr>STIX Two Math</vt:lpstr>
      <vt:lpstr>Symbol</vt:lpstr>
      <vt:lpstr>Times New Roman</vt:lpstr>
      <vt:lpstr>Wingdings</vt:lpstr>
      <vt:lpstr>Wingdings 3</vt:lpstr>
      <vt:lpstr>my</vt:lpstr>
      <vt:lpstr>方程式</vt:lpstr>
      <vt:lpstr>机器学习概述</vt:lpstr>
      <vt:lpstr>教学内容</vt:lpstr>
      <vt:lpstr>机器学习 ≈ 构建一个映射函数</vt:lpstr>
      <vt:lpstr>为什么要“机器学习”？</vt:lpstr>
      <vt:lpstr>什么是机器学习？</vt:lpstr>
      <vt:lpstr>机器学习的三要素</vt:lpstr>
      <vt:lpstr>常见的机器学习问题</vt:lpstr>
      <vt:lpstr>模型</vt:lpstr>
      <vt:lpstr>学习准则</vt:lpstr>
      <vt:lpstr>学习准则</vt:lpstr>
      <vt:lpstr>最优化问题</vt:lpstr>
      <vt:lpstr>梯度下降法（ Gradient Descent ）</vt:lpstr>
      <vt:lpstr>学习率是十分重要的超参数！</vt:lpstr>
      <vt:lpstr>随机梯度下降法</vt:lpstr>
      <vt:lpstr> 随机梯度下降法</vt:lpstr>
      <vt:lpstr>机器学习 = 优化？</vt:lpstr>
      <vt:lpstr>泛化错误</vt:lpstr>
      <vt:lpstr>如何减少泛化错误？</vt:lpstr>
      <vt:lpstr>正则化（regularization）</vt:lpstr>
      <vt:lpstr>提前停止</vt:lpstr>
      <vt:lpstr>线性回归</vt:lpstr>
      <vt:lpstr>线性回归（Linear Regression）</vt:lpstr>
      <vt:lpstr>优化方法</vt:lpstr>
      <vt:lpstr>经验风险最小化</vt:lpstr>
      <vt:lpstr>矩阵微积分</vt:lpstr>
      <vt:lpstr>经验风险最小化</vt:lpstr>
      <vt:lpstr>经验风险最小化</vt:lpstr>
      <vt:lpstr>结构风险最小化</vt:lpstr>
      <vt:lpstr>最大似然估计</vt:lpstr>
      <vt:lpstr>关于概率的一些基本概念</vt:lpstr>
      <vt:lpstr>概率的一些基本概念</vt:lpstr>
      <vt:lpstr>概率的一些基本概念</vt:lpstr>
      <vt:lpstr>概率的一些基本概念</vt:lpstr>
      <vt:lpstr>例子</vt:lpstr>
      <vt:lpstr>似然（Likelihood）</vt:lpstr>
      <vt:lpstr>从概率角度来看线性回归</vt:lpstr>
      <vt:lpstr>线性回归中的似然函数</vt:lpstr>
      <vt:lpstr>最大似然估计</vt:lpstr>
      <vt:lpstr>最大后验估计</vt:lpstr>
      <vt:lpstr>最大后验估计</vt:lpstr>
      <vt:lpstr>总结</vt:lpstr>
      <vt:lpstr>多项式回归</vt:lpstr>
      <vt:lpstr>一个例子：Polynomial Curve Fitting</vt:lpstr>
      <vt:lpstr>Which Degree of Polynomial?</vt:lpstr>
      <vt:lpstr>Controlling Overfitting: Regularization</vt:lpstr>
      <vt:lpstr>Controlling Overfitting: Regularization</vt:lpstr>
      <vt:lpstr>Controlling Overfitting: Dataset size</vt:lpstr>
      <vt:lpstr>机器学习的几个关键点</vt:lpstr>
      <vt:lpstr>常见的机器学习类型</vt:lpstr>
      <vt:lpstr>如何选择一个合适的模型？</vt:lpstr>
      <vt:lpstr>模型选择：偏差与方差</vt:lpstr>
      <vt:lpstr>PAC学习</vt:lpstr>
      <vt:lpstr>样本复杂度</vt:lpstr>
      <vt:lpstr>常用的定理</vt:lpstr>
      <vt:lpstr>常用的定理</vt:lpstr>
      <vt:lpstr>常用的定理</vt:lpstr>
      <vt:lpstr>常用的定理</vt:lpstr>
      <vt:lpstr>归纳偏置(Inductive Bias)</vt:lpstr>
      <vt:lpstr>课后作业</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Windows 用户</cp:lastModifiedBy>
  <cp:revision>1887</cp:revision>
  <dcterms:created xsi:type="dcterms:W3CDTF">2009-03-19T21:17:53Z</dcterms:created>
  <dcterms:modified xsi:type="dcterms:W3CDTF">2020-10-22T04:56:17Z</dcterms:modified>
</cp:coreProperties>
</file>