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49"/>
  </p:notesMasterIdLst>
  <p:sldIdLst>
    <p:sldId id="256" r:id="rId2"/>
    <p:sldId id="512" r:id="rId3"/>
    <p:sldId id="513" r:id="rId4"/>
    <p:sldId id="511" r:id="rId5"/>
    <p:sldId id="510" r:id="rId6"/>
    <p:sldId id="448" r:id="rId7"/>
    <p:sldId id="449" r:id="rId8"/>
    <p:sldId id="502" r:id="rId9"/>
    <p:sldId id="491" r:id="rId10"/>
    <p:sldId id="492" r:id="rId11"/>
    <p:sldId id="501" r:id="rId12"/>
    <p:sldId id="503" r:id="rId13"/>
    <p:sldId id="463" r:id="rId14"/>
    <p:sldId id="450" r:id="rId15"/>
    <p:sldId id="451" r:id="rId16"/>
    <p:sldId id="460" r:id="rId17"/>
    <p:sldId id="464" r:id="rId18"/>
    <p:sldId id="504" r:id="rId19"/>
    <p:sldId id="466" r:id="rId20"/>
    <p:sldId id="490" r:id="rId21"/>
    <p:sldId id="483" r:id="rId22"/>
    <p:sldId id="495" r:id="rId23"/>
    <p:sldId id="514" r:id="rId24"/>
    <p:sldId id="468" r:id="rId25"/>
    <p:sldId id="493" r:id="rId26"/>
    <p:sldId id="469" r:id="rId27"/>
    <p:sldId id="484" r:id="rId28"/>
    <p:sldId id="509" r:id="rId29"/>
    <p:sldId id="508" r:id="rId30"/>
    <p:sldId id="505" r:id="rId31"/>
    <p:sldId id="506" r:id="rId32"/>
    <p:sldId id="507" r:id="rId33"/>
    <p:sldId id="516" r:id="rId34"/>
    <p:sldId id="485" r:id="rId35"/>
    <p:sldId id="486" r:id="rId36"/>
    <p:sldId id="487" r:id="rId37"/>
    <p:sldId id="476" r:id="rId38"/>
    <p:sldId id="488" r:id="rId39"/>
    <p:sldId id="496" r:id="rId40"/>
    <p:sldId id="497" r:id="rId41"/>
    <p:sldId id="499" r:id="rId42"/>
    <p:sldId id="515" r:id="rId43"/>
    <p:sldId id="494" r:id="rId44"/>
    <p:sldId id="489" r:id="rId45"/>
    <p:sldId id="477" r:id="rId46"/>
    <p:sldId id="500" r:id="rId47"/>
    <p:sldId id="447"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512"/>
            <p14:sldId id="513"/>
            <p14:sldId id="511"/>
            <p14:sldId id="510"/>
            <p14:sldId id="448"/>
            <p14:sldId id="449"/>
            <p14:sldId id="502"/>
            <p14:sldId id="491"/>
            <p14:sldId id="492"/>
            <p14:sldId id="501"/>
            <p14:sldId id="503"/>
            <p14:sldId id="463"/>
            <p14:sldId id="450"/>
            <p14:sldId id="451"/>
            <p14:sldId id="460"/>
            <p14:sldId id="464"/>
            <p14:sldId id="504"/>
            <p14:sldId id="466"/>
            <p14:sldId id="490"/>
            <p14:sldId id="483"/>
            <p14:sldId id="495"/>
            <p14:sldId id="514"/>
            <p14:sldId id="468"/>
            <p14:sldId id="493"/>
            <p14:sldId id="469"/>
            <p14:sldId id="484"/>
            <p14:sldId id="509"/>
            <p14:sldId id="508"/>
            <p14:sldId id="505"/>
            <p14:sldId id="506"/>
            <p14:sldId id="507"/>
            <p14:sldId id="516"/>
            <p14:sldId id="485"/>
            <p14:sldId id="486"/>
            <p14:sldId id="487"/>
            <p14:sldId id="476"/>
            <p14:sldId id="488"/>
            <p14:sldId id="496"/>
            <p14:sldId id="497"/>
            <p14:sldId id="499"/>
            <p14:sldId id="515"/>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80" d="100"/>
          <a:sy n="80" d="100"/>
        </p:scale>
        <p:origin x="589" y="45"/>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93" y="1018040"/>
          <a:ext cx="1678855" cy="146753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定义网络</a:t>
          </a:r>
          <a:endParaRPr lang="zh-TW" altLang="en-US" sz="2800" kern="1200" dirty="0"/>
        </a:p>
      </dsp:txBody>
      <dsp:txXfrm>
        <a:off x="842607" y="1238170"/>
        <a:ext cx="818442" cy="1027271"/>
      </dsp:txXfrm>
    </dsp:sp>
    <dsp:sp modelId="{26507422-5EB3-4794-954B-10F5496864B4}">
      <dsp:nvSpPr>
        <dsp:cNvPr id="0" name=""/>
        <dsp:cNvSpPr/>
      </dsp:nvSpPr>
      <dsp:spPr>
        <a:xfrm>
          <a:off x="3179" y="1332092"/>
          <a:ext cx="839427" cy="839427"/>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1</a:t>
          </a:r>
          <a:endParaRPr lang="zh-TW" altLang="en-US" sz="2800" kern="1200" dirty="0"/>
        </a:p>
      </dsp:txBody>
      <dsp:txXfrm>
        <a:off x="126110" y="1455023"/>
        <a:ext cx="593565" cy="593565"/>
      </dsp:txXfrm>
    </dsp:sp>
    <dsp:sp modelId="{63BF4F9E-DFD3-4F32-BB83-EDA34B3186AB}">
      <dsp:nvSpPr>
        <dsp:cNvPr id="0" name=""/>
        <dsp:cNvSpPr/>
      </dsp:nvSpPr>
      <dsp:spPr>
        <a:xfrm>
          <a:off x="2626391" y="1018040"/>
          <a:ext cx="1678855" cy="146753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损失函数</a:t>
          </a:r>
          <a:endParaRPr lang="zh-TW" altLang="en-US" sz="2800" kern="1200" dirty="0"/>
        </a:p>
      </dsp:txBody>
      <dsp:txXfrm>
        <a:off x="3046105" y="1238170"/>
        <a:ext cx="818442" cy="1027271"/>
      </dsp:txXfrm>
    </dsp:sp>
    <dsp:sp modelId="{BD20842E-DDAC-4D2A-81A6-5E7B3DC6A9BA}">
      <dsp:nvSpPr>
        <dsp:cNvPr id="0" name=""/>
        <dsp:cNvSpPr/>
      </dsp:nvSpPr>
      <dsp:spPr>
        <a:xfrm>
          <a:off x="2206677" y="1332092"/>
          <a:ext cx="839427" cy="839427"/>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2</a:t>
          </a:r>
          <a:endParaRPr lang="zh-TW" altLang="en-US" sz="2800" kern="1200" dirty="0"/>
        </a:p>
      </dsp:txBody>
      <dsp:txXfrm>
        <a:off x="2329608" y="1455023"/>
        <a:ext cx="593565" cy="593565"/>
      </dsp:txXfrm>
    </dsp:sp>
    <dsp:sp modelId="{25708548-ACE5-456A-9BB2-8335CF56201B}">
      <dsp:nvSpPr>
        <dsp:cNvPr id="0" name=""/>
        <dsp:cNvSpPr/>
      </dsp:nvSpPr>
      <dsp:spPr>
        <a:xfrm>
          <a:off x="4829889" y="1018040"/>
          <a:ext cx="1678855" cy="146753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优化</a:t>
          </a:r>
          <a:endParaRPr lang="zh-TW" altLang="en-US" sz="2800" kern="1200" dirty="0"/>
        </a:p>
      </dsp:txBody>
      <dsp:txXfrm>
        <a:off x="5249603" y="1238170"/>
        <a:ext cx="818442" cy="1027271"/>
      </dsp:txXfrm>
    </dsp:sp>
    <dsp:sp modelId="{51AD05C7-9BB6-4F43-AAA2-1D0412419A6C}">
      <dsp:nvSpPr>
        <dsp:cNvPr id="0" name=""/>
        <dsp:cNvSpPr/>
      </dsp:nvSpPr>
      <dsp:spPr>
        <a:xfrm>
          <a:off x="4410175" y="1332092"/>
          <a:ext cx="839427" cy="839427"/>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3</a:t>
          </a:r>
          <a:endParaRPr lang="zh-TW" altLang="en-US" sz="2800" kern="1200" dirty="0"/>
        </a:p>
      </dsp:txBody>
      <dsp:txXfrm>
        <a:off x="4533106" y="1455023"/>
        <a:ext cx="593565" cy="5935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22T14:38:01.536"/>
    </inkml:context>
    <inkml:brush xml:id="br0">
      <inkml:brushProperty name="width" value="0.05292" units="cm"/>
      <inkml:brushProperty name="height" value="0.05292" units="cm"/>
      <inkml:brushProperty name="color" value="#FF0000"/>
    </inkml:brush>
  </inkml:definitions>
  <inkml:trace contextRef="#ctx0" brushRef="#br0">27454 2085 403 0,'0'0'36'3,"0"-10"-36"-3,0 3 0 0,0-7 0 0,0 0 121 1,-4 7 18 3,0-4 3-4,4 8 1 10,0-1-83-10,0-6-16 136,0 10-3-136,0 0-1 0,4-4-25 0,-4 1-6 0,-4 3-1 0,4-11 0 1,0 11 0-1,0 0 0 0,0 0 0 0,0 0 0 0,0 0-19 0,0 0-4 0,0 0-1 0,0 0 0 0</inkml:trace>
  <inkml:trace contextRef="#ctx0" brushRef="#br0" timeOffset="1644">27351 1886 633 0,'0'0'56'2,"-11"-10"-44"-2,7 3-12 0,-4-4 0 7,8 11 116-7,0 0 20 8,-8-7 5-8,8 7 1 7,0 0-71-7,0 0-15 11,-4-7-2-10,4 7-1 2,0 0-20-3,0 0-4 7,-4-7-1-7,4 7 0 9,0 0-11-9,0 0-2 7,0 0-1-7,0 0 0 8,0 0-5-8,0 0-1 5,0 0 0-5,0 0 0 11,0 0-8-10,0 0 0 3,0 0 0-4,0 0 0 12,0 0 0-12,0 0 0 3,0 0 0-3,0 0 0 8,0 0 0-8,0 0 0 8,0 0 0-8,0 0 0 19,0 0-20-18,0 0-10-1,0 0-2 0</inkml:trace>
  <inkml:trace contextRef="#ctx0" brushRef="#br0" timeOffset="2397">27002 1987 1130 0,'0'0'50'1,"0"0"10"-1,0 0-48 0,0-7-12 0,4 0 0 0,-4 7 0 5,7-7 65-4,-3 0 11 10,4 4 1-11,0-11 1 3,0 10-22-2,-4-6-4 5,-4 10 0-6,0 0-1 8,8-7-27-7,-8 7-4 5,0 0-2-6,4-11 0 9,3 8 0-9,-7 3 0 6,0 0 0-6,0 0 0 12,0 0 2-12,0 0 0 9,0 0 0-9,0 0 0 6,4-4-20-5,-4 4 0 4,0 0 0-5,0 0 0 9,0 0 9-9,0 0-1 6,0 0-8-6,0 0 12 8,0 0-12-8,0 0 0 10,0-10 0-10,0 10 0 4,0 0 0-4,0 0-8 12,0 0 8-12,0 0-809 5</inkml:trace>
  <inkml:trace contextRef="#ctx0" brushRef="#br0" timeOffset="3112">27308 1903 1036 0,'0'0'46'1,"-8"-6"10"-1,8 6-45 0,-8-7-11 4,1 3 0-4,7 4 0 7,0 0 72-7,0 0 12 8,0 0 2-8,0 0 1 8,0 0-67-8,0 0-12 9,0 0-8-9,0 0 8 5,0 0-8-5,0 0 0 10,0 0-8-10,0 0 8 5,0 0-11-5,0 0 11 8,0 0-13-8,0 0 5 27,0 0-34-26,0 0-6 1,0 0-2 6,0 0-489-7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7T07:35:38.8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3.661"/>
    </inkml:context>
    <inkml:brush xml:id="br0">
      <inkml:brushProperty name="width" value="0.05" units="cm"/>
      <inkml:brushProperty name="height" value="0.05" units="cm"/>
      <inkml:brushProperty name="color" value="#FF0066"/>
    </inkml:brush>
  </inkml:definitions>
  <inkml:trace contextRef="#ctx0" brushRef="#br0">33 43 1024 0 0,'-33'-42'0'0'0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10/22/2020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9</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41</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18703961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50144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343975331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6066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634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94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298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a16="http://schemas.microsoft.com/office/drawing/2014/main" id="{B4DA9BC6-43CA-408A-BEB7-8746EA49C870}"/>
              </a:ext>
            </a:extLst>
          </p:cNvPr>
          <p:cNvSpPr txBox="1">
            <a:spLocks/>
          </p:cNvSpPr>
          <p:nvPr/>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a16="http://schemas.microsoft.com/office/drawing/2014/main" id="{D59285DE-C1F6-4B21-8CFE-2BDB4A08D1BB}"/>
              </a:ext>
            </a:extLst>
          </p:cNvPr>
          <p:cNvSpPr>
            <a:spLocks noChangeShapeType="1"/>
          </p:cNvSpPr>
          <p:nvPr/>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417804711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7" Type="http://schemas.openxmlformats.org/officeDocument/2006/relationships/image" Target="../media/image15.tmp"/><Relationship Id="rId2" Type="http://schemas.openxmlformats.org/officeDocument/2006/relationships/image" Target="../media/image10.tmp"/><Relationship Id="rId1" Type="http://schemas.openxmlformats.org/officeDocument/2006/relationships/slideLayout" Target="../slideLayouts/slideLayout4.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29.emf"/><Relationship Id="rId12" Type="http://schemas.openxmlformats.org/officeDocument/2006/relationships/image" Target="../media/image26.emf"/><Relationship Id="rId2" Type="http://schemas.openxmlformats.org/officeDocument/2006/relationships/customXml" Target="../ink/ink2.xml"/><Relationship Id="rId20" Type="http://schemas.openxmlformats.org/officeDocument/2006/relationships/image" Target="../media/image24.tmp"/><Relationship Id="rId1" Type="http://schemas.openxmlformats.org/officeDocument/2006/relationships/slideLayout" Target="../slideLayouts/slideLayout4.xml"/><Relationship Id="rId19" Type="http://schemas.openxmlformats.org/officeDocument/2006/relationships/image" Target="../media/image23.tmp"/></Relationships>
</file>

<file path=ppt/slides/_rels/slide1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5" Type="http://schemas.openxmlformats.org/officeDocument/2006/relationships/image" Target="../media/image29.tmp"/><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7" Type="http://schemas.openxmlformats.org/officeDocument/2006/relationships/image" Target="../media/image34.tmp"/><Relationship Id="rId1" Type="http://schemas.openxmlformats.org/officeDocument/2006/relationships/slideLayout" Target="../slideLayouts/slideLayout3.xml"/><Relationship Id="rId6" Type="http://schemas.openxmlformats.org/officeDocument/2006/relationships/image" Target="../media/image33.tmp"/><Relationship Id="rId5" Type="http://schemas.openxmlformats.org/officeDocument/2006/relationships/image" Target="../media/image32.tmp"/><Relationship Id="rId4" Type="http://schemas.openxmlformats.org/officeDocument/2006/relationships/image" Target="../media/image260.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4.xml"/><Relationship Id="rId7" Type="http://schemas.openxmlformats.org/officeDocument/2006/relationships/image" Target="../media/image360.png"/><Relationship Id="rId2" Type="http://schemas.openxmlformats.org/officeDocument/2006/relationships/tags" Target="../tags/tag2.xml"/><Relationship Id="rId1" Type="http://schemas.openxmlformats.org/officeDocument/2006/relationships/vmlDrawing" Target="../drawings/vmlDrawing1.vml"/><Relationship Id="rId11" Type="http://schemas.openxmlformats.org/officeDocument/2006/relationships/image" Target="../media/image38.png"/><Relationship Id="rId10" Type="http://schemas.openxmlformats.org/officeDocument/2006/relationships/image" Target="../media/image37.png"/><Relationship Id="rId4" Type="http://schemas.openxmlformats.org/officeDocument/2006/relationships/notesSlide" Target="../notesSlides/notesSlide5.xml"/><Relationship Id="rId9" Type="http://schemas.openxmlformats.org/officeDocument/2006/relationships/image" Target="../media/image35.wmf"/></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4.xml"/><Relationship Id="rId6" Type="http://schemas.openxmlformats.org/officeDocument/2006/relationships/image" Target="../media/image45.tmp"/><Relationship Id="rId5" Type="http://schemas.openxmlformats.org/officeDocument/2006/relationships/image" Target="../media/image44.tmp"/><Relationship Id="rId4" Type="http://schemas.openxmlformats.org/officeDocument/2006/relationships/image" Target="../media/image43.tmp"/></Relationships>
</file>

<file path=ppt/slides/_rels/slide31.xml.rels><?xml version="1.0" encoding="UTF-8" standalone="yes"?>
<Relationships xmlns="http://schemas.openxmlformats.org/package/2006/relationships"><Relationship Id="rId8" Type="http://schemas.openxmlformats.org/officeDocument/2006/relationships/image" Target="../media/image50.tmp"/><Relationship Id="rId3" Type="http://schemas.openxmlformats.org/officeDocument/2006/relationships/image" Target="../media/image46.tmp"/><Relationship Id="rId7" Type="http://schemas.openxmlformats.org/officeDocument/2006/relationships/image" Target="../media/image49.tmp"/><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48.tmp"/><Relationship Id="rId5" Type="http://schemas.openxmlformats.org/officeDocument/2006/relationships/image" Target="../media/image47.tmp"/><Relationship Id="rId4" Type="http://schemas.openxmlformats.org/officeDocument/2006/relationships/image" Target="../media/image44.tmp"/></Relationships>
</file>

<file path=ppt/slides/_rels/slide32.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4.xml"/><Relationship Id="rId4" Type="http://schemas.openxmlformats.org/officeDocument/2006/relationships/image" Target="../media/image55.tm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6.xml"/><Relationship Id="rId7" Type="http://schemas.openxmlformats.org/officeDocument/2006/relationships/diagramQuickStyle" Target="../diagrams/quickStyle1.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7.jpeg"/><Relationship Id="rId9" Type="http://schemas.microsoft.com/office/2007/relationships/diagramDrawing" Target="../diagrams/drawing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3.xml"/><Relationship Id="rId5" Type="http://schemas.openxmlformats.org/officeDocument/2006/relationships/image" Target="../media/image72.png"/></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nndl/exercise/tree/master/chap4_%20simple%20neural%20network"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ustomXml" Target="../ink/ink1.xml"/><Relationship Id="rId4" Type="http://schemas.openxmlformats.org/officeDocument/2006/relationships/hyperlink" Target="structure%20of%20brain.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6.tmp"/><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tmp"/><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a:t>前馈神经网络</a:t>
            </a:r>
            <a:endParaRPr lang="zh-CN" altLang="en-US" dirty="0"/>
          </a:p>
        </p:txBody>
      </p:sp>
      <p:sp>
        <p:nvSpPr>
          <p:cNvPr id="6" name="副标题 5"/>
          <p:cNvSpPr>
            <a:spLocks noGrp="1"/>
          </p:cNvSpPr>
          <p:nvPr>
            <p:ph type="subTitle" idx="1"/>
          </p:nvPr>
        </p:nvSpPr>
        <p:spPr/>
        <p:txBody>
          <a:bodyPr/>
          <a:lstStyle/>
          <a:p>
            <a:r>
              <a:rPr lang="en-US" altLang="zh-CN"/>
              <a:t>《</a:t>
            </a:r>
            <a:r>
              <a:rPr lang="zh-CN" altLang="en-US"/>
              <a:t>神经网络与深度学习</a:t>
            </a:r>
            <a:r>
              <a:rPr lang="en-US" altLang="zh-CN"/>
              <a:t>》</a:t>
            </a:r>
            <a:endParaRPr lang="zh-CN" altLang="en-US" dirty="0"/>
          </a:p>
        </p:txBody>
      </p:sp>
      <p:sp>
        <p:nvSpPr>
          <p:cNvPr id="15" name="Text Placeholder 14"/>
          <p:cNvSpPr>
            <a:spLocks noGrp="1"/>
          </p:cNvSpPr>
          <p:nvPr>
            <p:ph type="body" sz="quarter" idx="10"/>
          </p:nvPr>
        </p:nvSpPr>
        <p:spPr/>
        <p:txBody>
          <a:bodyPr/>
          <a:lstStyle/>
          <a:p>
            <a:r>
              <a:rPr lang="en-US" altLang="zh-CN">
                <a:hlinkClick r:id="rId3"/>
              </a:rPr>
              <a:t>https://nndl.github.io/</a:t>
            </a:r>
            <a:endParaRPr lang="en-US" altLang="zh-CN"/>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常见激活函数</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46" y="1279449"/>
            <a:ext cx="2224128" cy="1244222"/>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45" y="2452545"/>
            <a:ext cx="3733865" cy="1261878"/>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82" y="3266162"/>
            <a:ext cx="3387739" cy="1212186"/>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582" y="4210171"/>
            <a:ext cx="3704417" cy="1148428"/>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0" y="1524000"/>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335" y="5734172"/>
            <a:ext cx="2787357" cy="354383"/>
          </a:xfrm>
          <a:prstGeom prst="rect">
            <a:avLst/>
          </a:prstGeom>
        </p:spPr>
      </p:pic>
      <p:sp>
        <p:nvSpPr>
          <p:cNvPr id="9" name="矩形 8">
            <a:extLst>
              <a:ext uri="{FF2B5EF4-FFF2-40B4-BE49-F238E27FC236}">
                <a16:creationId xmlns:a16="http://schemas.microsoft.com/office/drawing/2014/main" id="{6A95F8AF-D759-48DB-80D5-A819C68C4852}"/>
              </a:ext>
            </a:extLst>
          </p:cNvPr>
          <p:cNvSpPr/>
          <p:nvPr/>
        </p:nvSpPr>
        <p:spPr>
          <a:xfrm>
            <a:off x="8561467" y="1379147"/>
            <a:ext cx="3258800" cy="1477328"/>
          </a:xfrm>
          <a:prstGeom prst="rect">
            <a:avLst/>
          </a:prstGeom>
        </p:spPr>
        <p:txBody>
          <a:bodyPr wrap="square">
            <a:spAutoFit/>
          </a:bodyPr>
          <a:lstStyle/>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计算上更加高效</a:t>
            </a:r>
          </a:p>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生物学合理性</a:t>
            </a:r>
            <a:endParaRPr lang="en-US" altLang="zh-CN" dirty="0">
              <a:latin typeface="华文楷体" panose="02010600040101010101" pitchFamily="2" charset="-122"/>
              <a:ea typeface="华文楷体" panose="02010600040101010101" pitchFamily="2" charset="-122"/>
            </a:endParaRPr>
          </a:p>
          <a:p>
            <a:pPr marL="538162" lvl="1"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单侧抑制、宽兴奋边界</a:t>
            </a:r>
            <a:endParaRPr lang="en-US" altLang="zh-CN" dirty="0">
              <a:latin typeface="华文楷体" panose="02010600040101010101" pitchFamily="2" charset="-122"/>
              <a:ea typeface="华文楷体" panose="02010600040101010101" pitchFamily="2" charset="-122"/>
            </a:endParaRPr>
          </a:p>
          <a:p>
            <a:pPr marL="80962" indent="-204788">
              <a:buSzPct val="76000"/>
              <a:buFont typeface="Wingdings 3" panose="05040102010807070707" pitchFamily="18" charset="2"/>
              <a:buChar char=""/>
            </a:pPr>
            <a:r>
              <a:rPr lang="zh-CN" altLang="en-US" dirty="0">
                <a:latin typeface="华文楷体" panose="02010600040101010101" pitchFamily="2" charset="-122"/>
                <a:ea typeface="华文楷体" panose="02010600040101010101" pitchFamily="2" charset="-122"/>
              </a:rPr>
              <a:t>在一定程度上缓解梯度消失问题</a:t>
            </a:r>
          </a:p>
        </p:txBody>
      </p:sp>
      <p:sp>
        <p:nvSpPr>
          <p:cNvPr id="11" name="矩形 10">
            <a:extLst>
              <a:ext uri="{FF2B5EF4-FFF2-40B4-BE49-F238E27FC236}">
                <a16:creationId xmlns:a16="http://schemas.microsoft.com/office/drawing/2014/main" id="{00340ACB-1465-4B2B-809E-33154A5FDCEB}"/>
              </a:ext>
            </a:extLst>
          </p:cNvPr>
          <p:cNvSpPr/>
          <p:nvPr/>
        </p:nvSpPr>
        <p:spPr>
          <a:xfrm>
            <a:off x="5334000" y="5307607"/>
            <a:ext cx="4572000" cy="338554"/>
          </a:xfrm>
          <a:prstGeom prst="rect">
            <a:avLst/>
          </a:prstGeom>
        </p:spPr>
        <p:txBody>
          <a:bodyPr wrap="square">
            <a:spAutoFit/>
          </a:bodyPr>
          <a:lstStyle/>
          <a:p>
            <a:pPr algn="ctr">
              <a:buSzPct val="76000"/>
            </a:pPr>
            <a:r>
              <a:rPr lang="zh-CN" altLang="en-US" sz="1600" dirty="0">
                <a:solidFill>
                  <a:srgbClr val="FF0000"/>
                </a:solidFill>
                <a:latin typeface="华文楷体" panose="02010600040101010101" pitchFamily="2" charset="-122"/>
                <a:ea typeface="华文楷体" panose="02010600040101010101" pitchFamily="2" charset="-122"/>
              </a:rPr>
              <a:t>死亡</a:t>
            </a:r>
            <a:r>
              <a:rPr lang="en-US" altLang="zh-CN" sz="1600" dirty="0" err="1">
                <a:solidFill>
                  <a:srgbClr val="FF0000"/>
                </a:solidFill>
                <a:latin typeface="华文楷体" panose="02010600040101010101" pitchFamily="2" charset="-122"/>
                <a:ea typeface="华文楷体" panose="02010600040101010101" pitchFamily="2" charset="-122"/>
              </a:rPr>
              <a:t>ReLU</a:t>
            </a:r>
            <a:r>
              <a:rPr lang="zh-CN" altLang="en-US" sz="1600" dirty="0">
                <a:solidFill>
                  <a:srgbClr val="FF0000"/>
                </a:solidFill>
                <a:latin typeface="华文楷体" panose="02010600040101010101" pitchFamily="2" charset="-122"/>
                <a:ea typeface="华文楷体" panose="02010600040101010101" pitchFamily="2" charset="-122"/>
              </a:rPr>
              <a:t>问题（</a:t>
            </a:r>
            <a:r>
              <a:rPr lang="en-US" altLang="zh-CN" sz="1600" dirty="0">
                <a:solidFill>
                  <a:srgbClr val="FF0000"/>
                </a:solidFill>
                <a:latin typeface="华文楷体" panose="02010600040101010101" pitchFamily="2" charset="-122"/>
                <a:ea typeface="华文楷体" panose="02010600040101010101" pitchFamily="2" charset="-122"/>
              </a:rPr>
              <a:t>Dying </a:t>
            </a:r>
            <a:r>
              <a:rPr lang="en-US" altLang="zh-CN" sz="1600" dirty="0" err="1">
                <a:solidFill>
                  <a:srgbClr val="FF0000"/>
                </a:solidFill>
                <a:latin typeface="华文楷体" panose="02010600040101010101" pitchFamily="2" charset="-122"/>
                <a:ea typeface="华文楷体" panose="02010600040101010101" pitchFamily="2" charset="-122"/>
              </a:rPr>
              <a:t>ReLU</a:t>
            </a:r>
            <a:r>
              <a:rPr lang="en-US" altLang="zh-CN" sz="1600" dirty="0">
                <a:solidFill>
                  <a:srgbClr val="FF0000"/>
                </a:solidFill>
                <a:latin typeface="华文楷体" panose="02010600040101010101" pitchFamily="2" charset="-122"/>
                <a:ea typeface="华文楷体" panose="02010600040101010101" pitchFamily="2" charset="-122"/>
              </a:rPr>
              <a:t> Problem</a:t>
            </a:r>
            <a:r>
              <a:rPr lang="zh-CN" altLang="en-US" sz="1600" dirty="0">
                <a:solidFill>
                  <a:srgbClr val="FF0000"/>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18232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B9B12-1B7B-43CA-AC38-BB3021645BB5}"/>
              </a:ext>
            </a:extLst>
          </p:cNvPr>
          <p:cNvSpPr>
            <a:spLocks noGrp="1"/>
          </p:cNvSpPr>
          <p:nvPr>
            <p:ph type="title"/>
          </p:nvPr>
        </p:nvSpPr>
        <p:spPr/>
        <p:txBody>
          <a:bodyPr/>
          <a:lstStyle/>
          <a:p>
            <a:r>
              <a:rPr lang="zh-CN" altLang="en-US" dirty="0"/>
              <a:t>常见激活函数</a:t>
            </a:r>
          </a:p>
        </p:txBody>
      </p:sp>
      <p:pic>
        <p:nvPicPr>
          <p:cNvPr id="4" name="图片 3">
            <a:extLst>
              <a:ext uri="{FF2B5EF4-FFF2-40B4-BE49-F238E27FC236}">
                <a16:creationId xmlns:a16="http://schemas.microsoft.com/office/drawing/2014/main" id="{47841044-17CE-4BE5-9585-BAC0FC5C0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57400"/>
            <a:ext cx="5486400" cy="3916218"/>
          </a:xfrm>
          <a:prstGeom prst="rect">
            <a:avLst/>
          </a:prstGeom>
        </p:spPr>
      </p:pic>
      <p:sp>
        <p:nvSpPr>
          <p:cNvPr id="5" name="矩形 4">
            <a:extLst>
              <a:ext uri="{FF2B5EF4-FFF2-40B4-BE49-F238E27FC236}">
                <a16:creationId xmlns:a16="http://schemas.microsoft.com/office/drawing/2014/main" id="{D73D2517-005C-4B67-AB77-A5F034848FD7}"/>
              </a:ext>
            </a:extLst>
          </p:cNvPr>
          <p:cNvSpPr/>
          <p:nvPr/>
        </p:nvSpPr>
        <p:spPr>
          <a:xfrm>
            <a:off x="2133600" y="1535669"/>
            <a:ext cx="1622560" cy="461665"/>
          </a:xfrm>
          <a:prstGeom prst="rect">
            <a:avLst/>
          </a:prstGeom>
        </p:spPr>
        <p:txBody>
          <a:bodyPr wrap="none">
            <a:spAutoFit/>
          </a:bodyPr>
          <a:lstStyle/>
          <a:p>
            <a:r>
              <a:rPr lang="zh-CN" altLang="en-US" sz="2400" dirty="0"/>
              <a:t>Swish函数</a:t>
            </a:r>
          </a:p>
        </p:txBody>
      </p:sp>
      <p:pic>
        <p:nvPicPr>
          <p:cNvPr id="7" name="图片 6">
            <a:extLst>
              <a:ext uri="{FF2B5EF4-FFF2-40B4-BE49-F238E27FC236}">
                <a16:creationId xmlns:a16="http://schemas.microsoft.com/office/drawing/2014/main" id="{7B89587D-5576-4414-8F3E-98A1CDDE8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1" y="1535668"/>
            <a:ext cx="3149947" cy="499588"/>
          </a:xfrm>
          <a:prstGeom prst="rect">
            <a:avLst/>
          </a:prstGeom>
        </p:spPr>
      </p:pic>
    </p:spTree>
    <p:extLst>
      <p:ext uri="{BB962C8B-B14F-4D97-AF65-F5344CB8AC3E}">
        <p14:creationId xmlns:p14="http://schemas.microsoft.com/office/powerpoint/2010/main" val="316997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D14E-384B-4F89-9B60-AAEBAC0AB952}"/>
              </a:ext>
            </a:extLst>
          </p:cNvPr>
          <p:cNvSpPr>
            <a:spLocks noGrp="1"/>
          </p:cNvSpPr>
          <p:nvPr>
            <p:ph type="title"/>
          </p:nvPr>
        </p:nvSpPr>
        <p:spPr/>
        <p:txBody>
          <a:bodyPr/>
          <a:lstStyle/>
          <a:p>
            <a:r>
              <a:rPr lang="zh-CN" altLang="en-US" dirty="0"/>
              <a:t>常见激活函数</a:t>
            </a:r>
          </a:p>
        </p:txBody>
      </p:sp>
      <p:sp>
        <p:nvSpPr>
          <p:cNvPr id="3" name="内容占位符 2">
            <a:extLst>
              <a:ext uri="{FF2B5EF4-FFF2-40B4-BE49-F238E27FC236}">
                <a16:creationId xmlns:a16="http://schemas.microsoft.com/office/drawing/2014/main" id="{682A3B00-0AAD-4140-B53A-F40602E2B2EF}"/>
              </a:ext>
            </a:extLst>
          </p:cNvPr>
          <p:cNvSpPr>
            <a:spLocks noGrp="1"/>
          </p:cNvSpPr>
          <p:nvPr>
            <p:ph idx="1"/>
          </p:nvPr>
        </p:nvSpPr>
        <p:spPr/>
        <p:txBody>
          <a:bodyPr/>
          <a:lstStyle/>
          <a:p>
            <a:r>
              <a:rPr lang="zh-CN" altLang="en-US" dirty="0"/>
              <a:t>高斯误差线性单元（</a:t>
            </a:r>
            <a:r>
              <a:rPr lang="en-US" altLang="zh-CN" dirty="0"/>
              <a:t>Gaussian Error Linear Unit</a:t>
            </a:r>
            <a:r>
              <a:rPr lang="zh-CN" altLang="en-US" dirty="0"/>
              <a:t>，</a:t>
            </a:r>
            <a:r>
              <a:rPr lang="en-US" altLang="zh-CN" dirty="0"/>
              <a:t>GELU</a:t>
            </a:r>
            <a:r>
              <a:rPr lang="zh-CN" altLang="en-US" dirty="0"/>
              <a:t>）</a:t>
            </a:r>
            <a:endParaRPr lang="en-US" altLang="zh-CN" dirty="0"/>
          </a:p>
          <a:p>
            <a:endParaRPr lang="en-US" altLang="zh-CN" dirty="0"/>
          </a:p>
          <a:p>
            <a:endParaRPr lang="en-US" altLang="zh-CN" dirty="0"/>
          </a:p>
          <a:p>
            <a:pPr lvl="1"/>
            <a:r>
              <a:rPr lang="zh-CN" altLang="en-US" dirty="0"/>
              <a:t>其中</a:t>
            </a:r>
            <a:r>
              <a:rPr lang="en-US" altLang="zh-CN" dirty="0"/>
              <a:t>P(X ≤ x)</a:t>
            </a:r>
            <a:r>
              <a:rPr lang="zh-CN" altLang="en-US" dirty="0"/>
              <a:t>是高斯分布</a:t>
            </a:r>
            <a:r>
              <a:rPr lang="en-US" altLang="zh-CN" dirty="0"/>
              <a:t>N(µ,</a:t>
            </a:r>
            <a:r>
              <a:rPr lang="el-GR" altLang="zh-CN" dirty="0"/>
              <a:t>σ 2 )</a:t>
            </a:r>
            <a:r>
              <a:rPr lang="zh-CN" altLang="en-US" dirty="0"/>
              <a:t>的累积分布函数，其中</a:t>
            </a:r>
            <a:r>
              <a:rPr lang="en-US" altLang="zh-CN" dirty="0"/>
              <a:t>µ,</a:t>
            </a:r>
            <a:r>
              <a:rPr lang="el-GR" altLang="zh-CN" dirty="0"/>
              <a:t>σ</a:t>
            </a:r>
            <a:r>
              <a:rPr lang="zh-CN" altLang="en-US" dirty="0"/>
              <a:t>为超参数，一般设</a:t>
            </a:r>
            <a:r>
              <a:rPr lang="en-US" altLang="zh-CN" dirty="0"/>
              <a:t>µ = 0,</a:t>
            </a:r>
            <a:r>
              <a:rPr lang="el-GR" altLang="zh-CN" dirty="0"/>
              <a:t>σ = 1</a:t>
            </a:r>
            <a:r>
              <a:rPr lang="zh-CN" altLang="en-US" dirty="0"/>
              <a:t>即可</a:t>
            </a:r>
            <a:endParaRPr lang="en-US" altLang="zh-CN" dirty="0"/>
          </a:p>
          <a:p>
            <a:endParaRPr lang="en-US" altLang="zh-CN" dirty="0"/>
          </a:p>
          <a:p>
            <a:pPr lvl="1"/>
            <a:r>
              <a:rPr lang="zh-CN" altLang="en-US" dirty="0"/>
              <a:t>由于高斯分布的累积分布函数为</a:t>
            </a:r>
            <a:r>
              <a:rPr lang="en-US" altLang="zh-CN" dirty="0"/>
              <a:t>S</a:t>
            </a:r>
            <a:r>
              <a:rPr lang="zh-CN" altLang="en-US" dirty="0"/>
              <a:t>型函数，因此</a:t>
            </a:r>
            <a:r>
              <a:rPr lang="en-US" altLang="zh-CN" dirty="0"/>
              <a:t>GELU</a:t>
            </a:r>
            <a:r>
              <a:rPr lang="zh-CN" altLang="en-US" dirty="0"/>
              <a:t>可以用</a:t>
            </a:r>
            <a:r>
              <a:rPr lang="en-US" altLang="zh-CN" dirty="0"/>
              <a:t>Tanh</a:t>
            </a:r>
            <a:r>
              <a:rPr lang="zh-CN" altLang="en-US" dirty="0"/>
              <a:t>函数或</a:t>
            </a:r>
            <a:r>
              <a:rPr lang="en-US" altLang="zh-CN" dirty="0"/>
              <a:t>Logistic</a:t>
            </a:r>
            <a:r>
              <a:rPr lang="zh-CN" altLang="en-US" dirty="0"/>
              <a:t>函数来近似</a:t>
            </a:r>
            <a:endParaRPr lang="en-US" altLang="zh-CN" dirty="0"/>
          </a:p>
          <a:p>
            <a:endParaRPr lang="zh-CN" altLang="en-US" dirty="0"/>
          </a:p>
        </p:txBody>
      </p:sp>
      <p:pic>
        <p:nvPicPr>
          <p:cNvPr id="5" name="图片 4">
            <a:extLst>
              <a:ext uri="{FF2B5EF4-FFF2-40B4-BE49-F238E27FC236}">
                <a16:creationId xmlns:a16="http://schemas.microsoft.com/office/drawing/2014/main" id="{87C719F1-7679-4018-83B3-16F6DBAE0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679" y="1752600"/>
            <a:ext cx="2743200" cy="518809"/>
          </a:xfrm>
          <a:prstGeom prst="rect">
            <a:avLst/>
          </a:prstGeom>
        </p:spPr>
      </p:pic>
      <p:pic>
        <p:nvPicPr>
          <p:cNvPr id="6" name="图片 5">
            <a:extLst>
              <a:ext uri="{FF2B5EF4-FFF2-40B4-BE49-F238E27FC236}">
                <a16:creationId xmlns:a16="http://schemas.microsoft.com/office/drawing/2014/main" id="{4109F8FD-87D4-4D5F-B7C9-3F8B8AD8A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5029200"/>
            <a:ext cx="5376958" cy="1066800"/>
          </a:xfrm>
          <a:prstGeom prst="rect">
            <a:avLst/>
          </a:prstGeom>
        </p:spPr>
      </p:pic>
    </p:spTree>
    <p:extLst>
      <p:ext uri="{BB962C8B-B14F-4D97-AF65-F5344CB8AC3E}">
        <p14:creationId xmlns:p14="http://schemas.microsoft.com/office/powerpoint/2010/main" val="294956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4" name="图片 3">
            <a:extLst>
              <a:ext uri="{FF2B5EF4-FFF2-40B4-BE49-F238E27FC236}">
                <a16:creationId xmlns:a16="http://schemas.microsoft.com/office/drawing/2014/main" id="{7E8B8A4F-8F1F-4838-A58C-24323133A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286000"/>
            <a:ext cx="6629400" cy="2984231"/>
          </a:xfrm>
          <a:prstGeom prst="rect">
            <a:avLst/>
          </a:prstGeom>
        </p:spPr>
      </p:pic>
    </p:spTree>
    <p:extLst>
      <p:ext uri="{BB962C8B-B14F-4D97-AF65-F5344CB8AC3E}">
        <p14:creationId xmlns:p14="http://schemas.microsoft.com/office/powerpoint/2010/main" val="378535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a:extLst>
              <a:ext uri="{FF2B5EF4-FFF2-40B4-BE49-F238E27FC236}">
                <a16:creationId xmlns:a16="http://schemas.microsoft.com/office/drawing/2014/main" id="{16F9F4CE-B589-4727-9497-9C241AA92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0"/>
            <a:ext cx="6945267" cy="2253402"/>
          </a:xfrm>
          <a:prstGeom prst="rect">
            <a:avLst/>
          </a:prstGeom>
        </p:spPr>
      </p:pic>
      <p:sp>
        <p:nvSpPr>
          <p:cNvPr id="7" name="矩形 6">
            <a:extLst>
              <a:ext uri="{FF2B5EF4-FFF2-40B4-BE49-F238E27FC236}">
                <a16:creationId xmlns:a16="http://schemas.microsoft.com/office/drawing/2014/main" id="{448F4CB9-3818-4CEB-9306-AE1FFBBDC714}"/>
              </a:ext>
            </a:extLst>
          </p:cNvPr>
          <p:cNvSpPr/>
          <p:nvPr/>
        </p:nvSpPr>
        <p:spPr>
          <a:xfrm>
            <a:off x="3048000" y="5562600"/>
            <a:ext cx="6096000" cy="369332"/>
          </a:xfrm>
          <a:prstGeom prst="rect">
            <a:avLst/>
          </a:prstGeom>
        </p:spPr>
        <p:txBody>
          <a:bodyPr>
            <a:spAutoFit/>
          </a:bodyPr>
          <a:lstStyle/>
          <a:p>
            <a:r>
              <a:rPr lang="zh-CN" altLang="en-US" dirty="0"/>
              <a:t>圆形节点表示一个神经元，方形节点表示一组神经元。</a:t>
            </a:r>
          </a:p>
        </p:txBody>
      </p:sp>
    </p:spTree>
    <p:extLst>
      <p:ext uri="{BB962C8B-B14F-4D97-AF65-F5344CB8AC3E}">
        <p14:creationId xmlns:p14="http://schemas.microsoft.com/office/powerpoint/2010/main" val="103280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886200"/>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1485F-B971-4D6A-B7C8-263E3A49C56F}"/>
              </a:ext>
            </a:extLst>
          </p:cNvPr>
          <p:cNvSpPr>
            <a:spLocks noGrp="1"/>
          </p:cNvSpPr>
          <p:nvPr>
            <p:ph type="title"/>
          </p:nvPr>
        </p:nvSpPr>
        <p:spPr/>
        <p:txBody>
          <a:bodyPr/>
          <a:lstStyle/>
          <a:p>
            <a:r>
              <a:rPr lang="zh-CN" altLang="en-US"/>
              <a:t>前馈网络</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24" name="墨迹 23">
                <a:extLst>
                  <a:ext uri="{FF2B5EF4-FFF2-40B4-BE49-F238E27FC236}">
                    <a16:creationId xmlns:a16="http://schemas.microsoft.com/office/drawing/2014/main" id="{A0200D79-BB66-4248-9059-51A66B3B43CA}"/>
                  </a:ext>
                </a:extLst>
              </p14:cNvPr>
              <p14:cNvContentPartPr/>
              <p14:nvPr/>
            </p14:nvContentPartPr>
            <p14:xfrm>
              <a:off x="12954020" y="5201507"/>
              <a:ext cx="360" cy="360"/>
            </p14:xfrm>
          </p:contentPart>
        </mc:Choice>
        <mc:Fallback xmlns="">
          <p:pic>
            <p:nvPicPr>
              <p:cNvPr id="24" name="墨迹 23">
                <a:extLst>
                  <a:ext uri="{FF2B5EF4-FFF2-40B4-BE49-F238E27FC236}">
                    <a16:creationId xmlns:a16="http://schemas.microsoft.com/office/drawing/2014/main" id="{A0200D79-BB66-4248-9059-51A66B3B43CA}"/>
                  </a:ext>
                </a:extLst>
              </p:cNvPr>
              <p:cNvPicPr/>
              <p:nvPr/>
            </p:nvPicPr>
            <p:blipFill>
              <a:blip r:embed="rId12"/>
              <a:stretch>
                <a:fillRect/>
              </a:stretch>
            </p:blipFill>
            <p:spPr>
              <a:xfrm>
                <a:off x="12945020" y="51925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墨迹 26">
                <a:extLst>
                  <a:ext uri="{FF2B5EF4-FFF2-40B4-BE49-F238E27FC236}">
                    <a16:creationId xmlns:a16="http://schemas.microsoft.com/office/drawing/2014/main" id="{F4A6A8A1-EA0C-43DD-99EE-88DB74B7E701}"/>
                  </a:ext>
                </a:extLst>
              </p14:cNvPr>
              <p14:cNvContentPartPr/>
              <p14:nvPr/>
            </p14:nvContentPartPr>
            <p14:xfrm>
              <a:off x="10413380" y="4736747"/>
              <a:ext cx="11880" cy="15480"/>
            </p14:xfrm>
          </p:contentPart>
        </mc:Choice>
        <mc:Fallback xmlns="">
          <p:pic>
            <p:nvPicPr>
              <p:cNvPr id="27" name="墨迹 26">
                <a:extLst>
                  <a:ext uri="{FF2B5EF4-FFF2-40B4-BE49-F238E27FC236}">
                    <a16:creationId xmlns:a16="http://schemas.microsoft.com/office/drawing/2014/main" id="{F4A6A8A1-EA0C-43DD-99EE-88DB74B7E701}"/>
                  </a:ext>
                </a:extLst>
              </p:cNvPr>
              <p:cNvPicPr/>
              <p:nvPr/>
            </p:nvPicPr>
            <p:blipFill>
              <a:blip r:embed="rId18"/>
              <a:stretch>
                <a:fillRect/>
              </a:stretch>
            </p:blipFill>
            <p:spPr>
              <a:xfrm>
                <a:off x="10404645" y="4727747"/>
                <a:ext cx="29001" cy="33120"/>
              </a:xfrm>
              <a:prstGeom prst="rect">
                <a:avLst/>
              </a:prstGeom>
            </p:spPr>
          </p:pic>
        </mc:Fallback>
      </mc:AlternateContent>
      <p:pic>
        <p:nvPicPr>
          <p:cNvPr id="5" name="图片 4">
            <a:extLst>
              <a:ext uri="{FF2B5EF4-FFF2-40B4-BE49-F238E27FC236}">
                <a16:creationId xmlns:a16="http://schemas.microsoft.com/office/drawing/2014/main" id="{0CD25A89-F253-4FB7-9853-F2AA6FF6A24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0600" y="2414691"/>
            <a:ext cx="4531956" cy="2543010"/>
          </a:xfrm>
          <a:prstGeom prst="rect">
            <a:avLst/>
          </a:prstGeom>
        </p:spPr>
      </p:pic>
      <p:pic>
        <p:nvPicPr>
          <p:cNvPr id="15" name="图片 14">
            <a:extLst>
              <a:ext uri="{FF2B5EF4-FFF2-40B4-BE49-F238E27FC236}">
                <a16:creationId xmlns:a16="http://schemas.microsoft.com/office/drawing/2014/main" id="{8A74FBC3-FA39-4DA5-BE49-35A075AD30B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77059" y="2414691"/>
            <a:ext cx="3848201" cy="2786816"/>
          </a:xfrm>
          <a:prstGeom prst="rect">
            <a:avLst/>
          </a:prstGeom>
        </p:spPr>
      </p:pic>
      <p:sp>
        <p:nvSpPr>
          <p:cNvPr id="6" name="矩形 5">
            <a:extLst>
              <a:ext uri="{FF2B5EF4-FFF2-40B4-BE49-F238E27FC236}">
                <a16:creationId xmlns:a16="http://schemas.microsoft.com/office/drawing/2014/main" id="{13248545-75F6-4DB3-BA95-C957F1AE1223}"/>
              </a:ext>
            </a:extLst>
          </p:cNvPr>
          <p:cNvSpPr/>
          <p:nvPr/>
        </p:nvSpPr>
        <p:spPr>
          <a:xfrm>
            <a:off x="6477000" y="1500617"/>
            <a:ext cx="4114800" cy="646331"/>
          </a:xfrm>
          <a:prstGeom prst="rect">
            <a:avLst/>
          </a:prstGeom>
        </p:spPr>
        <p:txBody>
          <a:bodyPr wrap="square">
            <a:spAutoFit/>
          </a:bodyPr>
          <a:lstStyle/>
          <a:p>
            <a:r>
              <a:rPr lang="zh-CN" altLang="en-US" dirty="0"/>
              <a:t>给定一个前馈神经网络，用下面的记号来描述这样网络：</a:t>
            </a:r>
          </a:p>
        </p:txBody>
      </p:sp>
    </p:spTree>
    <p:extLst>
      <p:ext uri="{BB962C8B-B14F-4D97-AF65-F5344CB8AC3E}">
        <p14:creationId xmlns:p14="http://schemas.microsoft.com/office/powerpoint/2010/main" val="288173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信息传递过程</a:t>
            </a:r>
          </a:p>
        </p:txBody>
      </p:sp>
      <p:sp>
        <p:nvSpPr>
          <p:cNvPr id="5" name="内容占位符 4"/>
          <p:cNvSpPr>
            <a:spLocks noGrp="1"/>
          </p:cNvSpPr>
          <p:nvPr>
            <p:ph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8" name="图片 7">
            <a:extLst>
              <a:ext uri="{FF2B5EF4-FFF2-40B4-BE49-F238E27FC236}">
                <a16:creationId xmlns:a16="http://schemas.microsoft.com/office/drawing/2014/main" id="{7245EDA8-072B-4B78-9F7B-888ED3938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303937"/>
            <a:ext cx="2590800" cy="1025837"/>
          </a:xfrm>
          <a:prstGeom prst="rect">
            <a:avLst/>
          </a:prstGeom>
        </p:spPr>
      </p:pic>
      <p:pic>
        <p:nvPicPr>
          <p:cNvPr id="10" name="图片 9">
            <a:extLst>
              <a:ext uri="{FF2B5EF4-FFF2-40B4-BE49-F238E27FC236}">
                <a16:creationId xmlns:a16="http://schemas.microsoft.com/office/drawing/2014/main" id="{2E3F162C-7BB6-4D16-B66D-A07E593AD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5105400"/>
            <a:ext cx="7877165" cy="57118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385B6-D2EB-4D55-8171-B2199C2371BC}"/>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096036C9-A9BE-478E-AAF8-50677D1E1861}"/>
              </a:ext>
            </a:extLst>
          </p:cNvPr>
          <p:cNvSpPr>
            <a:spLocks noGrp="1"/>
          </p:cNvSpPr>
          <p:nvPr>
            <p:ph idx="1"/>
          </p:nvPr>
        </p:nvSpPr>
        <p:spPr/>
        <p:txBody>
          <a:bodyPr/>
          <a:lstStyle/>
          <a:p>
            <a:r>
              <a:rPr lang="zh-CN" altLang="en-US" dirty="0"/>
              <a:t>神经网络</a:t>
            </a:r>
            <a:endParaRPr lang="en-US" altLang="zh-CN" dirty="0"/>
          </a:p>
          <a:p>
            <a:pPr lvl="1"/>
            <a:r>
              <a:rPr lang="zh-CN" altLang="en-US" dirty="0"/>
              <a:t>神经元</a:t>
            </a:r>
            <a:endParaRPr lang="en-US" altLang="zh-CN" dirty="0"/>
          </a:p>
          <a:p>
            <a:pPr lvl="1"/>
            <a:r>
              <a:rPr lang="zh-CN" altLang="en-US" dirty="0"/>
              <a:t>网络结构</a:t>
            </a:r>
            <a:endParaRPr lang="en-US" altLang="zh-CN" dirty="0"/>
          </a:p>
          <a:p>
            <a:r>
              <a:rPr lang="zh-CN" altLang="en-US" dirty="0"/>
              <a:t>前馈神经网络</a:t>
            </a:r>
            <a:endParaRPr lang="en-US" altLang="zh-CN" dirty="0"/>
          </a:p>
          <a:p>
            <a:pPr lvl="1"/>
            <a:r>
              <a:rPr lang="zh-CN" altLang="en-US" dirty="0"/>
              <a:t>参数学习</a:t>
            </a:r>
            <a:endParaRPr lang="en-US" altLang="zh-CN" dirty="0"/>
          </a:p>
          <a:p>
            <a:pPr lvl="1"/>
            <a:r>
              <a:rPr lang="zh-CN" altLang="en-US" dirty="0"/>
              <a:t>计算图与自动微分</a:t>
            </a:r>
            <a:endParaRPr lang="en-US" altLang="zh-CN" dirty="0"/>
          </a:p>
          <a:p>
            <a:pPr lvl="1"/>
            <a:r>
              <a:rPr lang="zh-CN" altLang="en-US" dirty="0"/>
              <a:t>优化问题</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1205211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2667000" y="5012973"/>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778" t="-1728" r="-3611"/>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286000"/>
            <a:ext cx="3271243" cy="707590"/>
          </a:xfrm>
          <a:prstGeom prst="rect">
            <a:avLst/>
          </a:prstGeom>
        </p:spPr>
      </p:pic>
      <p:cxnSp>
        <p:nvCxnSpPr>
          <p:cNvPr id="7" name="直接连接符 6"/>
          <p:cNvCxnSpPr/>
          <p:nvPr/>
        </p:nvCxnSpPr>
        <p:spPr>
          <a:xfrm>
            <a:off x="5404842" y="291739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7081242" y="3755591"/>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5709642" y="291739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24812" y="299359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4169548" y="3755590"/>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4723547" y="303168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18C2E-603F-4021-BF58-FD70A37D5FE7}"/>
              </a:ext>
            </a:extLst>
          </p:cNvPr>
          <p:cNvSpPr>
            <a:spLocks noGrp="1"/>
          </p:cNvSpPr>
          <p:nvPr>
            <p:ph type="ctrTitle"/>
          </p:nvPr>
        </p:nvSpPr>
        <p:spPr/>
        <p:txBody>
          <a:bodyPr/>
          <a:lstStyle/>
          <a:p>
            <a:r>
              <a:rPr lang="zh-CN" altLang="en-US" dirty="0"/>
              <a:t>参数学习</a:t>
            </a:r>
          </a:p>
        </p:txBody>
      </p:sp>
    </p:spTree>
    <p:extLst>
      <p:ext uri="{BB962C8B-B14F-4D97-AF65-F5344CB8AC3E}">
        <p14:creationId xmlns:p14="http://schemas.microsoft.com/office/powerpoint/2010/main" val="1824725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idx="1"/>
          </p:nvPr>
        </p:nvSpPr>
        <p:spPr/>
        <p:txBody>
          <a:bodyPr/>
          <a:lstStyle/>
          <a:p>
            <a:r>
              <a:rPr lang="zh-CN" altLang="en-US" dirty="0"/>
              <a:t>对于多分类问题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函数进行归一化后可以作为每个类的条件概率。</a:t>
            </a:r>
            <a:endParaRPr lang="en-US" altLang="zh-CN" dirty="0"/>
          </a:p>
          <a:p>
            <a:endParaRPr lang="en-US" altLang="zh-CN" dirty="0"/>
          </a:p>
          <a:p>
            <a:endParaRPr lang="en-US" altLang="zh-CN" dirty="0"/>
          </a:p>
          <a:p>
            <a:pPr lvl="1"/>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699" y="2909744"/>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394" y="5174138"/>
            <a:ext cx="2825869" cy="480999"/>
          </a:xfrm>
          <a:prstGeom prst="rect">
            <a:avLst/>
          </a:prstGeom>
        </p:spPr>
      </p:pic>
    </p:spTree>
    <p:extLst>
      <p:ext uri="{BB962C8B-B14F-4D97-AF65-F5344CB8AC3E}">
        <p14:creationId xmlns:p14="http://schemas.microsoft.com/office/powerpoint/2010/main" val="33748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4"/>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0" y="2871478"/>
            <a:ext cx="4789840" cy="832779"/>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8200" y="4442876"/>
            <a:ext cx="3040320" cy="725919"/>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4805" y="534381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1411288" y="2429422"/>
                <a:ext cx="1400487" cy="461665"/>
              </a:xfrm>
              <a:prstGeom prst="rect">
                <a:avLst/>
              </a:prstGeom>
              <a:noFill/>
            </p:spPr>
            <p:txBody>
              <a:bodyPr wrap="square" rtlCol="0">
                <a:spAutoFit/>
              </a:bodyPr>
              <a:lstStyle/>
              <a:p>
                <a:pPr algn="ct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Loss </a:t>
                </a:r>
                <a14:m>
                  <m:oMath xmlns:m="http://schemas.openxmlformats.org/officeDocument/2006/math">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oMath>
                </a14:m>
                <a:endParaRPr lang="zh-TW" altLang="en-US" sz="2400" dirty="0">
                  <a:latin typeface="STIX Two Math" panose="02020603050405020304" pitchFamily="18" charset="0"/>
                  <a:cs typeface="STIX Two Math" panose="02020603050405020304" pitchFamily="18" charset="0"/>
                </a:endParaRPr>
              </a:p>
            </p:txBody>
          </p:sp>
        </mc:Choice>
        <mc:Fallback xmlns="">
          <p:sp>
            <p:nvSpPr>
              <p:cNvPr id="62" name="文字方塊 61"/>
              <p:cNvSpPr txBox="1">
                <a:spLocks noRot="1" noChangeAspect="1" noMove="1" noResize="1" noEditPoints="1" noAdjustHandles="1" noChangeArrowheads="1" noChangeShapeType="1" noTextEdit="1"/>
              </p:cNvSpPr>
              <p:nvPr/>
            </p:nvSpPr>
            <p:spPr>
              <a:xfrm>
                <a:off x="1411288" y="2429422"/>
                <a:ext cx="1400487" cy="461665"/>
              </a:xfrm>
              <a:prstGeom prst="rect">
                <a:avLst/>
              </a:prstGeom>
              <a:blipFill>
                <a:blip r:embed="rId7"/>
                <a:stretch>
                  <a:fillRect t="-4000" b="-37333"/>
                </a:stretch>
              </a:blipFill>
            </p:spPr>
            <p:txBody>
              <a:bodyPr/>
              <a:lstStyle/>
              <a:p>
                <a:r>
                  <a:rPr lang="zh-CN" altLang="en-US">
                    <a:noFill/>
                  </a:rPr>
                  <a:t> </a:t>
                </a:r>
              </a:p>
            </p:txBody>
          </p:sp>
        </mc:Fallback>
      </mc:AlternateContent>
      <p:cxnSp>
        <p:nvCxnSpPr>
          <p:cNvPr id="28" name="直線單箭頭接點 27"/>
          <p:cNvCxnSpPr/>
          <p:nvPr/>
        </p:nvCxnSpPr>
        <p:spPr>
          <a:xfrm>
            <a:off x="2050852" y="5755026"/>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ext uri="{D42A27DB-BD31-4B8C-83A1-F6EECF244321}">
                <p14:modId xmlns:p14="http://schemas.microsoft.com/office/powerpoint/2010/main" val="2562180536"/>
              </p:ext>
            </p:extLst>
          </p:nvPr>
        </p:nvGraphicFramePr>
        <p:xfrm>
          <a:off x="9814383" y="5787884"/>
          <a:ext cx="327025" cy="298450"/>
        </p:xfrm>
        <a:graphic>
          <a:graphicData uri="http://schemas.openxmlformats.org/presentationml/2006/ole">
            <mc:AlternateContent xmlns:mc="http://schemas.openxmlformats.org/markup-compatibility/2006">
              <mc:Choice xmlns:v="urn:schemas-microsoft-com:vml" Requires="v">
                <p:oleObj spid="_x0000_s1235" name="方程式" r:id="rId8" imgW="152280" imgH="139680" progId="Equation.3">
                  <p:embed/>
                </p:oleObj>
              </mc:Choice>
              <mc:Fallback>
                <p:oleObj name="方程式" r:id="rId8" imgW="152280" imgH="139680" progId="Equation.3">
                  <p:embed/>
                  <p:pic>
                    <p:nvPicPr>
                      <p:cNvPr id="29" name="Object 12"/>
                      <p:cNvPicPr>
                        <a:picLocks noChangeAspect="1" noChangeArrowheads="1"/>
                      </p:cNvPicPr>
                      <p:nvPr/>
                    </p:nvPicPr>
                    <p:blipFill>
                      <a:blip r:embed="rId9"/>
                      <a:srcRect/>
                      <a:stretch>
                        <a:fillRect/>
                      </a:stretch>
                    </p:blipFill>
                    <p:spPr bwMode="auto">
                      <a:xfrm>
                        <a:off x="9814383" y="5787884"/>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2863907" y="2201391"/>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3354778" y="1666505"/>
                <a:ext cx="5203253" cy="1569660"/>
              </a:xfrm>
              <a:prstGeom prst="rect">
                <a:avLst/>
              </a:prstGeom>
              <a:noFill/>
            </p:spPr>
            <p:txBody>
              <a:bodyPr wrap="square" rtlCol="0">
                <a:spAutoFit/>
              </a:bodyPr>
              <a:lstStyle/>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初始化</a:t>
                </a:r>
                <a:r>
                  <a:rPr lang="en-US" altLang="zh-CN" sz="2400" dirty="0">
                    <a:latin typeface="STIX Two Math" panose="02020603050405020304" pitchFamily="18" charset="0"/>
                    <a:ea typeface="STIX Two Math" panose="02020603050405020304" pitchFamily="18" charset="0"/>
                    <a:cs typeface="STIX Two Math" panose="02020603050405020304" pitchFamily="18" charset="0"/>
                  </a:rPr>
                  <a:t>w</a:t>
                </a:r>
              </a:p>
              <a:p>
                <a:pPr marL="457200" indent="-457200">
                  <a:buFont typeface="+mj-lt"/>
                  <a:buAutoNum type="arabicPeriod"/>
                </a:pPr>
                <a:r>
                  <a:rPr lang="zh-CN" altLang="en-US" sz="2400" dirty="0">
                    <a:latin typeface="STIX Two Math" panose="02020603050405020304" pitchFamily="18" charset="0"/>
                    <a:cs typeface="STIX Two Math" panose="02020603050405020304" pitchFamily="18" charset="0"/>
                  </a:rPr>
                  <a:t>重复</a:t>
                </a:r>
                <a:endParaRPr lang="en-US" altLang="zh-CN" sz="2400" dirty="0">
                  <a:latin typeface="STIX Two Math" panose="02020603050405020304" pitchFamily="18" charset="0"/>
                  <a:ea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计算梯度</a:t>
                </a:r>
                <a:r>
                  <a:rPr lang="en-US" altLang="zh-TW" sz="2400" dirty="0">
                    <a:latin typeface="STIX Two Math" panose="02020603050405020304" pitchFamily="18" charset="0"/>
                    <a:ea typeface="STIX Two Math" panose="02020603050405020304" pitchFamily="18" charset="0"/>
                    <a:cs typeface="STIX Two Math" panose="02020603050405020304" pitchFamily="18" charset="0"/>
                  </a:rPr>
                  <a:t> </a:t>
                </a:r>
                <a14:m>
                  <m:oMath xmlns:m="http://schemas.openxmlformats.org/officeDocument/2006/math">
                    <m:f>
                      <m:fPr>
                        <m:type m:val="lin"/>
                        <m:ctrlPr>
                          <a:rPr lang="en-US" altLang="zh-TW" sz="2400" i="1">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smtClean="0">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a:p>
                <a:pPr marL="914400" lvl="1" indent="-457200">
                  <a:buFont typeface="+mj-lt"/>
                  <a:buAutoNum type="arabicPeriod"/>
                </a:pPr>
                <a:r>
                  <a:rPr lang="zh-CN" altLang="en-US" sz="2400" dirty="0">
                    <a:latin typeface="STIX Two Math" panose="02020603050405020304" pitchFamily="18" charset="0"/>
                    <a:cs typeface="STIX Two Math" panose="02020603050405020304" pitchFamily="18" charset="0"/>
                  </a:rPr>
                  <a:t>更新参数</a:t>
                </a:r>
                <a14:m>
                  <m:oMath xmlns:m="http://schemas.openxmlformats.org/officeDocument/2006/math">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CN" sz="2400" i="1">
                        <a:latin typeface="STIX Two Math" panose="02020603050405020304" pitchFamily="18" charset="0"/>
                        <a:ea typeface="STIX Two Math" panose="02020603050405020304" pitchFamily="18" charset="0"/>
                        <a:cs typeface="STIX Two Math" panose="02020603050405020304" pitchFamily="18" charset="0"/>
                      </a:rPr>
                      <m:t>𝛼</m:t>
                    </m:r>
                    <m:f>
                      <m:fPr>
                        <m:type m:val="lin"/>
                        <m:ctrlPr>
                          <a:rPr lang="en-US" altLang="zh-TW" sz="2400" i="1">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Cambria Math" panose="02040503050406030204" pitchFamily="18" charset="0"/>
                            <a:ea typeface="Cambria Math" panose="02040503050406030204" pitchFamily="18" charset="0"/>
                            <a:cs typeface="STIX Two Math" panose="02020603050405020304" pitchFamily="18" charset="0"/>
                          </a:rPr>
                          <m:t>ℒ</m:t>
                        </m:r>
                      </m:num>
                      <m:den>
                        <m:r>
                          <a:rPr lang="en-US" altLang="zh-TW" sz="2400" i="1">
                            <a:latin typeface="STIX Two Math" panose="02020603050405020304" pitchFamily="18" charset="0"/>
                            <a:ea typeface="STIX Two Math" panose="02020603050405020304" pitchFamily="18" charset="0"/>
                            <a:cs typeface="STIX Two Math" panose="02020603050405020304" pitchFamily="18" charset="0"/>
                          </a:rPr>
                          <m:t>𝜕</m:t>
                        </m:r>
                        <m:r>
                          <a:rPr lang="en-US" altLang="zh-TW" sz="2400" i="1">
                            <a:latin typeface="STIX Two Math" panose="02020603050405020304" pitchFamily="18" charset="0"/>
                            <a:ea typeface="STIX Two Math" panose="02020603050405020304" pitchFamily="18" charset="0"/>
                            <a:cs typeface="STIX Two Math" panose="02020603050405020304" pitchFamily="18" charset="0"/>
                          </a:rPr>
                          <m:t>𝑤</m:t>
                        </m:r>
                      </m:den>
                    </m:f>
                  </m:oMath>
                </a14:m>
                <a:endParaRPr lang="zh-TW" altLang="en-US" sz="2400" dirty="0">
                  <a:latin typeface="STIX Two Math" panose="02020603050405020304" pitchFamily="18" charset="0"/>
                  <a:cs typeface="STIX Two Math" panose="02020603050405020304" pitchFamily="18" charset="0"/>
                </a:endParaRPr>
              </a:p>
            </p:txBody>
          </p:sp>
        </mc:Choice>
        <mc:Fallback xmlns="">
          <p:sp>
            <p:nvSpPr>
              <p:cNvPr id="35" name="文字方塊 34"/>
              <p:cNvSpPr txBox="1">
                <a:spLocks noRot="1" noChangeAspect="1" noMove="1" noResize="1" noEditPoints="1" noAdjustHandles="1" noChangeArrowheads="1" noChangeShapeType="1" noTextEdit="1"/>
              </p:cNvSpPr>
              <p:nvPr/>
            </p:nvSpPr>
            <p:spPr>
              <a:xfrm>
                <a:off x="3354778" y="1666505"/>
                <a:ext cx="5203253" cy="1569660"/>
              </a:xfrm>
              <a:prstGeom prst="rect">
                <a:avLst/>
              </a:prstGeom>
              <a:blipFill>
                <a:blip r:embed="rId10"/>
                <a:stretch>
                  <a:fillRect l="-9719" t="-43798" b="-58915"/>
                </a:stretch>
              </a:blipFill>
            </p:spPr>
            <p:txBody>
              <a:bodyPr/>
              <a:lstStyle/>
              <a:p>
                <a:r>
                  <a:rPr lang="zh-CN" altLang="en-US">
                    <a:noFill/>
                  </a:rPr>
                  <a:t> </a:t>
                </a:r>
              </a:p>
            </p:txBody>
          </p:sp>
        </mc:Fallback>
      </mc:AlternateContent>
      <p:sp>
        <p:nvSpPr>
          <p:cNvPr id="55" name="手繪多邊形 54"/>
          <p:cNvSpPr/>
          <p:nvPr/>
        </p:nvSpPr>
        <p:spPr>
          <a:xfrm>
            <a:off x="2518530" y="2112336"/>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3449063" y="559005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71" name="直線接點 70"/>
          <p:cNvCxnSpPr/>
          <p:nvPr/>
        </p:nvCxnSpPr>
        <p:spPr>
          <a:xfrm>
            <a:off x="3495466" y="4210936"/>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795970" y="3580784"/>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5059535" y="564786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sp>
        <p:nvSpPr>
          <p:cNvPr id="5" name="左大括弧 4"/>
          <p:cNvSpPr/>
          <p:nvPr/>
        </p:nvSpPr>
        <p:spPr>
          <a:xfrm rot="5400000">
            <a:off x="4170903" y="4668549"/>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6" name="直線接點 35"/>
          <p:cNvCxnSpPr/>
          <p:nvPr/>
        </p:nvCxnSpPr>
        <p:spPr>
          <a:xfrm>
            <a:off x="5155433" y="4767095"/>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4509633" y="4658798"/>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6119042" y="562854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2" name="直線接點 31"/>
          <p:cNvCxnSpPr/>
          <p:nvPr/>
        </p:nvCxnSpPr>
        <p:spPr>
          <a:xfrm>
            <a:off x="6248400" y="4897549"/>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5512570" y="5004162"/>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6927003" y="1586935"/>
                <a:ext cx="2816156" cy="529312"/>
              </a:xfrm>
              <a:prstGeom prst="rect">
                <a:avLst/>
              </a:prstGeom>
            </p:spPr>
            <p:txBody>
              <a:bodyPr wrap="none">
                <a:spAutoFit/>
              </a:bodyPr>
              <a:lstStyle/>
              <a:p>
                <a:r>
                  <a:rPr lang="zh-CN" altLang="en-US" dirty="0">
                    <a:solidFill>
                      <a:srgbClr val="FF0000"/>
                    </a:solidFill>
                    <a:latin typeface="STIX Two Math" panose="02020603050405020304" pitchFamily="18" charset="0"/>
                    <a:cs typeface="STIX Two Math" panose="02020603050405020304" pitchFamily="18" charset="0"/>
                  </a:rPr>
                  <a:t>梯度：</a:t>
                </a:r>
                <a14:m>
                  <m:oMath xmlns:m="http://schemas.openxmlformats.org/officeDocument/2006/math">
                    <m:f>
                      <m:fPr>
                        <m:ctrlPr>
                          <a:rPr lang="en-US" altLang="zh-CN"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CN"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CN"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CN"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CN"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num>
                      <m:den>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 </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den>
                    </m:f>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func>
                      <m:funcPr>
                        <m:ctrlPr>
                          <a:rPr lang="en-US" altLang="zh-TW"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uncPr>
                      <m:fName>
                        <m:limLow>
                          <m:limLowPr>
                            <m:ctrlPr>
                              <a:rPr lang="en-US" altLang="zh-TW"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limLowPr>
                          <m:e>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𝑙𝑖𝑚</m:t>
                            </m:r>
                          </m:e>
                          <m:lim>
                            <m:r>
                              <a:rPr lang="el-GR"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TW" b="0" i="1" smtClean="0">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→0</m:t>
                            </m:r>
                          </m:lim>
                        </m:limLow>
                      </m:fName>
                      <m:e>
                        <m:f>
                          <m:fPr>
                            <m:ctrlPr>
                              <a:rPr lang="en-US" altLang="zh-TW" i="1">
                                <a:solidFill>
                                  <a:srgbClr val="FF0000"/>
                                </a:solidFill>
                                <a:latin typeface="Cambria Math" panose="02040503050406030204" pitchFamily="18" charset="0"/>
                                <a:ea typeface="STIX Two Math" panose="02020603050405020304" pitchFamily="18" charset="0"/>
                                <a:cs typeface="STIX Two Math" panose="02020603050405020304" pitchFamily="18" charset="0"/>
                              </a:rPr>
                            </m:ctrlPr>
                          </m:fPr>
                          <m:num>
                            <m:r>
                              <a:rPr lang="en-US" altLang="zh-TW" b="0" i="1" smtClean="0">
                                <a:solidFill>
                                  <a:srgbClr val="FF0000"/>
                                </a:solidFill>
                                <a:latin typeface="Cambria Math" panose="02040503050406030204" pitchFamily="18" charset="0"/>
                                <a:ea typeface="STIX Two Math" panose="02020603050405020304" pitchFamily="18" charset="0"/>
                                <a:cs typeface="STIX Two Math" panose="02020603050405020304" pitchFamily="18" charset="0"/>
                              </a:rPr>
                              <m:t>𝑓</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r>
                              <a:rPr lang="el-GR"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m:t>
                            </m:r>
                          </m:num>
                          <m:den>
                            <m:r>
                              <a:rPr lang="el-GR"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𝛥</m:t>
                            </m:r>
                            <m:r>
                              <a:rPr lang="en-US" altLang="zh-TW" b="0" i="1">
                                <a:solidFill>
                                  <a:srgbClr val="FF0000"/>
                                </a:solidFill>
                                <a:latin typeface="STIX Two Math" panose="02020603050405020304" pitchFamily="18" charset="0"/>
                                <a:ea typeface="STIX Two Math" panose="02020603050405020304" pitchFamily="18" charset="0"/>
                                <a:cs typeface="STIX Two Math" panose="02020603050405020304" pitchFamily="18" charset="0"/>
                              </a:rPr>
                              <m:t>𝑤</m:t>
                            </m:r>
                          </m:den>
                        </m:f>
                      </m:e>
                    </m:func>
                  </m:oMath>
                </a14:m>
                <a:endParaRPr lang="zh-CN" altLang="en-US" i="1" dirty="0">
                  <a:solidFill>
                    <a:srgbClr val="FF0000"/>
                  </a:solidFill>
                  <a:latin typeface="STIX Two Math" panose="02020603050405020304" pitchFamily="18" charset="0"/>
                  <a:cs typeface="STIX Two Math"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6927003" y="1586935"/>
                <a:ext cx="2816156" cy="529312"/>
              </a:xfrm>
              <a:prstGeom prst="rect">
                <a:avLst/>
              </a:prstGeom>
              <a:blipFill>
                <a:blip r:embed="rId11"/>
                <a:stretch>
                  <a:fillRect l="-1732" b="-3448"/>
                </a:stretch>
              </a:blipFill>
            </p:spPr>
            <p:txBody>
              <a:bodyPr/>
              <a:lstStyle/>
              <a:p>
                <a:r>
                  <a:rPr lang="zh-CN" altLang="en-US">
                    <a:noFill/>
                  </a:rPr>
                  <a:t> </a:t>
                </a:r>
              </a:p>
            </p:txBody>
          </p:sp>
        </mc:Fallback>
      </mc:AlternateContent>
      <p:sp>
        <p:nvSpPr>
          <p:cNvPr id="23" name="左大括弧 38"/>
          <p:cNvSpPr/>
          <p:nvPr/>
        </p:nvSpPr>
        <p:spPr>
          <a:xfrm rot="5400000">
            <a:off x="6746319" y="4957544"/>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33" name="直線接點 31"/>
          <p:cNvCxnSpPr/>
          <p:nvPr/>
        </p:nvCxnSpPr>
        <p:spPr>
          <a:xfrm>
            <a:off x="7543800" y="5549115"/>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7400500" y="5685953"/>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STIX Two Math" panose="02020603050405020304" pitchFamily="18" charset="0"/>
              <a:cs typeface="STIX Two Math" panose="02020603050405020304" pitchFamily="18" charset="0"/>
            </a:endParaRPr>
          </a:p>
        </p:txBody>
      </p:sp>
      <p:cxnSp>
        <p:nvCxnSpPr>
          <p:cNvPr id="40" name="直線接點 23"/>
          <p:cNvCxnSpPr/>
          <p:nvPr/>
        </p:nvCxnSpPr>
        <p:spPr>
          <a:xfrm>
            <a:off x="5573080" y="4515757"/>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AD7792C-A243-471D-9F34-CB1B0A59F01B}"/>
              </a:ext>
            </a:extLst>
          </p:cNvPr>
          <p:cNvSpPr/>
          <p:nvPr/>
        </p:nvSpPr>
        <p:spPr>
          <a:xfrm>
            <a:off x="9587410" y="5951692"/>
            <a:ext cx="1107996" cy="369332"/>
          </a:xfrm>
          <a:prstGeom prst="rect">
            <a:avLst/>
          </a:prstGeom>
        </p:spPr>
        <p:txBody>
          <a:bodyPr wrap="none">
            <a:spAutoFit/>
          </a:bodyPr>
          <a:lstStyle/>
          <a:p>
            <a:r>
              <a:rPr lang="zh-CN" altLang="en-US" dirty="0">
                <a:latin typeface="STIX Two Math" panose="02020603050405020304" pitchFamily="18" charset="0"/>
                <a:cs typeface="STIX Two Math" panose="02020603050405020304" pitchFamily="18" charset="0"/>
              </a:rPr>
              <a:t>网络参数</a:t>
            </a:r>
            <a:endParaRPr lang="zh-CN" altLang="en-US" dirty="0"/>
          </a:p>
        </p:txBody>
      </p:sp>
    </p:spTree>
    <p:custDataLst>
      <p:tags r:id="rId2"/>
    </p:custDataLst>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mc:Choice xmlns:a14="http://schemas.microsoft.com/office/drawing/2010/main" Requires="a14">
          <p:sp>
            <p:nvSpPr>
              <p:cNvPr id="4" name="文本框 3"/>
              <p:cNvSpPr txBox="1"/>
              <p:nvPr/>
            </p:nvSpPr>
            <p:spPr>
              <a:xfrm flipH="1">
                <a:off x="2209800" y="2057400"/>
                <a:ext cx="7922741" cy="677045"/>
              </a:xfrm>
              <a:prstGeom prst="rect">
                <a:avLst/>
              </a:prstGeom>
              <a:noFill/>
            </p:spPr>
            <p:txBody>
              <a:bodyPr wrap="square" rtlCol="0">
                <a:spAutoFit/>
              </a:bodyPr>
              <a:lstStyle/>
              <a:p>
                <a:pPr algn="ct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𝑦</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𝑦</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flipH="1">
                <a:off x="2209800" y="2057400"/>
                <a:ext cx="7922741" cy="677045"/>
              </a:xfrm>
              <a:prstGeom prst="rect">
                <a:avLst/>
              </a:prstGeom>
              <a:blipFill>
                <a:blip r:embed="rId3"/>
                <a:stretch>
                  <a:fillRect t="-900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2A7D9-9485-4DEC-B5B0-9FA3898B8327}"/>
              </a:ext>
            </a:extLst>
          </p:cNvPr>
          <p:cNvSpPr>
            <a:spLocks noGrp="1"/>
          </p:cNvSpPr>
          <p:nvPr>
            <p:ph type="title"/>
          </p:nvPr>
        </p:nvSpPr>
        <p:spPr/>
        <p:txBody>
          <a:bodyPr/>
          <a:lstStyle/>
          <a:p>
            <a:r>
              <a:rPr lang="zh-CN" altLang="en-US" dirty="0"/>
              <a:t>矩阵微积分</a:t>
            </a:r>
          </a:p>
        </p:txBody>
      </p:sp>
      <p:sp>
        <p:nvSpPr>
          <p:cNvPr id="3" name="内容占位符 2">
            <a:extLst>
              <a:ext uri="{FF2B5EF4-FFF2-40B4-BE49-F238E27FC236}">
                <a16:creationId xmlns:a16="http://schemas.microsoft.com/office/drawing/2014/main" id="{93AF135C-8460-4F7B-97C2-1FF773FE217A}"/>
              </a:ext>
            </a:extLst>
          </p:cNvPr>
          <p:cNvSpPr>
            <a:spLocks noGrp="1"/>
          </p:cNvSpPr>
          <p:nvPr>
            <p:ph idx="1"/>
          </p:nvPr>
        </p:nvSpPr>
        <p:spPr/>
        <p:txBody>
          <a:bodyPr/>
          <a:lstStyle/>
          <a:p>
            <a:r>
              <a:rPr lang="zh-CN" altLang="en-US" dirty="0"/>
              <a:t>矩阵微积分（</a:t>
            </a:r>
            <a:r>
              <a:rPr lang="en-US" altLang="zh-CN" dirty="0"/>
              <a:t>Matrix Calculus</a:t>
            </a:r>
            <a:r>
              <a:rPr lang="zh-CN" altLang="en-US" dirty="0"/>
              <a:t>）是多元微积分的一种表达方式，即使用矩阵和向量来表示因变量每个成分关于自变量每个成分的偏导数。</a:t>
            </a:r>
            <a:endParaRPr lang="en-US" altLang="zh-CN" dirty="0"/>
          </a:p>
          <a:p>
            <a:r>
              <a:rPr lang="zh-CN" altLang="en-US" dirty="0"/>
              <a:t>分母布局</a:t>
            </a:r>
            <a:endParaRPr lang="en-US" altLang="zh-CN" dirty="0"/>
          </a:p>
          <a:p>
            <a:pPr lvl="1"/>
            <a:r>
              <a:rPr lang="zh-CN" altLang="en-US" dirty="0"/>
              <a:t>标量关于向量的偏导数</a:t>
            </a:r>
            <a:endParaRPr lang="en-US" altLang="zh-CN" dirty="0"/>
          </a:p>
          <a:p>
            <a:pPr lvl="1"/>
            <a:endParaRPr lang="en-US" altLang="zh-CN" dirty="0"/>
          </a:p>
          <a:p>
            <a:pPr lvl="1"/>
            <a:endParaRPr lang="en-US" altLang="zh-CN" dirty="0"/>
          </a:p>
          <a:p>
            <a:pPr lvl="1"/>
            <a:r>
              <a:rPr lang="zh-CN" altLang="en-US" dirty="0"/>
              <a:t>向量关于向量的偏导数</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5" name="图片 4">
            <a:extLst>
              <a:ext uri="{FF2B5EF4-FFF2-40B4-BE49-F238E27FC236}">
                <a16:creationId xmlns:a16="http://schemas.microsoft.com/office/drawing/2014/main" id="{7C1E51F3-A5DE-441E-93A3-6275C63BF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810000"/>
            <a:ext cx="1943151" cy="549743"/>
          </a:xfrm>
          <a:prstGeom prst="rect">
            <a:avLst/>
          </a:prstGeom>
        </p:spPr>
      </p:pic>
      <p:pic>
        <p:nvPicPr>
          <p:cNvPr id="7" name="图片 6">
            <a:extLst>
              <a:ext uri="{FF2B5EF4-FFF2-40B4-BE49-F238E27FC236}">
                <a16:creationId xmlns:a16="http://schemas.microsoft.com/office/drawing/2014/main" id="{D2C6ACA0-FD0C-4600-9F0D-D3300E74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4942096"/>
            <a:ext cx="3146054" cy="1393408"/>
          </a:xfrm>
          <a:prstGeom prst="rect">
            <a:avLst/>
          </a:prstGeom>
        </p:spPr>
      </p:pic>
    </p:spTree>
    <p:extLst>
      <p:ext uri="{BB962C8B-B14F-4D97-AF65-F5344CB8AC3E}">
        <p14:creationId xmlns:p14="http://schemas.microsoft.com/office/powerpoint/2010/main" val="2333086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4EF68-1D9A-45B1-8EF8-357A291E63EC}"/>
              </a:ext>
            </a:extLst>
          </p:cNvPr>
          <p:cNvSpPr>
            <a:spLocks noGrp="1"/>
          </p:cNvSpPr>
          <p:nvPr>
            <p:ph type="title"/>
          </p:nvPr>
        </p:nvSpPr>
        <p:spPr/>
        <p:txBody>
          <a:bodyPr/>
          <a:lstStyle/>
          <a:p>
            <a:r>
              <a:rPr lang="zh-CN" altLang="en-US" dirty="0"/>
              <a:t>链式法则</a:t>
            </a:r>
          </a:p>
        </p:txBody>
      </p:sp>
      <p:sp>
        <p:nvSpPr>
          <p:cNvPr id="3" name="内容占位符 2">
            <a:extLst>
              <a:ext uri="{FF2B5EF4-FFF2-40B4-BE49-F238E27FC236}">
                <a16:creationId xmlns:a16="http://schemas.microsoft.com/office/drawing/2014/main" id="{11299042-2D5C-40A1-84D1-9B9B344C2BB6}"/>
              </a:ext>
            </a:extLst>
          </p:cNvPr>
          <p:cNvSpPr>
            <a:spLocks noGrp="1"/>
          </p:cNvSpPr>
          <p:nvPr>
            <p:ph idx="1"/>
          </p:nvPr>
        </p:nvSpPr>
        <p:spPr/>
        <p:txBody>
          <a:bodyPr/>
          <a:lstStyle/>
          <a:p>
            <a:r>
              <a:rPr lang="zh-CN" altLang="en-US" dirty="0"/>
              <a:t>链式法则（</a:t>
            </a:r>
            <a:r>
              <a:rPr lang="en-US" altLang="zh-CN" dirty="0"/>
              <a:t>Chain Rule</a:t>
            </a:r>
            <a:r>
              <a:rPr lang="zh-CN" altLang="en-US" dirty="0"/>
              <a:t>）是在微积分中求复合函数导数的一种常用方法。</a:t>
            </a:r>
          </a:p>
        </p:txBody>
      </p:sp>
      <p:pic>
        <p:nvPicPr>
          <p:cNvPr id="5" name="图片 4">
            <a:extLst>
              <a:ext uri="{FF2B5EF4-FFF2-40B4-BE49-F238E27FC236}">
                <a16:creationId xmlns:a16="http://schemas.microsoft.com/office/drawing/2014/main" id="{EAFCD164-26E6-4520-BE21-E975FC5EE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73" y="2362200"/>
            <a:ext cx="4160827" cy="1064266"/>
          </a:xfrm>
          <a:prstGeom prst="rect">
            <a:avLst/>
          </a:prstGeom>
        </p:spPr>
      </p:pic>
      <p:pic>
        <p:nvPicPr>
          <p:cNvPr id="7" name="图片 6">
            <a:extLst>
              <a:ext uri="{FF2B5EF4-FFF2-40B4-BE49-F238E27FC236}">
                <a16:creationId xmlns:a16="http://schemas.microsoft.com/office/drawing/2014/main" id="{A9682330-F571-44BE-AFE6-A12D31CA4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573" y="3688080"/>
            <a:ext cx="4915029" cy="2569096"/>
          </a:xfrm>
          <a:prstGeom prst="rect">
            <a:avLst/>
          </a:prstGeom>
        </p:spPr>
      </p:pic>
    </p:spTree>
    <p:extLst>
      <p:ext uri="{BB962C8B-B14F-4D97-AF65-F5344CB8AC3E}">
        <p14:creationId xmlns:p14="http://schemas.microsoft.com/office/powerpoint/2010/main" val="195552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09F92-8DE2-48CF-9503-E28A23C0D5A6}"/>
              </a:ext>
            </a:extLst>
          </p:cNvPr>
          <p:cNvSpPr>
            <a:spLocks noGrp="1"/>
          </p:cNvSpPr>
          <p:nvPr>
            <p:ph type="ctrTitle"/>
          </p:nvPr>
        </p:nvSpPr>
        <p:spPr/>
        <p:txBody>
          <a:bodyPr/>
          <a:lstStyle/>
          <a:p>
            <a:r>
              <a:rPr lang="zh-CN" altLang="en-US" dirty="0"/>
              <a:t>神经网络</a:t>
            </a:r>
          </a:p>
        </p:txBody>
      </p:sp>
    </p:spTree>
    <p:extLst>
      <p:ext uri="{BB962C8B-B14F-4D97-AF65-F5344CB8AC3E}">
        <p14:creationId xmlns:p14="http://schemas.microsoft.com/office/powerpoint/2010/main" val="3468451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22697552-09BC-45D8-9103-295A7622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2626754"/>
            <a:ext cx="2981579" cy="1604493"/>
          </a:xfrm>
          <a:prstGeom prst="rect">
            <a:avLst/>
          </a:prstGeom>
        </p:spPr>
      </p:pic>
      <p:pic>
        <p:nvPicPr>
          <p:cNvPr id="6" name="图片 5">
            <a:extLst>
              <a:ext uri="{FF2B5EF4-FFF2-40B4-BE49-F238E27FC236}">
                <a16:creationId xmlns:a16="http://schemas.microsoft.com/office/drawing/2014/main" id="{4BC1C0EA-DADD-4843-97A5-7E93C4948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23676"/>
            <a:ext cx="4199022" cy="2459427"/>
          </a:xfrm>
          <a:prstGeom prst="rect">
            <a:avLst/>
          </a:prstGeom>
        </p:spPr>
      </p:pic>
      <p:cxnSp>
        <p:nvCxnSpPr>
          <p:cNvPr id="8" name="直接箭头连接符 7">
            <a:extLst>
              <a:ext uri="{FF2B5EF4-FFF2-40B4-BE49-F238E27FC236}">
                <a16:creationId xmlns:a16="http://schemas.microsoft.com/office/drawing/2014/main" id="{3A7B0FB5-4BB1-4C10-8322-8961E0B1F4F6}"/>
              </a:ext>
            </a:extLst>
          </p:cNvPr>
          <p:cNvCxnSpPr>
            <a:cxnSpLocks/>
          </p:cNvCxnSpPr>
          <p:nvPr/>
        </p:nvCxnSpPr>
        <p:spPr>
          <a:xfrm flipV="1">
            <a:off x="3886200" y="1411923"/>
            <a:ext cx="2057400" cy="12148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直接箭头连接符 8">
            <a:extLst>
              <a:ext uri="{FF2B5EF4-FFF2-40B4-BE49-F238E27FC236}">
                <a16:creationId xmlns:a16="http://schemas.microsoft.com/office/drawing/2014/main" id="{7452BA96-F3F6-47D9-AD76-96A2A7E8F916}"/>
              </a:ext>
            </a:extLst>
          </p:cNvPr>
          <p:cNvCxnSpPr>
            <a:cxnSpLocks/>
          </p:cNvCxnSpPr>
          <p:nvPr/>
        </p:nvCxnSpPr>
        <p:spPr>
          <a:xfrm>
            <a:off x="3810000" y="4343399"/>
            <a:ext cx="1676400" cy="1223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3" name="图片 12">
            <a:extLst>
              <a:ext uri="{FF2B5EF4-FFF2-40B4-BE49-F238E27FC236}">
                <a16:creationId xmlns:a16="http://schemas.microsoft.com/office/drawing/2014/main" id="{CE0D4854-2052-47EF-9D70-1C06A704B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896" y="5257910"/>
            <a:ext cx="3327933" cy="831984"/>
          </a:xfrm>
          <a:prstGeom prst="rect">
            <a:avLst/>
          </a:prstGeom>
        </p:spPr>
      </p:pic>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6464" y="3733801"/>
            <a:ext cx="3812796" cy="831983"/>
          </a:xfrm>
          <a:prstGeom prst="rect">
            <a:avLst/>
          </a:prstGeom>
        </p:spPr>
      </p:pic>
      <p:pic>
        <p:nvPicPr>
          <p:cNvPr id="20" name="图片 19">
            <a:extLst>
              <a:ext uri="{FF2B5EF4-FFF2-40B4-BE49-F238E27FC236}">
                <a16:creationId xmlns:a16="http://schemas.microsoft.com/office/drawing/2014/main" id="{AB3E0056-D445-4B90-9457-4113B6480C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01" y="1254289"/>
            <a:ext cx="3242499" cy="599100"/>
          </a:xfrm>
          <a:prstGeom prst="rect">
            <a:avLst/>
          </a:prstGeom>
          <a:ln>
            <a:solidFill>
              <a:srgbClr val="FF0000"/>
            </a:solidFill>
          </a:ln>
        </p:spPr>
      </p:pic>
      <p:cxnSp>
        <p:nvCxnSpPr>
          <p:cNvPr id="22" name="直接箭头连接符 21">
            <a:extLst>
              <a:ext uri="{FF2B5EF4-FFF2-40B4-BE49-F238E27FC236}">
                <a16:creationId xmlns:a16="http://schemas.microsoft.com/office/drawing/2014/main" id="{E0CA07F2-9B1E-45CC-9644-4CEE5947EEAE}"/>
              </a:ext>
            </a:extLst>
          </p:cNvPr>
          <p:cNvCxnSpPr>
            <a:stCxn id="4" idx="3"/>
          </p:cNvCxnSpPr>
          <p:nvPr/>
        </p:nvCxnSpPr>
        <p:spPr>
          <a:xfrm>
            <a:off x="5115180" y="3429000"/>
            <a:ext cx="980821"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文本框 2">
            <a:extLst>
              <a:ext uri="{FF2B5EF4-FFF2-40B4-BE49-F238E27FC236}">
                <a16:creationId xmlns:a16="http://schemas.microsoft.com/office/drawing/2014/main" id="{AC831AE6-B8F3-4C57-B60B-42EBFBF6EB8B}"/>
              </a:ext>
            </a:extLst>
          </p:cNvPr>
          <p:cNvSpPr txBox="1"/>
          <p:nvPr/>
        </p:nvSpPr>
        <p:spPr>
          <a:xfrm>
            <a:off x="10151962" y="3965126"/>
            <a:ext cx="877163" cy="369332"/>
          </a:xfrm>
          <a:prstGeom prst="rect">
            <a:avLst/>
          </a:prstGeom>
          <a:noFill/>
        </p:spPr>
        <p:txBody>
          <a:bodyPr wrap="none" rtlCol="0">
            <a:spAutoFit/>
          </a:bodyPr>
          <a:lstStyle/>
          <a:p>
            <a:r>
              <a:rPr lang="zh-CN" altLang="en-US" dirty="0">
                <a:solidFill>
                  <a:srgbClr val="FF0000"/>
                </a:solidFill>
              </a:rPr>
              <a:t>误差项</a:t>
            </a:r>
          </a:p>
        </p:txBody>
      </p:sp>
    </p:spTree>
    <p:extLst>
      <p:ext uri="{BB962C8B-B14F-4D97-AF65-F5344CB8AC3E}">
        <p14:creationId xmlns:p14="http://schemas.microsoft.com/office/powerpoint/2010/main" val="83464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322A38A1-E6D2-406C-9379-DF865F3CA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900" y="3539013"/>
            <a:ext cx="4803396" cy="2598704"/>
          </a:xfrm>
          <a:prstGeom prst="rect">
            <a:avLst/>
          </a:prstGeom>
        </p:spPr>
      </p:pic>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计算</a:t>
            </a:r>
          </a:p>
        </p:txBody>
      </p:sp>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530" y="376136"/>
            <a:ext cx="3200400" cy="698353"/>
          </a:xfrm>
          <a:prstGeom prst="rect">
            <a:avLst/>
          </a:prstGeom>
        </p:spPr>
      </p:pic>
      <p:cxnSp>
        <p:nvCxnSpPr>
          <p:cNvPr id="22" name="直接箭头连接符 21">
            <a:extLst>
              <a:ext uri="{FF2B5EF4-FFF2-40B4-BE49-F238E27FC236}">
                <a16:creationId xmlns:a16="http://schemas.microsoft.com/office/drawing/2014/main" id="{E0CA07F2-9B1E-45CC-9644-4CEE5947EEAE}"/>
              </a:ext>
            </a:extLst>
          </p:cNvPr>
          <p:cNvCxnSpPr>
            <a:cxnSpLocks/>
            <a:endCxn id="12" idx="2"/>
          </p:cNvCxnSpPr>
          <p:nvPr/>
        </p:nvCxnSpPr>
        <p:spPr>
          <a:xfrm flipH="1" flipV="1">
            <a:off x="2078510" y="4075396"/>
            <a:ext cx="2097786" cy="420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图片 4">
            <a:extLst>
              <a:ext uri="{FF2B5EF4-FFF2-40B4-BE49-F238E27FC236}">
                <a16:creationId xmlns:a16="http://schemas.microsoft.com/office/drawing/2014/main" id="{2ACA4FCC-6572-4080-A5D2-BF0F334A6F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997268"/>
            <a:ext cx="3728248" cy="477585"/>
          </a:xfrm>
          <a:prstGeom prst="rect">
            <a:avLst/>
          </a:prstGeom>
          <a:ln>
            <a:solidFill>
              <a:schemeClr val="accent3"/>
            </a:solidFill>
          </a:ln>
        </p:spPr>
      </p:pic>
      <p:pic>
        <p:nvPicPr>
          <p:cNvPr id="10" name="图片 9">
            <a:extLst>
              <a:ext uri="{FF2B5EF4-FFF2-40B4-BE49-F238E27FC236}">
                <a16:creationId xmlns:a16="http://schemas.microsoft.com/office/drawing/2014/main" id="{EA1C7B16-4C30-4E60-A7CB-D0C1C9FB1D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1287498"/>
            <a:ext cx="1919706" cy="609600"/>
          </a:xfrm>
          <a:prstGeom prst="rect">
            <a:avLst/>
          </a:prstGeom>
          <a:ln>
            <a:solidFill>
              <a:schemeClr val="accent3"/>
            </a:solidFill>
          </a:ln>
        </p:spPr>
      </p:pic>
      <p:pic>
        <p:nvPicPr>
          <p:cNvPr id="12" name="图片 11">
            <a:extLst>
              <a:ext uri="{FF2B5EF4-FFF2-40B4-BE49-F238E27FC236}">
                <a16:creationId xmlns:a16="http://schemas.microsoft.com/office/drawing/2014/main" id="{2FA104C6-F808-45B6-850C-D65B59129C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0" y="3293563"/>
            <a:ext cx="2328220" cy="781833"/>
          </a:xfrm>
          <a:prstGeom prst="rect">
            <a:avLst/>
          </a:prstGeom>
        </p:spPr>
      </p:pic>
      <p:pic>
        <p:nvPicPr>
          <p:cNvPr id="15" name="图片 14">
            <a:extLst>
              <a:ext uri="{FF2B5EF4-FFF2-40B4-BE49-F238E27FC236}">
                <a16:creationId xmlns:a16="http://schemas.microsoft.com/office/drawing/2014/main" id="{254538A3-37C4-44C1-8B9E-02ED054D64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2555" y="2592222"/>
            <a:ext cx="2917170" cy="1402681"/>
          </a:xfrm>
          <a:prstGeom prst="rect">
            <a:avLst/>
          </a:prstGeom>
        </p:spPr>
      </p:pic>
      <p:cxnSp>
        <p:nvCxnSpPr>
          <p:cNvPr id="21" name="直接箭头连接符 20">
            <a:extLst>
              <a:ext uri="{FF2B5EF4-FFF2-40B4-BE49-F238E27FC236}">
                <a16:creationId xmlns:a16="http://schemas.microsoft.com/office/drawing/2014/main" id="{017ACAF0-E47D-4A15-B5AE-685DB8C57FD1}"/>
              </a:ext>
            </a:extLst>
          </p:cNvPr>
          <p:cNvCxnSpPr>
            <a:cxnSpLocks/>
          </p:cNvCxnSpPr>
          <p:nvPr/>
        </p:nvCxnSpPr>
        <p:spPr>
          <a:xfrm flipV="1">
            <a:off x="5791200" y="3124200"/>
            <a:ext cx="1752600" cy="1180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65368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D8E6C-3E1F-4375-A566-4E10FDE17C90}"/>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036659C5-FC01-4590-98FD-6234D7948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1600200"/>
            <a:ext cx="5969373" cy="3833714"/>
          </a:xfrm>
          <a:prstGeom prst="rect">
            <a:avLst/>
          </a:prstGeom>
        </p:spPr>
      </p:pic>
    </p:spTree>
    <p:extLst>
      <p:ext uri="{BB962C8B-B14F-4D97-AF65-F5344CB8AC3E}">
        <p14:creationId xmlns:p14="http://schemas.microsoft.com/office/powerpoint/2010/main" val="1830680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CF62D-8C6C-4770-A077-C0AB52B78AEE}"/>
              </a:ext>
            </a:extLst>
          </p:cNvPr>
          <p:cNvSpPr>
            <a:spLocks noGrp="1"/>
          </p:cNvSpPr>
          <p:nvPr>
            <p:ph type="ctrTitle"/>
          </p:nvPr>
        </p:nvSpPr>
        <p:spPr/>
        <p:txBody>
          <a:bodyPr/>
          <a:lstStyle/>
          <a:p>
            <a:r>
              <a:rPr lang="zh-CN" altLang="en-US" dirty="0"/>
              <a:t>计算图与自动微分</a:t>
            </a:r>
          </a:p>
        </p:txBody>
      </p:sp>
    </p:spTree>
    <p:extLst>
      <p:ext uri="{BB962C8B-B14F-4D97-AF65-F5344CB8AC3E}">
        <p14:creationId xmlns:p14="http://schemas.microsoft.com/office/powerpoint/2010/main" val="4248489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计算图与自动微分</a:t>
            </a:r>
          </a:p>
        </p:txBody>
      </p:sp>
      <p:sp>
        <p:nvSpPr>
          <p:cNvPr id="3" name="内容占位符 2"/>
          <p:cNvSpPr>
            <a:spLocks noGrp="1"/>
          </p:cNvSpPr>
          <p:nvPr>
            <p:ph idx="1"/>
          </p:nvPr>
        </p:nvSpPr>
        <p:spPr/>
        <p:txBody>
          <a:bodyPr/>
          <a:lstStyle/>
          <a:p>
            <a:r>
              <a:rPr lang="zh-CN" altLang="en-US" dirty="0"/>
              <a:t>自动微分是利用链式法则来自动计算一个复合函数的梯度。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0574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473" y="5055197"/>
            <a:ext cx="5424055" cy="1288830"/>
          </a:xfrm>
          <a:prstGeom prst="rect">
            <a:avLst/>
          </a:prstGeom>
        </p:spPr>
      </p:pic>
      <p:sp>
        <p:nvSpPr>
          <p:cNvPr id="8" name="矩形 7"/>
          <p:cNvSpPr/>
          <p:nvPr/>
        </p:nvSpPr>
        <p:spPr>
          <a:xfrm>
            <a:off x="1905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p>
        </p:txBody>
      </p:sp>
    </p:spTree>
    <p:extLst>
      <p:ext uri="{BB962C8B-B14F-4D97-AF65-F5344CB8AC3E}">
        <p14:creationId xmlns:p14="http://schemas.microsoft.com/office/powerpoint/2010/main" val="1580473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p>
        </p:txBody>
      </p:sp>
      <p:sp>
        <p:nvSpPr>
          <p:cNvPr id="3" name="内容占位符 2"/>
          <p:cNvSpPr>
            <a:spLocks noGrp="1"/>
          </p:cNvSpPr>
          <p:nvPr>
            <p:ph idx="1"/>
          </p:nvPr>
        </p:nvSpPr>
        <p:spPr/>
        <p:txBody>
          <a:bodyPr/>
          <a:lstStyle/>
          <a:p>
            <a:r>
              <a:rPr lang="zh-CN" altLang="en-US" dirty="0"/>
              <a:t>前馈神经网络的训练过程可以分为以下三步</a:t>
            </a:r>
          </a:p>
          <a:p>
            <a:pPr lvl="1"/>
            <a:r>
              <a:rPr lang="zh-CN" altLang="en-US" sz="2800" dirty="0">
                <a:solidFill>
                  <a:srgbClr val="FF0000"/>
                </a:solidFill>
              </a:rPr>
              <a:t>前向计算</a:t>
            </a:r>
            <a:r>
              <a:rPr lang="zh-CN" altLang="en-US" sz="2800" dirty="0"/>
              <a:t>每一层的状态和激活值，直到最后一层</a:t>
            </a:r>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p>
        </p:txBody>
      </p:sp>
    </p:spTree>
    <p:extLst>
      <p:ext uri="{BB962C8B-B14F-4D97-AF65-F5344CB8AC3E}">
        <p14:creationId xmlns:p14="http://schemas.microsoft.com/office/powerpoint/2010/main" val="3440884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extLst>
      <p:ext uri="{BB962C8B-B14F-4D97-AF65-F5344CB8AC3E}">
        <p14:creationId xmlns:p14="http://schemas.microsoft.com/office/powerpoint/2010/main" val="3072051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371600"/>
            <a:ext cx="6553200" cy="4594898"/>
          </a:xfrm>
          <a:prstGeom prst="rect">
            <a:avLst/>
          </a:prstGeom>
        </p:spPr>
      </p:pic>
    </p:spTree>
    <p:extLst>
      <p:ext uri="{BB962C8B-B14F-4D97-AF65-F5344CB8AC3E}">
        <p14:creationId xmlns:p14="http://schemas.microsoft.com/office/powerpoint/2010/main" val="202596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7FE42-6D2C-4776-9DD0-3D1EBABA4758}"/>
              </a:ext>
            </a:extLst>
          </p:cNvPr>
          <p:cNvSpPr>
            <a:spLocks noGrp="1"/>
          </p:cNvSpPr>
          <p:nvPr>
            <p:ph type="title"/>
          </p:nvPr>
        </p:nvSpPr>
        <p:spPr/>
        <p:txBody>
          <a:bodyPr/>
          <a:lstStyle/>
          <a:p>
            <a:r>
              <a:rPr lang="zh-CN" altLang="en-US" dirty="0"/>
              <a:t>神经网络</a:t>
            </a:r>
          </a:p>
        </p:txBody>
      </p:sp>
      <p:sp>
        <p:nvSpPr>
          <p:cNvPr id="3" name="内容占位符 2">
            <a:extLst>
              <a:ext uri="{FF2B5EF4-FFF2-40B4-BE49-F238E27FC236}">
                <a16:creationId xmlns:a16="http://schemas.microsoft.com/office/drawing/2014/main" id="{085AC8C5-F627-4938-95BE-E60C27BB047F}"/>
              </a:ext>
            </a:extLst>
          </p:cNvPr>
          <p:cNvSpPr>
            <a:spLocks noGrp="1"/>
          </p:cNvSpPr>
          <p:nvPr>
            <p:ph idx="1"/>
          </p:nvPr>
        </p:nvSpPr>
        <p:spPr/>
        <p:txBody>
          <a:bodyPr/>
          <a:lstStyle/>
          <a:p>
            <a:r>
              <a:rPr lang="zh-CN" altLang="en-US" dirty="0"/>
              <a:t>神经网络最早是作为一种主要的连接主义模型。</a:t>
            </a:r>
            <a:endParaRPr lang="en-US" altLang="zh-CN" dirty="0"/>
          </a:p>
          <a:p>
            <a:pPr lvl="1"/>
            <a:r>
              <a:rPr lang="en-US" altLang="zh-CN" dirty="0"/>
              <a:t>20</a:t>
            </a:r>
            <a:r>
              <a:rPr lang="zh-CN" altLang="en-US" dirty="0"/>
              <a:t>世纪</a:t>
            </a:r>
            <a:r>
              <a:rPr lang="en-US" altLang="zh-CN" dirty="0"/>
              <a:t>80</a:t>
            </a:r>
            <a:r>
              <a:rPr lang="zh-CN" altLang="en-US" dirty="0"/>
              <a:t>年代后期，最流行的一种连接主义模型是分布式并行处理（</a:t>
            </a:r>
            <a:r>
              <a:rPr lang="en-US" altLang="zh-CN" dirty="0"/>
              <a:t>Parallel Distributed Processing</a:t>
            </a:r>
            <a:r>
              <a:rPr lang="zh-CN" altLang="en-US" dirty="0"/>
              <a:t>，</a:t>
            </a:r>
            <a:r>
              <a:rPr lang="en-US" altLang="zh-CN" dirty="0"/>
              <a:t>PDP</a:t>
            </a:r>
            <a:r>
              <a:rPr lang="zh-CN" altLang="en-US" dirty="0"/>
              <a:t>）网络，其有</a:t>
            </a:r>
            <a:r>
              <a:rPr lang="en-US" altLang="zh-CN" dirty="0"/>
              <a:t>3</a:t>
            </a:r>
            <a:r>
              <a:rPr lang="zh-CN" altLang="en-US" dirty="0"/>
              <a:t>个主要特性：</a:t>
            </a:r>
            <a:endParaRPr lang="en-US" altLang="zh-CN" dirty="0"/>
          </a:p>
          <a:p>
            <a:pPr lvl="2"/>
            <a:r>
              <a:rPr lang="en-US" altLang="zh-CN" dirty="0"/>
              <a:t>1</a:t>
            </a:r>
            <a:r>
              <a:rPr lang="zh-CN" altLang="en-US" dirty="0"/>
              <a:t>）信息表示是分布式的（非局部的）； </a:t>
            </a:r>
            <a:endParaRPr lang="en-US" altLang="zh-CN" dirty="0"/>
          </a:p>
          <a:p>
            <a:pPr lvl="2"/>
            <a:r>
              <a:rPr lang="en-US" altLang="zh-CN" dirty="0"/>
              <a:t>2</a:t>
            </a:r>
            <a:r>
              <a:rPr lang="zh-CN" altLang="en-US" dirty="0"/>
              <a:t>）记忆和知识是存储在单元之间的连接上；</a:t>
            </a:r>
            <a:endParaRPr lang="en-US" altLang="zh-CN" dirty="0"/>
          </a:p>
          <a:p>
            <a:pPr lvl="2"/>
            <a:r>
              <a:rPr lang="en-US" altLang="zh-CN" dirty="0"/>
              <a:t>3</a:t>
            </a:r>
            <a:r>
              <a:rPr lang="zh-CN" altLang="en-US" dirty="0"/>
              <a:t>）通过逐渐改变单元之间的连接强度来学习新的知识。</a:t>
            </a:r>
            <a:endParaRPr lang="en-US" altLang="zh-CN" dirty="0"/>
          </a:p>
          <a:p>
            <a:pPr lvl="1"/>
            <a:endParaRPr lang="en-US" altLang="zh-CN" dirty="0"/>
          </a:p>
          <a:p>
            <a:pPr lvl="1"/>
            <a:r>
              <a:rPr lang="zh-CN" altLang="en-US" dirty="0"/>
              <a:t>引入误差反向传播来改进其学习能力之后，神经网络也越来越多地应用在各种机器学习任务上。</a:t>
            </a:r>
          </a:p>
        </p:txBody>
      </p:sp>
    </p:spTree>
    <p:extLst>
      <p:ext uri="{BB962C8B-B14F-4D97-AF65-F5344CB8AC3E}">
        <p14:creationId xmlns:p14="http://schemas.microsoft.com/office/powerpoint/2010/main" val="507988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Getting started: 30 seconds to Keras</a:t>
            </a:r>
            <a:endParaRPr lang="zh-CN" altLang="en-US" dirty="0"/>
          </a:p>
        </p:txBody>
      </p:sp>
      <p:sp>
        <p:nvSpPr>
          <p:cNvPr id="4" name="内容占位符 4">
            <a:extLst>
              <a:ext uri="{FF2B5EF4-FFF2-40B4-BE49-F238E27FC236}">
                <a16:creationId xmlns:a16="http://schemas.microsoft.com/office/drawing/2014/main" id="{66134F28-D157-44B6-A06F-6867E4B7B992}"/>
              </a:ext>
            </a:extLst>
          </p:cNvPr>
          <p:cNvSpPr txBox="1">
            <a:spLocks/>
          </p:cNvSpPr>
          <p:nvPr/>
        </p:nvSpPr>
        <p:spPr bwMode="auto">
          <a:xfrm>
            <a:off x="2819400" y="1371600"/>
            <a:ext cx="6400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pPr marL="0" indent="0">
              <a:buFont typeface="Wingdings 3" panose="05040102010807070707" pitchFamily="18" charset="2"/>
              <a:buNone/>
            </a:pPr>
            <a:r>
              <a:rPr lang="en-US" sz="1600">
                <a:latin typeface="Arial" panose="020B0604020202020204" pitchFamily="34" charset="0"/>
              </a:rPr>
              <a:t>from keras.models import Sequential</a:t>
            </a:r>
          </a:p>
          <a:p>
            <a:pPr marL="0" indent="0">
              <a:buFont typeface="Wingdings 3" panose="05040102010807070707" pitchFamily="18" charset="2"/>
              <a:buNone/>
            </a:pPr>
            <a:r>
              <a:rPr lang="en-US" sz="1600">
                <a:latin typeface="Arial" panose="020B0604020202020204" pitchFamily="34" charset="0"/>
              </a:rPr>
              <a:t>from keras.layers import Dense, Activation</a:t>
            </a:r>
          </a:p>
          <a:p>
            <a:pPr marL="0" indent="0">
              <a:buFont typeface="Wingdings 3" panose="05040102010807070707" pitchFamily="18" charset="2"/>
              <a:buNone/>
            </a:pPr>
            <a:r>
              <a:rPr lang="en-US" sz="1600">
                <a:latin typeface="Arial" panose="020B0604020202020204" pitchFamily="34" charset="0"/>
              </a:rPr>
              <a:t>from keras.optimizers import SGD</a:t>
            </a: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 = Sequential()</a:t>
            </a:r>
          </a:p>
          <a:p>
            <a:pPr marL="0" indent="0">
              <a:buFont typeface="Wingdings 3" panose="05040102010807070707" pitchFamily="18" charset="2"/>
              <a:buNone/>
            </a:pPr>
            <a:r>
              <a:rPr lang="en-US" sz="1600">
                <a:latin typeface="Arial" panose="020B0604020202020204" pitchFamily="34" charset="0"/>
              </a:rPr>
              <a:t>model.add(Dense(output_dim=64, input_dim=100))</a:t>
            </a:r>
          </a:p>
          <a:p>
            <a:pPr marL="0" indent="0">
              <a:buFont typeface="Wingdings 3" panose="05040102010807070707" pitchFamily="18" charset="2"/>
              <a:buNone/>
            </a:pPr>
            <a:r>
              <a:rPr lang="en-US" sz="1600">
                <a:latin typeface="Arial" panose="020B0604020202020204" pitchFamily="34" charset="0"/>
              </a:rPr>
              <a:t>model.add(Activation("relu"))</a:t>
            </a:r>
          </a:p>
          <a:p>
            <a:pPr marL="0" indent="0">
              <a:buFont typeface="Wingdings 3" panose="05040102010807070707" pitchFamily="18" charset="2"/>
              <a:buNone/>
            </a:pPr>
            <a:r>
              <a:rPr lang="en-US" sz="1600">
                <a:latin typeface="Arial" panose="020B0604020202020204" pitchFamily="34" charset="0"/>
              </a:rPr>
              <a:t>model.add(Dense(output_dim=10))</a:t>
            </a:r>
          </a:p>
          <a:p>
            <a:pPr marL="0" indent="0">
              <a:buFont typeface="Wingdings 3" panose="05040102010807070707" pitchFamily="18" charset="2"/>
              <a:buNone/>
            </a:pPr>
            <a:r>
              <a:rPr lang="en-US" sz="1600">
                <a:latin typeface="Arial" panose="020B0604020202020204" pitchFamily="34" charset="0"/>
              </a:rPr>
              <a:t>model.add(Activation("softmax"))</a:t>
            </a: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model.compile(loss='categorical_crossentropy', </a:t>
            </a:r>
          </a:p>
          <a:p>
            <a:pPr marL="0" indent="0">
              <a:buFont typeface="Wingdings 3" panose="05040102010807070707" pitchFamily="18" charset="2"/>
              <a:buNone/>
            </a:pPr>
            <a:r>
              <a:rPr lang="en-US" sz="1600">
                <a:latin typeface="Arial" panose="020B0604020202020204" pitchFamily="34" charset="0"/>
              </a:rPr>
              <a:t>   optimizer='sgd', metrics=['accuracy'])</a:t>
            </a: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model.fit(X_train, Y_train, nb_epoch=5, batch_size=32)</a:t>
            </a:r>
          </a:p>
          <a:p>
            <a:pPr marL="0" indent="0">
              <a:buFont typeface="Wingdings 3" panose="05040102010807070707" pitchFamily="18" charset="2"/>
              <a:buNone/>
            </a:pPr>
            <a:endParaRPr lang="en-US" sz="1600">
              <a:latin typeface="Arial" panose="020B0604020202020204" pitchFamily="34" charset="0"/>
            </a:endParaRPr>
          </a:p>
          <a:p>
            <a:pPr marL="0" indent="0">
              <a:buFont typeface="Wingdings 3" panose="05040102010807070707" pitchFamily="18" charset="2"/>
              <a:buNone/>
            </a:pPr>
            <a:r>
              <a:rPr lang="en-US" sz="1600">
                <a:latin typeface="Arial" panose="020B0604020202020204" pitchFamily="34" charset="0"/>
              </a:rPr>
              <a:t>loss = model.evaluate(X_test, Y_test, batch_size=32)</a:t>
            </a:r>
            <a:endParaRPr lang="en-US" altLang="zh-CN" sz="160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676401" y="3276600"/>
            <a:ext cx="5343129"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148" y="3832951"/>
            <a:ext cx="6868678" cy="24326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內容版面配置區 3">
            <a:extLst>
              <a:ext uri="{FF2B5EF4-FFF2-40B4-BE49-F238E27FC236}">
                <a16:creationId xmlns:a16="http://schemas.microsoft.com/office/drawing/2014/main" id="{034D13A4-F7E7-4AF5-B3E0-65C8EA27231E}"/>
              </a:ext>
            </a:extLst>
          </p:cNvPr>
          <p:cNvGraphicFramePr>
            <a:graphicFrameLocks/>
          </p:cNvGraphicFramePr>
          <p:nvPr>
            <p:extLst>
              <p:ext uri="{D42A27DB-BD31-4B8C-83A1-F6EECF244321}">
                <p14:modId xmlns:p14="http://schemas.microsoft.com/office/powerpoint/2010/main" val="790534437"/>
              </p:ext>
            </p:extLst>
          </p:nvPr>
        </p:nvGraphicFramePr>
        <p:xfrm>
          <a:off x="2931844" y="592392"/>
          <a:ext cx="6511925" cy="35036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18C2E-603F-4021-BF58-FD70A37D5FE7}"/>
              </a:ext>
            </a:extLst>
          </p:cNvPr>
          <p:cNvSpPr>
            <a:spLocks noGrp="1"/>
          </p:cNvSpPr>
          <p:nvPr>
            <p:ph type="ctrTitle"/>
          </p:nvPr>
        </p:nvSpPr>
        <p:spPr/>
        <p:txBody>
          <a:bodyPr/>
          <a:lstStyle/>
          <a:p>
            <a:r>
              <a:rPr lang="zh-CN" altLang="en-US" dirty="0"/>
              <a:t>优化问题</a:t>
            </a:r>
          </a:p>
        </p:txBody>
      </p:sp>
    </p:spTree>
    <p:extLst>
      <p:ext uri="{BB962C8B-B14F-4D97-AF65-F5344CB8AC3E}">
        <p14:creationId xmlns:p14="http://schemas.microsoft.com/office/powerpoint/2010/main" val="1108010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t>非凸优化问题：即存在局部最优而非全局最优解，影响迭代</a:t>
            </a:r>
          </a:p>
          <a:p>
            <a:pPr lvl="1"/>
            <a:r>
              <a:rPr lang="zh-CN" altLang="en-US" dirty="0"/>
              <a:t>梯度消失问题，下层参数比较难调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286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4287308"/>
            <a:ext cx="4463260" cy="1937708"/>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flipH="1">
                <a:off x="3352801" y="2129896"/>
                <a:ext cx="5027141" cy="1848904"/>
              </a:xfrm>
              <a:prstGeom prst="rect">
                <a:avLst/>
              </a:prstGeom>
              <a:noFill/>
            </p:spPr>
            <p:txBody>
              <a:bodyPr wrap="square" rtlCol="0">
                <a:spAutoFit/>
              </a:bodyPr>
              <a:lstStyle/>
              <a:p>
                <a:pPr algn="ctr"/>
                <a14:m>
                  <m:oMath xmlns:m="http://schemas.openxmlformats.org/officeDocument/2006/math">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rPr>
                            <m:t>𝑦</m:t>
                          </m:r>
                        </m:num>
                        <m:den>
                          <m:r>
                            <a:rPr lang="en-US" altLang="zh-CN" sz="2800" i="1">
                              <a:latin typeface="Cambria Math" panose="02040503050406030204" pitchFamily="18" charset="0"/>
                            </a:rPr>
                            <m:t>𝜕</m:t>
                          </m:r>
                          <m:r>
                            <a:rPr lang="en-US" altLang="zh-CN" sz="2800" i="1">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flipH="1">
                <a:off x="3352801" y="2129896"/>
                <a:ext cx="5027141" cy="184890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idx="1"/>
          </p:nvPr>
        </p:nvSpPr>
        <p:spPr/>
        <p:txBody>
          <a:bodyPr/>
          <a:lstStyle/>
          <a:p>
            <a:r>
              <a:rPr lang="zh-CN" altLang="en-US" dirty="0"/>
              <a:t>知识点</a:t>
            </a:r>
            <a:endParaRPr lang="en-US" altLang="zh-CN" dirty="0"/>
          </a:p>
          <a:p>
            <a:pPr lvl="1"/>
            <a:r>
              <a:rPr lang="zh-CN" altLang="en-US" dirty="0"/>
              <a:t>激活函数</a:t>
            </a:r>
            <a:endParaRPr lang="en-US" altLang="zh-CN" dirty="0"/>
          </a:p>
          <a:p>
            <a:pPr lvl="1"/>
            <a:r>
              <a:rPr lang="zh-CN" altLang="en-US" dirty="0"/>
              <a:t>误差反向传播</a:t>
            </a:r>
            <a:endParaRPr lang="en-US" altLang="zh-CN" dirty="0"/>
          </a:p>
          <a:p>
            <a:pPr lvl="1"/>
            <a:r>
              <a:rPr lang="zh-CN" altLang="en-US" dirty="0"/>
              <a:t>自动微分与计算图</a:t>
            </a:r>
            <a:endParaRPr lang="en-US" altLang="zh-CN" dirty="0"/>
          </a:p>
          <a:p>
            <a:r>
              <a:rPr lang="zh-CN" altLang="en-US" dirty="0"/>
              <a:t>编程练习</a:t>
            </a:r>
            <a:r>
              <a:rPr lang="en-US" altLang="zh-CN" dirty="0"/>
              <a:t>1</a:t>
            </a:r>
          </a:p>
          <a:p>
            <a:pPr lvl="1"/>
            <a:r>
              <a:rPr lang="zh-CN" altLang="en-US" dirty="0"/>
              <a:t>使用</a:t>
            </a:r>
            <a:r>
              <a:rPr lang="en-US" altLang="zh-CN" dirty="0" err="1"/>
              <a:t>Numpy</a:t>
            </a:r>
            <a:r>
              <a:rPr lang="zh-CN" altLang="en-US" dirty="0"/>
              <a:t>实现前馈神经网络</a:t>
            </a:r>
            <a:endParaRPr lang="en-US" altLang="zh-CN" dirty="0"/>
          </a:p>
          <a:p>
            <a:pPr lvl="1"/>
            <a:r>
              <a:rPr lang="en-US" altLang="zh-CN" dirty="0">
                <a:hlinkClick r:id="rId2" tooltip="chap4_ simple neural network"/>
              </a:rPr>
              <a:t>chap4_ simple neural network</a:t>
            </a:r>
            <a:endParaRPr lang="en-US" altLang="zh-CN" dirty="0"/>
          </a:p>
          <a:p>
            <a:r>
              <a:rPr lang="zh-CN" altLang="en-US" dirty="0"/>
              <a:t>编程练习</a:t>
            </a:r>
            <a:r>
              <a:rPr lang="en-US" altLang="zh-CN" dirty="0"/>
              <a:t>2</a:t>
            </a:r>
          </a:p>
          <a:p>
            <a:pPr lvl="1"/>
            <a:r>
              <a:rPr lang="zh-CN" altLang="en-US" dirty="0"/>
              <a:t>理论和实验证明，一个两层的</a:t>
            </a:r>
            <a:r>
              <a:rPr lang="en-US" altLang="zh-CN" dirty="0" err="1"/>
              <a:t>ReLU</a:t>
            </a:r>
            <a:r>
              <a:rPr lang="zh-CN" altLang="en-US" dirty="0"/>
              <a:t>网络可以模拟任何有界闭集函数。</a:t>
            </a:r>
            <a:endParaRPr lang="en-US" altLang="zh-CN" dirty="0"/>
          </a:p>
          <a:p>
            <a:pPr lvl="1"/>
            <a:r>
              <a:rPr lang="en-US" altLang="zh-CN" dirty="0">
                <a:hlinkClick r:id="rId2" tooltip="chap4_ simple neural network"/>
              </a:rPr>
              <a:t>chap4_ simple neural network</a:t>
            </a:r>
            <a:endParaRPr lang="en-US" altLang="zh-CN" dirty="0"/>
          </a:p>
          <a:p>
            <a:endParaRPr lang="en-US" altLang="zh-CN" dirty="0"/>
          </a:p>
        </p:txBody>
      </p:sp>
    </p:spTree>
    <p:extLst>
      <p:ext uri="{BB962C8B-B14F-4D97-AF65-F5344CB8AC3E}">
        <p14:creationId xmlns:p14="http://schemas.microsoft.com/office/powerpoint/2010/main" val="2196806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8200" y="3962400"/>
            <a:ext cx="2313454" cy="369332"/>
          </a:xfrm>
          <a:prstGeom prst="rect">
            <a:avLst/>
          </a:prstGeom>
        </p:spPr>
        <p:txBody>
          <a:bodyPr wrap="none">
            <a:spAutoFit/>
          </a:bodyPr>
          <a:lstStyle/>
          <a:p>
            <a:r>
              <a:rPr lang="zh-CN" altLang="en-US" dirty="0"/>
              <a:t>https://nndl.github.io/</a:t>
            </a:r>
          </a:p>
        </p:txBody>
      </p:sp>
      <p:sp>
        <p:nvSpPr>
          <p:cNvPr id="3" name="Rectangle 3">
            <a:extLst>
              <a:ext uri="{FF2B5EF4-FFF2-40B4-BE49-F238E27FC236}">
                <a16:creationId xmlns:a16="http://schemas.microsoft.com/office/drawing/2014/main" id="{F8536DC8-38DA-415D-B322-80783319B5E1}"/>
              </a:ext>
            </a:extLst>
          </p:cNvPr>
          <p:cNvSpPr/>
          <p:nvPr/>
        </p:nvSpPr>
        <p:spPr>
          <a:xfrm>
            <a:off x="4953000" y="3048000"/>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09F92-8DE2-48CF-9503-E28A23C0D5A6}"/>
              </a:ext>
            </a:extLst>
          </p:cNvPr>
          <p:cNvSpPr>
            <a:spLocks noGrp="1"/>
          </p:cNvSpPr>
          <p:nvPr>
            <p:ph type="ctrTitle"/>
          </p:nvPr>
        </p:nvSpPr>
        <p:spPr/>
        <p:txBody>
          <a:bodyPr/>
          <a:lstStyle/>
          <a:p>
            <a:r>
              <a:rPr lang="zh-CN" altLang="en-US" dirty="0"/>
              <a:t>神经元</a:t>
            </a:r>
          </a:p>
        </p:txBody>
      </p:sp>
    </p:spTree>
    <p:extLst>
      <p:ext uri="{BB962C8B-B14F-4D97-AF65-F5344CB8AC3E}">
        <p14:creationId xmlns:p14="http://schemas.microsoft.com/office/powerpoint/2010/main" val="3314473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3">
            <a:extLst>
              <a:ext uri="{FF2B5EF4-FFF2-40B4-BE49-F238E27FC236}">
                <a16:creationId xmlns:a16="http://schemas.microsoft.com/office/drawing/2014/main" id="{6EF776E0-3CD9-4BEC-8390-8BB2F50942A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1752600" y="1138237"/>
            <a:ext cx="7107238"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生物神经元</a:t>
            </a:r>
          </a:p>
        </p:txBody>
      </p:sp>
      <p:sp>
        <p:nvSpPr>
          <p:cNvPr id="5" name="矩形 4"/>
          <p:cNvSpPr/>
          <p:nvPr/>
        </p:nvSpPr>
        <p:spPr>
          <a:xfrm>
            <a:off x="6096000" y="4495801"/>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7772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7D19D77C-2407-4E1E-8D64-46971C122407}"/>
                  </a:ext>
                </a:extLst>
              </p14:cNvPr>
              <p14:cNvContentPartPr/>
              <p14:nvPr/>
            </p14:nvContentPartPr>
            <p14:xfrm>
              <a:off x="9720720" y="661320"/>
              <a:ext cx="163080" cy="89640"/>
            </p14:xfrm>
          </p:contentPart>
        </mc:Choice>
        <mc:Fallback xmlns="">
          <p:pic>
            <p:nvPicPr>
              <p:cNvPr id="7" name="墨迹 6">
                <a:extLst>
                  <a:ext uri="{FF2B5EF4-FFF2-40B4-BE49-F238E27FC236}">
                    <a16:creationId xmlns:a16="http://schemas.microsoft.com/office/drawing/2014/main" id="{7D19D77C-2407-4E1E-8D64-46971C122407}"/>
                  </a:ext>
                </a:extLst>
              </p:cNvPr>
              <p:cNvPicPr/>
              <p:nvPr/>
            </p:nvPicPr>
            <p:blipFill>
              <a:blip r:embed="rId8"/>
              <a:stretch>
                <a:fillRect/>
              </a:stretch>
            </p:blipFill>
            <p:spPr>
              <a:xfrm>
                <a:off x="9711360" y="651960"/>
                <a:ext cx="181800" cy="108360"/>
              </a:xfrm>
              <a:prstGeom prst="rect">
                <a:avLst/>
              </a:prstGeom>
            </p:spPr>
          </p:pic>
        </mc:Fallback>
      </mc:AlternateContent>
    </p:spTree>
    <p:extLst>
      <p:ext uri="{BB962C8B-B14F-4D97-AF65-F5344CB8AC3E}">
        <p14:creationId xmlns:p14="http://schemas.microsoft.com/office/powerpoint/2010/main" val="335436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3034532-044F-48EF-AA0B-4D187FE94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892" y="2057400"/>
            <a:ext cx="4883577" cy="3802361"/>
          </a:xfrm>
          <a:prstGeom prst="rect">
            <a:avLst/>
          </a:prstGeom>
        </p:spPr>
      </p:pic>
      <p:sp>
        <p:nvSpPr>
          <p:cNvPr id="2" name="标题 1"/>
          <p:cNvSpPr>
            <a:spLocks noGrp="1"/>
          </p:cNvSpPr>
          <p:nvPr>
            <p:ph type="title"/>
          </p:nvPr>
        </p:nvSpPr>
        <p:spPr/>
        <p:txBody>
          <a:bodyPr/>
          <a:lstStyle/>
          <a:p>
            <a:r>
              <a:rPr lang="zh-CN" altLang="en-US" dirty="0"/>
              <a:t>人工神经元</a:t>
            </a:r>
          </a:p>
        </p:txBody>
      </p:sp>
      <p:sp>
        <p:nvSpPr>
          <p:cNvPr id="3" name="文本框 2">
            <a:extLst>
              <a:ext uri="{FF2B5EF4-FFF2-40B4-BE49-F238E27FC236}">
                <a16:creationId xmlns:a16="http://schemas.microsoft.com/office/drawing/2014/main" id="{B2F6D778-6AA8-4F64-BF44-499071509A6D}"/>
              </a:ext>
            </a:extLst>
          </p:cNvPr>
          <p:cNvSpPr txBox="1"/>
          <p:nvPr/>
        </p:nvSpPr>
        <p:spPr>
          <a:xfrm>
            <a:off x="6270010" y="5181600"/>
            <a:ext cx="2492990" cy="369332"/>
          </a:xfrm>
          <a:prstGeom prst="rect">
            <a:avLst/>
          </a:prstGeom>
          <a:noFill/>
        </p:spPr>
        <p:txBody>
          <a:bodyPr wrap="none" rtlCol="0">
            <a:spAutoFit/>
          </a:bodyPr>
          <a:lstStyle/>
          <a:p>
            <a:r>
              <a:rPr lang="zh-CN" altLang="en-US" dirty="0">
                <a:solidFill>
                  <a:srgbClr val="FF0000"/>
                </a:solidFill>
              </a:rPr>
              <a:t>一个简单的线性模型！</a:t>
            </a:r>
          </a:p>
        </p:txBody>
      </p:sp>
      <p:pic>
        <p:nvPicPr>
          <p:cNvPr id="6" name="图片 5">
            <a:extLst>
              <a:ext uri="{FF2B5EF4-FFF2-40B4-BE49-F238E27FC236}">
                <a16:creationId xmlns:a16="http://schemas.microsoft.com/office/drawing/2014/main" id="{2F01A7F6-6621-47B1-9BD1-02C64B487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961" y="1197927"/>
            <a:ext cx="1758097" cy="1261748"/>
          </a:xfrm>
          <a:prstGeom prst="rect">
            <a:avLst/>
          </a:prstGeom>
        </p:spPr>
      </p:pic>
      <p:pic>
        <p:nvPicPr>
          <p:cNvPr id="8" name="图片 7">
            <a:extLst>
              <a:ext uri="{FF2B5EF4-FFF2-40B4-BE49-F238E27FC236}">
                <a16:creationId xmlns:a16="http://schemas.microsoft.com/office/drawing/2014/main" id="{606A4CF6-EA17-4B69-A42E-7AE378F9A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9716" y="2002473"/>
            <a:ext cx="1023284" cy="473541"/>
          </a:xfrm>
          <a:prstGeom prst="rect">
            <a:avLst/>
          </a:prstGeom>
        </p:spPr>
      </p:pic>
      <p:cxnSp>
        <p:nvCxnSpPr>
          <p:cNvPr id="10" name="直接箭头连接符 9">
            <a:extLst>
              <a:ext uri="{FF2B5EF4-FFF2-40B4-BE49-F238E27FC236}">
                <a16:creationId xmlns:a16="http://schemas.microsoft.com/office/drawing/2014/main" id="{46038E41-BE83-498F-9284-0E0917F5B7E7}"/>
              </a:ext>
            </a:extLst>
          </p:cNvPr>
          <p:cNvCxnSpPr>
            <a:cxnSpLocks/>
          </p:cNvCxnSpPr>
          <p:nvPr/>
        </p:nvCxnSpPr>
        <p:spPr>
          <a:xfrm flipV="1">
            <a:off x="5334000" y="2459675"/>
            <a:ext cx="485681" cy="58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AB4CED1-09CB-43F0-811F-9723990C7BB3}"/>
              </a:ext>
            </a:extLst>
          </p:cNvPr>
          <p:cNvCxnSpPr>
            <a:cxnSpLocks/>
          </p:cNvCxnSpPr>
          <p:nvPr/>
        </p:nvCxnSpPr>
        <p:spPr>
          <a:xfrm flipV="1">
            <a:off x="7149058" y="2459675"/>
            <a:ext cx="623342" cy="93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4951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BC911-2219-4A8F-B197-119C16218CD3}"/>
              </a:ext>
            </a:extLst>
          </p:cNvPr>
          <p:cNvSpPr>
            <a:spLocks noGrp="1"/>
          </p:cNvSpPr>
          <p:nvPr>
            <p:ph type="title"/>
          </p:nvPr>
        </p:nvSpPr>
        <p:spPr/>
        <p:txBody>
          <a:bodyPr/>
          <a:lstStyle/>
          <a:p>
            <a:r>
              <a:rPr lang="zh-CN" altLang="en-US" dirty="0"/>
              <a:t>激活函数的性质</a:t>
            </a:r>
          </a:p>
        </p:txBody>
      </p:sp>
      <p:sp>
        <p:nvSpPr>
          <p:cNvPr id="3" name="内容占位符 2">
            <a:extLst>
              <a:ext uri="{FF2B5EF4-FFF2-40B4-BE49-F238E27FC236}">
                <a16:creationId xmlns:a16="http://schemas.microsoft.com/office/drawing/2014/main" id="{0DC6B594-104B-4694-A05B-3F355C9FAC99}"/>
              </a:ext>
            </a:extLst>
          </p:cNvPr>
          <p:cNvSpPr>
            <a:spLocks noGrp="1"/>
          </p:cNvSpPr>
          <p:nvPr>
            <p:ph idx="1"/>
          </p:nvPr>
        </p:nvSpPr>
        <p:spPr/>
        <p:txBody>
          <a:bodyPr/>
          <a:lstStyle/>
          <a:p>
            <a:r>
              <a:rPr lang="zh-CN" altLang="en-US" dirty="0"/>
              <a:t>连续并可导（允许少数点上不可导）的非线性函数。</a:t>
            </a:r>
            <a:endParaRPr lang="en-US" altLang="zh-CN" dirty="0"/>
          </a:p>
          <a:p>
            <a:pPr lvl="1"/>
            <a:r>
              <a:rPr lang="zh-CN" altLang="en-US" dirty="0"/>
              <a:t>可导的激活函数可以直接利用数值优化的方法来学习网络参数。</a:t>
            </a:r>
            <a:endParaRPr lang="en-US" altLang="zh-CN" dirty="0"/>
          </a:p>
          <a:p>
            <a:r>
              <a:rPr lang="zh-CN" altLang="en-US" dirty="0"/>
              <a:t>激活函数及其导函数要尽可能的简单</a:t>
            </a:r>
            <a:endParaRPr lang="en-US" altLang="zh-CN" dirty="0"/>
          </a:p>
          <a:p>
            <a:pPr lvl="1"/>
            <a:r>
              <a:rPr lang="zh-CN" altLang="en-US" dirty="0"/>
              <a:t>有利于提高网络计算效率。  </a:t>
            </a:r>
            <a:endParaRPr lang="en-US" altLang="zh-CN" dirty="0"/>
          </a:p>
          <a:p>
            <a:r>
              <a:rPr lang="zh-CN" altLang="en-US" dirty="0"/>
              <a:t>激活函数的导函数的值域要在一个合适的区间内</a:t>
            </a:r>
            <a:endParaRPr lang="en-US" altLang="zh-CN" dirty="0"/>
          </a:p>
          <a:p>
            <a:pPr lvl="1"/>
            <a:r>
              <a:rPr lang="zh-CN" altLang="en-US" dirty="0"/>
              <a:t>不能太大也不能太小，否则会影响训练的效率和稳定性。</a:t>
            </a:r>
            <a:endParaRPr lang="en-US" altLang="zh-CN" dirty="0"/>
          </a:p>
          <a:p>
            <a:r>
              <a:rPr lang="zh-CN" altLang="en-US" dirty="0"/>
              <a:t>单调递增</a:t>
            </a:r>
            <a:endParaRPr lang="en-US" altLang="zh-CN" dirty="0"/>
          </a:p>
          <a:p>
            <a:pPr lvl="1"/>
            <a:r>
              <a:rPr lang="en-US" altLang="zh-CN" dirty="0">
                <a:latin typeface="+mn-lt"/>
              </a:rPr>
              <a:t>???</a:t>
            </a:r>
            <a:endParaRPr lang="zh-CN" altLang="en-US" dirty="0">
              <a:latin typeface="+mn-lt"/>
            </a:endParaRPr>
          </a:p>
        </p:txBody>
      </p:sp>
    </p:spTree>
    <p:extLst>
      <p:ext uri="{BB962C8B-B14F-4D97-AF65-F5344CB8AC3E}">
        <p14:creationId xmlns:p14="http://schemas.microsoft.com/office/powerpoint/2010/main" val="42820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230" y="1752600"/>
            <a:ext cx="2260023" cy="763732"/>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3048000"/>
            <a:ext cx="3249757" cy="68580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1371600"/>
            <a:ext cx="3810000" cy="2938738"/>
          </a:xfrm>
          <a:prstGeom prst="rect">
            <a:avLst/>
          </a:prstGeom>
        </p:spPr>
      </p:pic>
      <p:sp>
        <p:nvSpPr>
          <p:cNvPr id="6" name="矩形 5">
            <a:extLst>
              <a:ext uri="{FF2B5EF4-FFF2-40B4-BE49-F238E27FC236}">
                <a16:creationId xmlns:a16="http://schemas.microsoft.com/office/drawing/2014/main" id="{F62E730C-1100-46C0-8BFD-870826845783}"/>
              </a:ext>
            </a:extLst>
          </p:cNvPr>
          <p:cNvSpPr/>
          <p:nvPr/>
        </p:nvSpPr>
        <p:spPr>
          <a:xfrm>
            <a:off x="7239000" y="3810000"/>
            <a:ext cx="4572000" cy="830997"/>
          </a:xfrm>
          <a:prstGeom prst="rect">
            <a:avLst/>
          </a:prstGeom>
        </p:spPr>
        <p:txBody>
          <a:bodyPr wrap="square">
            <a:spAutoFit/>
          </a:bodyPr>
          <a:lstStyle/>
          <a:p>
            <a:r>
              <a:rPr lang="zh-CN" altLang="en-US" sz="1600" dirty="0">
                <a:solidFill>
                  <a:srgbClr val="FF0000"/>
                </a:solidFill>
              </a:rPr>
              <a:t>非零中心化的输出会使得其后一层的神经元的输入发生偏置偏移（</a:t>
            </a:r>
            <a:r>
              <a:rPr lang="en-US" altLang="zh-CN" sz="1600" dirty="0">
                <a:solidFill>
                  <a:srgbClr val="FF0000"/>
                </a:solidFill>
              </a:rPr>
              <a:t>bias shift</a:t>
            </a:r>
            <a:r>
              <a:rPr lang="zh-CN" altLang="en-US" sz="1600" dirty="0">
                <a:solidFill>
                  <a:srgbClr val="FF0000"/>
                </a:solidFill>
              </a:rPr>
              <a:t>），并进一步使得梯度下降的收敛速度变慢。</a:t>
            </a:r>
          </a:p>
        </p:txBody>
      </p:sp>
      <p:sp>
        <p:nvSpPr>
          <p:cNvPr id="8" name="矩形 7">
            <a:extLst>
              <a:ext uri="{FF2B5EF4-FFF2-40B4-BE49-F238E27FC236}">
                <a16:creationId xmlns:a16="http://schemas.microsoft.com/office/drawing/2014/main" id="{A83F80DE-201A-487D-8AFF-D0CC99D0B2FB}"/>
              </a:ext>
            </a:extLst>
          </p:cNvPr>
          <p:cNvSpPr/>
          <p:nvPr/>
        </p:nvSpPr>
        <p:spPr>
          <a:xfrm>
            <a:off x="914400" y="4778406"/>
            <a:ext cx="9601200" cy="1523494"/>
          </a:xfrm>
          <a:prstGeom prst="rect">
            <a:avLst/>
          </a:prstGeom>
        </p:spPr>
        <p:txBody>
          <a:bodyPr wrap="square">
            <a:spAutoFit/>
          </a:bodyPr>
          <a:lstStyle/>
          <a:p>
            <a:pPr marL="153591" lvl="0" indent="-153591" eaLnBrk="1" hangingPunct="1">
              <a:spcBef>
                <a:spcPts val="338"/>
              </a:spcBef>
              <a:buClr>
                <a:srgbClr val="000000"/>
              </a:buClr>
              <a:buSzPct val="76000"/>
              <a:buFont typeface="Wingdings 3" panose="05040102010807070707" pitchFamily="18" charset="2"/>
              <a:buChar char=""/>
            </a:pPr>
            <a:r>
              <a:rPr lang="zh-CN" altLang="en-US" sz="3200" dirty="0">
                <a:solidFill>
                  <a:srgbClr val="C00000"/>
                </a:solidFill>
                <a:latin typeface="Times New Roman"/>
              </a:rPr>
              <a:t>性质：</a:t>
            </a:r>
            <a:endParaRPr lang="en-US" altLang="zh-CN" sz="3200" dirty="0">
              <a:solidFill>
                <a:srgbClr val="C00000"/>
              </a:solidFill>
              <a:latin typeface="Times New Roman"/>
            </a:endParaRPr>
          </a:p>
          <a:p>
            <a:pPr marL="308075" lvl="1" indent="-153591" eaLnBrk="1" hangingPunct="1">
              <a:spcBef>
                <a:spcPts val="281"/>
              </a:spcBef>
              <a:buClr>
                <a:srgbClr val="000000"/>
              </a:buClr>
              <a:buSzPct val="76000"/>
              <a:buFont typeface="Wingdings 3" panose="05040102010807070707" pitchFamily="18" charset="2"/>
              <a:buChar char=""/>
            </a:pPr>
            <a:r>
              <a:rPr lang="zh-CN" altLang="en-US" sz="2800" dirty="0">
                <a:solidFill>
                  <a:srgbClr val="000000"/>
                </a:solidFill>
                <a:latin typeface="Times New Roman"/>
                <a:cs typeface="+mn-cs"/>
              </a:rPr>
              <a:t>饱和函数</a:t>
            </a:r>
            <a:endParaRPr lang="en-US" altLang="zh-CN" sz="2800" dirty="0">
              <a:solidFill>
                <a:srgbClr val="000000"/>
              </a:solidFill>
              <a:latin typeface="Times New Roman"/>
              <a:cs typeface="+mn-cs"/>
            </a:endParaRPr>
          </a:p>
          <a:p>
            <a:pPr marL="308075" lvl="1" indent="-153591" eaLnBrk="1" hangingPunct="1">
              <a:spcBef>
                <a:spcPts val="281"/>
              </a:spcBef>
              <a:buClr>
                <a:srgbClr val="000000"/>
              </a:buClr>
              <a:buSzPct val="76000"/>
              <a:buFont typeface="Wingdings 3" panose="05040102010807070707" pitchFamily="18" charset="2"/>
              <a:buChar char=""/>
            </a:pPr>
            <a:r>
              <a:rPr lang="en-US" altLang="zh-CN" sz="2800" dirty="0">
                <a:solidFill>
                  <a:srgbClr val="000000"/>
                </a:solidFill>
                <a:latin typeface="Times New Roman"/>
                <a:cs typeface="+mn-cs"/>
              </a:rPr>
              <a:t>Tanh</a:t>
            </a:r>
            <a:r>
              <a:rPr lang="zh-CN" altLang="en-US" sz="2800" dirty="0">
                <a:solidFill>
                  <a:srgbClr val="000000"/>
                </a:solidFill>
                <a:latin typeface="Times New Roman"/>
                <a:cs typeface="+mn-cs"/>
              </a:rPr>
              <a:t>函数是零中心化的，而</a:t>
            </a:r>
            <a:r>
              <a:rPr lang="en-US" altLang="zh-CN" sz="2800" dirty="0">
                <a:solidFill>
                  <a:srgbClr val="000000"/>
                </a:solidFill>
                <a:latin typeface="Times New Roman"/>
                <a:cs typeface="+mn-cs"/>
              </a:rPr>
              <a:t>logistic</a:t>
            </a:r>
            <a:r>
              <a:rPr lang="zh-CN" altLang="en-US" sz="2800" dirty="0">
                <a:solidFill>
                  <a:srgbClr val="000000"/>
                </a:solidFill>
                <a:latin typeface="Times New Roman"/>
                <a:cs typeface="+mn-cs"/>
              </a:rPr>
              <a:t>函数的输出恒大于</a:t>
            </a:r>
            <a:r>
              <a:rPr lang="en-US" altLang="zh-CN" sz="2800" dirty="0">
                <a:solidFill>
                  <a:srgbClr val="000000"/>
                </a:solidFill>
                <a:latin typeface="Times New Roman"/>
                <a:cs typeface="+mn-cs"/>
              </a:rPr>
              <a:t>0</a:t>
            </a:r>
          </a:p>
        </p:txBody>
      </p:sp>
    </p:spTree>
    <p:extLst>
      <p:ext uri="{BB962C8B-B14F-4D97-AF65-F5344CB8AC3E}">
        <p14:creationId xmlns:p14="http://schemas.microsoft.com/office/powerpoint/2010/main" val="2006533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3.5"/>
</p:tagLst>
</file>

<file path=ppt/tags/tag2.xml><?xml version="1.0" encoding="utf-8"?>
<p:tagLst xmlns:a="http://schemas.openxmlformats.org/drawingml/2006/main" xmlns:r="http://schemas.openxmlformats.org/officeDocument/2006/relationships" xmlns:p="http://schemas.openxmlformats.org/presentationml/2006/main">
  <p:tag name="TIMING" val="|38|6.5|9.5|5.3|0.8|2.6|2.1"/>
</p:tagLst>
</file>

<file path=ppt/tags/tag3.xml><?xml version="1.0" encoding="utf-8"?>
<p:tagLst xmlns:a="http://schemas.openxmlformats.org/drawingml/2006/main" xmlns:r="http://schemas.openxmlformats.org/officeDocument/2006/relationships" xmlns:p="http://schemas.openxmlformats.org/presentationml/2006/main">
  <p:tag name="TIMING" val="|52.7|55"/>
</p:tagLst>
</file>

<file path=ppt/tags/tag4.xml><?xml version="1.0" encoding="utf-8"?>
<p:tagLst xmlns:a="http://schemas.openxmlformats.org/drawingml/2006/main" xmlns:r="http://schemas.openxmlformats.org/officeDocument/2006/relationships" xmlns:p="http://schemas.openxmlformats.org/presentationml/2006/main">
  <p:tag name="TIMING" val="|5.6|22|149.9|0.8"/>
</p:tagLst>
</file>

<file path=ppt/tags/tag5.xml><?xml version="1.0" encoding="utf-8"?>
<p:tagLst xmlns:a="http://schemas.openxmlformats.org/drawingml/2006/main" xmlns:r="http://schemas.openxmlformats.org/officeDocument/2006/relationships" xmlns:p="http://schemas.openxmlformats.org/presentationml/2006/main">
  <p:tag name="TIMING" val="|48.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2ED3758A-27AE-48C6-BC57-189806709EFF}" vid="{A766396F-A7AA-48F7-A95D-C873E59EA6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18207</TotalTime>
  <Words>1691</Words>
  <Application>Microsoft Office PowerPoint</Application>
  <PresentationFormat>宽屏</PresentationFormat>
  <Paragraphs>242</Paragraphs>
  <Slides>47</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2" baseType="lpstr">
      <vt:lpstr>新細明體</vt:lpstr>
      <vt:lpstr>华文楷体</vt:lpstr>
      <vt:lpstr>宋体</vt:lpstr>
      <vt:lpstr>微软雅黑</vt:lpstr>
      <vt:lpstr>Arial</vt:lpstr>
      <vt:lpstr>Calibri</vt:lpstr>
      <vt:lpstr>Cambria</vt:lpstr>
      <vt:lpstr>Cambria Math</vt:lpstr>
      <vt:lpstr>Helvetica</vt:lpstr>
      <vt:lpstr>STIX Two Math</vt:lpstr>
      <vt:lpstr>Times New Roman</vt:lpstr>
      <vt:lpstr>Wingdings</vt:lpstr>
      <vt:lpstr>Wingdings 3</vt:lpstr>
      <vt:lpstr>my</vt:lpstr>
      <vt:lpstr>方程式</vt:lpstr>
      <vt:lpstr>前馈神经网络</vt:lpstr>
      <vt:lpstr>内容</vt:lpstr>
      <vt:lpstr>神经网络</vt:lpstr>
      <vt:lpstr>神经网络</vt:lpstr>
      <vt:lpstr>神经元</vt:lpstr>
      <vt:lpstr>生物神经元</vt:lpstr>
      <vt:lpstr>人工神经元</vt:lpstr>
      <vt:lpstr>激活函数的性质</vt:lpstr>
      <vt:lpstr>常见激活函数</vt:lpstr>
      <vt:lpstr>常见激活函数</vt:lpstr>
      <vt:lpstr>常见激活函数</vt:lpstr>
      <vt:lpstr>常见激活函数</vt:lpstr>
      <vt:lpstr>常见激活函数及其导数</vt:lpstr>
      <vt:lpstr>人工神经网络</vt:lpstr>
      <vt:lpstr>网络结构</vt:lpstr>
      <vt:lpstr>前馈神经网络</vt:lpstr>
      <vt:lpstr>网络结构</vt:lpstr>
      <vt:lpstr>前馈网络</vt:lpstr>
      <vt:lpstr>信息传递过程</vt:lpstr>
      <vt:lpstr>深层前馈神经网络</vt:lpstr>
      <vt:lpstr>通用近似定理</vt:lpstr>
      <vt:lpstr>应用到机器学习</vt:lpstr>
      <vt:lpstr>参数学习</vt:lpstr>
      <vt:lpstr>应用到机器学习</vt:lpstr>
      <vt:lpstr>参数学习</vt:lpstr>
      <vt:lpstr>梯度下降</vt:lpstr>
      <vt:lpstr>如何计算梯度？</vt:lpstr>
      <vt:lpstr>矩阵微积分</vt:lpstr>
      <vt:lpstr>链式法则</vt:lpstr>
      <vt:lpstr>反向传播算法</vt:lpstr>
      <vt:lpstr>计算</vt:lpstr>
      <vt:lpstr>反向传播算法</vt:lpstr>
      <vt:lpstr>计算图与自动微分</vt:lpstr>
      <vt:lpstr>计算图与自动微分</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Windows 用户</cp:lastModifiedBy>
  <cp:revision>1924</cp:revision>
  <dcterms:created xsi:type="dcterms:W3CDTF">2009-03-19T21:17:53Z</dcterms:created>
  <dcterms:modified xsi:type="dcterms:W3CDTF">2020-10-22T05:03:37Z</dcterms:modified>
</cp:coreProperties>
</file>