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4" r:id="rId1"/>
  </p:sldMasterIdLst>
  <p:notesMasterIdLst>
    <p:notesMasterId r:id="rId30"/>
  </p:notesMasterIdLst>
  <p:sldIdLst>
    <p:sldId id="256" r:id="rId2"/>
    <p:sldId id="473" r:id="rId3"/>
    <p:sldId id="450" r:id="rId4"/>
    <p:sldId id="452" r:id="rId5"/>
    <p:sldId id="451" r:id="rId6"/>
    <p:sldId id="453" r:id="rId7"/>
    <p:sldId id="454" r:id="rId8"/>
    <p:sldId id="455" r:id="rId9"/>
    <p:sldId id="456" r:id="rId10"/>
    <p:sldId id="457" r:id="rId11"/>
    <p:sldId id="458" r:id="rId12"/>
    <p:sldId id="459" r:id="rId13"/>
    <p:sldId id="448" r:id="rId14"/>
    <p:sldId id="460" r:id="rId15"/>
    <p:sldId id="449" r:id="rId16"/>
    <p:sldId id="461" r:id="rId17"/>
    <p:sldId id="475" r:id="rId18"/>
    <p:sldId id="476" r:id="rId19"/>
    <p:sldId id="477" r:id="rId20"/>
    <p:sldId id="464" r:id="rId21"/>
    <p:sldId id="467" r:id="rId22"/>
    <p:sldId id="469" r:id="rId23"/>
    <p:sldId id="470" r:id="rId24"/>
    <p:sldId id="472" r:id="rId25"/>
    <p:sldId id="482" r:id="rId26"/>
    <p:sldId id="358" r:id="rId27"/>
    <p:sldId id="483" r:id="rId28"/>
    <p:sldId id="447"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93" d="100"/>
          <a:sy n="93" d="100"/>
        </p:scale>
        <p:origin x="549" y="33"/>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12/2/2020</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8</a:t>
            </a:fld>
            <a:endParaRPr lang="en-US" altLang="zh-CN"/>
          </a:p>
        </p:txBody>
      </p:sp>
    </p:spTree>
    <p:extLst>
      <p:ext uri="{BB962C8B-B14F-4D97-AF65-F5344CB8AC3E}">
        <p14:creationId xmlns:p14="http://schemas.microsoft.com/office/powerpoint/2010/main" val="3151530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966F891-39E4-4949-84B5-293BD1F65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4"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6117446"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5812317" cy="568735"/>
          </a:xfrm>
          <a:prstGeom prst="rect">
            <a:avLst/>
          </a:prstGeom>
        </p:spPr>
        <p:txBody>
          <a:bodyPr anchor="ctr"/>
          <a:lstStyle>
            <a:lvl1pPr marL="0" indent="0" algn="ctr">
              <a:buNone/>
              <a:defRPr sz="24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5280025" y="5550204"/>
            <a:ext cx="4273554" cy="790860"/>
          </a:xfrm>
          <a:prstGeom prst="rect">
            <a:avLst/>
          </a:prstGeo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1560676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solidFill>
                  <a:schemeClr val="accent2"/>
                </a:solidFill>
                <a:latin typeface="+mn-lt"/>
                <a:ea typeface="华文楷体" panose="02010600040101010101" pitchFamily="2" charset="-122"/>
              </a:defRPr>
            </a:lvl1pPr>
            <a:lvl2pPr>
              <a:defRPr sz="2400">
                <a:latin typeface="+mn-lt"/>
                <a:ea typeface="华文楷体" panose="02010600040101010101" pitchFamily="2" charset="-122"/>
              </a:defRPr>
            </a:lvl2pPr>
            <a:lvl3pPr>
              <a:defRPr sz="2400">
                <a:latin typeface="+mn-lt"/>
                <a:ea typeface="华文楷体" panose="02010600040101010101" pitchFamily="2" charset="-122"/>
              </a:defRPr>
            </a:lvl3pPr>
            <a:lvl4pPr>
              <a:defRPr sz="1800">
                <a:latin typeface="+mn-lt"/>
                <a:ea typeface="华文楷体" panose="02010600040101010101" pitchFamily="2" charset="-122"/>
              </a:defRPr>
            </a:lvl4pPr>
            <a:lvl5pPr>
              <a:defRPr sz="1600">
                <a:latin typeface="+mn-lt"/>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90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section">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BBD6FA-A54A-485F-87D9-C9652F58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a:extLst>
              <a:ext uri="{FF2B5EF4-FFF2-40B4-BE49-F238E27FC236}">
                <a16:creationId xmlns:a16="http://schemas.microsoft.com/office/drawing/2014/main" id="{80B6937C-32A7-4CC7-BE4A-AB7A564C7186}"/>
              </a:ext>
            </a:extLst>
          </p:cNvPr>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a:extLst>
              <a:ext uri="{FF2B5EF4-FFF2-40B4-BE49-F238E27FC236}">
                <a16:creationId xmlns:a16="http://schemas.microsoft.com/office/drawing/2014/main" id="{EDC16F34-8BA1-4A4E-B0D4-81397E1E7CD0}"/>
              </a:ext>
            </a:extLst>
          </p:cNvPr>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a:extLst>
              <a:ext uri="{FF2B5EF4-FFF2-40B4-BE49-F238E27FC236}">
                <a16:creationId xmlns:a16="http://schemas.microsoft.com/office/drawing/2014/main" id="{66A552C8-61F4-43FC-A974-9DE54534BA38}"/>
              </a:ext>
            </a:extLst>
          </p:cNvPr>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54724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a16="http://schemas.microsoft.com/office/drawing/2014/main" id="{B69B4C9B-667A-475B-923C-B441E63112E2}"/>
              </a:ext>
            </a:extLst>
          </p:cNvPr>
          <p:cNvSpPr>
            <a:spLocks noGrp="1"/>
          </p:cNvSpPr>
          <p:nvPr>
            <p:ph idx="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385074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2019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799"/>
            <a:ext cx="54864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Text Placeholder 12">
            <a:extLst>
              <a:ext uri="{FF2B5EF4-FFF2-40B4-BE49-F238E27FC236}">
                <a16:creationId xmlns:a16="http://schemas.microsoft.com/office/drawing/2014/main" id="{6DDB8618-EAD8-4F6C-91B0-8D6B79685A8E}"/>
              </a:ext>
            </a:extLst>
          </p:cNvPr>
          <p:cNvSpPr>
            <a:spLocks noGrp="1"/>
          </p:cNvSpPr>
          <p:nvPr>
            <p:ph idx="10"/>
          </p:nvPr>
        </p:nvSpPr>
        <p:spPr bwMode="auto">
          <a:xfrm>
            <a:off x="6248400" y="1066800"/>
            <a:ext cx="5334000"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endParaRPr lang="zh-CN" altLang="en-US" dirty="0"/>
          </a:p>
        </p:txBody>
      </p:sp>
      <p:cxnSp>
        <p:nvCxnSpPr>
          <p:cNvPr id="6" name="直接连接符 5">
            <a:extLst>
              <a:ext uri="{FF2B5EF4-FFF2-40B4-BE49-F238E27FC236}">
                <a16:creationId xmlns:a16="http://schemas.microsoft.com/office/drawing/2014/main" id="{8BBF6941-949E-4A04-9A27-6C5758225CF1}"/>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4457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a16="http://schemas.microsoft.com/office/drawing/2014/main" id="{F4E9E31A-5EEF-4165-B7AF-A4322917E67F}"/>
              </a:ext>
            </a:extLst>
          </p:cNvPr>
          <p:cNvCxnSpPr>
            <a:cxnSpLocks/>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99042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20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两栏内容-图">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800"/>
            <a:ext cx="54864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21302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End">
    <p:spTree>
      <p:nvGrpSpPr>
        <p:cNvPr id="1" name=""/>
        <p:cNvGrpSpPr/>
        <p:nvPr/>
      </p:nvGrpSpPr>
      <p:grpSpPr>
        <a:xfrm>
          <a:off x="0" y="0"/>
          <a:ext cx="0" cy="0"/>
          <a:chOff x="0" y="0"/>
          <a:chExt cx="0" cy="0"/>
        </a:xfrm>
      </p:grpSpPr>
      <p:sp>
        <p:nvSpPr>
          <p:cNvPr id="4" name="Rectangle 3"/>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4194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10972800" cy="7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90599"/>
            <a:ext cx="10972800" cy="541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endParaRPr lang="en-US" altLang="zh-CN" dirty="0"/>
          </a:p>
        </p:txBody>
      </p:sp>
      <p:sp>
        <p:nvSpPr>
          <p:cNvPr id="1032" name="Straight Connector 28"/>
          <p:cNvSpPr>
            <a:spLocks noChangeShapeType="1"/>
          </p:cNvSpPr>
          <p:nvPr userDrawn="1"/>
        </p:nvSpPr>
        <p:spPr bwMode="auto">
          <a:xfrm>
            <a:off x="609600" y="898949"/>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Footer Placeholder 2">
            <a:extLst>
              <a:ext uri="{FF2B5EF4-FFF2-40B4-BE49-F238E27FC236}">
                <a16:creationId xmlns:a16="http://schemas.microsoft.com/office/drawing/2014/main" id="{B4DA9BC6-43CA-408A-BEB7-8746EA49C870}"/>
              </a:ext>
            </a:extLst>
          </p:cNvPr>
          <p:cNvSpPr txBox="1">
            <a:spLocks/>
          </p:cNvSpPr>
          <p:nvPr userDrawn="1"/>
        </p:nvSpPr>
        <p:spPr>
          <a:xfrm>
            <a:off x="4114800" y="6492875"/>
            <a:ext cx="3962400" cy="365125"/>
          </a:xfrm>
          <a:prstGeom prst="rect">
            <a:avLst/>
          </a:prstGeom>
        </p:spPr>
        <p:txBody>
          <a:bodyPr vert="horz" wrap="square" lIns="0" tIns="0" rIns="0" bIns="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3" name="Rectangle 17">
            <a:extLst>
              <a:ext uri="{FF2B5EF4-FFF2-40B4-BE49-F238E27FC236}">
                <a16:creationId xmlns:a16="http://schemas.microsoft.com/office/drawing/2014/main" id="{5ED38AFC-6FCA-41F0-B286-064BF4E13FFB}"/>
              </a:ext>
            </a:extLst>
          </p:cNvPr>
          <p:cNvSpPr/>
          <p:nvPr/>
        </p:nvSpPr>
        <p:spPr>
          <a:xfrm>
            <a:off x="10972800" y="6521549"/>
            <a:ext cx="375424" cy="307777"/>
          </a:xfrm>
          <a:prstGeom prst="rect">
            <a:avLst/>
          </a:prstGeom>
        </p:spPr>
        <p:txBody>
          <a:bodyPr wrap="none" anchor="ctr">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
        <p:nvSpPr>
          <p:cNvPr id="12" name="Straight Connector 27">
            <a:extLst>
              <a:ext uri="{FF2B5EF4-FFF2-40B4-BE49-F238E27FC236}">
                <a16:creationId xmlns:a16="http://schemas.microsoft.com/office/drawing/2014/main" id="{D59285DE-C1F6-4B21-8CFE-2BDB4A08D1BB}"/>
              </a:ext>
            </a:extLst>
          </p:cNvPr>
          <p:cNvSpPr>
            <a:spLocks noChangeShapeType="1"/>
          </p:cNvSpPr>
          <p:nvPr/>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Tree>
    <p:extLst>
      <p:ext uri="{BB962C8B-B14F-4D97-AF65-F5344CB8AC3E}">
        <p14:creationId xmlns:p14="http://schemas.microsoft.com/office/powerpoint/2010/main" val="2314911757"/>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43" r:id="rId10"/>
  </p:sldLayoutIdLst>
  <p:hf hdr="0" ftr="0" dt="0"/>
  <p:txStyles>
    <p:titleStyle>
      <a:lvl1pPr algn="l" rtl="0" eaLnBrk="1" fontAlgn="base" hangingPunct="1">
        <a:spcBef>
          <a:spcPct val="0"/>
        </a:spcBef>
        <a:spcAft>
          <a:spcPct val="0"/>
        </a:spcAft>
        <a:defRPr sz="3200" kern="1200">
          <a:solidFill>
            <a:srgbClr val="000000"/>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tmp"/><Relationship Id="rId3" Type="http://schemas.openxmlformats.org/officeDocument/2006/relationships/image" Target="../media/image17.png"/><Relationship Id="rId7" Type="http://schemas.openxmlformats.org/officeDocument/2006/relationships/image" Target="../media/image21.tmp"/><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5.xml"/><Relationship Id="rId4" Type="http://schemas.openxmlformats.org/officeDocument/2006/relationships/image" Target="../media/image26.tmp"/></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5" Type="http://schemas.openxmlformats.org/officeDocument/2006/relationships/image" Target="../media/image30.tmp"/><Relationship Id="rId4" Type="http://schemas.openxmlformats.org/officeDocument/2006/relationships/image" Target="../media/image2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34.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tmp"/><Relationship Id="rId7" Type="http://schemas.openxmlformats.org/officeDocument/2006/relationships/image" Target="../media/image40.tmp"/><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39.tmp"/><Relationship Id="rId5" Type="http://schemas.openxmlformats.org/officeDocument/2006/relationships/image" Target="../media/image38.tmp"/><Relationship Id="rId4" Type="http://schemas.openxmlformats.org/officeDocument/2006/relationships/image" Target="../media/image37.tmp"/></Relationships>
</file>

<file path=ppt/slides/_rels/slide22.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46.png"/><Relationship Id="rId5" Type="http://schemas.openxmlformats.org/officeDocument/2006/relationships/image" Target="../media/image45.tmp"/><Relationship Id="rId4" Type="http://schemas.openxmlformats.org/officeDocument/2006/relationships/image" Target="../media/image44.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7" Type="http://schemas.openxmlformats.org/officeDocument/2006/relationships/image" Target="../media/image10.tmp"/><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9.tmp"/><Relationship Id="rId5" Type="http://schemas.openxmlformats.org/officeDocument/2006/relationships/image" Target="../media/image5.png"/><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无监督学习</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7B125-15F2-48EE-87B1-C8F1B962677F}"/>
              </a:ext>
            </a:extLst>
          </p:cNvPr>
          <p:cNvSpPr>
            <a:spLocks noGrp="1"/>
          </p:cNvSpPr>
          <p:nvPr>
            <p:ph type="title"/>
          </p:nvPr>
        </p:nvSpPr>
        <p:spPr/>
        <p:txBody>
          <a:bodyPr/>
          <a:lstStyle/>
          <a:p>
            <a:r>
              <a:rPr lang="zh-CN" altLang="en-US" dirty="0"/>
              <a:t>稀疏编码（</a:t>
            </a:r>
            <a:r>
              <a:rPr lang="en-US" altLang="zh-CN" dirty="0"/>
              <a:t>Sparse Coding</a:t>
            </a:r>
            <a:r>
              <a:rPr lang="zh-CN" altLang="en-US" dirty="0"/>
              <a:t>）</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A00AD2-CF03-485F-A7A2-AA69AB092149}"/>
                  </a:ext>
                </a:extLst>
              </p:cNvPr>
              <p:cNvSpPr>
                <a:spLocks noGrp="1"/>
              </p:cNvSpPr>
              <p:nvPr>
                <p:ph idx="1"/>
              </p:nvPr>
            </p:nvSpPr>
            <p:spPr/>
            <p:txBody>
              <a:bodyPr/>
              <a:lstStyle/>
              <a:p>
                <a:r>
                  <a:rPr lang="zh-CN" altLang="en-US" sz="2800" dirty="0"/>
                  <a:t>给定一组</a:t>
                </a:r>
                <a:r>
                  <a:rPr lang="en-US" altLang="zh-CN" sz="2800" dirty="0"/>
                  <a:t>N </a:t>
                </a:r>
                <a:r>
                  <a:rPr lang="zh-CN" altLang="en-US" sz="2800" dirty="0"/>
                  <a:t>个输入向量</a:t>
                </a:r>
                <a14:m>
                  <m:oMath xmlns:m="http://schemas.openxmlformats.org/officeDocument/2006/math">
                    <m:r>
                      <a:rPr lang="en-US" altLang="zh-CN" sz="2800" b="1" i="1" dirty="0" smtClean="0">
                        <a:latin typeface="Cambria Math" panose="02040503050406030204" pitchFamily="18" charset="0"/>
                      </a:rPr>
                      <m:t>𝒙</m:t>
                    </m:r>
                    <m:d>
                      <m:dPr>
                        <m:ctrlPr>
                          <a:rPr lang="en-US" altLang="zh-CN" sz="2800" b="1" i="1" baseline="30000" dirty="0" smtClean="0">
                            <a:latin typeface="Cambria Math" panose="02040503050406030204" pitchFamily="18" charset="0"/>
                          </a:rPr>
                        </m:ctrlPr>
                      </m:dPr>
                      <m:e>
                        <m:r>
                          <a:rPr lang="en-US" altLang="zh-CN" sz="2800" b="1" i="1" baseline="30000" dirty="0" smtClean="0">
                            <a:latin typeface="Cambria Math" panose="02040503050406030204" pitchFamily="18" charset="0"/>
                          </a:rPr>
                          <m:t>𝟏</m:t>
                        </m:r>
                      </m:e>
                    </m:d>
                    <m:r>
                      <a:rPr lang="en-US" altLang="zh-CN" sz="2800" b="1" i="1" dirty="0" smtClean="0">
                        <a:latin typeface="Cambria Math" panose="02040503050406030204" pitchFamily="18" charset="0"/>
                      </a:rPr>
                      <m:t>,…,</m:t>
                    </m:r>
                    <m:r>
                      <a:rPr lang="en-US" altLang="zh-CN" sz="2800" b="1" i="1" dirty="0">
                        <a:latin typeface="Cambria Math" panose="02040503050406030204" pitchFamily="18" charset="0"/>
                      </a:rPr>
                      <m:t>𝒙</m:t>
                    </m:r>
                    <m:r>
                      <a:rPr lang="en-US" altLang="zh-CN" sz="2800" b="1" i="1" baseline="30000" dirty="0" smtClean="0">
                        <a:latin typeface="Cambria Math" panose="02040503050406030204" pitchFamily="18" charset="0"/>
                      </a:rPr>
                      <m:t>(</m:t>
                    </m:r>
                    <m:r>
                      <a:rPr lang="en-US" altLang="zh-CN" sz="2800" b="1" i="1" baseline="30000" dirty="0" smtClean="0">
                        <a:latin typeface="Cambria Math" panose="02040503050406030204" pitchFamily="18" charset="0"/>
                      </a:rPr>
                      <m:t>𝑵</m:t>
                    </m:r>
                    <m:r>
                      <a:rPr lang="en-US" altLang="zh-CN" sz="2800" b="1" i="1" baseline="30000" dirty="0" smtClean="0">
                        <a:latin typeface="Cambria Math" panose="02040503050406030204" pitchFamily="18" charset="0"/>
                      </a:rPr>
                      <m:t>)</m:t>
                    </m:r>
                  </m:oMath>
                </a14:m>
                <a:r>
                  <a:rPr lang="zh-CN" altLang="en-US" sz="2800" dirty="0"/>
                  <a:t>，其稀疏编码的目标函数定义为</a:t>
                </a:r>
                <a:endParaRPr lang="en-US" altLang="zh-CN" sz="2800" dirty="0"/>
              </a:p>
              <a:p>
                <a:endParaRPr lang="en-US" altLang="zh-CN" sz="2800" dirty="0"/>
              </a:p>
              <a:p>
                <a:endParaRPr lang="en-US" altLang="zh-CN" sz="2800" dirty="0"/>
              </a:p>
              <a:p>
                <a:pPr lvl="1"/>
                <a:endParaRPr lang="en-US" altLang="zh-CN" sz="2400" i="1" dirty="0">
                  <a:latin typeface="Cambria Math" panose="02040503050406030204" pitchFamily="18" charset="0"/>
                </a:endParaRPr>
              </a:p>
              <a:p>
                <a:pPr lvl="1"/>
                <a14:m>
                  <m:oMath xmlns:m="http://schemas.openxmlformats.org/officeDocument/2006/math">
                    <m:r>
                      <a:rPr lang="en-US" altLang="zh-CN" sz="2400" i="1" dirty="0" smtClean="0">
                        <a:latin typeface="Cambria Math" panose="02040503050406030204" pitchFamily="18" charset="0"/>
                      </a:rPr>
                      <m:t>𝜌</m:t>
                    </m:r>
                    <m:r>
                      <a:rPr lang="en-US" altLang="zh-CN" sz="2400" i="1" dirty="0" smtClean="0">
                        <a:latin typeface="Cambria Math" panose="02040503050406030204" pitchFamily="18" charset="0"/>
                      </a:rPr>
                      <m:t>(·)</m:t>
                    </m:r>
                  </m:oMath>
                </a14:m>
                <a:r>
                  <a:rPr lang="zh-CN" altLang="en-US" sz="2400" dirty="0"/>
                  <a:t>是一个稀疏性衡量函数，</a:t>
                </a:r>
                <a14:m>
                  <m:oMath xmlns:m="http://schemas.openxmlformats.org/officeDocument/2006/math">
                    <m:r>
                      <a:rPr lang="en-US" altLang="zh-CN" sz="2400" i="1" dirty="0" smtClean="0">
                        <a:latin typeface="Cambria Math" panose="02040503050406030204" pitchFamily="18" charset="0"/>
                      </a:rPr>
                      <m:t>𝜂</m:t>
                    </m:r>
                  </m:oMath>
                </a14:m>
                <a:r>
                  <a:rPr lang="zh-CN" altLang="en-US" sz="2400" dirty="0"/>
                  <a:t>是一个超参数，用来控制稀疏性的强度。</a:t>
                </a:r>
              </a:p>
            </p:txBody>
          </p:sp>
        </mc:Choice>
        <mc:Fallback>
          <p:sp>
            <p:nvSpPr>
              <p:cNvPr id="3" name="内容占位符 2">
                <a:extLst>
                  <a:ext uri="{FF2B5EF4-FFF2-40B4-BE49-F238E27FC236}">
                    <a16:creationId xmlns:a16="http://schemas.microsoft.com/office/drawing/2014/main" id="{DCA00AD2-CF03-485F-A7A2-AA69AB092149}"/>
                  </a:ext>
                </a:extLst>
              </p:cNvPr>
              <p:cNvSpPr>
                <a:spLocks noGrp="1" noRot="1" noChangeAspect="1" noMove="1" noResize="1" noEditPoints="1" noAdjustHandles="1" noChangeArrowheads="1" noChangeShapeType="1" noTextEdit="1"/>
              </p:cNvSpPr>
              <p:nvPr>
                <p:ph idx="1"/>
              </p:nvPr>
            </p:nvSpPr>
            <p:spPr>
              <a:blipFill>
                <a:blip r:embed="rId3"/>
                <a:stretch>
                  <a:fillRect l="-556" t="-146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21FFCFE-72EE-41E3-8DD2-BD191995A0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4927323"/>
            <a:ext cx="1981200" cy="906550"/>
          </a:xfrm>
          <a:prstGeom prst="rect">
            <a:avLst/>
          </a:prstGeom>
          <a:ln>
            <a:solidFill>
              <a:schemeClr val="accent2"/>
            </a:solidFill>
          </a:ln>
        </p:spPr>
      </p:pic>
      <p:pic>
        <p:nvPicPr>
          <p:cNvPr id="9" name="图片 8">
            <a:extLst>
              <a:ext uri="{FF2B5EF4-FFF2-40B4-BE49-F238E27FC236}">
                <a16:creationId xmlns:a16="http://schemas.microsoft.com/office/drawing/2014/main" id="{25D0A418-3983-406C-842A-411F26264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600" y="3821070"/>
            <a:ext cx="2511845" cy="914400"/>
          </a:xfrm>
          <a:prstGeom prst="rect">
            <a:avLst/>
          </a:prstGeom>
          <a:ln>
            <a:solidFill>
              <a:schemeClr val="accent2"/>
            </a:solidFill>
          </a:ln>
        </p:spPr>
      </p:pic>
      <p:pic>
        <p:nvPicPr>
          <p:cNvPr id="11" name="图片 10">
            <a:extLst>
              <a:ext uri="{FF2B5EF4-FFF2-40B4-BE49-F238E27FC236}">
                <a16:creationId xmlns:a16="http://schemas.microsoft.com/office/drawing/2014/main" id="{0385EBD6-267F-4647-848F-BCD5B12A6A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5028" y="4904959"/>
            <a:ext cx="2390155" cy="986414"/>
          </a:xfrm>
          <a:prstGeom prst="rect">
            <a:avLst/>
          </a:prstGeom>
          <a:ln>
            <a:solidFill>
              <a:schemeClr val="accent2"/>
            </a:solidFill>
          </a:ln>
        </p:spPr>
      </p:pic>
      <p:pic>
        <p:nvPicPr>
          <p:cNvPr id="13" name="图片 12">
            <a:extLst>
              <a:ext uri="{FF2B5EF4-FFF2-40B4-BE49-F238E27FC236}">
                <a16:creationId xmlns:a16="http://schemas.microsoft.com/office/drawing/2014/main" id="{A88423FF-6A18-48D8-B1CF-898B9750B3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8000" y="3926967"/>
            <a:ext cx="2340160" cy="906549"/>
          </a:xfrm>
          <a:prstGeom prst="rect">
            <a:avLst/>
          </a:prstGeom>
          <a:ln>
            <a:solidFill>
              <a:schemeClr val="accent2"/>
            </a:solidFill>
          </a:ln>
        </p:spPr>
      </p:pic>
      <p:pic>
        <p:nvPicPr>
          <p:cNvPr id="6" name="图片 5">
            <a:extLst>
              <a:ext uri="{FF2B5EF4-FFF2-40B4-BE49-F238E27FC236}">
                <a16:creationId xmlns:a16="http://schemas.microsoft.com/office/drawing/2014/main" id="{D0E80D2D-2F99-4B16-94A5-431EE95480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0" y="1865202"/>
            <a:ext cx="3505292" cy="740248"/>
          </a:xfrm>
          <a:prstGeom prst="rect">
            <a:avLst/>
          </a:prstGeom>
        </p:spPr>
      </p:pic>
    </p:spTree>
    <p:custDataLst>
      <p:tags r:id="rId1"/>
    </p:custDataLst>
    <p:extLst>
      <p:ext uri="{BB962C8B-B14F-4D97-AF65-F5344CB8AC3E}">
        <p14:creationId xmlns:p14="http://schemas.microsoft.com/office/powerpoint/2010/main" val="31040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E70F9-F039-4B0B-98E9-3BB6763BC82D}"/>
              </a:ext>
            </a:extLst>
          </p:cNvPr>
          <p:cNvSpPr>
            <a:spLocks noGrp="1"/>
          </p:cNvSpPr>
          <p:nvPr>
            <p:ph type="title"/>
          </p:nvPr>
        </p:nvSpPr>
        <p:spPr/>
        <p:txBody>
          <a:bodyPr/>
          <a:lstStyle/>
          <a:p>
            <a:r>
              <a:rPr lang="zh-CN" altLang="en-US" dirty="0"/>
              <a:t>训练过程</a:t>
            </a:r>
          </a:p>
        </p:txBody>
      </p:sp>
      <p:sp>
        <p:nvSpPr>
          <p:cNvPr id="3" name="内容占位符 2">
            <a:extLst>
              <a:ext uri="{FF2B5EF4-FFF2-40B4-BE49-F238E27FC236}">
                <a16:creationId xmlns:a16="http://schemas.microsoft.com/office/drawing/2014/main" id="{932FC682-43A2-4307-AF9B-968FB337F2B3}"/>
              </a:ext>
            </a:extLst>
          </p:cNvPr>
          <p:cNvSpPr>
            <a:spLocks noGrp="1"/>
          </p:cNvSpPr>
          <p:nvPr>
            <p:ph idx="1"/>
          </p:nvPr>
        </p:nvSpPr>
        <p:spPr/>
        <p:txBody>
          <a:bodyPr/>
          <a:lstStyle/>
          <a:p>
            <a:r>
              <a:rPr lang="zh-CN" altLang="en-US" dirty="0"/>
              <a:t>稀疏编码的训练过程一般用交替优化的方法进行。</a:t>
            </a:r>
          </a:p>
        </p:txBody>
      </p:sp>
      <p:pic>
        <p:nvPicPr>
          <p:cNvPr id="6" name="图片 5">
            <a:extLst>
              <a:ext uri="{FF2B5EF4-FFF2-40B4-BE49-F238E27FC236}">
                <a16:creationId xmlns:a16="http://schemas.microsoft.com/office/drawing/2014/main" id="{BB37CFBE-0219-431A-AAB6-4DCE6108B1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752600"/>
            <a:ext cx="5236069" cy="2413017"/>
          </a:xfrm>
          <a:prstGeom prst="rect">
            <a:avLst/>
          </a:prstGeom>
        </p:spPr>
      </p:pic>
    </p:spTree>
    <p:extLst>
      <p:ext uri="{BB962C8B-B14F-4D97-AF65-F5344CB8AC3E}">
        <p14:creationId xmlns:p14="http://schemas.microsoft.com/office/powerpoint/2010/main" val="76050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D8759-611D-46A5-90C7-6F6E7BCCD946}"/>
              </a:ext>
            </a:extLst>
          </p:cNvPr>
          <p:cNvSpPr>
            <a:spLocks noGrp="1"/>
          </p:cNvSpPr>
          <p:nvPr>
            <p:ph type="title"/>
          </p:nvPr>
        </p:nvSpPr>
        <p:spPr/>
        <p:txBody>
          <a:bodyPr/>
          <a:lstStyle/>
          <a:p>
            <a:r>
              <a:rPr lang="zh-CN" altLang="en-US" dirty="0"/>
              <a:t>稀疏编码的优点</a:t>
            </a:r>
          </a:p>
        </p:txBody>
      </p:sp>
      <p:sp>
        <p:nvSpPr>
          <p:cNvPr id="3" name="内容占位符 2">
            <a:extLst>
              <a:ext uri="{FF2B5EF4-FFF2-40B4-BE49-F238E27FC236}">
                <a16:creationId xmlns:a16="http://schemas.microsoft.com/office/drawing/2014/main" id="{90948273-4C00-4DFA-89B7-12FE0A8F785E}"/>
              </a:ext>
            </a:extLst>
          </p:cNvPr>
          <p:cNvSpPr>
            <a:spLocks noGrp="1"/>
          </p:cNvSpPr>
          <p:nvPr>
            <p:ph idx="1"/>
          </p:nvPr>
        </p:nvSpPr>
        <p:spPr/>
        <p:txBody>
          <a:bodyPr/>
          <a:lstStyle/>
          <a:p>
            <a:r>
              <a:rPr lang="zh-CN" altLang="en-US" dirty="0"/>
              <a:t>计算量</a:t>
            </a:r>
            <a:endParaRPr lang="en-US" altLang="zh-CN" dirty="0"/>
          </a:p>
          <a:p>
            <a:pPr lvl="1"/>
            <a:r>
              <a:rPr lang="zh-CN" altLang="en-US" dirty="0"/>
              <a:t>稀疏性带来的最大好处就是可以极大地降低计算量。</a:t>
            </a:r>
          </a:p>
          <a:p>
            <a:r>
              <a:rPr lang="zh-CN" altLang="en-US" dirty="0"/>
              <a:t>可解释性</a:t>
            </a:r>
            <a:endParaRPr lang="en-US" altLang="zh-CN" dirty="0"/>
          </a:p>
          <a:p>
            <a:pPr lvl="1"/>
            <a:r>
              <a:rPr lang="zh-CN" altLang="en-US" dirty="0"/>
              <a:t>因为稀疏编码只有少数的非零元素，相当于将一个输入样本表示为少数几个相关的特征。这样我们可以更好地描述其特征，并易于理解。</a:t>
            </a:r>
          </a:p>
          <a:p>
            <a:r>
              <a:rPr lang="zh-CN" altLang="en-US" dirty="0"/>
              <a:t>特征选择</a:t>
            </a:r>
            <a:endParaRPr lang="en-US" altLang="zh-CN" dirty="0"/>
          </a:p>
          <a:p>
            <a:pPr lvl="1"/>
            <a:r>
              <a:rPr lang="zh-CN" altLang="en-US" dirty="0"/>
              <a:t>稀疏性带来的另外一个好处是可以实现特征的自动选择，只选择和输入样本相关的最少特征，从而可以更好地表示输入样本，降低噪声并减轻过拟合。</a:t>
            </a:r>
          </a:p>
        </p:txBody>
      </p:sp>
    </p:spTree>
    <p:extLst>
      <p:ext uri="{BB962C8B-B14F-4D97-AF65-F5344CB8AC3E}">
        <p14:creationId xmlns:p14="http://schemas.microsoft.com/office/powerpoint/2010/main" val="401628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编码器（</a:t>
            </a:r>
            <a:r>
              <a:rPr lang="en-US" altLang="zh-CN" dirty="0"/>
              <a:t>Encoder</a:t>
            </a:r>
            <a:r>
              <a:rPr lang="zh-CN" altLang="en-US" dirty="0"/>
              <a:t>）</a:t>
            </a:r>
            <a:endParaRPr lang="en-US" altLang="zh-CN" dirty="0"/>
          </a:p>
          <a:p>
            <a:r>
              <a:rPr lang="zh-CN" altLang="en-US" dirty="0"/>
              <a:t>解码器（</a:t>
            </a:r>
            <a:r>
              <a:rPr lang="en-US" altLang="zh-CN" dirty="0"/>
              <a:t>Decoder</a:t>
            </a:r>
            <a:r>
              <a:rPr lang="zh-CN" altLang="en-US" dirty="0"/>
              <a:t>）</a:t>
            </a:r>
            <a:endParaRPr lang="en-US" altLang="zh-CN" dirty="0"/>
          </a:p>
          <a:p>
            <a:endParaRPr lang="en-US" altLang="zh-CN" dirty="0"/>
          </a:p>
          <a:p>
            <a:endParaRPr lang="en-US" altLang="zh-CN" dirty="0"/>
          </a:p>
          <a:p>
            <a:r>
              <a:rPr lang="zh-CN" altLang="en-US" dirty="0"/>
              <a:t>目标函数：重构错误</a:t>
            </a:r>
          </a:p>
        </p:txBody>
      </p:sp>
      <p:sp>
        <p:nvSpPr>
          <p:cNvPr id="14" name="内容占位符 13">
            <a:extLst>
              <a:ext uri="{FF2B5EF4-FFF2-40B4-BE49-F238E27FC236}">
                <a16:creationId xmlns:a16="http://schemas.microsoft.com/office/drawing/2014/main" id="{878260FA-F1FB-4686-ABE6-C68F94E2D2E1}"/>
              </a:ext>
            </a:extLst>
          </p:cNvPr>
          <p:cNvSpPr>
            <a:spLocks noGrp="1"/>
          </p:cNvSpPr>
          <p:nvPr>
            <p:ph idx="10"/>
          </p:nvPr>
        </p:nvSpPr>
        <p:spPr/>
        <p:txBody>
          <a:bodyPr/>
          <a:lstStyle/>
          <a:p>
            <a:r>
              <a:rPr lang="zh-CN" altLang="en-US" dirty="0"/>
              <a:t>两层网络结构的自编码器</a:t>
            </a:r>
          </a:p>
        </p:txBody>
      </p:sp>
      <p:sp>
        <p:nvSpPr>
          <p:cNvPr id="2" name="标题 1"/>
          <p:cNvSpPr>
            <a:spLocks noGrp="1"/>
          </p:cNvSpPr>
          <p:nvPr>
            <p:ph type="title"/>
          </p:nvPr>
        </p:nvSpPr>
        <p:spPr/>
        <p:txBody>
          <a:bodyPr/>
          <a:lstStyle/>
          <a:p>
            <a:r>
              <a:rPr lang="zh-CN" altLang="en-US" dirty="0"/>
              <a:t>自编码器（</a:t>
            </a:r>
            <a:r>
              <a:rPr lang="en-US" altLang="zh-CN" dirty="0"/>
              <a:t> Auto-Encoder </a:t>
            </a:r>
            <a:r>
              <a:rPr lang="zh-CN" altLang="en-US" dirty="0"/>
              <a:t>）</a:t>
            </a:r>
          </a:p>
        </p:txBody>
      </p:sp>
      <p:pic>
        <p:nvPicPr>
          <p:cNvPr id="5" name="图片 4">
            <a:extLst>
              <a:ext uri="{FF2B5EF4-FFF2-40B4-BE49-F238E27FC236}">
                <a16:creationId xmlns:a16="http://schemas.microsoft.com/office/drawing/2014/main" id="{E1CC8254-3C5F-4F5E-9D09-00F334480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183074"/>
            <a:ext cx="1170245" cy="625945"/>
          </a:xfrm>
          <a:prstGeom prst="rect">
            <a:avLst/>
          </a:prstGeom>
        </p:spPr>
      </p:pic>
      <p:pic>
        <p:nvPicPr>
          <p:cNvPr id="7" name="图片 6">
            <a:extLst>
              <a:ext uri="{FF2B5EF4-FFF2-40B4-BE49-F238E27FC236}">
                <a16:creationId xmlns:a16="http://schemas.microsoft.com/office/drawing/2014/main" id="{A22442C2-D5AA-4C43-9215-3ED1A843B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4187192"/>
            <a:ext cx="2936473" cy="1604009"/>
          </a:xfrm>
          <a:prstGeom prst="rect">
            <a:avLst/>
          </a:prstGeom>
        </p:spPr>
      </p:pic>
      <p:pic>
        <p:nvPicPr>
          <p:cNvPr id="12" name="图片 11">
            <a:extLst>
              <a:ext uri="{FF2B5EF4-FFF2-40B4-BE49-F238E27FC236}">
                <a16:creationId xmlns:a16="http://schemas.microsoft.com/office/drawing/2014/main" id="{BE8C4E73-DE56-4204-8C4B-132817D0A4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2209800"/>
            <a:ext cx="3048000" cy="2809342"/>
          </a:xfrm>
          <a:prstGeom prst="rect">
            <a:avLst/>
          </a:prstGeom>
        </p:spPr>
      </p:pic>
    </p:spTree>
    <p:extLst>
      <p:ext uri="{BB962C8B-B14F-4D97-AF65-F5344CB8AC3E}">
        <p14:creationId xmlns:p14="http://schemas.microsoft.com/office/powerpoint/2010/main" val="353834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EC9A1C-A212-4C91-9A8C-1EBC6D8BBD20}"/>
                  </a:ext>
                </a:extLst>
              </p:cNvPr>
              <p:cNvSpPr>
                <a:spLocks noGrp="1"/>
              </p:cNvSpPr>
              <p:nvPr>
                <p:ph idx="1"/>
              </p:nvPr>
            </p:nvSpPr>
            <p:spPr/>
            <p:txBody>
              <a:bodyPr/>
              <a:lstStyle/>
              <a:p>
                <a:r>
                  <a:rPr lang="zh-CN" altLang="en-US" dirty="0"/>
                  <a:t>通过给自编码器中隐藏层单元</a:t>
                </a:r>
                <a:r>
                  <a:rPr lang="en-US" altLang="zh-CN" dirty="0"/>
                  <a:t>z</a:t>
                </a:r>
                <a:r>
                  <a:rPr lang="zh-CN" altLang="en-US" dirty="0"/>
                  <a:t>加上稀疏性限制，自编码器可以学习到数据中一些有用的结构。</a:t>
                </a:r>
                <a:endParaRPr lang="en-US" altLang="zh-CN" dirty="0"/>
              </a:p>
              <a:p>
                <a:endParaRPr lang="en-US" altLang="zh-CN" dirty="0"/>
              </a:p>
              <a:p>
                <a:r>
                  <a:rPr lang="zh-CN" altLang="en-US" dirty="0"/>
                  <a:t>目标函数</a:t>
                </a:r>
                <a:endParaRPr lang="en-US" altLang="zh-CN" dirty="0"/>
              </a:p>
              <a:p>
                <a:endParaRPr lang="en-US" altLang="zh-CN" dirty="0"/>
              </a:p>
              <a:p>
                <a:endParaRPr lang="en-US" altLang="zh-CN" dirty="0"/>
              </a:p>
              <a:p>
                <a:endParaRPr lang="en-US" altLang="zh-CN" dirty="0"/>
              </a:p>
              <a:p>
                <a:pPr lvl="1"/>
                <a14:m>
                  <m:oMath xmlns:m="http://schemas.openxmlformats.org/officeDocument/2006/math">
                    <m:r>
                      <a:rPr lang="en-US" altLang="zh-CN" b="1" i="1" dirty="0" smtClean="0">
                        <a:latin typeface="Cambria Math" panose="02040503050406030204" pitchFamily="18" charset="0"/>
                      </a:rPr>
                      <m:t>𝑾</m:t>
                    </m:r>
                  </m:oMath>
                </a14:m>
                <a:r>
                  <a:rPr lang="zh-CN" altLang="en-US" dirty="0"/>
                  <a:t>表示自编码器中的参数</a:t>
                </a:r>
                <a:endParaRPr lang="en-US" altLang="zh-CN" dirty="0"/>
              </a:p>
              <a:p>
                <a:pPr lvl="1"/>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C5EC9A1C-A212-4C91-9A8C-1EBC6D8BBD20}"/>
                  </a:ext>
                </a:extLst>
              </p:cNvPr>
              <p:cNvSpPr>
                <a:spLocks noGrp="1" noRot="1" noChangeAspect="1" noMove="1" noResize="1" noEditPoints="1" noAdjustHandles="1" noChangeArrowheads="1" noChangeShapeType="1" noTextEdit="1"/>
              </p:cNvSpPr>
              <p:nvPr>
                <p:ph idx="1"/>
              </p:nvPr>
            </p:nvSpPr>
            <p:spPr>
              <a:blipFill>
                <a:blip r:embed="rId2"/>
                <a:stretch>
                  <a:fillRect l="-1556" t="-1647" r="-1444" b="-2471"/>
                </a:stretch>
              </a:blipFill>
            </p:spPr>
            <p:txBody>
              <a:bodyPr/>
              <a:lstStyle/>
              <a:p>
                <a:r>
                  <a:rPr lang="zh-CN" altLang="en-US">
                    <a:noFill/>
                  </a:rPr>
                  <a:t> </a:t>
                </a:r>
              </a:p>
            </p:txBody>
          </p:sp>
        </mc:Fallback>
      </mc:AlternateContent>
      <p:sp>
        <p:nvSpPr>
          <p:cNvPr id="7" name="内容占位符 6">
            <a:extLst>
              <a:ext uri="{FF2B5EF4-FFF2-40B4-BE49-F238E27FC236}">
                <a16:creationId xmlns:a16="http://schemas.microsoft.com/office/drawing/2014/main" id="{394E7F1D-0815-45AF-B8AC-F5B6A0758312}"/>
              </a:ext>
            </a:extLst>
          </p:cNvPr>
          <p:cNvSpPr>
            <a:spLocks noGrp="1"/>
          </p:cNvSpPr>
          <p:nvPr>
            <p:ph idx="10"/>
          </p:nvPr>
        </p:nvSpPr>
        <p:spPr/>
        <p:txBody>
          <a:bodyPr/>
          <a:lstStyle/>
          <a:p>
            <a:r>
              <a:rPr lang="zh-CN" altLang="en-US" dirty="0"/>
              <a:t>和稀疏编码一样，稀疏自编码器的优点是有很高的可解释性，并同时进行了隐式的特征选择．</a:t>
            </a:r>
            <a:endParaRPr lang="en-US" altLang="zh-CN" dirty="0"/>
          </a:p>
          <a:p>
            <a:endParaRPr lang="zh-CN" altLang="en-US" dirty="0"/>
          </a:p>
        </p:txBody>
      </p:sp>
      <p:sp>
        <p:nvSpPr>
          <p:cNvPr id="2" name="标题 1">
            <a:extLst>
              <a:ext uri="{FF2B5EF4-FFF2-40B4-BE49-F238E27FC236}">
                <a16:creationId xmlns:a16="http://schemas.microsoft.com/office/drawing/2014/main" id="{60CF966A-ADF3-48DE-8571-652F3C59A9A7}"/>
              </a:ext>
            </a:extLst>
          </p:cNvPr>
          <p:cNvSpPr>
            <a:spLocks noGrp="1"/>
          </p:cNvSpPr>
          <p:nvPr>
            <p:ph type="title"/>
          </p:nvPr>
        </p:nvSpPr>
        <p:spPr/>
        <p:txBody>
          <a:bodyPr/>
          <a:lstStyle/>
          <a:p>
            <a:r>
              <a:rPr lang="zh-CN" altLang="en-US" dirty="0"/>
              <a:t>稀疏自编码器</a:t>
            </a:r>
          </a:p>
        </p:txBody>
      </p:sp>
      <p:pic>
        <p:nvPicPr>
          <p:cNvPr id="2050" name="Picture 2" descr="Dimension Reduction - Autoencoders">
            <a:extLst>
              <a:ext uri="{FF2B5EF4-FFF2-40B4-BE49-F238E27FC236}">
                <a16:creationId xmlns:a16="http://schemas.microsoft.com/office/drawing/2014/main" id="{B7EFEEC0-B456-48FC-8FFB-669DF7C55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3347723"/>
            <a:ext cx="2975462" cy="290067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51739D35-0799-40E6-AB03-3AD3F9C708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636" y="4343400"/>
            <a:ext cx="4350327" cy="838200"/>
          </a:xfrm>
          <a:prstGeom prst="rect">
            <a:avLst/>
          </a:prstGeom>
        </p:spPr>
      </p:pic>
    </p:spTree>
    <p:extLst>
      <p:ext uri="{BB962C8B-B14F-4D97-AF65-F5344CB8AC3E}">
        <p14:creationId xmlns:p14="http://schemas.microsoft.com/office/powerpoint/2010/main" val="909291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降噪自编码器</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CDA7B4D-E994-46F9-B1E2-84EC519B1BC1}"/>
                  </a:ext>
                </a:extLst>
              </p:cNvPr>
              <p:cNvSpPr>
                <a:spLocks noGrp="1"/>
              </p:cNvSpPr>
              <p:nvPr>
                <p:ph idx="1"/>
              </p:nvPr>
            </p:nvSpPr>
            <p:spPr/>
            <p:txBody>
              <a:bodyPr/>
              <a:lstStyle/>
              <a:p>
                <a:r>
                  <a:rPr lang="zh-CN" altLang="en-US" dirty="0"/>
                  <a:t>通过引入噪声来增加编码鲁棒性的自编码器</a:t>
                </a:r>
                <a:endParaRPr lang="en-US" altLang="zh-CN" dirty="0"/>
              </a:p>
              <a:p>
                <a:pPr lvl="1"/>
                <a:r>
                  <a:rPr lang="zh-CN" altLang="en-US" dirty="0"/>
                  <a:t>对于一个向量</a:t>
                </a:r>
                <a14:m>
                  <m:oMath xmlns:m="http://schemas.openxmlformats.org/officeDocument/2006/math">
                    <m:r>
                      <a:rPr lang="en-US" altLang="zh-CN" b="1" i="1" dirty="0" smtClean="0">
                        <a:latin typeface="Cambria Math" panose="02040503050406030204" pitchFamily="18" charset="0"/>
                      </a:rPr>
                      <m:t>𝒙</m:t>
                    </m:r>
                  </m:oMath>
                </a14:m>
                <a:r>
                  <a:rPr lang="zh-CN" altLang="en-US" dirty="0"/>
                  <a:t>，我们首先根据一个比例</a:t>
                </a:r>
                <a:r>
                  <a:rPr lang="en-US" altLang="zh-CN" dirty="0"/>
                  <a:t>µ</a:t>
                </a:r>
                <a:r>
                  <a:rPr lang="zh-CN" altLang="en-US" dirty="0"/>
                  <a:t>随机将</a:t>
                </a:r>
                <a14:m>
                  <m:oMath xmlns:m="http://schemas.openxmlformats.org/officeDocument/2006/math">
                    <m:r>
                      <a:rPr lang="en-US" altLang="zh-CN" b="1" i="1" dirty="0">
                        <a:latin typeface="Cambria Math" panose="02040503050406030204" pitchFamily="18" charset="0"/>
                      </a:rPr>
                      <m:t>𝒙</m:t>
                    </m:r>
                  </m:oMath>
                </a14:m>
                <a:r>
                  <a:rPr lang="zh-CN" altLang="en-US" dirty="0"/>
                  <a:t>的一些维度的值设置为</a:t>
                </a:r>
                <a:r>
                  <a:rPr lang="en-US" altLang="zh-CN" dirty="0"/>
                  <a:t>0</a:t>
                </a:r>
                <a:r>
                  <a:rPr lang="zh-CN" altLang="en-US" dirty="0"/>
                  <a:t>，得到一个被损坏的向量</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b="1" i="1" dirty="0" smtClean="0">
                            <a:latin typeface="Cambria Math" panose="02040503050406030204" pitchFamily="18" charset="0"/>
                          </a:rPr>
                          <m:t>𝒙</m:t>
                        </m:r>
                      </m:e>
                    </m:acc>
                  </m:oMath>
                </a14:m>
                <a:r>
                  <a:rPr lang="zh-CN" altLang="en-US" dirty="0"/>
                  <a:t>。</a:t>
                </a:r>
                <a:endParaRPr lang="en-US" altLang="zh-CN" dirty="0"/>
              </a:p>
              <a:p>
                <a:pPr lvl="1"/>
                <a:r>
                  <a:rPr lang="zh-CN" altLang="en-US" dirty="0"/>
                  <a:t>然后将被损坏的向量</a:t>
                </a:r>
                <a14:m>
                  <m:oMath xmlns:m="http://schemas.openxmlformats.org/officeDocument/2006/math">
                    <m:acc>
                      <m:accPr>
                        <m:chr m:val="̃"/>
                        <m:ctrlPr>
                          <a:rPr lang="en-US" altLang="zh-CN" i="1" dirty="0">
                            <a:latin typeface="Cambria Math" panose="02040503050406030204" pitchFamily="18" charset="0"/>
                          </a:rPr>
                        </m:ctrlPr>
                      </m:accPr>
                      <m:e>
                        <m:r>
                          <a:rPr lang="en-US" altLang="zh-CN" b="1" i="1" dirty="0">
                            <a:latin typeface="Cambria Math" panose="02040503050406030204" pitchFamily="18" charset="0"/>
                          </a:rPr>
                          <m:t>𝒙</m:t>
                        </m:r>
                      </m:e>
                    </m:acc>
                  </m:oMath>
                </a14:m>
                <a:r>
                  <a:rPr lang="zh-CN" altLang="en-US" dirty="0"/>
                  <a:t>输入给自编码器得到编码</a:t>
                </a:r>
                <a14:m>
                  <m:oMath xmlns:m="http://schemas.openxmlformats.org/officeDocument/2006/math">
                    <m:r>
                      <a:rPr lang="en-US" altLang="zh-CN" b="1" i="1" dirty="0" smtClean="0">
                        <a:latin typeface="Cambria Math" panose="02040503050406030204" pitchFamily="18" charset="0"/>
                      </a:rPr>
                      <m:t>𝒛</m:t>
                    </m:r>
                  </m:oMath>
                </a14:m>
                <a:r>
                  <a:rPr lang="zh-CN" altLang="en-US" dirty="0"/>
                  <a:t>，并重构出原始的无损输入</a:t>
                </a:r>
                <a14:m>
                  <m:oMath xmlns:m="http://schemas.openxmlformats.org/officeDocument/2006/math">
                    <m:r>
                      <a:rPr lang="en-US" altLang="zh-CN" b="1" i="1" dirty="0">
                        <a:latin typeface="Cambria Math" panose="02040503050406030204" pitchFamily="18" charset="0"/>
                      </a:rPr>
                      <m:t>𝒙</m:t>
                    </m:r>
                    <m:r>
                      <a:rPr lang="en-US" altLang="zh-CN" b="1" i="1" dirty="0">
                        <a:latin typeface="Cambria Math" panose="02040503050406030204" pitchFamily="18" charset="0"/>
                      </a:rPr>
                      <m:t> </m:t>
                    </m:r>
                  </m:oMath>
                </a14:m>
                <a:r>
                  <a:rPr lang="zh-CN" altLang="en-US" dirty="0"/>
                  <a:t>。</a:t>
                </a:r>
              </a:p>
            </p:txBody>
          </p:sp>
        </mc:Choice>
        <mc:Fallback xmlns="">
          <p:sp>
            <p:nvSpPr>
              <p:cNvPr id="5" name="内容占位符 4">
                <a:extLst>
                  <a:ext uri="{FF2B5EF4-FFF2-40B4-BE49-F238E27FC236}">
                    <a16:creationId xmlns:a16="http://schemas.microsoft.com/office/drawing/2014/main" id="{2CDA7B4D-E994-46F9-B1E2-84EC519B1BC1}"/>
                  </a:ext>
                </a:extLst>
              </p:cNvPr>
              <p:cNvSpPr>
                <a:spLocks noGrp="1" noRot="1" noChangeAspect="1" noMove="1" noResize="1" noEditPoints="1" noAdjustHandles="1" noChangeArrowheads="1" noChangeShapeType="1" noTextEdit="1"/>
              </p:cNvSpPr>
              <p:nvPr>
                <p:ph sz="quarter" idx="1"/>
              </p:nvPr>
            </p:nvSpPr>
            <p:spPr>
              <a:blipFill>
                <a:blip r:embed="rId4"/>
                <a:stretch>
                  <a:fillRect l="-1037" t="-1728" r="-66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EB64ABF-5085-45BE-ABE5-1EFC2124EB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7158" y="3124200"/>
            <a:ext cx="5377684" cy="2541881"/>
          </a:xfrm>
          <a:prstGeom prst="rect">
            <a:avLst/>
          </a:prstGeom>
        </p:spPr>
      </p:pic>
    </p:spTree>
    <p:extLst>
      <p:ext uri="{BB962C8B-B14F-4D97-AF65-F5344CB8AC3E}">
        <p14:creationId xmlns:p14="http://schemas.microsoft.com/office/powerpoint/2010/main" val="287864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6D23D-D033-472E-A7DB-7ACE4953D5F8}"/>
              </a:ext>
            </a:extLst>
          </p:cNvPr>
          <p:cNvSpPr>
            <a:spLocks noGrp="1"/>
          </p:cNvSpPr>
          <p:nvPr>
            <p:ph type="ctrTitle"/>
          </p:nvPr>
        </p:nvSpPr>
        <p:spPr/>
        <p:txBody>
          <a:bodyPr/>
          <a:lstStyle/>
          <a:p>
            <a:r>
              <a:rPr lang="zh-CN" altLang="en-US" dirty="0"/>
              <a:t>概率密度估计</a:t>
            </a:r>
          </a:p>
        </p:txBody>
      </p:sp>
    </p:spTree>
    <p:extLst>
      <p:ext uri="{BB962C8B-B14F-4D97-AF65-F5344CB8AC3E}">
        <p14:creationId xmlns:p14="http://schemas.microsoft.com/office/powerpoint/2010/main" val="316857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83A7D-7A09-4B27-93A1-7E2B67968E50}"/>
              </a:ext>
            </a:extLst>
          </p:cNvPr>
          <p:cNvSpPr>
            <a:spLocks noGrp="1"/>
          </p:cNvSpPr>
          <p:nvPr>
            <p:ph type="title"/>
          </p:nvPr>
        </p:nvSpPr>
        <p:spPr/>
        <p:txBody>
          <a:bodyPr/>
          <a:lstStyle/>
          <a:p>
            <a:r>
              <a:rPr lang="zh-CN" altLang="en-US" dirty="0"/>
              <a:t>概率密度估计</a:t>
            </a:r>
          </a:p>
        </p:txBody>
      </p:sp>
      <p:sp>
        <p:nvSpPr>
          <p:cNvPr id="3" name="内容占位符 2">
            <a:extLst>
              <a:ext uri="{FF2B5EF4-FFF2-40B4-BE49-F238E27FC236}">
                <a16:creationId xmlns:a16="http://schemas.microsoft.com/office/drawing/2014/main" id="{C4B6D067-6667-44FD-856E-656116081F0E}"/>
              </a:ext>
            </a:extLst>
          </p:cNvPr>
          <p:cNvSpPr>
            <a:spLocks noGrp="1"/>
          </p:cNvSpPr>
          <p:nvPr>
            <p:ph idx="1"/>
          </p:nvPr>
        </p:nvSpPr>
        <p:spPr/>
        <p:txBody>
          <a:bodyPr/>
          <a:lstStyle/>
          <a:p>
            <a:r>
              <a:rPr lang="zh-CN" altLang="en-US" dirty="0"/>
              <a:t>参数密度估计（</a:t>
            </a:r>
            <a:r>
              <a:rPr lang="en-US" altLang="zh-CN" dirty="0"/>
              <a:t>Parametric Density Estimation</a:t>
            </a:r>
            <a:r>
              <a:rPr lang="zh-CN" altLang="en-US" dirty="0"/>
              <a:t>）</a:t>
            </a:r>
            <a:endParaRPr lang="en-US" altLang="zh-CN" dirty="0"/>
          </a:p>
          <a:p>
            <a:pPr lvl="1"/>
            <a:r>
              <a:rPr lang="zh-CN" altLang="en-US" dirty="0"/>
              <a:t>根据先验知识假设随机变量服从某种分布，然后通过训练样本来估计分布的参数．</a:t>
            </a:r>
            <a:endParaRPr lang="en-US" altLang="zh-CN" dirty="0"/>
          </a:p>
          <a:p>
            <a:pPr lvl="1"/>
            <a:r>
              <a:rPr lang="zh-CN" altLang="en-US" dirty="0"/>
              <a:t>估计方法：最大似然估计</a:t>
            </a:r>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非参数密度估计（</a:t>
            </a:r>
            <a:r>
              <a:rPr lang="en-US" altLang="zh-CN" dirty="0"/>
              <a:t>Nonparametric Density Estimation</a:t>
            </a:r>
            <a:r>
              <a:rPr lang="zh-CN" altLang="en-US" dirty="0"/>
              <a:t>）</a:t>
            </a:r>
            <a:endParaRPr lang="en-US" altLang="zh-CN" dirty="0"/>
          </a:p>
          <a:p>
            <a:pPr lvl="1"/>
            <a:r>
              <a:rPr lang="zh-CN" altLang="en-US" dirty="0"/>
              <a:t>不假设数据服从某种分布，通过将样本空间划分为不同的区域并估计每个区域的概率来近似数据的概率密度函数。</a:t>
            </a:r>
          </a:p>
          <a:p>
            <a:pPr lvl="1"/>
            <a:endParaRPr lang="zh-CN" altLang="en-US" dirty="0"/>
          </a:p>
        </p:txBody>
      </p:sp>
      <p:pic>
        <p:nvPicPr>
          <p:cNvPr id="5" name="图片 4">
            <a:extLst>
              <a:ext uri="{FF2B5EF4-FFF2-40B4-BE49-F238E27FC236}">
                <a16:creationId xmlns:a16="http://schemas.microsoft.com/office/drawing/2014/main" id="{E00F5C83-4149-41D6-AB6D-8FF1E1E140B9}"/>
              </a:ext>
            </a:extLst>
          </p:cNvPr>
          <p:cNvPicPr>
            <a:picLocks noChangeAspect="1"/>
          </p:cNvPicPr>
          <p:nvPr/>
        </p:nvPicPr>
        <p:blipFill>
          <a:blip r:embed="rId2"/>
          <a:stretch>
            <a:fillRect/>
          </a:stretch>
        </p:blipFill>
        <p:spPr>
          <a:xfrm>
            <a:off x="4267200" y="3276600"/>
            <a:ext cx="3592576" cy="990600"/>
          </a:xfrm>
          <a:prstGeom prst="rect">
            <a:avLst/>
          </a:prstGeom>
        </p:spPr>
      </p:pic>
    </p:spTree>
    <p:extLst>
      <p:ext uri="{BB962C8B-B14F-4D97-AF65-F5344CB8AC3E}">
        <p14:creationId xmlns:p14="http://schemas.microsoft.com/office/powerpoint/2010/main" val="3064940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B5916-740D-4CC5-A649-93F73C8BBE16}"/>
              </a:ext>
            </a:extLst>
          </p:cNvPr>
          <p:cNvSpPr>
            <a:spLocks noGrp="1"/>
          </p:cNvSpPr>
          <p:nvPr>
            <p:ph type="title"/>
          </p:nvPr>
        </p:nvSpPr>
        <p:spPr/>
        <p:txBody>
          <a:bodyPr/>
          <a:lstStyle/>
          <a:p>
            <a:r>
              <a:rPr lang="zh-CN" altLang="en-US"/>
              <a:t>参数密度估计</a:t>
            </a:r>
            <a:endParaRPr lang="zh-CN" altLang="en-US" dirty="0"/>
          </a:p>
        </p:txBody>
      </p:sp>
      <p:sp>
        <p:nvSpPr>
          <p:cNvPr id="3" name="内容占位符 2">
            <a:extLst>
              <a:ext uri="{FF2B5EF4-FFF2-40B4-BE49-F238E27FC236}">
                <a16:creationId xmlns:a16="http://schemas.microsoft.com/office/drawing/2014/main" id="{51952127-876D-4748-93F5-F3B7F3A99A33}"/>
              </a:ext>
            </a:extLst>
          </p:cNvPr>
          <p:cNvSpPr>
            <a:spLocks noGrp="1"/>
          </p:cNvSpPr>
          <p:nvPr>
            <p:ph idx="1"/>
          </p:nvPr>
        </p:nvSpPr>
        <p:spPr/>
        <p:txBody>
          <a:bodyPr/>
          <a:lstStyle/>
          <a:p>
            <a:r>
              <a:rPr lang="zh-CN" altLang="en-US" dirty="0"/>
              <a:t>正态分布</a:t>
            </a:r>
          </a:p>
        </p:txBody>
      </p:sp>
      <p:pic>
        <p:nvPicPr>
          <p:cNvPr id="7" name="图片 6">
            <a:extLst>
              <a:ext uri="{FF2B5EF4-FFF2-40B4-BE49-F238E27FC236}">
                <a16:creationId xmlns:a16="http://schemas.microsoft.com/office/drawing/2014/main" id="{C836A1EE-B224-4767-82F3-19F55145F36B}"/>
              </a:ext>
            </a:extLst>
          </p:cNvPr>
          <p:cNvPicPr>
            <a:picLocks noChangeAspect="1"/>
          </p:cNvPicPr>
          <p:nvPr/>
        </p:nvPicPr>
        <p:blipFill>
          <a:blip r:embed="rId2"/>
          <a:stretch>
            <a:fillRect/>
          </a:stretch>
        </p:blipFill>
        <p:spPr>
          <a:xfrm>
            <a:off x="2667000" y="1828800"/>
            <a:ext cx="5486400" cy="3930692"/>
          </a:xfrm>
          <a:prstGeom prst="rect">
            <a:avLst/>
          </a:prstGeom>
        </p:spPr>
      </p:pic>
    </p:spTree>
    <p:extLst>
      <p:ext uri="{BB962C8B-B14F-4D97-AF65-F5344CB8AC3E}">
        <p14:creationId xmlns:p14="http://schemas.microsoft.com/office/powerpoint/2010/main" val="427040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B5916-740D-4CC5-A649-93F73C8BBE16}"/>
              </a:ext>
            </a:extLst>
          </p:cNvPr>
          <p:cNvSpPr>
            <a:spLocks noGrp="1"/>
          </p:cNvSpPr>
          <p:nvPr>
            <p:ph type="title"/>
          </p:nvPr>
        </p:nvSpPr>
        <p:spPr/>
        <p:txBody>
          <a:bodyPr/>
          <a:lstStyle/>
          <a:p>
            <a:r>
              <a:rPr lang="zh-CN" altLang="en-US"/>
              <a:t>参数密度估计</a:t>
            </a:r>
            <a:endParaRPr lang="zh-CN" altLang="en-US" dirty="0"/>
          </a:p>
        </p:txBody>
      </p:sp>
      <p:sp>
        <p:nvSpPr>
          <p:cNvPr id="3" name="内容占位符 2">
            <a:extLst>
              <a:ext uri="{FF2B5EF4-FFF2-40B4-BE49-F238E27FC236}">
                <a16:creationId xmlns:a16="http://schemas.microsoft.com/office/drawing/2014/main" id="{51952127-876D-4748-93F5-F3B7F3A99A33}"/>
              </a:ext>
            </a:extLst>
          </p:cNvPr>
          <p:cNvSpPr>
            <a:spLocks noGrp="1"/>
          </p:cNvSpPr>
          <p:nvPr>
            <p:ph idx="1"/>
          </p:nvPr>
        </p:nvSpPr>
        <p:spPr/>
        <p:txBody>
          <a:bodyPr/>
          <a:lstStyle/>
          <a:p>
            <a:r>
              <a:rPr lang="zh-CN" altLang="en-US"/>
              <a:t>多项分布</a:t>
            </a:r>
            <a:endParaRPr lang="zh-CN" altLang="en-US" dirty="0"/>
          </a:p>
        </p:txBody>
      </p:sp>
      <p:pic>
        <p:nvPicPr>
          <p:cNvPr id="8" name="图片 7">
            <a:extLst>
              <a:ext uri="{FF2B5EF4-FFF2-40B4-BE49-F238E27FC236}">
                <a16:creationId xmlns:a16="http://schemas.microsoft.com/office/drawing/2014/main" id="{CD9DBCD7-8B42-4460-B2CA-F923ECD0BE11}"/>
              </a:ext>
            </a:extLst>
          </p:cNvPr>
          <p:cNvPicPr>
            <a:picLocks noChangeAspect="1"/>
          </p:cNvPicPr>
          <p:nvPr/>
        </p:nvPicPr>
        <p:blipFill>
          <a:blip r:embed="rId3"/>
          <a:stretch>
            <a:fillRect/>
          </a:stretch>
        </p:blipFill>
        <p:spPr>
          <a:xfrm>
            <a:off x="2286000" y="1915186"/>
            <a:ext cx="5382389" cy="2199614"/>
          </a:xfrm>
          <a:prstGeom prst="rect">
            <a:avLst/>
          </a:prstGeom>
        </p:spPr>
      </p:pic>
      <p:pic>
        <p:nvPicPr>
          <p:cNvPr id="10" name="图片 9">
            <a:extLst>
              <a:ext uri="{FF2B5EF4-FFF2-40B4-BE49-F238E27FC236}">
                <a16:creationId xmlns:a16="http://schemas.microsoft.com/office/drawing/2014/main" id="{99F97EC8-631F-4FB4-9168-78CEF3A084E7}"/>
              </a:ext>
            </a:extLst>
          </p:cNvPr>
          <p:cNvPicPr>
            <a:picLocks noChangeAspect="1"/>
          </p:cNvPicPr>
          <p:nvPr/>
        </p:nvPicPr>
        <p:blipFill>
          <a:blip r:embed="rId4"/>
          <a:stretch>
            <a:fillRect/>
          </a:stretch>
        </p:blipFill>
        <p:spPr>
          <a:xfrm>
            <a:off x="2514600" y="4495800"/>
            <a:ext cx="5227424" cy="1143000"/>
          </a:xfrm>
          <a:prstGeom prst="rect">
            <a:avLst/>
          </a:prstGeom>
        </p:spPr>
      </p:pic>
    </p:spTree>
    <p:custDataLst>
      <p:tags r:id="rId1"/>
    </p:custDataLst>
    <p:extLst>
      <p:ext uri="{BB962C8B-B14F-4D97-AF65-F5344CB8AC3E}">
        <p14:creationId xmlns:p14="http://schemas.microsoft.com/office/powerpoint/2010/main" val="209415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417E4-97CD-4C5E-A4C0-342B76463C62}"/>
              </a:ext>
            </a:extLst>
          </p:cNvPr>
          <p:cNvSpPr>
            <a:spLocks noGrp="1"/>
          </p:cNvSpPr>
          <p:nvPr>
            <p:ph type="title"/>
          </p:nvPr>
        </p:nvSpPr>
        <p:spPr/>
        <p:txBody>
          <a:bodyPr/>
          <a:lstStyle/>
          <a:p>
            <a:r>
              <a:rPr lang="zh-CN" altLang="en-US"/>
              <a:t>内容</a:t>
            </a:r>
            <a:endParaRPr lang="zh-CN" altLang="en-US" dirty="0"/>
          </a:p>
        </p:txBody>
      </p:sp>
      <p:sp>
        <p:nvSpPr>
          <p:cNvPr id="3" name="内容占位符 2">
            <a:extLst>
              <a:ext uri="{FF2B5EF4-FFF2-40B4-BE49-F238E27FC236}">
                <a16:creationId xmlns:a16="http://schemas.microsoft.com/office/drawing/2014/main" id="{5FFAACD3-0929-4F7C-841D-EFC4F60AFCD9}"/>
              </a:ext>
            </a:extLst>
          </p:cNvPr>
          <p:cNvSpPr>
            <a:spLocks noGrp="1"/>
          </p:cNvSpPr>
          <p:nvPr>
            <p:ph idx="1"/>
          </p:nvPr>
        </p:nvSpPr>
        <p:spPr/>
        <p:txBody>
          <a:bodyPr/>
          <a:lstStyle/>
          <a:p>
            <a:r>
              <a:rPr lang="zh-CN" altLang="en-US" dirty="0"/>
              <a:t>无监督学习</a:t>
            </a:r>
            <a:endParaRPr lang="en-US" altLang="zh-CN" dirty="0"/>
          </a:p>
          <a:p>
            <a:pPr lvl="1"/>
            <a:r>
              <a:rPr lang="zh-CN" altLang="en-US" dirty="0"/>
              <a:t>无监督特征学习</a:t>
            </a:r>
            <a:endParaRPr lang="en-US" altLang="zh-CN" dirty="0"/>
          </a:p>
          <a:p>
            <a:pPr lvl="2"/>
            <a:r>
              <a:rPr lang="zh-CN" altLang="en-US" dirty="0"/>
              <a:t>主成分分析</a:t>
            </a:r>
            <a:endParaRPr lang="en-US" altLang="zh-CN" dirty="0"/>
          </a:p>
          <a:p>
            <a:pPr lvl="2"/>
            <a:r>
              <a:rPr lang="zh-CN" altLang="en-US" dirty="0"/>
              <a:t>稀疏编码</a:t>
            </a:r>
            <a:endParaRPr lang="en-US" altLang="zh-CN" dirty="0"/>
          </a:p>
          <a:p>
            <a:pPr lvl="2"/>
            <a:r>
              <a:rPr lang="zh-CN" altLang="en-US" dirty="0"/>
              <a:t>自编码器</a:t>
            </a:r>
            <a:endParaRPr lang="en-US" altLang="zh-CN" dirty="0"/>
          </a:p>
          <a:p>
            <a:pPr lvl="2"/>
            <a:r>
              <a:rPr lang="zh-CN" altLang="en-US" dirty="0"/>
              <a:t>稀疏自编码器</a:t>
            </a:r>
            <a:endParaRPr lang="en-US" altLang="zh-CN" dirty="0"/>
          </a:p>
          <a:p>
            <a:pPr lvl="2"/>
            <a:r>
              <a:rPr lang="zh-CN" altLang="en-US" dirty="0"/>
              <a:t>降噪自编码器</a:t>
            </a:r>
            <a:endParaRPr lang="en-US" altLang="zh-CN" dirty="0"/>
          </a:p>
          <a:p>
            <a:pPr lvl="1"/>
            <a:r>
              <a:rPr lang="zh-CN" altLang="en-US" dirty="0"/>
              <a:t>概率密度估计</a:t>
            </a:r>
            <a:endParaRPr lang="en-US" altLang="zh-CN" dirty="0"/>
          </a:p>
          <a:p>
            <a:pPr lvl="2"/>
            <a:r>
              <a:rPr lang="zh-CN" altLang="en-US" dirty="0"/>
              <a:t>参数密度估计</a:t>
            </a:r>
            <a:endParaRPr lang="en-US" altLang="zh-CN" dirty="0"/>
          </a:p>
          <a:p>
            <a:pPr lvl="2"/>
            <a:r>
              <a:rPr lang="zh-CN" altLang="en-US" dirty="0"/>
              <a:t>非参数密度估计</a:t>
            </a:r>
            <a:endParaRPr lang="en-US" altLang="zh-CN" dirty="0"/>
          </a:p>
          <a:p>
            <a:pPr lvl="3"/>
            <a:r>
              <a:rPr lang="zh-CN" altLang="en-US" dirty="0"/>
              <a:t>核方法</a:t>
            </a:r>
            <a:endParaRPr lang="en-US" altLang="zh-CN" dirty="0"/>
          </a:p>
          <a:p>
            <a:pPr lvl="3"/>
            <a:r>
              <a:rPr lang="en-US" altLang="zh-CN" dirty="0"/>
              <a:t>K</a:t>
            </a:r>
            <a:r>
              <a:rPr lang="zh-CN" altLang="en-US" dirty="0"/>
              <a:t>近邻方法</a:t>
            </a:r>
            <a:endParaRPr lang="en-US" altLang="zh-CN" dirty="0"/>
          </a:p>
          <a:p>
            <a:endParaRPr lang="zh-CN" altLang="en-US" dirty="0"/>
          </a:p>
        </p:txBody>
      </p:sp>
    </p:spTree>
    <p:extLst>
      <p:ext uri="{BB962C8B-B14F-4D97-AF65-F5344CB8AC3E}">
        <p14:creationId xmlns:p14="http://schemas.microsoft.com/office/powerpoint/2010/main" val="371218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EADFC-5006-474C-B043-F434D4ED93B8}"/>
              </a:ext>
            </a:extLst>
          </p:cNvPr>
          <p:cNvSpPr>
            <a:spLocks noGrp="1"/>
          </p:cNvSpPr>
          <p:nvPr>
            <p:ph type="title"/>
          </p:nvPr>
        </p:nvSpPr>
        <p:spPr/>
        <p:txBody>
          <a:bodyPr/>
          <a:lstStyle/>
          <a:p>
            <a:r>
              <a:rPr lang="zh-CN" altLang="en-US" dirty="0"/>
              <a:t>参数密度估计一般存在以下问题</a:t>
            </a:r>
          </a:p>
        </p:txBody>
      </p:sp>
      <p:sp>
        <p:nvSpPr>
          <p:cNvPr id="3" name="内容占位符 2">
            <a:extLst>
              <a:ext uri="{FF2B5EF4-FFF2-40B4-BE49-F238E27FC236}">
                <a16:creationId xmlns:a16="http://schemas.microsoft.com/office/drawing/2014/main" id="{7767D147-B88E-431D-95D8-EB2371919B82}"/>
              </a:ext>
            </a:extLst>
          </p:cNvPr>
          <p:cNvSpPr>
            <a:spLocks noGrp="1"/>
          </p:cNvSpPr>
          <p:nvPr>
            <p:ph idx="1"/>
          </p:nvPr>
        </p:nvSpPr>
        <p:spPr/>
        <p:txBody>
          <a:bodyPr/>
          <a:lstStyle/>
          <a:p>
            <a:r>
              <a:rPr lang="zh-CN" altLang="en-US" dirty="0"/>
              <a:t>模型选择问题</a:t>
            </a:r>
            <a:endParaRPr lang="en-US" altLang="zh-CN" dirty="0"/>
          </a:p>
          <a:p>
            <a:pPr lvl="1"/>
            <a:r>
              <a:rPr lang="zh-CN" altLang="en-US" dirty="0"/>
              <a:t>如何选择数据分布的密度函数？</a:t>
            </a:r>
            <a:endParaRPr lang="en-US" altLang="zh-CN" dirty="0"/>
          </a:p>
          <a:p>
            <a:pPr lvl="1"/>
            <a:r>
              <a:rPr lang="zh-CN" altLang="en-US" dirty="0"/>
              <a:t>实际数据的分布往往是非常复杂的，而不是简单的正态分布或多项分布。</a:t>
            </a:r>
            <a:endParaRPr lang="en-US" altLang="zh-CN" dirty="0"/>
          </a:p>
          <a:p>
            <a:r>
              <a:rPr lang="zh-CN" altLang="en-US" dirty="0"/>
              <a:t>不可观测变量问题</a:t>
            </a:r>
            <a:endParaRPr lang="en-US" altLang="zh-CN" dirty="0"/>
          </a:p>
          <a:p>
            <a:pPr lvl="1"/>
            <a:r>
              <a:rPr lang="zh-CN" altLang="en-US" dirty="0"/>
              <a:t>即我们用来训练的样本只包含部分的可观测变量，还有一些非常关键的变量是无法观测的，这导致我们很难准确估计数据的真实分布。</a:t>
            </a:r>
            <a:endParaRPr lang="en-US" altLang="zh-CN" dirty="0"/>
          </a:p>
          <a:p>
            <a:r>
              <a:rPr lang="zh-CN" altLang="en-US" dirty="0"/>
              <a:t>维度灾难问题</a:t>
            </a:r>
            <a:endParaRPr lang="en-US" altLang="zh-CN" dirty="0"/>
          </a:p>
          <a:p>
            <a:pPr lvl="1"/>
            <a:r>
              <a:rPr lang="zh-CN" altLang="en-US" dirty="0"/>
              <a:t>高维数据的参数估计十分困难</a:t>
            </a:r>
            <a:endParaRPr lang="en-US" altLang="zh-CN" dirty="0"/>
          </a:p>
          <a:p>
            <a:pPr lvl="1"/>
            <a:r>
              <a:rPr lang="zh-CN" altLang="en-US" dirty="0"/>
              <a:t>随着维度的增加，估计参数所需要的样本数量指数增加。在样本不足时会出现过拟合。</a:t>
            </a:r>
          </a:p>
        </p:txBody>
      </p:sp>
    </p:spTree>
    <p:extLst>
      <p:ext uri="{BB962C8B-B14F-4D97-AF65-F5344CB8AC3E}">
        <p14:creationId xmlns:p14="http://schemas.microsoft.com/office/powerpoint/2010/main" val="168058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DA3E8EE-F23C-4925-9458-88A7EE9FFEBA}"/>
                  </a:ext>
                </a:extLst>
              </p:cNvPr>
              <p:cNvSpPr>
                <a:spLocks noGrp="1"/>
              </p:cNvSpPr>
              <p:nvPr>
                <p:ph idx="1"/>
              </p:nvPr>
            </p:nvSpPr>
            <p:spPr/>
            <p:txBody>
              <a:bodyPr/>
              <a:lstStyle/>
              <a:p>
                <a:r>
                  <a:rPr lang="zh-CN" altLang="en-US" sz="2400" dirty="0"/>
                  <a:t>对于高维空间中的一个随机向量</a:t>
                </a:r>
                <a14:m>
                  <m:oMath xmlns:m="http://schemas.openxmlformats.org/officeDocument/2006/math">
                    <m:r>
                      <a:rPr lang="en-US" altLang="zh-CN" sz="2400" b="1" i="1" dirty="0">
                        <a:latin typeface="Cambria Math" panose="02040503050406030204" pitchFamily="18" charset="0"/>
                      </a:rPr>
                      <m:t>𝒙</m:t>
                    </m:r>
                    <m:r>
                      <a:rPr lang="en-US" altLang="zh-CN" sz="2400" b="1" i="1" dirty="0">
                        <a:latin typeface="Cambria Math" panose="02040503050406030204" pitchFamily="18" charset="0"/>
                      </a:rPr>
                      <m:t> </m:t>
                    </m:r>
                  </m:oMath>
                </a14:m>
                <a:r>
                  <a:rPr lang="zh-CN" altLang="en-US" sz="2400" dirty="0"/>
                  <a:t>，假设其服从一个未知分布</a:t>
                </a:r>
                <a14:m>
                  <m:oMath xmlns:m="http://schemas.openxmlformats.org/officeDocument/2006/math">
                    <m:r>
                      <a:rPr lang="en-US" altLang="zh-CN" sz="2400" i="1" dirty="0">
                        <a:latin typeface="Cambria Math" panose="02040503050406030204" pitchFamily="18" charset="0"/>
                      </a:rPr>
                      <m:t>𝑝</m:t>
                    </m:r>
                    <m:r>
                      <a:rPr lang="en-US" altLang="zh-CN" sz="2400" i="1" dirty="0">
                        <a:latin typeface="Cambria Math" panose="02040503050406030204" pitchFamily="18" charset="0"/>
                      </a:rPr>
                      <m:t>(</m:t>
                    </m:r>
                    <m:r>
                      <a:rPr lang="en-US" altLang="zh-CN" sz="2400" b="1" i="1" dirty="0" err="1">
                        <a:latin typeface="Cambria Math" panose="02040503050406030204" pitchFamily="18" charset="0"/>
                      </a:rPr>
                      <m:t>𝒙</m:t>
                    </m:r>
                    <m:r>
                      <a:rPr lang="en-US" altLang="zh-CN" sz="2400" i="1" dirty="0">
                        <a:latin typeface="Cambria Math" panose="02040503050406030204" pitchFamily="18" charset="0"/>
                      </a:rPr>
                      <m:t>) </m:t>
                    </m:r>
                  </m:oMath>
                </a14:m>
                <a:r>
                  <a:rPr lang="zh-CN" altLang="en-US" sz="2400" dirty="0"/>
                  <a:t>，则</a:t>
                </a:r>
                <a14:m>
                  <m:oMath xmlns:m="http://schemas.openxmlformats.org/officeDocument/2006/math">
                    <m:r>
                      <a:rPr lang="en-US" altLang="zh-CN" sz="2400" b="1" i="1" dirty="0">
                        <a:latin typeface="Cambria Math" panose="02040503050406030204" pitchFamily="18" charset="0"/>
                      </a:rPr>
                      <m:t>𝒙</m:t>
                    </m:r>
                  </m:oMath>
                </a14:m>
                <a:r>
                  <a:rPr lang="zh-CN" altLang="en-US" sz="2400" dirty="0"/>
                  <a:t>落入空间中的小区域</a:t>
                </a:r>
                <a14:m>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ℛ</m:t>
                    </m:r>
                    <m:r>
                      <a:rPr lang="en-US" altLang="zh-CN" sz="2400" b="1" i="1" dirty="0">
                        <a:latin typeface="Cambria Math" panose="02040503050406030204" pitchFamily="18" charset="0"/>
                      </a:rPr>
                      <m:t> </m:t>
                    </m:r>
                  </m:oMath>
                </a14:m>
                <a:r>
                  <a:rPr lang="zh-CN" altLang="en-US" sz="2400" dirty="0"/>
                  <a:t>的概率为</a:t>
                </a:r>
                <a:endParaRPr lang="en-US" altLang="zh-CN" sz="2400" dirty="0"/>
              </a:p>
              <a:p>
                <a:endParaRPr lang="en-US" altLang="zh-CN" sz="2400" dirty="0"/>
              </a:p>
              <a:p>
                <a:endParaRPr lang="en-US" altLang="zh-CN" sz="2400" dirty="0"/>
              </a:p>
              <a:p>
                <a:endParaRPr lang="en-US" altLang="zh-CN" sz="2400" dirty="0"/>
              </a:p>
              <a:p>
                <a:r>
                  <a:rPr lang="zh-CN" altLang="en-US" sz="2400" dirty="0"/>
                  <a:t>给定</a:t>
                </a:r>
                <a14:m>
                  <m:oMath xmlns:m="http://schemas.openxmlformats.org/officeDocument/2006/math">
                    <m:r>
                      <a:rPr lang="en-US" altLang="zh-CN" sz="2400" i="1" dirty="0">
                        <a:latin typeface="Cambria Math" panose="02040503050406030204" pitchFamily="18" charset="0"/>
                      </a:rPr>
                      <m:t>𝑁</m:t>
                    </m:r>
                  </m:oMath>
                </a14:m>
                <a:r>
                  <a:rPr lang="en-US" altLang="zh-CN" sz="2400" dirty="0"/>
                  <a:t> </a:t>
                </a:r>
                <a:r>
                  <a:rPr lang="zh-CN" altLang="en-US" sz="2400" dirty="0"/>
                  <a:t>个训练样本</a:t>
                </a:r>
                <a14:m>
                  <m:oMath xmlns:m="http://schemas.openxmlformats.org/officeDocument/2006/math">
                    <m:r>
                      <a:rPr lang="en-US" altLang="zh-CN" sz="2400" i="1" dirty="0">
                        <a:latin typeface="Cambria Math" panose="02040503050406030204" pitchFamily="18" charset="0"/>
                      </a:rPr>
                      <m:t>𝐷</m:t>
                    </m:r>
                    <m:r>
                      <a:rPr lang="en-US" altLang="zh-CN" sz="2400" i="1" dirty="0">
                        <a:latin typeface="Cambria Math" panose="02040503050406030204" pitchFamily="18" charset="0"/>
                      </a:rPr>
                      <m:t>= </m:t>
                    </m:r>
                    <m:sSubSup>
                      <m:sSubSupPr>
                        <m:ctrlPr>
                          <a:rPr lang="en-US" altLang="zh-CN" sz="2400" i="1" dirty="0">
                            <a:latin typeface="Cambria Math" panose="02040503050406030204" pitchFamily="18" charset="0"/>
                          </a:rPr>
                        </m:ctrlPr>
                      </m:sSubSupPr>
                      <m:e>
                        <m:d>
                          <m:dPr>
                            <m:begChr m:val="{"/>
                            <m:endChr m:val="}"/>
                            <m:ctrlPr>
                              <a:rPr lang="en-US" altLang="zh-CN" sz="2400" i="1" dirty="0">
                                <a:latin typeface="Cambria Math" panose="02040503050406030204" pitchFamily="18" charset="0"/>
                              </a:rPr>
                            </m:ctrlPr>
                          </m:dPr>
                          <m:e>
                            <m:sSup>
                              <m:sSupPr>
                                <m:ctrlPr>
                                  <a:rPr lang="en-US" altLang="zh-CN" sz="2400" i="1" dirty="0">
                                    <a:latin typeface="Cambria Math" panose="02040503050406030204" pitchFamily="18" charset="0"/>
                                  </a:rPr>
                                </m:ctrlPr>
                              </m:sSupPr>
                              <m:e>
                                <m:r>
                                  <a:rPr lang="en-US" altLang="zh-CN" sz="2400" b="1" i="1" dirty="0">
                                    <a:latin typeface="Cambria Math" panose="02040503050406030204" pitchFamily="18" charset="0"/>
                                  </a:rPr>
                                  <m:t>𝒙</m:t>
                                </m:r>
                              </m:e>
                              <m:sup>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𝑛</m:t>
                                    </m:r>
                                  </m:e>
                                </m:d>
                              </m:sup>
                            </m:sSup>
                          </m:e>
                        </m:d>
                      </m:e>
                      <m:sub>
                        <m:r>
                          <a:rPr lang="en-US" altLang="zh-CN" sz="2400" b="0" i="1" dirty="0" smtClean="0">
                            <a:latin typeface="Cambria Math" panose="02040503050406030204" pitchFamily="18" charset="0"/>
                          </a:rPr>
                          <m:t>𝑛</m:t>
                        </m:r>
                        <m:r>
                          <a:rPr lang="en-US" altLang="zh-CN" sz="2400" i="1" dirty="0">
                            <a:latin typeface="Cambria Math" panose="02040503050406030204" pitchFamily="18" charset="0"/>
                          </a:rPr>
                          <m:t>=1</m:t>
                        </m:r>
                      </m:sub>
                      <m:sup>
                        <m:r>
                          <a:rPr lang="en-US" altLang="zh-CN" sz="2400" i="1" dirty="0">
                            <a:latin typeface="Cambria Math" panose="02040503050406030204" pitchFamily="18" charset="0"/>
                          </a:rPr>
                          <m:t>𝑁</m:t>
                        </m:r>
                      </m:sup>
                    </m:sSubSup>
                  </m:oMath>
                </a14:m>
                <a:r>
                  <a:rPr lang="en-US" altLang="zh-CN" sz="2400" dirty="0"/>
                  <a:t>,</a:t>
                </a:r>
                <a:r>
                  <a:rPr lang="zh-CN" altLang="en-US" sz="2400" dirty="0"/>
                  <a:t>落入区域</a:t>
                </a:r>
                <a:r>
                  <a:rPr lang="en-US" altLang="zh-CN" sz="2400" dirty="0"/>
                  <a:t>R</a:t>
                </a:r>
                <a:r>
                  <a:rPr lang="zh-CN" altLang="en-US" sz="2400" dirty="0"/>
                  <a:t>的样本数量</a:t>
                </a:r>
                <a:r>
                  <a:rPr lang="en-US" altLang="zh-CN" sz="2400" dirty="0"/>
                  <a:t>K</a:t>
                </a:r>
                <a:r>
                  <a:rPr lang="zh-CN" altLang="en-US" sz="2400" dirty="0"/>
                  <a:t>服从二项分布</a:t>
                </a:r>
                <a:endParaRPr lang="en-US" altLang="zh-CN" sz="2400" dirty="0"/>
              </a:p>
              <a:p>
                <a:endParaRPr lang="zh-CN" altLang="en-US" sz="2400" dirty="0"/>
              </a:p>
            </p:txBody>
          </p:sp>
        </mc:Choice>
        <mc:Fallback>
          <p:sp>
            <p:nvSpPr>
              <p:cNvPr id="3" name="内容占位符 2">
                <a:extLst>
                  <a:ext uri="{FF2B5EF4-FFF2-40B4-BE49-F238E27FC236}">
                    <a16:creationId xmlns:a16="http://schemas.microsoft.com/office/drawing/2014/main" id="{FDA3E8EE-F23C-4925-9458-88A7EE9FFEBA}"/>
                  </a:ext>
                </a:extLst>
              </p:cNvPr>
              <p:cNvSpPr>
                <a:spLocks noGrp="1" noRot="1" noChangeAspect="1" noMove="1" noResize="1" noEditPoints="1" noAdjustHandles="1" noChangeArrowheads="1" noChangeShapeType="1" noTextEdit="1"/>
              </p:cNvSpPr>
              <p:nvPr>
                <p:ph idx="1"/>
              </p:nvPr>
            </p:nvSpPr>
            <p:spPr>
              <a:blipFill>
                <a:blip r:embed="rId2"/>
                <a:stretch>
                  <a:fillRect l="-778" t="-941" r="-1111"/>
                </a:stretch>
              </a:blipFill>
            </p:spPr>
            <p:txBody>
              <a:bodyPr/>
              <a:lstStyle/>
              <a:p>
                <a:r>
                  <a:rPr lang="zh-CN" altLang="en-US">
                    <a:noFill/>
                  </a:rPr>
                  <a:t> </a:t>
                </a:r>
              </a:p>
            </p:txBody>
          </p:sp>
        </mc:Fallback>
      </mc:AlternateContent>
      <p:sp>
        <p:nvSpPr>
          <p:cNvPr id="10" name="内容占位符 9">
            <a:extLst>
              <a:ext uri="{FF2B5EF4-FFF2-40B4-BE49-F238E27FC236}">
                <a16:creationId xmlns:a16="http://schemas.microsoft.com/office/drawing/2014/main" id="{50AC4021-BBA0-4BCE-BCE6-48A5A81EFA30}"/>
              </a:ext>
            </a:extLst>
          </p:cNvPr>
          <p:cNvSpPr>
            <a:spLocks noGrp="1"/>
          </p:cNvSpPr>
          <p:nvPr>
            <p:ph idx="10"/>
          </p:nvPr>
        </p:nvSpPr>
        <p:spPr/>
        <p:txBody>
          <a:bodyPr/>
          <a:lstStyle/>
          <a:p>
            <a:r>
              <a:rPr lang="zh-CN" altLang="en-US" sz="2400" dirty="0"/>
              <a:t>当</a:t>
            </a:r>
            <a:r>
              <a:rPr lang="en-US" altLang="zh-CN" sz="2400" dirty="0"/>
              <a:t>N </a:t>
            </a:r>
            <a:r>
              <a:rPr lang="zh-CN" altLang="en-US" sz="2400" dirty="0"/>
              <a:t>非常大时，我们可以近似认为</a:t>
            </a:r>
            <a:endParaRPr lang="en-US" altLang="zh-CN" sz="2400" dirty="0"/>
          </a:p>
          <a:p>
            <a:endParaRPr lang="en-US" altLang="zh-CN" sz="2400" dirty="0"/>
          </a:p>
          <a:p>
            <a:endParaRPr lang="en-US" altLang="zh-CN" sz="2400" dirty="0"/>
          </a:p>
          <a:p>
            <a:r>
              <a:rPr lang="zh-CN" altLang="en-US" sz="2400" dirty="0"/>
              <a:t>假设区域</a:t>
            </a:r>
            <a:r>
              <a:rPr lang="en-US" altLang="zh-CN" sz="2400" dirty="0"/>
              <a:t>R</a:t>
            </a:r>
            <a:r>
              <a:rPr lang="zh-CN" altLang="en-US" sz="2400" dirty="0"/>
              <a:t>足够小，其内部的概率密度是相同的，则有</a:t>
            </a:r>
            <a:endParaRPr lang="en-US" altLang="zh-CN" sz="2400" dirty="0"/>
          </a:p>
          <a:p>
            <a:endParaRPr lang="en-US" altLang="zh-CN" sz="2400" dirty="0"/>
          </a:p>
          <a:p>
            <a:endParaRPr lang="en-US" altLang="zh-CN" sz="2400" dirty="0"/>
          </a:p>
          <a:p>
            <a:r>
              <a:rPr lang="zh-CN" altLang="en-US" sz="2400" dirty="0"/>
              <a:t>结合上述两个公式，得到</a:t>
            </a:r>
            <a:endParaRPr lang="en-US" altLang="zh-CN" sz="2400" dirty="0"/>
          </a:p>
          <a:p>
            <a:endParaRPr lang="en-US" altLang="zh-CN" sz="2400" dirty="0"/>
          </a:p>
          <a:p>
            <a:endParaRPr lang="en-US" altLang="zh-CN" sz="2400" dirty="0"/>
          </a:p>
          <a:p>
            <a:endParaRPr lang="zh-CN" altLang="en-US" sz="2400" dirty="0"/>
          </a:p>
        </p:txBody>
      </p:sp>
      <p:sp>
        <p:nvSpPr>
          <p:cNvPr id="2" name="标题 1">
            <a:extLst>
              <a:ext uri="{FF2B5EF4-FFF2-40B4-BE49-F238E27FC236}">
                <a16:creationId xmlns:a16="http://schemas.microsoft.com/office/drawing/2014/main" id="{502C12AA-1658-4C0B-832D-8A8A4C8EA2FE}"/>
              </a:ext>
            </a:extLst>
          </p:cNvPr>
          <p:cNvSpPr>
            <a:spLocks noGrp="1"/>
          </p:cNvSpPr>
          <p:nvPr>
            <p:ph type="title"/>
          </p:nvPr>
        </p:nvSpPr>
        <p:spPr/>
        <p:txBody>
          <a:bodyPr/>
          <a:lstStyle/>
          <a:p>
            <a:r>
              <a:rPr lang="zh-CN" altLang="en-US" dirty="0"/>
              <a:t>非参数密度估计</a:t>
            </a:r>
          </a:p>
        </p:txBody>
      </p:sp>
      <p:pic>
        <p:nvPicPr>
          <p:cNvPr id="6" name="图片 5">
            <a:extLst>
              <a:ext uri="{FF2B5EF4-FFF2-40B4-BE49-F238E27FC236}">
                <a16:creationId xmlns:a16="http://schemas.microsoft.com/office/drawing/2014/main" id="{3CED1E71-D82C-4DBD-9562-7665006D0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039" y="2514600"/>
            <a:ext cx="1819301" cy="796401"/>
          </a:xfrm>
          <a:prstGeom prst="rect">
            <a:avLst/>
          </a:prstGeom>
        </p:spPr>
      </p:pic>
      <p:pic>
        <p:nvPicPr>
          <p:cNvPr id="9" name="图片 8">
            <a:extLst>
              <a:ext uri="{FF2B5EF4-FFF2-40B4-BE49-F238E27FC236}">
                <a16:creationId xmlns:a16="http://schemas.microsoft.com/office/drawing/2014/main" id="{9D18CBB6-C642-437C-992B-0A4E75F3C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4800600"/>
            <a:ext cx="2581955" cy="838200"/>
          </a:xfrm>
          <a:prstGeom prst="rect">
            <a:avLst/>
          </a:prstGeom>
        </p:spPr>
      </p:pic>
      <p:pic>
        <p:nvPicPr>
          <p:cNvPr id="12" name="图片 11">
            <a:extLst>
              <a:ext uri="{FF2B5EF4-FFF2-40B4-BE49-F238E27FC236}">
                <a16:creationId xmlns:a16="http://schemas.microsoft.com/office/drawing/2014/main" id="{AB9C8233-C443-4BBA-A1A2-DEB58A1FFC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9600" y="1524000"/>
            <a:ext cx="914400" cy="835269"/>
          </a:xfrm>
          <a:prstGeom prst="rect">
            <a:avLst/>
          </a:prstGeom>
        </p:spPr>
      </p:pic>
      <p:pic>
        <p:nvPicPr>
          <p:cNvPr id="14" name="图片 13">
            <a:extLst>
              <a:ext uri="{FF2B5EF4-FFF2-40B4-BE49-F238E27FC236}">
                <a16:creationId xmlns:a16="http://schemas.microsoft.com/office/drawing/2014/main" id="{7FF1F428-CFD9-4E4A-8976-BCEEB05E89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4189" y="3132998"/>
            <a:ext cx="1192007" cy="592003"/>
          </a:xfrm>
          <a:prstGeom prst="rect">
            <a:avLst/>
          </a:prstGeom>
        </p:spPr>
      </p:pic>
      <p:pic>
        <p:nvPicPr>
          <p:cNvPr id="16" name="图片 15">
            <a:extLst>
              <a:ext uri="{FF2B5EF4-FFF2-40B4-BE49-F238E27FC236}">
                <a16:creationId xmlns:a16="http://schemas.microsoft.com/office/drawing/2014/main" id="{032CA76F-BF27-41A1-93E4-223512A617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9282" y="4648200"/>
            <a:ext cx="1383329" cy="814721"/>
          </a:xfrm>
          <a:prstGeom prst="rect">
            <a:avLst/>
          </a:prstGeom>
        </p:spPr>
      </p:pic>
    </p:spTree>
    <p:extLst>
      <p:ext uri="{BB962C8B-B14F-4D97-AF65-F5344CB8AC3E}">
        <p14:creationId xmlns:p14="http://schemas.microsoft.com/office/powerpoint/2010/main" val="142016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283BC-A549-42AC-88D2-0D3AFCE6C57F}"/>
              </a:ext>
            </a:extLst>
          </p:cNvPr>
          <p:cNvSpPr>
            <a:spLocks noGrp="1"/>
          </p:cNvSpPr>
          <p:nvPr>
            <p:ph type="title"/>
          </p:nvPr>
        </p:nvSpPr>
        <p:spPr/>
        <p:txBody>
          <a:bodyPr/>
          <a:lstStyle/>
          <a:p>
            <a:r>
              <a:rPr lang="zh-CN" altLang="en-US" dirty="0"/>
              <a:t>直方图方法（</a:t>
            </a:r>
            <a:r>
              <a:rPr lang="en-US" altLang="zh-CN" dirty="0"/>
              <a:t>Histogram Method</a:t>
            </a:r>
            <a:r>
              <a:rPr lang="zh-CN" altLang="en-US" dirty="0"/>
              <a:t>）</a:t>
            </a:r>
          </a:p>
        </p:txBody>
      </p:sp>
      <p:sp>
        <p:nvSpPr>
          <p:cNvPr id="3" name="内容占位符 2">
            <a:extLst>
              <a:ext uri="{FF2B5EF4-FFF2-40B4-BE49-F238E27FC236}">
                <a16:creationId xmlns:a16="http://schemas.microsoft.com/office/drawing/2014/main" id="{367F0424-AE85-4C85-BC07-E1009F12391E}"/>
              </a:ext>
            </a:extLst>
          </p:cNvPr>
          <p:cNvSpPr>
            <a:spLocks noGrp="1"/>
          </p:cNvSpPr>
          <p:nvPr>
            <p:ph idx="1"/>
          </p:nvPr>
        </p:nvSpPr>
        <p:spPr/>
        <p:txBody>
          <a:bodyPr/>
          <a:lstStyle/>
          <a:p>
            <a:r>
              <a:rPr lang="zh-CN" altLang="en-US" dirty="0"/>
              <a:t>一种非常直观的估计连续变量密度函数的方法，可以表示为一种柱状图。</a:t>
            </a:r>
          </a:p>
        </p:txBody>
      </p:sp>
      <p:pic>
        <p:nvPicPr>
          <p:cNvPr id="7" name="图片 6">
            <a:extLst>
              <a:ext uri="{FF2B5EF4-FFF2-40B4-BE49-F238E27FC236}">
                <a16:creationId xmlns:a16="http://schemas.microsoft.com/office/drawing/2014/main" id="{FDD0642C-83C4-4959-BEC1-4530827C84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3598069"/>
            <a:ext cx="5211908" cy="1732501"/>
          </a:xfrm>
          <a:prstGeom prst="rect">
            <a:avLst/>
          </a:prstGeom>
        </p:spPr>
      </p:pic>
      <p:pic>
        <p:nvPicPr>
          <p:cNvPr id="9" name="图片 8">
            <a:extLst>
              <a:ext uri="{FF2B5EF4-FFF2-40B4-BE49-F238E27FC236}">
                <a16:creationId xmlns:a16="http://schemas.microsoft.com/office/drawing/2014/main" id="{7994F216-2664-410A-A47D-11402FA83146}"/>
              </a:ext>
            </a:extLst>
          </p:cNvPr>
          <p:cNvPicPr>
            <a:picLocks noChangeAspect="1"/>
          </p:cNvPicPr>
          <p:nvPr/>
        </p:nvPicPr>
        <p:blipFill>
          <a:blip r:embed="rId3"/>
          <a:stretch>
            <a:fillRect/>
          </a:stretch>
        </p:blipFill>
        <p:spPr>
          <a:xfrm>
            <a:off x="2286000" y="2362200"/>
            <a:ext cx="6954011" cy="990600"/>
          </a:xfrm>
          <a:prstGeom prst="rect">
            <a:avLst/>
          </a:prstGeom>
        </p:spPr>
      </p:pic>
    </p:spTree>
    <p:extLst>
      <p:ext uri="{BB962C8B-B14F-4D97-AF65-F5344CB8AC3E}">
        <p14:creationId xmlns:p14="http://schemas.microsoft.com/office/powerpoint/2010/main" val="1928636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2C071-369D-4749-8542-636788085312}"/>
              </a:ext>
            </a:extLst>
          </p:cNvPr>
          <p:cNvSpPr>
            <a:spLocks noGrp="1"/>
          </p:cNvSpPr>
          <p:nvPr>
            <p:ph type="title"/>
          </p:nvPr>
        </p:nvSpPr>
        <p:spPr/>
        <p:txBody>
          <a:bodyPr/>
          <a:lstStyle/>
          <a:p>
            <a:r>
              <a:rPr lang="zh-CN" altLang="en-US" dirty="0"/>
              <a:t>核密度估计（</a:t>
            </a:r>
            <a:r>
              <a:rPr lang="en-US" altLang="zh-CN" dirty="0"/>
              <a:t>Kernel Density Estimation</a:t>
            </a:r>
            <a:r>
              <a:rPr lang="zh-CN" altLang="en-US" dirty="0"/>
              <a:t>）</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E7D4A74-FBE8-4608-913C-C2B24B1D1C6E}"/>
                  </a:ext>
                </a:extLst>
              </p:cNvPr>
              <p:cNvSpPr>
                <a:spLocks noGrp="1"/>
              </p:cNvSpPr>
              <p:nvPr>
                <p:ph idx="1"/>
              </p:nvPr>
            </p:nvSpPr>
            <p:spPr/>
            <p:txBody>
              <a:bodyPr/>
              <a:lstStyle/>
              <a:p>
                <a:r>
                  <a:rPr lang="zh-CN" altLang="en-US" dirty="0"/>
                  <a:t>核密度估计是一种直方图方法的改进。</a:t>
                </a:r>
                <a:endParaRPr lang="en-US" altLang="zh-CN" dirty="0"/>
              </a:p>
              <a:p>
                <a:pPr lvl="1"/>
                <a:r>
                  <a:rPr lang="zh-CN" altLang="en-US" dirty="0"/>
                  <a:t>也叫</a:t>
                </a:r>
                <a:r>
                  <a:rPr lang="en-US" altLang="zh-CN" dirty="0" err="1"/>
                  <a:t>Parzen</a:t>
                </a:r>
                <a:r>
                  <a:rPr lang="zh-CN" altLang="en-US" dirty="0"/>
                  <a:t>窗方法</a:t>
                </a:r>
                <a:endParaRPr lang="en-US" altLang="zh-CN" dirty="0"/>
              </a:p>
              <a:p>
                <a:endParaRPr lang="en-US" altLang="zh-CN" dirty="0"/>
              </a:p>
              <a:p>
                <a:endParaRPr lang="en-US" altLang="zh-CN" dirty="0"/>
              </a:p>
              <a:p>
                <a:r>
                  <a:rPr lang="zh-CN" altLang="en-US" dirty="0"/>
                  <a:t>假设</a:t>
                </a:r>
                <a14:m>
                  <m:oMath xmlns:m="http://schemas.openxmlformats.org/officeDocument/2006/math">
                    <m:r>
                      <a:rPr lang="en-US" altLang="zh-CN" b="1" i="1" dirty="0">
                        <a:latin typeface="Cambria Math" panose="02040503050406030204" pitchFamily="18" charset="0"/>
                        <a:ea typeface="Cambria Math" panose="02040503050406030204" pitchFamily="18" charset="0"/>
                      </a:rPr>
                      <m:t>ℛ</m:t>
                    </m:r>
                  </m:oMath>
                </a14:m>
                <a:r>
                  <a:rPr lang="zh-CN" altLang="en-US" dirty="0"/>
                  <a:t>为</a:t>
                </a:r>
                <a:r>
                  <a:rPr lang="en-US" altLang="zh-CN" dirty="0"/>
                  <a:t>d</a:t>
                </a:r>
                <a:r>
                  <a:rPr lang="zh-CN" altLang="en-US" dirty="0"/>
                  <a:t>维空间中的一个以点</a:t>
                </a:r>
                <a14:m>
                  <m:oMath xmlns:m="http://schemas.openxmlformats.org/officeDocument/2006/math">
                    <m:r>
                      <a:rPr lang="en-US" altLang="zh-CN" b="1" i="1" dirty="0">
                        <a:latin typeface="Cambria Math" panose="02040503050406030204" pitchFamily="18" charset="0"/>
                      </a:rPr>
                      <m:t>𝒙</m:t>
                    </m:r>
                  </m:oMath>
                </a14:m>
                <a:r>
                  <a:rPr lang="zh-CN" altLang="en-US" dirty="0"/>
                  <a:t>为中心的“超立方体”，并定义</a:t>
                </a:r>
                <a:r>
                  <a:rPr lang="zh-CN" altLang="en-US" dirty="0">
                    <a:solidFill>
                      <a:srgbClr val="FF0000"/>
                    </a:solidFill>
                  </a:rPr>
                  <a:t>核函数</a:t>
                </a:r>
                <a:r>
                  <a:rPr lang="zh-CN" altLang="en-US" dirty="0"/>
                  <a:t>来表示一个样本</a:t>
                </a:r>
                <a14:m>
                  <m:oMath xmlns:m="http://schemas.openxmlformats.org/officeDocument/2006/math">
                    <m:r>
                      <a:rPr lang="en-US" altLang="zh-CN" b="1" i="1" dirty="0" smtClean="0">
                        <a:latin typeface="Cambria Math" panose="02040503050406030204" pitchFamily="18" charset="0"/>
                      </a:rPr>
                      <m:t>𝒛</m:t>
                    </m:r>
                  </m:oMath>
                </a14:m>
                <a:r>
                  <a:rPr lang="zh-CN" altLang="en-US" dirty="0"/>
                  <a:t>是否落入该超立方体中</a:t>
                </a:r>
                <a:endParaRPr lang="en-US" altLang="zh-CN" dirty="0"/>
              </a:p>
              <a:p>
                <a:endParaRPr lang="en-US" altLang="zh-CN" dirty="0"/>
              </a:p>
              <a:p>
                <a:endParaRPr lang="en-US" altLang="zh-CN" dirty="0"/>
              </a:p>
              <a:p>
                <a:endParaRPr lang="en-US" altLang="zh-CN" dirty="0"/>
              </a:p>
              <a:p>
                <a:r>
                  <a:rPr lang="zh-CN" altLang="en-US" dirty="0"/>
                  <a:t>点 </a:t>
                </a:r>
                <a:r>
                  <a:rPr lang="en-US" altLang="zh-CN" b="1" i="1" dirty="0"/>
                  <a:t>x</a:t>
                </a:r>
                <a:r>
                  <a:rPr lang="zh-CN" altLang="en-US" dirty="0"/>
                  <a:t> 的密度估计为</a:t>
                </a:r>
              </a:p>
            </p:txBody>
          </p:sp>
        </mc:Choice>
        <mc:Fallback>
          <p:sp>
            <p:nvSpPr>
              <p:cNvPr id="3" name="内容占位符 2">
                <a:extLst>
                  <a:ext uri="{FF2B5EF4-FFF2-40B4-BE49-F238E27FC236}">
                    <a16:creationId xmlns:a16="http://schemas.microsoft.com/office/drawing/2014/main" id="{8E7D4A74-FBE8-4608-913C-C2B24B1D1C6E}"/>
                  </a:ext>
                </a:extLst>
              </p:cNvPr>
              <p:cNvSpPr>
                <a:spLocks noGrp="1" noRot="1" noChangeAspect="1" noMove="1" noResize="1" noEditPoints="1" noAdjustHandles="1" noChangeArrowheads="1" noChangeShapeType="1" noTextEdit="1"/>
              </p:cNvSpPr>
              <p:nvPr>
                <p:ph idx="1"/>
              </p:nvPr>
            </p:nvSpPr>
            <p:spPr>
              <a:blipFill>
                <a:blip r:embed="rId3"/>
                <a:stretch>
                  <a:fillRect l="-778" t="-1466" r="-44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60A0D29-A16C-4952-8362-6126FD389277}"/>
              </a:ext>
            </a:extLst>
          </p:cNvPr>
          <p:cNvPicPr>
            <a:picLocks noChangeAspect="1"/>
          </p:cNvPicPr>
          <p:nvPr/>
        </p:nvPicPr>
        <p:blipFill>
          <a:blip r:embed="rId4"/>
          <a:stretch>
            <a:fillRect/>
          </a:stretch>
        </p:blipFill>
        <p:spPr>
          <a:xfrm>
            <a:off x="3733800" y="4191000"/>
            <a:ext cx="4875728" cy="1066800"/>
          </a:xfrm>
          <a:prstGeom prst="rect">
            <a:avLst/>
          </a:prstGeom>
        </p:spPr>
      </p:pic>
      <p:pic>
        <p:nvPicPr>
          <p:cNvPr id="8" name="图片 7">
            <a:extLst>
              <a:ext uri="{FF2B5EF4-FFF2-40B4-BE49-F238E27FC236}">
                <a16:creationId xmlns:a16="http://schemas.microsoft.com/office/drawing/2014/main" id="{297A22B3-AF87-496F-8590-C81CBB47D192}"/>
              </a:ext>
            </a:extLst>
          </p:cNvPr>
          <p:cNvPicPr>
            <a:picLocks noChangeAspect="1"/>
          </p:cNvPicPr>
          <p:nvPr/>
        </p:nvPicPr>
        <p:blipFill>
          <a:blip r:embed="rId5"/>
          <a:stretch>
            <a:fillRect/>
          </a:stretch>
        </p:blipFill>
        <p:spPr>
          <a:xfrm>
            <a:off x="4572000" y="5442136"/>
            <a:ext cx="3765586" cy="850528"/>
          </a:xfrm>
          <a:prstGeom prst="rect">
            <a:avLst/>
          </a:prstGeom>
        </p:spPr>
      </p:pic>
      <p:pic>
        <p:nvPicPr>
          <p:cNvPr id="3074" name="Picture 2" descr="Kernel Density—Help | ArcGIS for Desktop">
            <a:extLst>
              <a:ext uri="{FF2B5EF4-FFF2-40B4-BE49-F238E27FC236}">
                <a16:creationId xmlns:a16="http://schemas.microsoft.com/office/drawing/2014/main" id="{63F13445-324F-47B9-9566-F7FFC746B6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1668760"/>
            <a:ext cx="4129324" cy="132755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8684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E4E1C-C40B-4D1E-8E21-CCFBF2CCB5BA}"/>
              </a:ext>
            </a:extLst>
          </p:cNvPr>
          <p:cNvSpPr>
            <a:spLocks noGrp="1"/>
          </p:cNvSpPr>
          <p:nvPr>
            <p:ph type="title"/>
          </p:nvPr>
        </p:nvSpPr>
        <p:spPr/>
        <p:txBody>
          <a:bodyPr/>
          <a:lstStyle/>
          <a:p>
            <a:r>
              <a:rPr lang="en-US" altLang="zh-CN" dirty="0"/>
              <a:t>K</a:t>
            </a:r>
            <a:r>
              <a:rPr lang="zh-CN" altLang="en-US" dirty="0"/>
              <a:t>近邻方法</a:t>
            </a:r>
          </a:p>
        </p:txBody>
      </p:sp>
      <p:sp>
        <p:nvSpPr>
          <p:cNvPr id="3" name="内容占位符 2">
            <a:extLst>
              <a:ext uri="{FF2B5EF4-FFF2-40B4-BE49-F238E27FC236}">
                <a16:creationId xmlns:a16="http://schemas.microsoft.com/office/drawing/2014/main" id="{62B6A816-8279-4570-A51F-C0688BA7CCB1}"/>
              </a:ext>
            </a:extLst>
          </p:cNvPr>
          <p:cNvSpPr>
            <a:spLocks noGrp="1"/>
          </p:cNvSpPr>
          <p:nvPr>
            <p:ph idx="1"/>
          </p:nvPr>
        </p:nvSpPr>
        <p:spPr/>
        <p:txBody>
          <a:bodyPr/>
          <a:lstStyle/>
          <a:p>
            <a:r>
              <a:rPr lang="zh-CN" altLang="en-US" dirty="0"/>
              <a:t>核密度估计方法中的核宽度是固定的，因此同一个宽度可能对高密度的区域过大，而对低密度区域过小。</a:t>
            </a:r>
            <a:endParaRPr lang="en-US" altLang="zh-CN" dirty="0"/>
          </a:p>
          <a:p>
            <a:r>
              <a:rPr lang="zh-CN" altLang="en-US" dirty="0"/>
              <a:t>一种更灵活的方式是设置一种可变宽度的区域，并使得落入每个区域中样本数量为固定的</a:t>
            </a:r>
            <a:r>
              <a:rPr lang="en-US" altLang="zh-CN" dirty="0"/>
              <a:t>K</a:t>
            </a:r>
            <a:r>
              <a:rPr lang="zh-CN" altLang="en-US" dirty="0"/>
              <a:t>。</a:t>
            </a:r>
            <a:endParaRPr lang="en-US" altLang="zh-CN" dirty="0"/>
          </a:p>
          <a:p>
            <a:r>
              <a:rPr lang="zh-CN" altLang="en-US" dirty="0"/>
              <a:t>要估计点</a:t>
            </a:r>
            <a:r>
              <a:rPr lang="en-US" altLang="zh-CN" dirty="0"/>
              <a:t>x</a:t>
            </a:r>
            <a:r>
              <a:rPr lang="zh-CN" altLang="en-US" dirty="0"/>
              <a:t>的密度，首先找到一个以</a:t>
            </a:r>
            <a:r>
              <a:rPr lang="en-US" altLang="zh-CN" dirty="0"/>
              <a:t>x</a:t>
            </a:r>
            <a:r>
              <a:rPr lang="zh-CN" altLang="en-US" dirty="0"/>
              <a:t>为中心的球体，使得落入球体的样本数量为</a:t>
            </a:r>
            <a:r>
              <a:rPr lang="en-US" altLang="zh-CN" dirty="0"/>
              <a:t>K</a:t>
            </a:r>
            <a:r>
              <a:rPr lang="zh-CN" altLang="en-US" dirty="0"/>
              <a:t>，就可以计算出点</a:t>
            </a:r>
            <a:r>
              <a:rPr lang="en-US" altLang="zh-CN" dirty="0"/>
              <a:t>x</a:t>
            </a:r>
            <a:r>
              <a:rPr lang="zh-CN" altLang="en-US" dirty="0"/>
              <a:t>的密度。</a:t>
            </a:r>
          </a:p>
        </p:txBody>
      </p:sp>
    </p:spTree>
    <p:extLst>
      <p:ext uri="{BB962C8B-B14F-4D97-AF65-F5344CB8AC3E}">
        <p14:creationId xmlns:p14="http://schemas.microsoft.com/office/powerpoint/2010/main" val="2349822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8B82-B374-4F94-BCF3-D9E3ABB4F208}"/>
              </a:ext>
            </a:extLst>
          </p:cNvPr>
          <p:cNvSpPr>
            <a:spLocks noGrp="1"/>
          </p:cNvSpPr>
          <p:nvPr>
            <p:ph type="title"/>
          </p:nvPr>
        </p:nvSpPr>
        <p:spPr/>
        <p:txBody>
          <a:bodyPr/>
          <a:lstStyle/>
          <a:p>
            <a:r>
              <a:rPr lang="zh-CN" altLang="en-US" dirty="0"/>
              <a:t>思考题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72D037-E7B0-42E8-B756-C465A982FBAC}"/>
                  </a:ext>
                </a:extLst>
              </p:cNvPr>
              <p:cNvSpPr>
                <a:spLocks noGrp="1"/>
              </p:cNvSpPr>
              <p:nvPr>
                <p:ph idx="1"/>
              </p:nvPr>
            </p:nvSpPr>
            <p:spPr/>
            <p:txBody>
              <a:bodyPr/>
              <a:lstStyle/>
              <a:p>
                <a:r>
                  <a:rPr lang="zh-CN" altLang="en-US" dirty="0"/>
                  <a:t>估计以下三种密度函数的区别：</a:t>
                </a:r>
                <a:r>
                  <a:rPr lang="en-US" altLang="zh-CN" dirty="0"/>
                  <a:t>p(x), p(</a:t>
                </a:r>
                <a:r>
                  <a:rPr lang="en-US" altLang="zh-CN" dirty="0" err="1"/>
                  <a:t>y|x</a:t>
                </a:r>
                <a:r>
                  <a:rPr lang="en-US" altLang="zh-CN" dirty="0"/>
                  <a:t>) and p(</a:t>
                </a:r>
                <a:r>
                  <a:rPr lang="en-US" altLang="zh-CN" dirty="0" err="1"/>
                  <a:t>x|y</a:t>
                </a:r>
                <a:r>
                  <a:rPr lang="en-US" altLang="zh-CN" dirty="0"/>
                  <a:t>)?</a:t>
                </a:r>
              </a:p>
              <a:p>
                <a:pPr lvl="1"/>
                <a:r>
                  <a:rPr lang="zh-CN" altLang="en-US" dirty="0"/>
                  <a:t>生成模型</a:t>
                </a:r>
                <a:r>
                  <a:rPr lang="en-US" altLang="zh-CN" dirty="0"/>
                  <a:t>Generative model</a:t>
                </a:r>
              </a:p>
              <a:p>
                <a:pPr lvl="1"/>
                <a:r>
                  <a:rPr lang="zh-CN" altLang="en-US" dirty="0"/>
                  <a:t>判别式模型</a:t>
                </a:r>
                <a:r>
                  <a:rPr lang="en-US" altLang="zh-CN" dirty="0"/>
                  <a:t>Discriminative model</a:t>
                </a:r>
              </a:p>
              <a:p>
                <a:endParaRPr lang="en-US" altLang="zh-CN" dirty="0"/>
              </a:p>
              <a:p>
                <a:r>
                  <a:rPr lang="zh-CN" altLang="en-US" dirty="0"/>
                  <a:t>最大似然函数的本质是什么？</a:t>
                </a:r>
                <a:endParaRPr lang="en-US" altLang="zh-CN" dirty="0"/>
              </a:p>
              <a:p>
                <a:pPr lvl="1"/>
                <a:r>
                  <a:rPr lang="zh-CN" altLang="en-US" dirty="0"/>
                  <a:t>真实数据分布</a:t>
                </a:r>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b="0" i="1" dirty="0" smtClean="0">
                            <a:latin typeface="Cambria Math" panose="02040503050406030204" pitchFamily="18" charset="0"/>
                          </a:rPr>
                          <m:t>𝑟</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endParaRPr lang="en-US" altLang="zh-CN" dirty="0"/>
              </a:p>
              <a:p>
                <a:pPr lvl="1"/>
                <a:r>
                  <a:rPr lang="zh-CN" altLang="en-US" dirty="0"/>
                  <a:t>模型数据分布</a:t>
                </a:r>
                <a14:m>
                  <m:oMath xmlns:m="http://schemas.openxmlformats.org/officeDocument/2006/math">
                    <m:r>
                      <a:rPr lang="en-US" altLang="zh-CN" b="0" i="0"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b="0" i="1" dirty="0" smtClean="0">
                            <a:latin typeface="Cambria Math" panose="02040503050406030204" pitchFamily="18" charset="0"/>
                          </a:rPr>
                          <m:t>𝜃</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F72D037-E7B0-42E8-B756-C465A982FBAC}"/>
                  </a:ext>
                </a:extLst>
              </p:cNvPr>
              <p:cNvSpPr>
                <a:spLocks noGrp="1" noRot="1" noChangeAspect="1" noMove="1" noResize="1" noEditPoints="1" noAdjustHandles="1" noChangeArrowheads="1" noChangeShapeType="1" noTextEdit="1"/>
              </p:cNvSpPr>
              <p:nvPr>
                <p:ph idx="1"/>
              </p:nvPr>
            </p:nvSpPr>
            <p:spPr>
              <a:blipFill>
                <a:blip r:embed="rId4"/>
                <a:stretch>
                  <a:fillRect l="-389" t="-1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3635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1D0172FD-316E-4EED-855E-475E874788F2}"/>
              </a:ext>
            </a:extLst>
          </p:cNvPr>
          <p:cNvSpPr>
            <a:spLocks noGrp="1"/>
          </p:cNvSpPr>
          <p:nvPr>
            <p:ph type="title"/>
          </p:nvPr>
        </p:nvSpPr>
        <p:spPr/>
        <p:txBody>
          <a:bodyPr/>
          <a:lstStyle/>
          <a:p>
            <a:r>
              <a:rPr lang="zh-CN" altLang="en-US" dirty="0"/>
              <a:t>非参数密度估计</a:t>
            </a:r>
            <a:endParaRPr lang="en-GB" altLang="zh-CN" dirty="0"/>
          </a:p>
        </p:txBody>
      </p:sp>
      <p:sp>
        <p:nvSpPr>
          <p:cNvPr id="92163" name="Content Placeholder 2">
            <a:extLst>
              <a:ext uri="{FF2B5EF4-FFF2-40B4-BE49-F238E27FC236}">
                <a16:creationId xmlns:a16="http://schemas.microsoft.com/office/drawing/2014/main" id="{B728392C-DEB1-4BB8-892F-D05A7D41F03D}"/>
              </a:ext>
            </a:extLst>
          </p:cNvPr>
          <p:cNvSpPr>
            <a:spLocks noGrp="1"/>
          </p:cNvSpPr>
          <p:nvPr>
            <p:ph idx="1"/>
          </p:nvPr>
        </p:nvSpPr>
        <p:spPr/>
        <p:txBody>
          <a:bodyPr/>
          <a:lstStyle/>
          <a:p>
            <a:r>
              <a:rPr lang="zh-CN" altLang="en-US" dirty="0"/>
              <a:t>非参数密度估计</a:t>
            </a:r>
            <a:r>
              <a:rPr lang="en-GB" altLang="zh-CN" dirty="0"/>
              <a:t>(</a:t>
            </a:r>
            <a:r>
              <a:rPr lang="zh-CN" altLang="en-US" dirty="0"/>
              <a:t>直方图方法除外</a:t>
            </a:r>
            <a:r>
              <a:rPr lang="en-GB" altLang="zh-CN" dirty="0"/>
              <a:t>)</a:t>
            </a:r>
            <a:r>
              <a:rPr lang="zh-CN" altLang="en-US" dirty="0"/>
              <a:t>需要保留整个训练集。</a:t>
            </a:r>
            <a:endParaRPr lang="en-GB" altLang="zh-CN" dirty="0"/>
          </a:p>
          <a:p>
            <a:r>
              <a:rPr lang="zh-CN" altLang="en-US" dirty="0"/>
              <a:t>而参数密度估计不需要保留整个训练集，因此在存储和计算上更加高效。</a:t>
            </a:r>
            <a:endParaRPr lang="en-GB"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417E4-97CD-4C5E-A4C0-342B76463C62}"/>
              </a:ext>
            </a:extLst>
          </p:cNvPr>
          <p:cNvSpPr>
            <a:spLocks noGrp="1"/>
          </p:cNvSpPr>
          <p:nvPr>
            <p:ph type="title"/>
          </p:nvPr>
        </p:nvSpPr>
        <p:spPr/>
        <p:txBody>
          <a:bodyPr/>
          <a:lstStyle/>
          <a:p>
            <a:r>
              <a:rPr lang="zh-CN" altLang="en-US" dirty="0"/>
              <a:t>知识点</a:t>
            </a:r>
          </a:p>
        </p:txBody>
      </p:sp>
      <p:sp>
        <p:nvSpPr>
          <p:cNvPr id="3" name="内容占位符 2">
            <a:extLst>
              <a:ext uri="{FF2B5EF4-FFF2-40B4-BE49-F238E27FC236}">
                <a16:creationId xmlns:a16="http://schemas.microsoft.com/office/drawing/2014/main" id="{5FFAACD3-0929-4F7C-841D-EFC4F60AFCD9}"/>
              </a:ext>
            </a:extLst>
          </p:cNvPr>
          <p:cNvSpPr>
            <a:spLocks noGrp="1"/>
          </p:cNvSpPr>
          <p:nvPr>
            <p:ph idx="1"/>
          </p:nvPr>
        </p:nvSpPr>
        <p:spPr/>
        <p:txBody>
          <a:bodyPr/>
          <a:lstStyle/>
          <a:p>
            <a:r>
              <a:rPr lang="zh-CN" altLang="en-US" dirty="0"/>
              <a:t>无监督特征学习</a:t>
            </a:r>
            <a:endParaRPr lang="en-US" altLang="zh-CN" dirty="0"/>
          </a:p>
          <a:p>
            <a:pPr lvl="1"/>
            <a:r>
              <a:rPr lang="zh-CN" altLang="en-US" dirty="0"/>
              <a:t>稀疏编码</a:t>
            </a:r>
            <a:endParaRPr lang="en-US" altLang="zh-CN" dirty="0"/>
          </a:p>
          <a:p>
            <a:pPr lvl="1"/>
            <a:r>
              <a:rPr lang="zh-CN" altLang="en-US" dirty="0"/>
              <a:t>自编码器</a:t>
            </a:r>
            <a:endParaRPr lang="en-US" altLang="zh-CN" dirty="0"/>
          </a:p>
          <a:p>
            <a:pPr lvl="1"/>
            <a:r>
              <a:rPr lang="zh-CN" altLang="en-US" dirty="0"/>
              <a:t>稀疏自编码器</a:t>
            </a:r>
            <a:endParaRPr lang="en-US" altLang="zh-CN" dirty="0"/>
          </a:p>
          <a:p>
            <a:pPr lvl="1"/>
            <a:r>
              <a:rPr lang="zh-CN" altLang="en-US" dirty="0"/>
              <a:t>降噪自编码器</a:t>
            </a:r>
            <a:endParaRPr lang="en-US" altLang="zh-CN" dirty="0"/>
          </a:p>
          <a:p>
            <a:r>
              <a:rPr lang="zh-CN" altLang="en-US" dirty="0"/>
              <a:t>概率密度估计</a:t>
            </a:r>
            <a:endParaRPr lang="en-US" altLang="zh-CN" dirty="0"/>
          </a:p>
          <a:p>
            <a:pPr lvl="1"/>
            <a:r>
              <a:rPr lang="zh-CN" altLang="en-US" dirty="0"/>
              <a:t>参数密度估计</a:t>
            </a:r>
            <a:endParaRPr lang="en-US" altLang="zh-CN" dirty="0"/>
          </a:p>
          <a:p>
            <a:pPr lvl="1"/>
            <a:r>
              <a:rPr lang="zh-CN" altLang="en-US" dirty="0"/>
              <a:t>非参数密度估计</a:t>
            </a:r>
            <a:endParaRPr lang="en-US" altLang="zh-CN" dirty="0"/>
          </a:p>
          <a:p>
            <a:pPr lvl="2"/>
            <a:r>
              <a:rPr lang="zh-CN" altLang="en-US" dirty="0"/>
              <a:t>核方法</a:t>
            </a:r>
            <a:endParaRPr lang="en-US" altLang="zh-CN" dirty="0"/>
          </a:p>
          <a:p>
            <a:pPr lvl="2"/>
            <a:r>
              <a:rPr lang="en-US" altLang="zh-CN" dirty="0"/>
              <a:t>K</a:t>
            </a:r>
            <a:r>
              <a:rPr lang="zh-CN" altLang="en-US" dirty="0"/>
              <a:t>近邻方法</a:t>
            </a:r>
            <a:endParaRPr lang="en-US" altLang="zh-CN" dirty="0"/>
          </a:p>
          <a:p>
            <a:endParaRPr lang="zh-CN" altLang="en-US" dirty="0"/>
          </a:p>
        </p:txBody>
      </p:sp>
    </p:spTree>
    <p:extLst>
      <p:ext uri="{BB962C8B-B14F-4D97-AF65-F5344CB8AC3E}">
        <p14:creationId xmlns:p14="http://schemas.microsoft.com/office/powerpoint/2010/main" val="2103521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99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9B84E-C7DB-4CA6-803F-103546BABD8E}"/>
              </a:ext>
            </a:extLst>
          </p:cNvPr>
          <p:cNvSpPr>
            <a:spLocks noGrp="1"/>
          </p:cNvSpPr>
          <p:nvPr>
            <p:ph type="title"/>
          </p:nvPr>
        </p:nvSpPr>
        <p:spPr/>
        <p:txBody>
          <a:bodyPr/>
          <a:lstStyle/>
          <a:p>
            <a:r>
              <a:rPr lang="zh-CN" altLang="en-US" sz="3200" dirty="0"/>
              <a:t>无监督学习（</a:t>
            </a:r>
            <a:r>
              <a:rPr lang="en-US" altLang="zh-CN" sz="3200" dirty="0"/>
              <a:t> Unsupervised Learning </a:t>
            </a:r>
            <a:r>
              <a:rPr lang="zh-CN" altLang="en-US" sz="3200"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2943ADE-6938-48DD-A37E-89FB3F7436D5}"/>
                  </a:ext>
                </a:extLst>
              </p:cNvPr>
              <p:cNvSpPr>
                <a:spLocks noGrp="1"/>
              </p:cNvSpPr>
              <p:nvPr>
                <p:ph idx="1"/>
              </p:nvPr>
            </p:nvSpPr>
            <p:spPr/>
            <p:txBody>
              <a:bodyPr/>
              <a:lstStyle/>
              <a:p>
                <a:r>
                  <a:rPr lang="zh-CN" altLang="en-US" dirty="0"/>
                  <a:t>监督学习</a:t>
                </a:r>
                <a:endParaRPr lang="en-US" altLang="zh-CN" dirty="0"/>
              </a:p>
              <a:p>
                <a:pPr lvl="1"/>
                <a:r>
                  <a:rPr lang="zh-CN" altLang="en-US" dirty="0"/>
                  <a:t>建立映射关系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𝑦</m:t>
                    </m:r>
                  </m:oMath>
                </a14:m>
                <a:endParaRPr lang="en-US" altLang="zh-CN" dirty="0"/>
              </a:p>
              <a:p>
                <a:endParaRPr lang="en-US" altLang="zh-CN" dirty="0"/>
              </a:p>
              <a:p>
                <a:r>
                  <a:rPr lang="zh-CN" altLang="en-US" dirty="0"/>
                  <a:t>无监督学习</a:t>
                </a:r>
                <a:endParaRPr lang="en-US" altLang="zh-CN" dirty="0"/>
              </a:p>
              <a:p>
                <a:pPr lvl="1"/>
                <a:r>
                  <a:rPr lang="zh-CN" altLang="en-US" dirty="0"/>
                  <a:t>指从无标签的数据中学习出一些有用的模式。</a:t>
                </a:r>
                <a:endParaRPr lang="en-US" altLang="zh-CN" dirty="0"/>
              </a:p>
              <a:p>
                <a:pPr lvl="1"/>
                <a:endParaRPr lang="en-US" altLang="zh-CN" dirty="0"/>
              </a:p>
              <a:p>
                <a:pPr lvl="1"/>
                <a:r>
                  <a:rPr lang="zh-CN" altLang="en-US" dirty="0"/>
                  <a:t>聚类：建立映射关系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𝑦</m:t>
                    </m:r>
                  </m:oMath>
                </a14:m>
                <a:endParaRPr lang="en-US" altLang="zh-CN" dirty="0"/>
              </a:p>
              <a:p>
                <a:pPr lvl="2"/>
                <a:r>
                  <a:rPr lang="zh-CN" altLang="en-US" dirty="0"/>
                  <a:t>不借助于任何人工给出标签或者反馈等指导信息</a:t>
                </a:r>
                <a:endParaRPr lang="en-US" altLang="zh-CN" dirty="0"/>
              </a:p>
              <a:p>
                <a:pPr lvl="1"/>
                <a:r>
                  <a:rPr lang="zh-CN" altLang="en-US" dirty="0"/>
                  <a:t>特征学习</a:t>
                </a:r>
                <a:endParaRPr lang="en-US" altLang="zh-CN" dirty="0"/>
              </a:p>
              <a:p>
                <a:pPr lvl="1"/>
                <a:r>
                  <a:rPr lang="zh-CN" altLang="en-US" dirty="0"/>
                  <a:t>密度估计 </a:t>
                </a:r>
                <a14:m>
                  <m:oMath xmlns:m="http://schemas.openxmlformats.org/officeDocument/2006/math">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i="1" dirty="0">
                        <a:latin typeface="Cambria Math" panose="02040503050406030204" pitchFamily="18" charset="0"/>
                      </a:rPr>
                      <m:t>𝑥</m:t>
                    </m:r>
                    <m:r>
                      <a:rPr lang="en-US" altLang="zh-CN" b="0" i="1" dirty="0"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F2943ADE-6938-48DD-A37E-89FB3F7436D5}"/>
                  </a:ext>
                </a:extLst>
              </p:cNvPr>
              <p:cNvSpPr>
                <a:spLocks noGrp="1" noRot="1" noChangeAspect="1" noMove="1" noResize="1" noEditPoints="1" noAdjustHandles="1" noChangeArrowheads="1" noChangeShapeType="1" noTextEdit="1"/>
              </p:cNvSpPr>
              <p:nvPr>
                <p:ph idx="1"/>
              </p:nvPr>
            </p:nvSpPr>
            <p:spPr>
              <a:blipFill>
                <a:blip r:embed="rId4"/>
                <a:stretch>
                  <a:fillRect l="-389" t="-8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805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AC022-531F-4EA0-B8D6-DBBE4BD49D40}"/>
              </a:ext>
            </a:extLst>
          </p:cNvPr>
          <p:cNvSpPr>
            <a:spLocks noGrp="1"/>
          </p:cNvSpPr>
          <p:nvPr>
            <p:ph type="title"/>
          </p:nvPr>
        </p:nvSpPr>
        <p:spPr/>
        <p:txBody>
          <a:bodyPr/>
          <a:lstStyle/>
          <a:p>
            <a:r>
              <a:rPr lang="zh-CN" altLang="en-US" dirty="0"/>
              <a:t>典型的无监督学习问题</a:t>
            </a:r>
          </a:p>
        </p:txBody>
      </p:sp>
      <p:pic>
        <p:nvPicPr>
          <p:cNvPr id="5" name="图片 4">
            <a:extLst>
              <a:ext uri="{FF2B5EF4-FFF2-40B4-BE49-F238E27FC236}">
                <a16:creationId xmlns:a16="http://schemas.microsoft.com/office/drawing/2014/main" id="{6F62AC3F-7D94-4BF4-9752-251E51FCB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7009" y="2253823"/>
            <a:ext cx="2266542" cy="1923497"/>
          </a:xfrm>
          <a:prstGeom prst="rect">
            <a:avLst/>
          </a:prstGeom>
        </p:spPr>
      </p:pic>
      <p:sp>
        <p:nvSpPr>
          <p:cNvPr id="6" name="矩形 5">
            <a:extLst>
              <a:ext uri="{FF2B5EF4-FFF2-40B4-BE49-F238E27FC236}">
                <a16:creationId xmlns:a16="http://schemas.microsoft.com/office/drawing/2014/main" id="{1090E1DD-6BFD-4AC2-A675-C4B5DAC089AE}"/>
              </a:ext>
            </a:extLst>
          </p:cNvPr>
          <p:cNvSpPr/>
          <p:nvPr/>
        </p:nvSpPr>
        <p:spPr>
          <a:xfrm>
            <a:off x="1603449" y="4800601"/>
            <a:ext cx="2438400" cy="461665"/>
          </a:xfrm>
          <a:prstGeom prst="rect">
            <a:avLst/>
          </a:prstGeom>
        </p:spPr>
        <p:txBody>
          <a:bodyPr wrap="square">
            <a:spAutoFit/>
          </a:bodyPr>
          <a:lstStyle/>
          <a:p>
            <a:pPr algn="ctr"/>
            <a:r>
              <a:rPr lang="zh-CN" altLang="en-US" sz="2400" dirty="0"/>
              <a:t>无监督特征学习</a:t>
            </a:r>
            <a:endParaRPr lang="en-US" altLang="zh-CN" sz="2400" dirty="0"/>
          </a:p>
        </p:txBody>
      </p:sp>
      <p:sp>
        <p:nvSpPr>
          <p:cNvPr id="7" name="矩形 6">
            <a:extLst>
              <a:ext uri="{FF2B5EF4-FFF2-40B4-BE49-F238E27FC236}">
                <a16:creationId xmlns:a16="http://schemas.microsoft.com/office/drawing/2014/main" id="{F67BA454-F4D5-445B-A98C-1C32131F4C51}"/>
              </a:ext>
            </a:extLst>
          </p:cNvPr>
          <p:cNvSpPr/>
          <p:nvPr/>
        </p:nvSpPr>
        <p:spPr>
          <a:xfrm>
            <a:off x="8686801" y="4800601"/>
            <a:ext cx="1066959" cy="461665"/>
          </a:xfrm>
          <a:prstGeom prst="rect">
            <a:avLst/>
          </a:prstGeom>
        </p:spPr>
        <p:txBody>
          <a:bodyPr wrap="square">
            <a:spAutoFit/>
          </a:bodyPr>
          <a:lstStyle/>
          <a:p>
            <a:pPr algn="ctr"/>
            <a:r>
              <a:rPr lang="zh-CN" altLang="en-US" sz="2400" dirty="0"/>
              <a:t>聚类</a:t>
            </a:r>
          </a:p>
        </p:txBody>
      </p:sp>
      <p:sp>
        <p:nvSpPr>
          <p:cNvPr id="8" name="矩形 7">
            <a:extLst>
              <a:ext uri="{FF2B5EF4-FFF2-40B4-BE49-F238E27FC236}">
                <a16:creationId xmlns:a16="http://schemas.microsoft.com/office/drawing/2014/main" id="{5B77A7D5-095B-408F-A5C7-BDF6C1EA622A}"/>
              </a:ext>
            </a:extLst>
          </p:cNvPr>
          <p:cNvSpPr/>
          <p:nvPr/>
        </p:nvSpPr>
        <p:spPr>
          <a:xfrm>
            <a:off x="4953000" y="4800601"/>
            <a:ext cx="1887696" cy="461665"/>
          </a:xfrm>
          <a:prstGeom prst="rect">
            <a:avLst/>
          </a:prstGeom>
        </p:spPr>
        <p:txBody>
          <a:bodyPr wrap="square">
            <a:spAutoFit/>
          </a:bodyPr>
          <a:lstStyle/>
          <a:p>
            <a:pPr algn="ctr"/>
            <a:r>
              <a:rPr lang="zh-CN" altLang="en-US" sz="2400" dirty="0"/>
              <a:t>密度估计</a:t>
            </a:r>
            <a:endParaRPr lang="en-US" altLang="zh-CN" sz="2400" dirty="0"/>
          </a:p>
        </p:txBody>
      </p:sp>
      <p:pic>
        <p:nvPicPr>
          <p:cNvPr id="10" name="图片 9">
            <a:extLst>
              <a:ext uri="{FF2B5EF4-FFF2-40B4-BE49-F238E27FC236}">
                <a16:creationId xmlns:a16="http://schemas.microsoft.com/office/drawing/2014/main" id="{464790F5-059E-4721-B641-73086FFF7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450" y="1981200"/>
            <a:ext cx="2266542" cy="2219969"/>
          </a:xfrm>
          <a:prstGeom prst="rect">
            <a:avLst/>
          </a:prstGeom>
        </p:spPr>
      </p:pic>
      <p:pic>
        <p:nvPicPr>
          <p:cNvPr id="12" name="图片 11">
            <a:extLst>
              <a:ext uri="{FF2B5EF4-FFF2-40B4-BE49-F238E27FC236}">
                <a16:creationId xmlns:a16="http://schemas.microsoft.com/office/drawing/2014/main" id="{3028CE2A-C143-45C5-B395-FD31DBBE38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7690" y="2138068"/>
            <a:ext cx="2758321" cy="2155004"/>
          </a:xfrm>
          <a:prstGeom prst="rect">
            <a:avLst/>
          </a:prstGeom>
        </p:spPr>
      </p:pic>
    </p:spTree>
    <p:extLst>
      <p:ext uri="{BB962C8B-B14F-4D97-AF65-F5344CB8AC3E}">
        <p14:creationId xmlns:p14="http://schemas.microsoft.com/office/powerpoint/2010/main" val="32538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E14FCF2-5487-46C6-A8E0-73720E9DBAD2}"/>
              </a:ext>
            </a:extLst>
          </p:cNvPr>
          <p:cNvSpPr>
            <a:spLocks noGrp="1"/>
          </p:cNvSpPr>
          <p:nvPr>
            <p:ph type="title"/>
          </p:nvPr>
        </p:nvSpPr>
        <p:spPr/>
        <p:txBody>
          <a:bodyPr/>
          <a:lstStyle/>
          <a:p>
            <a:r>
              <a:rPr lang="zh-CN" altLang="en-US"/>
              <a:t>为什么要无监督学习？</a:t>
            </a:r>
            <a:endParaRPr lang="zh-CN" altLang="en-US" dirty="0"/>
          </a:p>
        </p:txBody>
      </p:sp>
      <p:sp>
        <p:nvSpPr>
          <p:cNvPr id="5" name="文本框 4">
            <a:extLst>
              <a:ext uri="{FF2B5EF4-FFF2-40B4-BE49-F238E27FC236}">
                <a16:creationId xmlns:a16="http://schemas.microsoft.com/office/drawing/2014/main" id="{290AC328-DFC1-42D9-A678-9D07EB63178A}"/>
              </a:ext>
            </a:extLst>
          </p:cNvPr>
          <p:cNvSpPr txBox="1"/>
          <p:nvPr/>
        </p:nvSpPr>
        <p:spPr>
          <a:xfrm>
            <a:off x="1981200" y="1981200"/>
            <a:ext cx="7048437" cy="1938992"/>
          </a:xfrm>
          <a:prstGeom prst="rect">
            <a:avLst/>
          </a:prstGeom>
          <a:noFill/>
        </p:spPr>
        <p:txBody>
          <a:bodyPr wrap="square" rtlCol="0">
            <a:spAutoFit/>
          </a:bodyPr>
          <a:lstStyle/>
          <a:p>
            <a:r>
              <a:rPr lang="zh-CN" altLang="en-US" sz="2000" dirty="0"/>
              <a:t>大脑有大约</a:t>
            </a:r>
            <a:r>
              <a:rPr lang="en-US" altLang="zh-CN" sz="2000" dirty="0"/>
              <a:t>10</a:t>
            </a:r>
            <a:r>
              <a:rPr lang="en-US" altLang="zh-CN" sz="2000" baseline="30000" dirty="0"/>
              <a:t>14</a:t>
            </a:r>
            <a:r>
              <a:rPr lang="zh-CN" altLang="en-US" sz="2000" dirty="0"/>
              <a:t>个突触，我们只能活大约</a:t>
            </a:r>
            <a:r>
              <a:rPr lang="en-US" altLang="zh-CN" sz="2000" dirty="0"/>
              <a:t>10</a:t>
            </a:r>
            <a:r>
              <a:rPr lang="en-US" altLang="zh-CN" sz="2000" baseline="30000" dirty="0"/>
              <a:t>9</a:t>
            </a:r>
            <a:r>
              <a:rPr lang="zh-CN" altLang="en-US" sz="2000" dirty="0"/>
              <a:t>秒。所以我们有比数据更多的参数。这启发了我们必须进行大量无监督学习的想法，因为感知输入（包括本体感受）是我们可以获得每秒</a:t>
            </a:r>
            <a:r>
              <a:rPr lang="en-US" altLang="zh-CN" sz="2000" dirty="0"/>
              <a:t>10</a:t>
            </a:r>
            <a:r>
              <a:rPr lang="en-US" altLang="zh-CN" sz="2000" baseline="30000" dirty="0"/>
              <a:t>5</a:t>
            </a:r>
            <a:r>
              <a:rPr lang="zh-CN" altLang="en-US" sz="2000" dirty="0"/>
              <a:t>维约束的唯一途径。</a:t>
            </a:r>
            <a:endParaRPr lang="en-US" altLang="zh-CN" sz="2000" dirty="0"/>
          </a:p>
          <a:p>
            <a:endParaRPr lang="en-US" altLang="zh-CN" sz="2000" dirty="0"/>
          </a:p>
          <a:p>
            <a:pPr algn="r"/>
            <a:r>
              <a:rPr lang="en-US" altLang="zh-CN" dirty="0"/>
              <a:t>-- Geoffrey Hinton, 2014 AMA on Reddit</a:t>
            </a:r>
            <a:endParaRPr lang="zh-CN" altLang="en-US" dirty="0"/>
          </a:p>
        </p:txBody>
      </p:sp>
    </p:spTree>
    <p:extLst>
      <p:ext uri="{BB962C8B-B14F-4D97-AF65-F5344CB8AC3E}">
        <p14:creationId xmlns:p14="http://schemas.microsoft.com/office/powerpoint/2010/main" val="406785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1CBC1-EE68-4D9F-AA78-C28D7010DDA9}"/>
              </a:ext>
            </a:extLst>
          </p:cNvPr>
          <p:cNvSpPr>
            <a:spLocks noGrp="1"/>
          </p:cNvSpPr>
          <p:nvPr>
            <p:ph type="ctrTitle"/>
          </p:nvPr>
        </p:nvSpPr>
        <p:spPr/>
        <p:txBody>
          <a:bodyPr/>
          <a:lstStyle/>
          <a:p>
            <a:r>
              <a:rPr lang="zh-CN" altLang="en-US" dirty="0"/>
              <a:t>无监督特征学习</a:t>
            </a:r>
          </a:p>
        </p:txBody>
      </p:sp>
    </p:spTree>
    <p:extLst>
      <p:ext uri="{BB962C8B-B14F-4D97-AF65-F5344CB8AC3E}">
        <p14:creationId xmlns:p14="http://schemas.microsoft.com/office/powerpoint/2010/main" val="12067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5453A35-41F7-4AB7-9E07-57942DD46250}"/>
                  </a:ext>
                </a:extLst>
              </p:cNvPr>
              <p:cNvSpPr>
                <a:spLocks noGrp="1"/>
              </p:cNvSpPr>
              <p:nvPr>
                <p:ph idx="1"/>
              </p:nvPr>
            </p:nvSpPr>
            <p:spPr/>
            <p:txBody>
              <a:bodyPr/>
              <a:lstStyle/>
              <a:p>
                <a:r>
                  <a:rPr lang="zh-CN" altLang="en-US" sz="2400" dirty="0"/>
                  <a:t>一种最常用的数据降维方法，使得在转换后的空间中数据的方差最大。</a:t>
                </a:r>
                <a:endParaRPr lang="en-US" altLang="zh-CN" sz="2400" dirty="0"/>
              </a:p>
              <a:p>
                <a:pPr lvl="1"/>
                <a:r>
                  <a:rPr lang="zh-CN" altLang="en-US" sz="2000" dirty="0"/>
                  <a:t>样本点 </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dirty="0" smtClean="0">
                            <a:latin typeface="Cambria Math" panose="02040503050406030204" pitchFamily="18" charset="0"/>
                          </a:rPr>
                          <m:t>𝒙</m:t>
                        </m:r>
                      </m:e>
                      <m:sup>
                        <m:r>
                          <a:rPr lang="en-US" altLang="zh-CN" sz="2000" dirty="0" smtClean="0">
                            <a:latin typeface="Cambria Math" panose="02040503050406030204" pitchFamily="18" charset="0"/>
                          </a:rPr>
                          <m:t>(</m:t>
                        </m:r>
                        <m:r>
                          <a:rPr lang="en-US" altLang="zh-CN" sz="2000" dirty="0" smtClean="0">
                            <a:latin typeface="Cambria Math" panose="02040503050406030204" pitchFamily="18" charset="0"/>
                          </a:rPr>
                          <m:t>𝑛</m:t>
                        </m:r>
                        <m:r>
                          <a:rPr lang="en-US" altLang="zh-CN" sz="2000" dirty="0" smtClean="0">
                            <a:latin typeface="Cambria Math" panose="02040503050406030204" pitchFamily="18" charset="0"/>
                          </a:rPr>
                          <m:t>)</m:t>
                        </m:r>
                      </m:sup>
                    </m:sSup>
                  </m:oMath>
                </a14:m>
                <a:r>
                  <a:rPr lang="zh-CN" altLang="en-US" sz="2000" dirty="0"/>
                  <a:t>投影之后的表示为</a:t>
                </a:r>
                <a:endParaRPr lang="en-US" altLang="zh-CN" sz="2000" dirty="0"/>
              </a:p>
              <a:p>
                <a:pPr lvl="1"/>
                <a:endParaRPr lang="en-US" altLang="zh-CN" sz="2000" dirty="0"/>
              </a:p>
              <a:p>
                <a:pPr lvl="1"/>
                <a:endParaRPr lang="en-US" altLang="zh-CN" sz="2000" dirty="0"/>
              </a:p>
              <a:p>
                <a:pPr lvl="1"/>
                <a:r>
                  <a:rPr lang="zh-CN" altLang="en-US" sz="2000" dirty="0"/>
                  <a:t>所有样本投影后的方差为</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目标函数</a:t>
                </a:r>
              </a:p>
            </p:txBody>
          </p:sp>
        </mc:Choice>
        <mc:Fallback>
          <p:sp>
            <p:nvSpPr>
              <p:cNvPr id="3" name="内容占位符 2">
                <a:extLst>
                  <a:ext uri="{FF2B5EF4-FFF2-40B4-BE49-F238E27FC236}">
                    <a16:creationId xmlns:a16="http://schemas.microsoft.com/office/drawing/2014/main" id="{95453A35-41F7-4AB7-9E07-57942DD46250}"/>
                  </a:ext>
                </a:extLst>
              </p:cNvPr>
              <p:cNvSpPr>
                <a:spLocks noGrp="1" noRot="1" noChangeAspect="1" noMove="1" noResize="1" noEditPoints="1" noAdjustHandles="1" noChangeArrowheads="1" noChangeShapeType="1" noTextEdit="1"/>
              </p:cNvSpPr>
              <p:nvPr>
                <p:ph idx="1"/>
              </p:nvPr>
            </p:nvSpPr>
            <p:spPr>
              <a:blipFill>
                <a:blip r:embed="rId2"/>
                <a:stretch>
                  <a:fillRect l="-778" t="-941"/>
                </a:stretch>
              </a:blipFill>
            </p:spPr>
            <p:txBody>
              <a:bodyPr/>
              <a:lstStyle/>
              <a:p>
                <a:r>
                  <a:rPr lang="zh-CN" altLang="en-US">
                    <a:noFill/>
                  </a:rPr>
                  <a:t> </a:t>
                </a:r>
              </a:p>
            </p:txBody>
          </p:sp>
        </mc:Fallback>
      </mc:AlternateContent>
      <p:sp>
        <p:nvSpPr>
          <p:cNvPr id="9" name="内容占位符 8">
            <a:extLst>
              <a:ext uri="{FF2B5EF4-FFF2-40B4-BE49-F238E27FC236}">
                <a16:creationId xmlns:a16="http://schemas.microsoft.com/office/drawing/2014/main" id="{B2E6EF5E-1C1B-40F2-ABAF-981E401B3252}"/>
              </a:ext>
            </a:extLst>
          </p:cNvPr>
          <p:cNvSpPr>
            <a:spLocks noGrp="1"/>
          </p:cNvSpPr>
          <p:nvPr>
            <p:ph idx="10"/>
          </p:nvPr>
        </p:nvSpPr>
        <p:spPr/>
        <p:txBody>
          <a:bodyPr/>
          <a:lstStyle/>
          <a:p>
            <a:pPr lvl="1"/>
            <a:r>
              <a:rPr lang="zh-CN" altLang="en-US"/>
              <a:t>对目标函数求导并令导数等于 </a:t>
            </a:r>
            <a:r>
              <a:rPr lang="en-US" altLang="zh-CN"/>
              <a:t>0 </a:t>
            </a:r>
            <a:r>
              <a:rPr lang="zh-CN" altLang="en-US"/>
              <a:t>，可得</a:t>
            </a:r>
            <a:endParaRPr lang="zh-CN" altLang="en-US" dirty="0"/>
          </a:p>
        </p:txBody>
      </p:sp>
      <p:sp>
        <p:nvSpPr>
          <p:cNvPr id="2" name="标题 1">
            <a:extLst>
              <a:ext uri="{FF2B5EF4-FFF2-40B4-BE49-F238E27FC236}">
                <a16:creationId xmlns:a16="http://schemas.microsoft.com/office/drawing/2014/main" id="{7727367A-E351-4CD0-9349-5D7592A3F70B}"/>
              </a:ext>
            </a:extLst>
          </p:cNvPr>
          <p:cNvSpPr>
            <a:spLocks noGrp="1"/>
          </p:cNvSpPr>
          <p:nvPr>
            <p:ph type="title"/>
          </p:nvPr>
        </p:nvSpPr>
        <p:spPr/>
        <p:txBody>
          <a:bodyPr/>
          <a:lstStyle/>
          <a:p>
            <a:r>
              <a:rPr lang="zh-CN" altLang="fr-FR"/>
              <a:t>主成份分析（</a:t>
            </a:r>
            <a:r>
              <a:rPr lang="fr-FR" altLang="zh-CN"/>
              <a:t>Principal Component Analysis</a:t>
            </a:r>
            <a:r>
              <a:rPr lang="zh-CN" altLang="fr-FR"/>
              <a:t>，</a:t>
            </a:r>
            <a:r>
              <a:rPr lang="fr-FR" altLang="zh-CN"/>
              <a:t>PCA</a:t>
            </a:r>
            <a:r>
              <a:rPr lang="zh-CN" altLang="fr-FR"/>
              <a:t>）</a:t>
            </a:r>
            <a:endParaRPr lang="zh-CN" altLang="en-US" dirty="0"/>
          </a:p>
        </p:txBody>
      </p:sp>
      <p:pic>
        <p:nvPicPr>
          <p:cNvPr id="6" name="图片 5">
            <a:extLst>
              <a:ext uri="{FF2B5EF4-FFF2-40B4-BE49-F238E27FC236}">
                <a16:creationId xmlns:a16="http://schemas.microsoft.com/office/drawing/2014/main" id="{E82033F5-43AC-4EAD-B555-10A41B4BD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362200"/>
            <a:ext cx="1545812" cy="566072"/>
          </a:xfrm>
          <a:prstGeom prst="rect">
            <a:avLst/>
          </a:prstGeom>
        </p:spPr>
      </p:pic>
      <p:pic>
        <p:nvPicPr>
          <p:cNvPr id="8" name="图片 7">
            <a:extLst>
              <a:ext uri="{FF2B5EF4-FFF2-40B4-BE49-F238E27FC236}">
                <a16:creationId xmlns:a16="http://schemas.microsoft.com/office/drawing/2014/main" id="{5BE189DD-BC6C-431F-83D1-51B40EC89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3550" y="3276600"/>
            <a:ext cx="3832802" cy="1682250"/>
          </a:xfrm>
          <a:prstGeom prst="rect">
            <a:avLst/>
          </a:prstGeom>
        </p:spPr>
      </p:pic>
      <p:pic>
        <p:nvPicPr>
          <p:cNvPr id="10" name="图片 9">
            <a:extLst>
              <a:ext uri="{FF2B5EF4-FFF2-40B4-BE49-F238E27FC236}">
                <a16:creationId xmlns:a16="http://schemas.microsoft.com/office/drawing/2014/main" id="{BACC1AAD-1BBD-45E6-A0E0-59DA5779C3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2349" y="3382547"/>
            <a:ext cx="3226101" cy="2520468"/>
          </a:xfrm>
          <a:prstGeom prst="rect">
            <a:avLst/>
          </a:prstGeom>
        </p:spPr>
      </p:pic>
      <p:pic>
        <p:nvPicPr>
          <p:cNvPr id="12" name="图片 11">
            <a:extLst>
              <a:ext uri="{FF2B5EF4-FFF2-40B4-BE49-F238E27FC236}">
                <a16:creationId xmlns:a16="http://schemas.microsoft.com/office/drawing/2014/main" id="{F8F389B6-8E09-47F9-A17C-E122650DB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2906" y="5307178"/>
            <a:ext cx="2879347" cy="762020"/>
          </a:xfrm>
          <a:prstGeom prst="rect">
            <a:avLst/>
          </a:prstGeom>
        </p:spPr>
      </p:pic>
      <p:pic>
        <p:nvPicPr>
          <p:cNvPr id="14" name="图片 13">
            <a:extLst>
              <a:ext uri="{FF2B5EF4-FFF2-40B4-BE49-F238E27FC236}">
                <a16:creationId xmlns:a16="http://schemas.microsoft.com/office/drawing/2014/main" id="{D7CA5FEF-A971-4325-98FC-043C3CE176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7200" y="2147201"/>
            <a:ext cx="1099486" cy="429997"/>
          </a:xfrm>
          <a:prstGeom prst="rect">
            <a:avLst/>
          </a:prstGeom>
        </p:spPr>
      </p:pic>
    </p:spTree>
    <p:extLst>
      <p:ext uri="{BB962C8B-B14F-4D97-AF65-F5344CB8AC3E}">
        <p14:creationId xmlns:p14="http://schemas.microsoft.com/office/powerpoint/2010/main" val="133909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E9E45BD-8A7F-46F3-97CC-5F7235BB6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667000"/>
            <a:ext cx="1774418" cy="1387965"/>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B73D16-4CAB-4367-ADDB-ABEE90550C67}"/>
                  </a:ext>
                </a:extLst>
              </p:cNvPr>
              <p:cNvSpPr>
                <a:spLocks noGrp="1"/>
              </p:cNvSpPr>
              <p:nvPr>
                <p:ph idx="1"/>
              </p:nvPr>
            </p:nvSpPr>
            <p:spPr/>
            <p:txBody>
              <a:bodyPr/>
              <a:lstStyle/>
              <a:p>
                <a:r>
                  <a:rPr lang="zh-CN" altLang="en-US" dirty="0"/>
                  <a:t>给定一组基向量</a:t>
                </a:r>
                <a14:m>
                  <m:oMath xmlns:m="http://schemas.openxmlformats.org/officeDocument/2006/math">
                    <m:r>
                      <a:rPr lang="en-US" altLang="zh-CN" dirty="0" smtClean="0">
                        <a:latin typeface="Cambria Math" panose="02040503050406030204" pitchFamily="18" charset="0"/>
                      </a:rPr>
                      <m:t>𝐴</m:t>
                    </m:r>
                    <m:r>
                      <a:rPr lang="en-US" altLang="zh-CN"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dirty="0" smtClean="0">
                            <a:latin typeface="Cambria Math" panose="02040503050406030204" pitchFamily="18" charset="0"/>
                          </a:rPr>
                          <m:t>𝒂</m:t>
                        </m:r>
                      </m:e>
                      <m:sub>
                        <m:r>
                          <a:rPr lang="en-US" altLang="zh-CN" dirty="0" smtClean="0">
                            <a:latin typeface="Cambria Math" panose="02040503050406030204" pitchFamily="18" charset="0"/>
                          </a:rPr>
                          <m:t>𝟏</m:t>
                        </m:r>
                      </m:sub>
                    </m:sSub>
                    <m:r>
                      <a:rPr lang="en-US" altLang="zh-CN"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dirty="0" smtClean="0">
                            <a:latin typeface="Cambria Math" panose="02040503050406030204" pitchFamily="18" charset="0"/>
                          </a:rPr>
                          <m:t>𝒂</m:t>
                        </m:r>
                      </m:e>
                      <m:sub>
                        <m:r>
                          <a:rPr lang="en-US" altLang="zh-CN" b="0" i="1" dirty="0" smtClean="0">
                            <a:latin typeface="Cambria Math" panose="02040503050406030204" pitchFamily="18" charset="0"/>
                          </a:rPr>
                          <m:t>𝑀</m:t>
                        </m:r>
                      </m:sub>
                    </m:sSub>
                    <m:r>
                      <a:rPr lang="en-US" altLang="zh-CN" dirty="0" smtClean="0">
                        <a:latin typeface="Cambria Math" panose="02040503050406030204" pitchFamily="18" charset="0"/>
                      </a:rPr>
                      <m:t>]</m:t>
                    </m:r>
                  </m:oMath>
                </a14:m>
                <a:r>
                  <a:rPr lang="zh-CN" altLang="en-US" dirty="0"/>
                  <a:t>，将输入样本</a:t>
                </a:r>
                <a14:m>
                  <m:oMath xmlns:m="http://schemas.openxmlformats.org/officeDocument/2006/math">
                    <m:r>
                      <a:rPr lang="en-US" altLang="zh-CN" dirty="0" smtClean="0">
                        <a:latin typeface="Cambria Math" panose="02040503050406030204" pitchFamily="18" charset="0"/>
                      </a:rPr>
                      <m:t>𝒙</m:t>
                    </m:r>
                  </m:oMath>
                </a14:m>
                <a:r>
                  <a:rPr lang="en-US" altLang="zh-CN" dirty="0"/>
                  <a:t> </a:t>
                </a:r>
                <a:r>
                  <a:rPr lang="zh-CN" altLang="en-US" dirty="0"/>
                  <a:t>表示为这些基向量的线性组合</a:t>
                </a:r>
              </a:p>
            </p:txBody>
          </p:sp>
        </mc:Choice>
        <mc:Fallback xmlns="">
          <p:sp>
            <p:nvSpPr>
              <p:cNvPr id="3" name="内容占位符 2">
                <a:extLst>
                  <a:ext uri="{FF2B5EF4-FFF2-40B4-BE49-F238E27FC236}">
                    <a16:creationId xmlns:a16="http://schemas.microsoft.com/office/drawing/2014/main" id="{B1B73D16-4CAB-4367-ADDB-ABEE90550C67}"/>
                  </a:ext>
                </a:extLst>
              </p:cNvPr>
              <p:cNvSpPr>
                <a:spLocks noGrp="1" noRot="1" noChangeAspect="1" noMove="1" noResize="1" noEditPoints="1" noAdjustHandles="1" noChangeArrowheads="1" noChangeShapeType="1" noTextEdit="1"/>
              </p:cNvSpPr>
              <p:nvPr>
                <p:ph idx="1"/>
              </p:nvPr>
            </p:nvSpPr>
            <p:spPr>
              <a:blipFill>
                <a:blip r:embed="rId6"/>
                <a:stretch>
                  <a:fillRect l="-778" t="-964" r="-1222"/>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2589A237-2748-4178-800E-FC4CA1429969}"/>
              </a:ext>
            </a:extLst>
          </p:cNvPr>
          <p:cNvSpPr>
            <a:spLocks noGrp="1"/>
          </p:cNvSpPr>
          <p:nvPr>
            <p:ph type="title"/>
          </p:nvPr>
        </p:nvSpPr>
        <p:spPr/>
        <p:txBody>
          <a:bodyPr/>
          <a:lstStyle/>
          <a:p>
            <a:r>
              <a:rPr lang="zh-CN" altLang="en-US" dirty="0"/>
              <a:t>（线性）编码</a:t>
            </a:r>
          </a:p>
        </p:txBody>
      </p:sp>
      <p:sp>
        <p:nvSpPr>
          <p:cNvPr id="6" name="矩形 5">
            <a:extLst>
              <a:ext uri="{FF2B5EF4-FFF2-40B4-BE49-F238E27FC236}">
                <a16:creationId xmlns:a16="http://schemas.microsoft.com/office/drawing/2014/main" id="{F77A18D7-D224-445A-B572-F82CDCB44733}"/>
              </a:ext>
            </a:extLst>
          </p:cNvPr>
          <p:cNvSpPr/>
          <p:nvPr/>
        </p:nvSpPr>
        <p:spPr>
          <a:xfrm>
            <a:off x="3139820" y="4482800"/>
            <a:ext cx="2044149" cy="369332"/>
          </a:xfrm>
          <a:prstGeom prst="rect">
            <a:avLst/>
          </a:prstGeom>
          <a:ln>
            <a:solidFill>
              <a:schemeClr val="accent2"/>
            </a:solidFill>
          </a:ln>
        </p:spPr>
        <p:txBody>
          <a:bodyPr wrap="none">
            <a:spAutoFit/>
          </a:bodyPr>
          <a:lstStyle/>
          <a:p>
            <a:r>
              <a:rPr lang="zh-CN" altLang="en-US" dirty="0"/>
              <a:t>编码（encoding）</a:t>
            </a:r>
          </a:p>
        </p:txBody>
      </p:sp>
      <p:sp>
        <p:nvSpPr>
          <p:cNvPr id="7" name="矩形 6">
            <a:extLst>
              <a:ext uri="{FF2B5EF4-FFF2-40B4-BE49-F238E27FC236}">
                <a16:creationId xmlns:a16="http://schemas.microsoft.com/office/drawing/2014/main" id="{864CD3E2-B433-468B-A44B-08A64328EFD2}"/>
              </a:ext>
            </a:extLst>
          </p:cNvPr>
          <p:cNvSpPr/>
          <p:nvPr/>
        </p:nvSpPr>
        <p:spPr>
          <a:xfrm>
            <a:off x="696765" y="4486533"/>
            <a:ext cx="2095445" cy="369332"/>
          </a:xfrm>
          <a:prstGeom prst="rect">
            <a:avLst/>
          </a:prstGeom>
          <a:ln>
            <a:solidFill>
              <a:schemeClr val="accent2"/>
            </a:solidFill>
          </a:ln>
        </p:spPr>
        <p:txBody>
          <a:bodyPr wrap="none">
            <a:spAutoFit/>
          </a:bodyPr>
          <a:lstStyle/>
          <a:p>
            <a:r>
              <a:rPr lang="zh-CN" altLang="en-US" dirty="0"/>
              <a:t>字典（dictionary）</a:t>
            </a:r>
          </a:p>
        </p:txBody>
      </p:sp>
      <p:cxnSp>
        <p:nvCxnSpPr>
          <p:cNvPr id="9" name="直接连接符 8">
            <a:extLst>
              <a:ext uri="{FF2B5EF4-FFF2-40B4-BE49-F238E27FC236}">
                <a16:creationId xmlns:a16="http://schemas.microsoft.com/office/drawing/2014/main" id="{B5D116CF-FD75-4E38-B5D8-D95D0BA4125F}"/>
              </a:ext>
            </a:extLst>
          </p:cNvPr>
          <p:cNvCxnSpPr>
            <a:cxnSpLocks/>
            <a:endCxn id="7" idx="0"/>
          </p:cNvCxnSpPr>
          <p:nvPr/>
        </p:nvCxnSpPr>
        <p:spPr>
          <a:xfrm flipH="1">
            <a:off x="1744488" y="4012774"/>
            <a:ext cx="819121" cy="47375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AB44419-0819-4B1C-8DAE-059111D839F3}"/>
              </a:ext>
            </a:extLst>
          </p:cNvPr>
          <p:cNvCxnSpPr>
            <a:cxnSpLocks/>
            <a:stCxn id="12" idx="2"/>
            <a:endCxn id="6" idx="0"/>
          </p:cNvCxnSpPr>
          <p:nvPr/>
        </p:nvCxnSpPr>
        <p:spPr>
          <a:xfrm>
            <a:off x="2792209" y="4054965"/>
            <a:ext cx="1369686" cy="42783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C7C2CE87-18CD-42DF-BFEF-9645337EAD31}"/>
              </a:ext>
            </a:extLst>
          </p:cNvPr>
          <p:cNvPicPr>
            <a:picLocks noChangeAspect="1"/>
          </p:cNvPicPr>
          <p:nvPr/>
        </p:nvPicPr>
        <p:blipFill>
          <a:blip r:embed="rId7"/>
          <a:stretch>
            <a:fillRect/>
          </a:stretch>
        </p:blipFill>
        <p:spPr>
          <a:xfrm>
            <a:off x="6644541" y="2362200"/>
            <a:ext cx="4453607" cy="2623099"/>
          </a:xfrm>
          <a:prstGeom prst="rect">
            <a:avLst/>
          </a:prstGeom>
        </p:spPr>
      </p:pic>
    </p:spTree>
    <p:extLst>
      <p:ext uri="{BB962C8B-B14F-4D97-AF65-F5344CB8AC3E}">
        <p14:creationId xmlns:p14="http://schemas.microsoft.com/office/powerpoint/2010/main" val="42208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980EFDC-774F-4DF0-AEDB-DB98D961A663}"/>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稀疏编码</a:t>
                </a:r>
                <a:endParaRPr lang="en-US" altLang="zh-CN" dirty="0"/>
              </a:p>
              <a:p>
                <a:pPr lvl="1"/>
                <a:r>
                  <a:rPr lang="zh-CN" altLang="en-US" dirty="0"/>
                  <a:t>找到一组“过完备”的基向量（即</a:t>
                </a:r>
                <a14:m>
                  <m:oMath xmlns:m="http://schemas.openxmlformats.org/officeDocument/2006/math">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&gt;</m:t>
                    </m:r>
                    <m:r>
                      <a:rPr lang="en-US" altLang="zh-CN" b="0" i="1" dirty="0" smtClean="0">
                        <a:latin typeface="Cambria Math" panose="02040503050406030204" pitchFamily="18" charset="0"/>
                      </a:rPr>
                      <m:t>𝐷</m:t>
                    </m:r>
                  </m:oMath>
                </a14:m>
                <a:r>
                  <a:rPr lang="zh-CN" altLang="en-US" dirty="0"/>
                  <a:t>）来进行编码。</a:t>
                </a:r>
              </a:p>
              <a:p>
                <a:endParaRPr lang="zh-CN" altLang="en-US" dirty="0"/>
              </a:p>
            </p:txBody>
          </p:sp>
        </mc:Choice>
        <mc:Fallback>
          <p:sp>
            <p:nvSpPr>
              <p:cNvPr id="3" name="内容占位符 2">
                <a:extLst>
                  <a:ext uri="{FF2B5EF4-FFF2-40B4-BE49-F238E27FC236}">
                    <a16:creationId xmlns:a16="http://schemas.microsoft.com/office/drawing/2014/main" id="{7980EFDC-774F-4DF0-AEDB-DB98D961A663}"/>
                  </a:ext>
                </a:extLst>
              </p:cNvPr>
              <p:cNvSpPr>
                <a:spLocks noGrp="1" noRot="1" noChangeAspect="1" noMove="1" noResize="1" noEditPoints="1" noAdjustHandles="1" noChangeArrowheads="1" noChangeShapeType="1" noTextEdit="1"/>
              </p:cNvSpPr>
              <p:nvPr>
                <p:ph idx="1"/>
              </p:nvPr>
            </p:nvSpPr>
            <p:spPr>
              <a:blipFill>
                <a:blip r:embed="rId2"/>
                <a:stretch>
                  <a:fillRect l="-1556"/>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2C2A5019-25DE-43C8-91E5-6DFFB0984E9D}"/>
              </a:ext>
            </a:extLst>
          </p:cNvPr>
          <p:cNvSpPr>
            <a:spLocks noGrp="1"/>
          </p:cNvSpPr>
          <p:nvPr>
            <p:ph type="title"/>
          </p:nvPr>
        </p:nvSpPr>
        <p:spPr/>
        <p:txBody>
          <a:bodyPr/>
          <a:lstStyle/>
          <a:p>
            <a:r>
              <a:rPr lang="zh-CN" altLang="en-US"/>
              <a:t>完备性</a:t>
            </a:r>
            <a:endParaRPr lang="zh-CN" altLang="en-US" dirty="0"/>
          </a:p>
        </p:txBody>
      </p:sp>
      <p:pic>
        <p:nvPicPr>
          <p:cNvPr id="8" name="图片 7">
            <a:extLst>
              <a:ext uri="{FF2B5EF4-FFF2-40B4-BE49-F238E27FC236}">
                <a16:creationId xmlns:a16="http://schemas.microsoft.com/office/drawing/2014/main" id="{CD120116-3699-40C6-A89F-35FC888FF776}"/>
              </a:ext>
            </a:extLst>
          </p:cNvPr>
          <p:cNvPicPr>
            <a:picLocks noChangeAspect="1"/>
          </p:cNvPicPr>
          <p:nvPr/>
        </p:nvPicPr>
        <p:blipFill>
          <a:blip r:embed="rId3"/>
          <a:stretch>
            <a:fillRect/>
          </a:stretch>
        </p:blipFill>
        <p:spPr>
          <a:xfrm>
            <a:off x="6324600" y="1828800"/>
            <a:ext cx="5150094" cy="3771900"/>
          </a:xfrm>
          <a:prstGeom prst="rect">
            <a:avLst/>
          </a:prstGeom>
        </p:spPr>
      </p:pic>
      <p:pic>
        <p:nvPicPr>
          <p:cNvPr id="13" name="图片 12">
            <a:extLst>
              <a:ext uri="{FF2B5EF4-FFF2-40B4-BE49-F238E27FC236}">
                <a16:creationId xmlns:a16="http://schemas.microsoft.com/office/drawing/2014/main" id="{2120BD0E-F337-416B-AE22-1CD6019EE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243" y="1229363"/>
            <a:ext cx="4819124" cy="1676400"/>
          </a:xfrm>
          <a:prstGeom prst="rect">
            <a:avLst/>
          </a:prstGeom>
        </p:spPr>
      </p:pic>
    </p:spTree>
    <p:extLst>
      <p:ext uri="{BB962C8B-B14F-4D97-AF65-F5344CB8AC3E}">
        <p14:creationId xmlns:p14="http://schemas.microsoft.com/office/powerpoint/2010/main" val="29522902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3.4|1.4|1.1"/>
</p:tagLst>
</file>

<file path=ppt/tags/tag2.xml><?xml version="1.0" encoding="utf-8"?>
<p:tagLst xmlns:a="http://schemas.openxmlformats.org/drawingml/2006/main" xmlns:r="http://schemas.openxmlformats.org/officeDocument/2006/relationships" xmlns:p="http://schemas.openxmlformats.org/presentationml/2006/main">
  <p:tag name="TIMING" val="|109.4"/>
</p:tagLst>
</file>

<file path=ppt/tags/tag3.xml><?xml version="1.0" encoding="utf-8"?>
<p:tagLst xmlns:a="http://schemas.openxmlformats.org/drawingml/2006/main" xmlns:r="http://schemas.openxmlformats.org/officeDocument/2006/relationships" xmlns:p="http://schemas.openxmlformats.org/presentationml/2006/main">
  <p:tag name="TIMING" val="|101.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5DDFF489-810C-4640-A13F-DDD18827279A}" vid="{1ADADE9B-649E-4437-BF06-95F7A2A146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18048</TotalTime>
  <Words>1195</Words>
  <Application>Microsoft Office PowerPoint</Application>
  <PresentationFormat>宽屏</PresentationFormat>
  <Paragraphs>177</Paragraphs>
  <Slides>28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华文楷体</vt:lpstr>
      <vt:lpstr>宋体</vt:lpstr>
      <vt:lpstr>微软雅黑</vt:lpstr>
      <vt:lpstr>Arial</vt:lpstr>
      <vt:lpstr>Calibri</vt:lpstr>
      <vt:lpstr>Cambria</vt:lpstr>
      <vt:lpstr>Cambria Math</vt:lpstr>
      <vt:lpstr>Helvetica</vt:lpstr>
      <vt:lpstr>Times New Roman</vt:lpstr>
      <vt:lpstr>Wingdings</vt:lpstr>
      <vt:lpstr>Wingdings 3</vt:lpstr>
      <vt:lpstr>my</vt:lpstr>
      <vt:lpstr>无监督学习</vt:lpstr>
      <vt:lpstr>内容</vt:lpstr>
      <vt:lpstr>无监督学习（ Unsupervised Learning ）</vt:lpstr>
      <vt:lpstr>典型的无监督学习问题</vt:lpstr>
      <vt:lpstr>为什么要无监督学习？</vt:lpstr>
      <vt:lpstr>无监督特征学习</vt:lpstr>
      <vt:lpstr>主成份分析（Principal Component Analysis，PCA）</vt:lpstr>
      <vt:lpstr>（线性）编码</vt:lpstr>
      <vt:lpstr>完备性</vt:lpstr>
      <vt:lpstr>稀疏编码（Sparse Coding）</vt:lpstr>
      <vt:lpstr>训练过程</vt:lpstr>
      <vt:lpstr>稀疏编码的优点</vt:lpstr>
      <vt:lpstr>自编码器（ Auto-Encoder ）</vt:lpstr>
      <vt:lpstr>稀疏自编码器</vt:lpstr>
      <vt:lpstr>降噪自编码器</vt:lpstr>
      <vt:lpstr>概率密度估计</vt:lpstr>
      <vt:lpstr>概率密度估计</vt:lpstr>
      <vt:lpstr>参数密度估计</vt:lpstr>
      <vt:lpstr>参数密度估计</vt:lpstr>
      <vt:lpstr>参数密度估计一般存在以下问题</vt:lpstr>
      <vt:lpstr>非参数密度估计</vt:lpstr>
      <vt:lpstr>直方图方法（Histogram Method）</vt:lpstr>
      <vt:lpstr>核密度估计（Kernel Density Estimation）</vt:lpstr>
      <vt:lpstr>K近邻方法</vt:lpstr>
      <vt:lpstr>思考题</vt:lpstr>
      <vt:lpstr>非参数密度估计</vt:lpstr>
      <vt:lpstr>知识点</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Windows 用户</cp:lastModifiedBy>
  <cp:revision>1851</cp:revision>
  <dcterms:created xsi:type="dcterms:W3CDTF">2009-03-19T21:17:53Z</dcterms:created>
  <dcterms:modified xsi:type="dcterms:W3CDTF">2020-12-02T11:28:24Z</dcterms:modified>
</cp:coreProperties>
</file>