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handoutMasterIdLst>
    <p:handoutMasterId r:id="rId59"/>
  </p:handoutMasterIdLst>
  <p:sldIdLst>
    <p:sldId id="256" r:id="rId2"/>
    <p:sldId id="260" r:id="rId3"/>
    <p:sldId id="626" r:id="rId4"/>
    <p:sldId id="632" r:id="rId5"/>
    <p:sldId id="628" r:id="rId6"/>
    <p:sldId id="629" r:id="rId7"/>
    <p:sldId id="630" r:id="rId8"/>
    <p:sldId id="625" r:id="rId9"/>
    <p:sldId id="623" r:id="rId10"/>
    <p:sldId id="634" r:id="rId11"/>
    <p:sldId id="635" r:id="rId12"/>
    <p:sldId id="636" r:id="rId13"/>
    <p:sldId id="637" r:id="rId14"/>
    <p:sldId id="639" r:id="rId15"/>
    <p:sldId id="640" r:id="rId16"/>
    <p:sldId id="641" r:id="rId17"/>
    <p:sldId id="642" r:id="rId18"/>
    <p:sldId id="643" r:id="rId19"/>
    <p:sldId id="646" r:id="rId20"/>
    <p:sldId id="645" r:id="rId21"/>
    <p:sldId id="647" r:id="rId22"/>
    <p:sldId id="648" r:id="rId23"/>
    <p:sldId id="649" r:id="rId24"/>
    <p:sldId id="650" r:id="rId25"/>
    <p:sldId id="651" r:id="rId26"/>
    <p:sldId id="652" r:id="rId27"/>
    <p:sldId id="653" r:id="rId28"/>
    <p:sldId id="631" r:id="rId29"/>
    <p:sldId id="655" r:id="rId30"/>
    <p:sldId id="656" r:id="rId31"/>
    <p:sldId id="658" r:id="rId32"/>
    <p:sldId id="660" r:id="rId33"/>
    <p:sldId id="661" r:id="rId34"/>
    <p:sldId id="662" r:id="rId35"/>
    <p:sldId id="663" r:id="rId36"/>
    <p:sldId id="659" r:id="rId37"/>
    <p:sldId id="664" r:id="rId38"/>
    <p:sldId id="665" r:id="rId39"/>
    <p:sldId id="666" r:id="rId40"/>
    <p:sldId id="667" r:id="rId41"/>
    <p:sldId id="668" r:id="rId42"/>
    <p:sldId id="669" r:id="rId43"/>
    <p:sldId id="670" r:id="rId44"/>
    <p:sldId id="671" r:id="rId45"/>
    <p:sldId id="672" r:id="rId46"/>
    <p:sldId id="673" r:id="rId47"/>
    <p:sldId id="674" r:id="rId48"/>
    <p:sldId id="675" r:id="rId49"/>
    <p:sldId id="676" r:id="rId50"/>
    <p:sldId id="654" r:id="rId51"/>
    <p:sldId id="678" r:id="rId52"/>
    <p:sldId id="677" r:id="rId53"/>
    <p:sldId id="633" r:id="rId54"/>
    <p:sldId id="680" r:id="rId55"/>
    <p:sldId id="679" r:id="rId56"/>
    <p:sldId id="657" r:id="rId57"/>
  </p:sldIdLst>
  <p:sldSz cx="12192000" cy="6858000"/>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D2A010"/>
    <a:srgbClr val="F3CD60"/>
    <a:srgbClr val="F8E1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9" autoAdjust="0"/>
    <p:restoredTop sz="81867" autoAdjust="0"/>
  </p:normalViewPr>
  <p:slideViewPr>
    <p:cSldViewPr snapToGrid="0">
      <p:cViewPr>
        <p:scale>
          <a:sx n="50" d="100"/>
          <a:sy n="50" d="100"/>
        </p:scale>
        <p:origin x="-1326" y="-3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CEC16727-6C5D-4712-B307-AA146D1B2B9B}" type="datetimeFigureOut">
              <a:rPr lang="pt-BR" smtClean="0"/>
              <a:t>03/09/2021</a:t>
            </a:fld>
            <a:endParaRPr lang="pt-BR"/>
          </a:p>
        </p:txBody>
      </p:sp>
      <p:sp>
        <p:nvSpPr>
          <p:cNvPr id="4" name="Espaço Reservado para Rodapé 3"/>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E795B865-1376-4513-A87E-82E155BC0E84}" type="slidenum">
              <a:rPr lang="pt-BR" smtClean="0"/>
              <a:t>‹nº›</a:t>
            </a:fld>
            <a:endParaRPr lang="pt-BR"/>
          </a:p>
        </p:txBody>
      </p:sp>
    </p:spTree>
    <p:extLst>
      <p:ext uri="{BB962C8B-B14F-4D97-AF65-F5344CB8AC3E}">
        <p14:creationId xmlns:p14="http://schemas.microsoft.com/office/powerpoint/2010/main" val="3902150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E829A20B-2133-44D7-9AA3-DFE189DB72D0}" type="datetimeFigureOut">
              <a:rPr lang="pt-BR" smtClean="0"/>
              <a:t>03/09/2021</a:t>
            </a:fld>
            <a:endParaRPr lang="pt-BR"/>
          </a:p>
        </p:txBody>
      </p:sp>
      <p:sp>
        <p:nvSpPr>
          <p:cNvPr id="4" name="Espaço Reservado para Imagem de Slide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175DE59C-E953-4759-BC51-ECFBD7B545A4}" type="slidenum">
              <a:rPr lang="pt-BR" smtClean="0"/>
              <a:t>‹nº›</a:t>
            </a:fld>
            <a:endParaRPr lang="pt-BR"/>
          </a:p>
        </p:txBody>
      </p:sp>
    </p:spTree>
    <p:extLst>
      <p:ext uri="{BB962C8B-B14F-4D97-AF65-F5344CB8AC3E}">
        <p14:creationId xmlns:p14="http://schemas.microsoft.com/office/powerpoint/2010/main" val="317804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4</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Segundo Silva (2013), </a:t>
            </a:r>
          </a:p>
          <a:p>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jQuery</a:t>
            </a:r>
            <a:r>
              <a:rPr lang="pt-BR" sz="1200" kern="1200" dirty="0" smtClean="0">
                <a:solidFill>
                  <a:schemeClr val="tx1"/>
                </a:solidFill>
                <a:effectLst/>
                <a:latin typeface="+mn-lt"/>
                <a:ea typeface="+mn-ea"/>
                <a:cs typeface="+mn-cs"/>
              </a:rPr>
              <a:t> destina-se a adicionar interatividade e dinamismo às páginas web, proporcionando ao desenvolvedor funcionalidades necessárias à criação de scripts que visem a incrementar, de forma progressiva e não obstrutiva, a usabilidade, a acessibilidade e o design, enriquecendo a experiência do usuário.”</a:t>
            </a:r>
          </a:p>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23</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Segundo Silva (2013), </a:t>
            </a:r>
          </a:p>
          <a:p>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jQuery</a:t>
            </a:r>
            <a:r>
              <a:rPr lang="pt-BR" sz="1200" kern="1200" dirty="0" smtClean="0">
                <a:solidFill>
                  <a:schemeClr val="tx1"/>
                </a:solidFill>
                <a:effectLst/>
                <a:latin typeface="+mn-lt"/>
                <a:ea typeface="+mn-ea"/>
                <a:cs typeface="+mn-cs"/>
              </a:rPr>
              <a:t> destina-se a adicionar interatividade e dinamismo às páginas web, proporcionando ao desenvolvedor funcionalidades necessárias à criação de scripts que visem a incrementar, de forma progressiva e não obstrutiva, a usabilidade, a acessibilidade e o design, enriquecendo a experiência do usuário.”</a:t>
            </a:r>
          </a:p>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24</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Segundo Silva (2013), </a:t>
            </a:r>
          </a:p>
          <a:p>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jQuery</a:t>
            </a:r>
            <a:r>
              <a:rPr lang="pt-BR" sz="1200" kern="1200" dirty="0" smtClean="0">
                <a:solidFill>
                  <a:schemeClr val="tx1"/>
                </a:solidFill>
                <a:effectLst/>
                <a:latin typeface="+mn-lt"/>
                <a:ea typeface="+mn-ea"/>
                <a:cs typeface="+mn-cs"/>
              </a:rPr>
              <a:t> destina-se a adicionar interatividade e dinamismo às páginas web, proporcionando ao desenvolvedor funcionalidades necessárias à criação de scripts que visem a incrementar, de forma progressiva e não obstrutiva, a usabilidade, a acessibilidade e o design, enriquecendo a experiência do usuário.”</a:t>
            </a:r>
          </a:p>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25</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Segundo Silva (2013), </a:t>
            </a:r>
          </a:p>
          <a:p>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jQuery</a:t>
            </a:r>
            <a:r>
              <a:rPr lang="pt-BR" sz="1200" kern="1200" dirty="0" smtClean="0">
                <a:solidFill>
                  <a:schemeClr val="tx1"/>
                </a:solidFill>
                <a:effectLst/>
                <a:latin typeface="+mn-lt"/>
                <a:ea typeface="+mn-ea"/>
                <a:cs typeface="+mn-cs"/>
              </a:rPr>
              <a:t> destina-se a adicionar interatividade e dinamismo às páginas web, proporcionando ao desenvolvedor funcionalidades necessárias à criação de scripts que visem a incrementar, de forma progressiva e não obstrutiva, a usabilidade, a acessibilidade e o design, enriquecendo a experiência do usuário.”</a:t>
            </a:r>
          </a:p>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26</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10</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14</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16</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lvl="0"/>
            <a:r>
              <a:rPr lang="pt-BR" sz="1200" b="1" kern="1200" dirty="0" smtClean="0">
                <a:solidFill>
                  <a:schemeClr val="tx1"/>
                </a:solidFill>
                <a:effectLst/>
                <a:latin typeface="+mn-lt"/>
                <a:ea typeface="+mn-ea"/>
                <a:cs typeface="+mn-cs"/>
              </a:rPr>
              <a:t>1ª Forma Normal (1FN)</a:t>
            </a:r>
            <a:r>
              <a:rPr lang="pt-BR" sz="1200" kern="1200" dirty="0" smtClean="0">
                <a:solidFill>
                  <a:schemeClr val="tx1"/>
                </a:solidFill>
                <a:effectLst/>
                <a:latin typeface="+mn-lt"/>
                <a:ea typeface="+mn-ea"/>
                <a:cs typeface="+mn-cs"/>
              </a:rPr>
              <a:t>: Remoção de valores multivalorados ou compostos, ou seja, na 1FN todos os valores devem ser separados em campos indivisíveis. Por exemplo: o endereço é composto por rua, CEP, número da casa, bairro e cidade, sendo assim subdivisão do endereço deve ser um campo individual na tabela, ao invés de se ter uma coluna única para todo o endereço. Além disso, a tabela deve conter uma chave primária.</a:t>
            </a:r>
          </a:p>
          <a:p>
            <a:pPr lvl="0"/>
            <a:r>
              <a:rPr lang="pt-BR" sz="1200" b="1" kern="1200" dirty="0" smtClean="0">
                <a:solidFill>
                  <a:schemeClr val="tx1"/>
                </a:solidFill>
                <a:effectLst/>
                <a:latin typeface="+mn-lt"/>
                <a:ea typeface="+mn-ea"/>
                <a:cs typeface="+mn-cs"/>
              </a:rPr>
              <a:t>2ª Forma Normal (2FN)</a:t>
            </a:r>
            <a:r>
              <a:rPr lang="pt-BR" sz="1200" kern="1200" dirty="0" smtClean="0">
                <a:solidFill>
                  <a:schemeClr val="tx1"/>
                </a:solidFill>
                <a:effectLst/>
                <a:latin typeface="+mn-lt"/>
                <a:ea typeface="+mn-ea"/>
                <a:cs typeface="+mn-cs"/>
              </a:rPr>
              <a:t>: Nesta forma normal, o banco deve atender também às regras da 1FN e cada atributo deve ser funcionalmente dependente da chave primária (PK). Se um campo possui uma dependência parcial da PK, é necessário extrair uma nova tabela desta relação. Por exemplo: uma tabela que contém informações de produtos e de clientes deve ser separada em duas, produtos e clientes, porque os campos de cada uma delas não são funcionalmente dependentes dos campos da outra tabela.</a:t>
            </a:r>
          </a:p>
          <a:p>
            <a:pPr lvl="0"/>
            <a:r>
              <a:rPr lang="pt-BR" sz="1200" b="1" kern="1200" dirty="0" smtClean="0">
                <a:solidFill>
                  <a:schemeClr val="tx1"/>
                </a:solidFill>
                <a:effectLst/>
                <a:latin typeface="+mn-lt"/>
                <a:ea typeface="+mn-ea"/>
                <a:cs typeface="+mn-cs"/>
              </a:rPr>
              <a:t>3ª Forma Normal (3FN)</a:t>
            </a:r>
            <a:r>
              <a:rPr lang="pt-BR" sz="1200" kern="1200" dirty="0" smtClean="0">
                <a:solidFill>
                  <a:schemeClr val="tx1"/>
                </a:solidFill>
                <a:effectLst/>
                <a:latin typeface="+mn-lt"/>
                <a:ea typeface="+mn-ea"/>
                <a:cs typeface="+mn-cs"/>
              </a:rPr>
              <a:t>: Um modelo atinge a 3FN quando está nas duas formas normais anteriores e quando as tabelas não possuem chaves relacionadas funcionalmente dependentes nas relações. Neste caso, as entidades devem ser unificadas. Além disso, as tabelas devem, por obrigatoriedade, ser relacionados entre as tabelas por meio das chaves FK.</a:t>
            </a: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17</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19</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20</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21</a:t>
            </a:fld>
            <a:endParaRPr lang="pt-BR"/>
          </a:p>
        </p:txBody>
      </p:sp>
    </p:spTree>
    <p:extLst>
      <p:ext uri="{BB962C8B-B14F-4D97-AF65-F5344CB8AC3E}">
        <p14:creationId xmlns:p14="http://schemas.microsoft.com/office/powerpoint/2010/main" val="373271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Segundo Silva (2013), </a:t>
            </a:r>
          </a:p>
          <a:p>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jQuery</a:t>
            </a:r>
            <a:r>
              <a:rPr lang="pt-BR" sz="1200" kern="1200" dirty="0" smtClean="0">
                <a:solidFill>
                  <a:schemeClr val="tx1"/>
                </a:solidFill>
                <a:effectLst/>
                <a:latin typeface="+mn-lt"/>
                <a:ea typeface="+mn-ea"/>
                <a:cs typeface="+mn-cs"/>
              </a:rPr>
              <a:t> destina-se a adicionar interatividade e dinamismo às páginas web, proporcionando ao desenvolvedor funcionalidades necessárias à criação de scripts que visem a incrementar, de forma progressiva e não obstrutiva, a usabilidade, a acessibilidade e o design, enriquecendo a experiência do usuário.”</a:t>
            </a:r>
          </a:p>
          <a:p>
            <a:pPr lvl="0"/>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175DE59C-E953-4759-BC51-ECFBD7B545A4}" type="slidenum">
              <a:rPr lang="pt-BR" smtClean="0"/>
              <a:t>22</a:t>
            </a:fld>
            <a:endParaRPr lang="pt-BR"/>
          </a:p>
        </p:txBody>
      </p:sp>
    </p:spTree>
    <p:extLst>
      <p:ext uri="{BB962C8B-B14F-4D97-AF65-F5344CB8AC3E}">
        <p14:creationId xmlns:p14="http://schemas.microsoft.com/office/powerpoint/2010/main" val="373271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77334" y="692727"/>
            <a:ext cx="8596668" cy="1320800"/>
          </a:xfrm>
        </p:spPr>
        <p:txBody>
          <a:bodyPr/>
          <a:lstStyle/>
          <a:p>
            <a:r>
              <a:rPr lang="pt-BR"/>
              <a:t>Clique para editar o título mestre</a:t>
            </a:r>
            <a:endParaRPr lang="en-US" dirty="0"/>
          </a:p>
        </p:txBody>
      </p:sp>
      <p:sp>
        <p:nvSpPr>
          <p:cNvPr id="3" name="Content Placeholder 2"/>
          <p:cNvSpPr>
            <a:spLocks noGrp="1"/>
          </p:cNvSpPr>
          <p:nvPr>
            <p:ph idx="1"/>
          </p:nvPr>
        </p:nvSpPr>
        <p:spPr>
          <a:xfrm>
            <a:off x="677334" y="2160589"/>
            <a:ext cx="8596668" cy="3880773"/>
          </a:xfrm>
        </p:spPr>
        <p:txBody>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24753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2"/>
            <a:ext cx="12192000" cy="68564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Em branc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2"/>
            <a:ext cx="3521552" cy="6856416"/>
          </a:xfrm>
          <a:prstGeom prst="rect">
            <a:avLst/>
          </a:prstGeom>
        </p:spPr>
      </p:pic>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136"/>
            <a:ext cx="12192000" cy="6858000"/>
          </a:xfrm>
          <a:prstGeom prst="rect">
            <a:avLst/>
          </a:prstGeom>
        </p:spPr>
      </p:pic>
      <p:pic>
        <p:nvPicPr>
          <p:cNvPr id="10" name="Imagem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5891" y="7136"/>
            <a:ext cx="14297891" cy="685086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Título 1"/>
          <p:cNvSpPr txBox="1">
            <a:spLocks/>
          </p:cNvSpPr>
          <p:nvPr userDrawn="1"/>
        </p:nvSpPr>
        <p:spPr bwMode="auto">
          <a:xfrm rot="16200000">
            <a:off x="466912" y="2449904"/>
            <a:ext cx="4738543" cy="137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755650">
              <a:lnSpc>
                <a:spcPct val="90000"/>
              </a:lnSpc>
              <a:spcBef>
                <a:spcPts val="825"/>
              </a:spcBef>
              <a:buFont typeface="Arial" panose="020B0604020202020204" pitchFamily="34" charset="0"/>
              <a:buChar char="•"/>
              <a:defRPr sz="2200">
                <a:solidFill>
                  <a:schemeClr val="tx1"/>
                </a:solidFill>
                <a:latin typeface="Calibri" panose="020F0502020204030204" pitchFamily="34" charset="0"/>
              </a:defRPr>
            </a:lvl1pPr>
            <a:lvl2pPr marL="565150" indent="-187325" defTabSz="755650">
              <a:lnSpc>
                <a:spcPct val="90000"/>
              </a:lnSpc>
              <a:spcBef>
                <a:spcPts val="413"/>
              </a:spcBef>
              <a:buFont typeface="Arial" panose="020B0604020202020204" pitchFamily="34" charset="0"/>
              <a:buChar char="•"/>
              <a:defRPr sz="1900">
                <a:solidFill>
                  <a:schemeClr val="tx1"/>
                </a:solidFill>
                <a:latin typeface="Calibri" panose="020F0502020204030204" pitchFamily="34" charset="0"/>
              </a:defRPr>
            </a:lvl2pPr>
            <a:lvl3pPr marL="942975" indent="-187325" defTabSz="755650">
              <a:lnSpc>
                <a:spcPct val="90000"/>
              </a:lnSpc>
              <a:spcBef>
                <a:spcPts val="413"/>
              </a:spcBef>
              <a:buFont typeface="Arial" panose="020B0604020202020204" pitchFamily="34" charset="0"/>
              <a:buChar char="•"/>
              <a:defRPr sz="1600">
                <a:solidFill>
                  <a:schemeClr val="tx1"/>
                </a:solidFill>
                <a:latin typeface="Calibri" panose="020F0502020204030204" pitchFamily="34" charset="0"/>
              </a:defRPr>
            </a:lvl3pPr>
            <a:lvl4pPr marL="1322388" indent="-187325" defTabSz="755650">
              <a:lnSpc>
                <a:spcPct val="90000"/>
              </a:lnSpc>
              <a:spcBef>
                <a:spcPts val="413"/>
              </a:spcBef>
              <a:buFont typeface="Arial" panose="020B0604020202020204" pitchFamily="34" charset="0"/>
              <a:buChar char="•"/>
              <a:defRPr sz="1400">
                <a:solidFill>
                  <a:schemeClr val="tx1"/>
                </a:solidFill>
                <a:latin typeface="Calibri" panose="020F0502020204030204" pitchFamily="34" charset="0"/>
              </a:defRPr>
            </a:lvl4pPr>
            <a:lvl5pPr marL="1698625" indent="-187325" defTabSz="755650">
              <a:lnSpc>
                <a:spcPct val="90000"/>
              </a:lnSpc>
              <a:spcBef>
                <a:spcPts val="413"/>
              </a:spcBef>
              <a:buFont typeface="Arial" panose="020B0604020202020204" pitchFamily="34" charset="0"/>
              <a:buChar char="•"/>
              <a:defRPr sz="1400">
                <a:solidFill>
                  <a:schemeClr val="tx1"/>
                </a:solidFill>
                <a:latin typeface="Calibri" panose="020F0502020204030204" pitchFamily="34" charset="0"/>
              </a:defRPr>
            </a:lvl5pPr>
            <a:lvl6pPr marL="2155825" indent="-187325" defTabSz="755650" eaLnBrk="0" fontAlgn="base" hangingPunct="0">
              <a:lnSpc>
                <a:spcPct val="90000"/>
              </a:lnSpc>
              <a:spcBef>
                <a:spcPts val="413"/>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613025" indent="-187325" defTabSz="755650" eaLnBrk="0" fontAlgn="base" hangingPunct="0">
              <a:lnSpc>
                <a:spcPct val="90000"/>
              </a:lnSpc>
              <a:spcBef>
                <a:spcPts val="413"/>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070225" indent="-187325" defTabSz="755650" eaLnBrk="0" fontAlgn="base" hangingPunct="0">
              <a:lnSpc>
                <a:spcPct val="90000"/>
              </a:lnSpc>
              <a:spcBef>
                <a:spcPts val="413"/>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527425" indent="-187325" defTabSz="755650" eaLnBrk="0" fontAlgn="base" hangingPunct="0">
              <a:lnSpc>
                <a:spcPct val="90000"/>
              </a:lnSpc>
              <a:spcBef>
                <a:spcPts val="413"/>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r" eaLnBrk="1" hangingPunct="1">
              <a:spcBef>
                <a:spcPct val="0"/>
              </a:spcBef>
              <a:buFontTx/>
              <a:buNone/>
              <a:defRPr/>
            </a:pPr>
            <a:endParaRPr lang="pt-BR" altLang="pt-BR" sz="4898" b="1" dirty="0">
              <a:solidFill>
                <a:schemeClr val="accent1">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1870117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solidFill>
                  <a:schemeClr val="accent6"/>
                </a:solidFill>
              </a:defRPr>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0864"/>
          </a:xfrm>
          <a:prstGeom prst="rect">
            <a:avLst/>
          </a:prstGeom>
        </p:spPr>
      </p:pic>
      <p:sp>
        <p:nvSpPr>
          <p:cNvPr id="2" name="Title 1"/>
          <p:cNvSpPr>
            <a:spLocks noGrp="1"/>
          </p:cNvSpPr>
          <p:nvPr>
            <p:ph type="title"/>
          </p:nvPr>
        </p:nvSpPr>
        <p:spPr>
          <a:xfrm>
            <a:off x="5004641" y="4800600"/>
            <a:ext cx="6856802"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2506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5004641" y="5367338"/>
            <a:ext cx="426936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Slide Number Placeholder 6"/>
          <p:cNvSpPr>
            <a:spLocks noGrp="1"/>
          </p:cNvSpPr>
          <p:nvPr>
            <p:ph type="sldNum" sz="quarter" idx="12"/>
          </p:nvPr>
        </p:nvSpPr>
        <p:spPr>
          <a:xfrm>
            <a:off x="8590662" y="6242975"/>
            <a:ext cx="683339" cy="365125"/>
          </a:xfrm>
        </p:spPr>
        <p:txBody>
          <a:bodyPr/>
          <a:lstStyle/>
          <a:p>
            <a:fld id="{D57F1E4F-1CFF-5643-939E-217C01CDF565}" type="slidenum">
              <a:rPr lang="en-US" dirty="0"/>
              <a:pPr/>
              <a:t>‹nº›</a:t>
            </a:fld>
            <a:endParaRPr lang="en-US" dirty="0"/>
          </a:p>
        </p:txBody>
      </p:sp>
      <p:cxnSp>
        <p:nvCxnSpPr>
          <p:cNvPr id="8" name="Conector reto 7"/>
          <p:cNvCxnSpPr/>
          <p:nvPr userDrawn="1"/>
        </p:nvCxnSpPr>
        <p:spPr>
          <a:xfrm flipH="1">
            <a:off x="11817871" y="6429532"/>
            <a:ext cx="388643" cy="0"/>
          </a:xfrm>
          <a:prstGeom prst="line">
            <a:avLst/>
          </a:prstGeom>
        </p:spPr>
        <p:style>
          <a:lnRef idx="3">
            <a:schemeClr val="accent6"/>
          </a:lnRef>
          <a:fillRef idx="0">
            <a:schemeClr val="accent6"/>
          </a:fillRef>
          <a:effectRef idx="2">
            <a:schemeClr val="accent6"/>
          </a:effectRef>
          <a:fontRef idx="minor">
            <a:schemeClr val="tx1"/>
          </a:fontRef>
        </p:style>
      </p:cxn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6034875"/>
            <a:ext cx="870728" cy="80524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m com Legenda">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3568"/>
            <a:ext cx="12192000" cy="6850864"/>
          </a:xfrm>
          <a:prstGeom prst="rect">
            <a:avLst/>
          </a:prstGeom>
        </p:spPr>
      </p:pic>
      <p:sp>
        <p:nvSpPr>
          <p:cNvPr id="3" name="Picture Placeholder 2"/>
          <p:cNvSpPr>
            <a:spLocks noGrp="1" noChangeAspect="1"/>
          </p:cNvSpPr>
          <p:nvPr>
            <p:ph type="pic" idx="1"/>
          </p:nvPr>
        </p:nvSpPr>
        <p:spPr>
          <a:xfrm>
            <a:off x="1152162" y="1464368"/>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81136" y="5568951"/>
            <a:ext cx="426936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Slide Number Placeholder 6"/>
          <p:cNvSpPr>
            <a:spLocks noGrp="1"/>
          </p:cNvSpPr>
          <p:nvPr>
            <p:ph type="sldNum" sz="quarter" idx="12"/>
          </p:nvPr>
        </p:nvSpPr>
        <p:spPr>
          <a:xfrm>
            <a:off x="8590662" y="6242975"/>
            <a:ext cx="683339" cy="365125"/>
          </a:xfrm>
        </p:spPr>
        <p:txBody>
          <a:bodyPr/>
          <a:lstStyle/>
          <a:p>
            <a:fld id="{D57F1E4F-1CFF-5643-939E-217C01CDF565}" type="slidenum">
              <a:rPr lang="en-US" dirty="0"/>
              <a:pPr/>
              <a:t>‹nº›</a:t>
            </a:fld>
            <a:endParaRPr lang="en-US" dirty="0"/>
          </a:p>
        </p:txBody>
      </p:sp>
      <p:sp>
        <p:nvSpPr>
          <p:cNvPr id="15" name="Title Placeholder 1"/>
          <p:cNvSpPr>
            <a:spLocks noGrp="1"/>
          </p:cNvSpPr>
          <p:nvPr>
            <p:ph type="title"/>
          </p:nvPr>
        </p:nvSpPr>
        <p:spPr>
          <a:xfrm>
            <a:off x="677334" y="609600"/>
            <a:ext cx="4773162" cy="1931894"/>
          </a:xfrm>
          <a:prstGeom prst="rect">
            <a:avLst/>
          </a:prstGeom>
        </p:spPr>
        <p:txBody>
          <a:bodyPr vert="horz" lIns="91440" tIns="45720" rIns="91440" bIns="45720" rtlCol="0" anchor="t">
            <a:normAutofit/>
          </a:bodyPr>
          <a:lstStyle/>
          <a:p>
            <a:r>
              <a:rPr lang="pt-BR" dirty="0"/>
              <a:t>Clique para editar o título mestre</a:t>
            </a:r>
            <a:endParaRPr lang="en-US" dirty="0"/>
          </a:p>
        </p:txBody>
      </p:sp>
    </p:spTree>
    <p:extLst>
      <p:ext uri="{BB962C8B-B14F-4D97-AF65-F5344CB8AC3E}">
        <p14:creationId xmlns:p14="http://schemas.microsoft.com/office/powerpoint/2010/main" val="324796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1_Imagem com Legenda">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12192000" cy="6850864"/>
          </a:xfrm>
          <a:prstGeom prst="rect">
            <a:avLst/>
          </a:prstGeom>
        </p:spPr>
      </p:pic>
      <p:sp>
        <p:nvSpPr>
          <p:cNvPr id="2" name="Title 1"/>
          <p:cNvSpPr>
            <a:spLocks noGrp="1"/>
          </p:cNvSpPr>
          <p:nvPr>
            <p:ph type="title"/>
          </p:nvPr>
        </p:nvSpPr>
        <p:spPr>
          <a:xfrm>
            <a:off x="6816435" y="4656931"/>
            <a:ext cx="5045007" cy="710407"/>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3" y="954882"/>
            <a:ext cx="8328122" cy="372558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5732" y="5367338"/>
            <a:ext cx="426936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Slide Number Placeholder 6"/>
          <p:cNvSpPr>
            <a:spLocks noGrp="1"/>
          </p:cNvSpPr>
          <p:nvPr>
            <p:ph type="sldNum" sz="quarter" idx="12"/>
          </p:nvPr>
        </p:nvSpPr>
        <p:spPr>
          <a:xfrm>
            <a:off x="8590662" y="6242975"/>
            <a:ext cx="683339"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14568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0" y="0"/>
            <a:ext cx="12182140" cy="6858000"/>
          </a:xfrm>
          <a:prstGeom prst="rect">
            <a:avLst/>
          </a:prstGeom>
        </p:spPr>
      </p:pic>
      <p:sp>
        <p:nvSpPr>
          <p:cNvPr id="2" name="Title 1"/>
          <p:cNvSpPr>
            <a:spLocks noGrp="1"/>
          </p:cNvSpPr>
          <p:nvPr>
            <p:ph type="title"/>
          </p:nvPr>
        </p:nvSpPr>
        <p:spPr>
          <a:xfrm>
            <a:off x="2624126"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624126"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9" name="Conector reto 8"/>
          <p:cNvCxnSpPr/>
          <p:nvPr userDrawn="1"/>
        </p:nvCxnSpPr>
        <p:spPr>
          <a:xfrm flipH="1">
            <a:off x="11817871" y="6429532"/>
            <a:ext cx="388643" cy="0"/>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6034875"/>
            <a:ext cx="870728" cy="80524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ítulo e Legenda">
    <p:spTree>
      <p:nvGrpSpPr>
        <p:cNvPr id="1" name=""/>
        <p:cNvGrpSpPr/>
        <p:nvPr/>
      </p:nvGrpSpPr>
      <p:grpSpPr>
        <a:xfrm>
          <a:off x="0" y="0"/>
          <a:ext cx="0" cy="0"/>
          <a:chOff x="0" y="0"/>
          <a:chExt cx="0" cy="0"/>
        </a:xfrm>
      </p:grpSpPr>
      <p:pic>
        <p:nvPicPr>
          <p:cNvPr id="8" name="Imagem 7"/>
          <p:cNvPicPr>
            <a:picLocks noChangeAspect="1"/>
          </p:cNvPicPr>
          <p:nvPr userDrawn="1"/>
        </p:nvPicPr>
        <p:blipFill rotWithShape="1">
          <a:blip r:embed="rId2">
            <a:extLst>
              <a:ext uri="{28A0092B-C50C-407E-A947-70E740481C1C}">
                <a14:useLocalDpi xmlns:a14="http://schemas.microsoft.com/office/drawing/2010/main" val="0"/>
              </a:ext>
            </a:extLst>
          </a:blip>
          <a:srcRect l="8951"/>
          <a:stretch/>
        </p:blipFill>
        <p:spPr>
          <a:xfrm rot="10800000" flipV="1">
            <a:off x="9860" y="0"/>
            <a:ext cx="12173175" cy="7059706"/>
          </a:xfrm>
          <a:prstGeom prst="rect">
            <a:avLst/>
          </a:prstGeom>
        </p:spPr>
      </p:pic>
      <p:sp>
        <p:nvSpPr>
          <p:cNvPr id="2" name="Title 1"/>
          <p:cNvSpPr>
            <a:spLocks noGrp="1"/>
          </p:cNvSpPr>
          <p:nvPr>
            <p:ph type="title"/>
          </p:nvPr>
        </p:nvSpPr>
        <p:spPr>
          <a:xfrm>
            <a:off x="677334" y="609600"/>
            <a:ext cx="8596668" cy="708212"/>
          </a:xfrm>
        </p:spPr>
        <p:txBody>
          <a:bodyPr anchor="ctr">
            <a:noAutofit/>
          </a:bodyPr>
          <a:lstStyle>
            <a:lvl1pPr algn="l">
              <a:defRPr sz="2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4" y="1586753"/>
            <a:ext cx="8596668" cy="4454609"/>
          </a:xfrm>
        </p:spPr>
        <p:txBody>
          <a:bodyPr anchor="ctr">
            <a:normAutofit/>
          </a:bodyPr>
          <a:lstStyle>
            <a:lvl1pPr marL="0" indent="0" algn="l">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tângulo 6"/>
          <p:cNvSpPr/>
          <p:nvPr userDrawn="1"/>
        </p:nvSpPr>
        <p:spPr>
          <a:xfrm>
            <a:off x="0" y="0"/>
            <a:ext cx="17481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730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ítulo e Conteúd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811"/>
            <a:ext cx="12192000" cy="6843742"/>
          </a:xfrm>
          <a:prstGeom prst="rect">
            <a:avLst/>
          </a:prstGeom>
        </p:spPr>
      </p:pic>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5967640"/>
            <a:ext cx="870728" cy="805249"/>
          </a:xfrm>
          <a:prstGeom prst="rect">
            <a:avLst/>
          </a:prstGeom>
        </p:spPr>
      </p:pic>
      <p:sp>
        <p:nvSpPr>
          <p:cNvPr id="4" name="Title 1"/>
          <p:cNvSpPr>
            <a:spLocks noGrp="1"/>
          </p:cNvSpPr>
          <p:nvPr>
            <p:ph type="title"/>
          </p:nvPr>
        </p:nvSpPr>
        <p:spPr>
          <a:xfrm>
            <a:off x="677334" y="692727"/>
            <a:ext cx="8596668" cy="1320800"/>
          </a:xfrm>
        </p:spPr>
        <p:txBody>
          <a:bodyPr/>
          <a:lstStyle/>
          <a:p>
            <a:r>
              <a:rPr lang="pt-BR"/>
              <a:t>Clique para editar o título mestre</a:t>
            </a:r>
            <a:endParaRPr lang="en-US" dirty="0"/>
          </a:p>
        </p:txBody>
      </p:sp>
      <p:sp>
        <p:nvSpPr>
          <p:cNvPr id="6" name="Content Placeholder 2"/>
          <p:cNvSpPr>
            <a:spLocks noGrp="1"/>
          </p:cNvSpPr>
          <p:nvPr>
            <p:ph idx="1"/>
          </p:nvPr>
        </p:nvSpPr>
        <p:spPr>
          <a:xfrm>
            <a:off x="677334" y="2160589"/>
            <a:ext cx="8596668" cy="3880773"/>
          </a:xfrm>
        </p:spPr>
        <p:txBody>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2387644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6"/>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Verdadeiro ou Fals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0" y="0"/>
            <a:ext cx="12182140" cy="6858000"/>
          </a:xfrm>
          <a:prstGeom prst="rect">
            <a:avLst/>
          </a:prstGeom>
        </p:spPr>
      </p:pic>
      <p:sp>
        <p:nvSpPr>
          <p:cNvPr id="2" name="Title 1"/>
          <p:cNvSpPr>
            <a:spLocks noGrp="1"/>
          </p:cNvSpPr>
          <p:nvPr>
            <p:ph type="title"/>
          </p:nvPr>
        </p:nvSpPr>
        <p:spPr>
          <a:xfrm>
            <a:off x="2237505"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2229038" y="4013200"/>
            <a:ext cx="8596669" cy="514248"/>
          </a:xfrm>
        </p:spPr>
        <p:txBody>
          <a:bodyPr anchor="b">
            <a:noAutofit/>
          </a:bodyPr>
          <a:lstStyle>
            <a:lvl1pPr marL="0" indent="0">
              <a:buFontTx/>
              <a:buNone/>
              <a:defRPr sz="2400">
                <a:solidFill>
                  <a:schemeClr val="accent6"/>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229041"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8756839" y="6041362"/>
            <a:ext cx="911939" cy="365125"/>
          </a:xfrm>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a:xfrm>
            <a:off x="2229040" y="6041362"/>
            <a:ext cx="6297612" cy="365125"/>
          </a:xfrm>
        </p:spPr>
        <p:txBody>
          <a:bodyPr/>
          <a:lstStyle/>
          <a:p>
            <a:endParaRPr lang="en-US" dirty="0"/>
          </a:p>
        </p:txBody>
      </p:sp>
      <p:sp>
        <p:nvSpPr>
          <p:cNvPr id="6" name="Slide Number Placeholder 5"/>
          <p:cNvSpPr>
            <a:spLocks noGrp="1"/>
          </p:cNvSpPr>
          <p:nvPr>
            <p:ph type="sldNum" sz="quarter" idx="12"/>
          </p:nvPr>
        </p:nvSpPr>
        <p:spPr>
          <a:xfrm>
            <a:off x="10142369" y="6041362"/>
            <a:ext cx="683339" cy="365125"/>
          </a:xfrm>
        </p:spPr>
        <p:txBody>
          <a:bodyPr/>
          <a:lstStyle/>
          <a:p>
            <a:fld id="{D57F1E4F-1CFF-5643-939E-217C01CDF565}" type="slidenum">
              <a:rPr lang="en-US" dirty="0"/>
              <a:pPr/>
              <a:t>‹nº›</a:t>
            </a:fld>
            <a:endParaRPr lang="en-US" dirty="0"/>
          </a:p>
        </p:txBody>
      </p:sp>
      <p:cxnSp>
        <p:nvCxnSpPr>
          <p:cNvPr id="9" name="Conector reto 8"/>
          <p:cNvCxnSpPr/>
          <p:nvPr userDrawn="1"/>
        </p:nvCxnSpPr>
        <p:spPr>
          <a:xfrm flipH="1">
            <a:off x="11817871" y="6429532"/>
            <a:ext cx="388643" cy="0"/>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6034875"/>
            <a:ext cx="870728" cy="805249"/>
          </a:xfrm>
          <a:prstGeom prst="rect">
            <a:avLst/>
          </a:prstGeom>
        </p:spPr>
      </p:pic>
    </p:spTree>
    <p:extLst>
      <p:ext uri="{BB962C8B-B14F-4D97-AF65-F5344CB8AC3E}">
        <p14:creationId xmlns:p14="http://schemas.microsoft.com/office/powerpoint/2010/main" val="1754152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43" name="Número do Slide"/>
          <p:cNvSpPr txBox="1">
            <a:spLocks noGrp="1"/>
          </p:cNvSpPr>
          <p:nvPr>
            <p:ph type="sldNum" sz="quarter" idx="2"/>
          </p:nvPr>
        </p:nvSpPr>
        <p:spPr>
          <a:xfrm>
            <a:off x="11424959" y="303609"/>
            <a:ext cx="381466" cy="321469"/>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290465635"/>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Foto - Horizont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Imagem"/>
          <p:cNvSpPr>
            <a:spLocks noGrp="1"/>
          </p:cNvSpPr>
          <p:nvPr>
            <p:ph type="pic" idx="13"/>
          </p:nvPr>
        </p:nvSpPr>
        <p:spPr>
          <a:xfrm>
            <a:off x="500063" y="2446734"/>
            <a:ext cx="11191875" cy="4054078"/>
          </a:xfrm>
          <a:prstGeom prst="rect">
            <a:avLst/>
          </a:prstGeom>
          <a:effectLst>
            <a:outerShdw blurRad="190500" dist="8455" dir="5400000" rotWithShape="0">
              <a:srgbClr val="000000"/>
            </a:outerShdw>
          </a:effectLst>
        </p:spPr>
        <p:txBody>
          <a:bodyPr lIns="91439" tIns="45719" rIns="91439" bIns="45719" anchor="t">
            <a:noAutofit/>
          </a:bodyPr>
          <a:lstStyle>
            <a:lvl1pPr>
              <a:defRPr>
                <a:effectLst/>
              </a:defRPr>
            </a:lvl1pPr>
          </a:lstStyle>
          <a:p>
            <a:pPr lvl="0"/>
            <a:endParaRPr noProof="0" dirty="0">
              <a:sym typeface="Avenir Medium"/>
            </a:endParaRPr>
          </a:p>
        </p:txBody>
      </p:sp>
      <p:sp>
        <p:nvSpPr>
          <p:cNvPr id="21" name="Texto do Título"/>
          <p:cNvSpPr txBox="1">
            <a:spLocks noGrp="1"/>
          </p:cNvSpPr>
          <p:nvPr>
            <p:ph type="title"/>
          </p:nvPr>
        </p:nvSpPr>
        <p:spPr>
          <a:xfrm>
            <a:off x="631031" y="821531"/>
            <a:ext cx="10929938" cy="937617"/>
          </a:xfrm>
          <a:prstGeom prst="rect">
            <a:avLst/>
          </a:prstGeom>
        </p:spPr>
        <p:txBody>
          <a:bodyPr/>
          <a:lstStyle>
            <a:lvl1pPr>
              <a:lnSpc>
                <a:spcPct val="80000"/>
              </a:lnSpc>
              <a:defRPr sz="5203" spc="104">
                <a:solidFill>
                  <a:srgbClr val="FFFFFF"/>
                </a:solidFill>
              </a:defRPr>
            </a:lvl1pPr>
          </a:lstStyle>
          <a:p>
            <a:r>
              <a:t>Texto do Título</a:t>
            </a:r>
          </a:p>
        </p:txBody>
      </p:sp>
      <p:sp>
        <p:nvSpPr>
          <p:cNvPr id="22" name="Nível de Corpo Um…"/>
          <p:cNvSpPr txBox="1">
            <a:spLocks noGrp="1"/>
          </p:cNvSpPr>
          <p:nvPr>
            <p:ph type="body" sz="quarter" idx="1"/>
          </p:nvPr>
        </p:nvSpPr>
        <p:spPr>
          <a:xfrm>
            <a:off x="631031" y="357188"/>
            <a:ext cx="10929938" cy="473273"/>
          </a:xfrm>
          <a:prstGeom prst="rect">
            <a:avLst/>
          </a:prstGeom>
        </p:spPr>
        <p:txBody>
          <a:bodyPr anchor="t"/>
          <a:lstStyle>
            <a:lvl1pPr marL="0" indent="0" algn="ctr">
              <a:spcBef>
                <a:spcPts val="0"/>
              </a:spcBef>
              <a:buClrTx/>
              <a:buSzTx/>
              <a:buNone/>
              <a:defRPr sz="2812" cap="all" spc="56">
                <a:solidFill>
                  <a:srgbClr val="FFFFFF"/>
                </a:solidFill>
                <a:latin typeface="Futura"/>
                <a:ea typeface="Futura"/>
                <a:cs typeface="Futura"/>
                <a:sym typeface="Futura"/>
              </a:defRPr>
            </a:lvl1pPr>
            <a:lvl2pPr marL="0" indent="0" algn="ctr">
              <a:spcBef>
                <a:spcPts val="0"/>
              </a:spcBef>
              <a:buClrTx/>
              <a:buSzTx/>
              <a:buNone/>
              <a:defRPr sz="2812" cap="all" spc="56">
                <a:solidFill>
                  <a:srgbClr val="FFFFFF"/>
                </a:solidFill>
                <a:latin typeface="Futura"/>
                <a:ea typeface="Futura"/>
                <a:cs typeface="Futura"/>
                <a:sym typeface="Futura"/>
              </a:defRPr>
            </a:lvl2pPr>
            <a:lvl3pPr marL="0" indent="0" algn="ctr">
              <a:spcBef>
                <a:spcPts val="0"/>
              </a:spcBef>
              <a:buClrTx/>
              <a:buSzTx/>
              <a:buNone/>
              <a:defRPr sz="2812" cap="all" spc="56">
                <a:solidFill>
                  <a:srgbClr val="FFFFFF"/>
                </a:solidFill>
                <a:latin typeface="Futura"/>
                <a:ea typeface="Futura"/>
                <a:cs typeface="Futura"/>
                <a:sym typeface="Futura"/>
              </a:defRPr>
            </a:lvl3pPr>
            <a:lvl4pPr marL="0" indent="0" algn="ctr">
              <a:spcBef>
                <a:spcPts val="0"/>
              </a:spcBef>
              <a:buClrTx/>
              <a:buSzTx/>
              <a:buNone/>
              <a:defRPr sz="2812" cap="all" spc="56">
                <a:solidFill>
                  <a:srgbClr val="FFFFFF"/>
                </a:solidFill>
                <a:latin typeface="Futura"/>
                <a:ea typeface="Futura"/>
                <a:cs typeface="Futura"/>
                <a:sym typeface="Futura"/>
              </a:defRPr>
            </a:lvl4pPr>
            <a:lvl5pPr marL="0" indent="0" algn="ctr">
              <a:spcBef>
                <a:spcPts val="0"/>
              </a:spcBef>
              <a:buClrTx/>
              <a:buSzTx/>
              <a:buNone/>
              <a:defRPr sz="2812" cap="all" spc="56">
                <a:solidFill>
                  <a:srgbClr val="FFFFFF"/>
                </a:solidFill>
                <a:latin typeface="Futura"/>
                <a:ea typeface="Futura"/>
                <a:cs typeface="Futura"/>
                <a:sym typeface="Futura"/>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5" name="Número do Slide"/>
          <p:cNvSpPr txBox="1">
            <a:spLocks noGrp="1"/>
          </p:cNvSpPr>
          <p:nvPr>
            <p:ph type="sldNum" sz="quarter" idx="14"/>
          </p:nvPr>
        </p:nvSpPr>
        <p:spPr>
          <a:xfrm>
            <a:off x="5942708" y="6493000"/>
            <a:ext cx="306586" cy="237753"/>
          </a:xfrm>
        </p:spPr>
        <p:txBody>
          <a:bodyPr/>
          <a:lstStyle>
            <a:lvl1pPr>
              <a:defRPr>
                <a:solidFill>
                  <a:srgbClr val="FFFFFF"/>
                </a:solidFill>
              </a:defRPr>
            </a:lvl1pPr>
          </a:lstStyle>
          <a:p>
            <a:fld id="{13C36318-84E9-49D6-ADF3-F0892C69175C}" type="slidenum">
              <a:rPr lang="pt-BR" altLang="pt-BR"/>
              <a:pPr/>
              <a:t>‹nº›</a:t>
            </a:fld>
            <a:endParaRPr lang="pt-BR" altLang="pt-BR"/>
          </a:p>
        </p:txBody>
      </p:sp>
    </p:spTree>
    <p:extLst>
      <p:ext uri="{BB962C8B-B14F-4D97-AF65-F5344CB8AC3E}">
        <p14:creationId xmlns:p14="http://schemas.microsoft.com/office/powerpoint/2010/main" val="25474291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ítulo e Conteúd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811"/>
            <a:ext cx="12192000" cy="6843742"/>
          </a:xfrm>
          <a:prstGeom prst="rect">
            <a:avLst/>
          </a:prstGeom>
        </p:spPr>
      </p:pic>
      <p:pic>
        <p:nvPicPr>
          <p:cNvPr id="7" name="Imagem 6"/>
          <p:cNvPicPr>
            <a:picLocks noChangeAspect="1"/>
          </p:cNvPicPr>
          <p:nvPr userDrawn="1"/>
        </p:nvPicPr>
        <p:blipFill rotWithShape="1">
          <a:blip r:embed="rId2">
            <a:extLst>
              <a:ext uri="{28A0092B-C50C-407E-A947-70E740481C1C}">
                <a14:useLocalDpi xmlns:a14="http://schemas.microsoft.com/office/drawing/2010/main" val="0"/>
              </a:ext>
            </a:extLst>
          </a:blip>
          <a:srcRect b="77339"/>
          <a:stretch/>
        </p:blipFill>
        <p:spPr>
          <a:xfrm>
            <a:off x="0" y="-5347"/>
            <a:ext cx="12192000" cy="1550894"/>
          </a:xfrm>
          <a:prstGeom prst="rect">
            <a:avLst/>
          </a:prstGeom>
        </p:spPr>
      </p:pic>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5967640"/>
            <a:ext cx="870728" cy="805249"/>
          </a:xfrm>
          <a:prstGeom prst="rect">
            <a:avLst/>
          </a:prstGeom>
        </p:spPr>
      </p:pic>
      <p:sp>
        <p:nvSpPr>
          <p:cNvPr id="4" name="Title 1"/>
          <p:cNvSpPr>
            <a:spLocks noGrp="1"/>
          </p:cNvSpPr>
          <p:nvPr>
            <p:ph type="title"/>
          </p:nvPr>
        </p:nvSpPr>
        <p:spPr>
          <a:xfrm>
            <a:off x="677334" y="692727"/>
            <a:ext cx="8596668" cy="1320800"/>
          </a:xfrm>
        </p:spPr>
        <p:txBody>
          <a:bodyPr/>
          <a:lstStyle/>
          <a:p>
            <a:r>
              <a:rPr lang="pt-BR"/>
              <a:t>Clique para editar o título mestre</a:t>
            </a:r>
            <a:endParaRPr lang="en-US" dirty="0"/>
          </a:p>
        </p:txBody>
      </p:sp>
      <p:sp>
        <p:nvSpPr>
          <p:cNvPr id="6" name="Content Placeholder 2"/>
          <p:cNvSpPr>
            <a:spLocks noGrp="1"/>
          </p:cNvSpPr>
          <p:nvPr>
            <p:ph idx="1"/>
          </p:nvPr>
        </p:nvSpPr>
        <p:spPr>
          <a:xfrm>
            <a:off x="677334" y="2160589"/>
            <a:ext cx="8596668" cy="3880773"/>
          </a:xfrm>
        </p:spPr>
        <p:txBody>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93490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ítulo e Conteúdo">
    <p:spTree>
      <p:nvGrpSpPr>
        <p:cNvPr id="1" name=""/>
        <p:cNvGrpSpPr/>
        <p:nvPr/>
      </p:nvGrpSpPr>
      <p:grpSpPr>
        <a:xfrm>
          <a:off x="0" y="0"/>
          <a:ext cx="0" cy="0"/>
          <a:chOff x="0" y="0"/>
          <a:chExt cx="0" cy="0"/>
        </a:xfrm>
      </p:grpSpPr>
      <p:sp>
        <p:nvSpPr>
          <p:cNvPr id="2" name="Retângulo 1"/>
          <p:cNvSpPr/>
          <p:nvPr userDrawn="1"/>
        </p:nvSpPr>
        <p:spPr>
          <a:xfrm>
            <a:off x="0" y="0"/>
            <a:ext cx="12192000" cy="927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1"/>
          <p:cNvSpPr>
            <a:spLocks noGrp="1"/>
          </p:cNvSpPr>
          <p:nvPr>
            <p:ph type="title"/>
          </p:nvPr>
        </p:nvSpPr>
        <p:spPr>
          <a:xfrm>
            <a:off x="677334" y="692727"/>
            <a:ext cx="8596668" cy="1320800"/>
          </a:xfrm>
        </p:spPr>
        <p:txBody>
          <a:bodyPr/>
          <a:lstStyle/>
          <a:p>
            <a:r>
              <a:rPr lang="pt-BR"/>
              <a:t>Clique para editar o título mestre</a:t>
            </a:r>
            <a:endParaRPr lang="en-US" dirty="0"/>
          </a:p>
        </p:txBody>
      </p:sp>
      <p:sp>
        <p:nvSpPr>
          <p:cNvPr id="4" name="Content Placeholder 2"/>
          <p:cNvSpPr>
            <a:spLocks noGrp="1"/>
          </p:cNvSpPr>
          <p:nvPr>
            <p:ph idx="1"/>
          </p:nvPr>
        </p:nvSpPr>
        <p:spPr>
          <a:xfrm>
            <a:off x="677334" y="2160589"/>
            <a:ext cx="8596668" cy="3880773"/>
          </a:xfrm>
        </p:spPr>
        <p:txBody>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8989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6416"/>
          </a:xfrm>
          <a:prstGeom prst="rect">
            <a:avLst/>
          </a:prstGeom>
        </p:spPr>
      </p:pic>
      <p:sp>
        <p:nvSpPr>
          <p:cNvPr id="2" name="Title 1"/>
          <p:cNvSpPr>
            <a:spLocks noGrp="1"/>
          </p:cNvSpPr>
          <p:nvPr>
            <p:ph type="ctrTitle"/>
          </p:nvPr>
        </p:nvSpPr>
        <p:spPr>
          <a:xfrm>
            <a:off x="677334" y="1860184"/>
            <a:ext cx="4613513" cy="1646302"/>
          </a:xfrm>
        </p:spPr>
        <p:txBody>
          <a:bodyPr anchor="b">
            <a:noAutofit/>
          </a:bodyPr>
          <a:lstStyle>
            <a:lvl1pPr algn="r">
              <a:defRPr sz="4400">
                <a:solidFill>
                  <a:schemeClr val="bg1"/>
                </a:solidFill>
              </a:defRPr>
            </a:lvl1pPr>
          </a:lstStyle>
          <a:p>
            <a:r>
              <a:rPr lang="pt-BR" dirty="0"/>
              <a:t>Clique para editar o título mestre</a:t>
            </a:r>
            <a:endParaRPr lang="en-US" dirty="0"/>
          </a:p>
        </p:txBody>
      </p:sp>
      <p:sp>
        <p:nvSpPr>
          <p:cNvPr id="3" name="Subtitle 2"/>
          <p:cNvSpPr>
            <a:spLocks noGrp="1"/>
          </p:cNvSpPr>
          <p:nvPr>
            <p:ph type="subTitle" idx="1"/>
          </p:nvPr>
        </p:nvSpPr>
        <p:spPr>
          <a:xfrm>
            <a:off x="1507067" y="3726366"/>
            <a:ext cx="3783780" cy="1096899"/>
          </a:xfrm>
        </p:spPr>
        <p:txBody>
          <a:bodyPr anchor="t"/>
          <a:lstStyle>
            <a:lvl1pPr marL="0" indent="0" algn="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6416"/>
          </a:xfrm>
          <a:prstGeom prst="rect">
            <a:avLst/>
          </a:prstGeom>
        </p:spPr>
      </p:pic>
      <p:sp>
        <p:nvSpPr>
          <p:cNvPr id="2" name="Title 1"/>
          <p:cNvSpPr>
            <a:spLocks noGrp="1"/>
          </p:cNvSpPr>
          <p:nvPr>
            <p:ph type="title"/>
          </p:nvPr>
        </p:nvSpPr>
        <p:spPr>
          <a:xfrm>
            <a:off x="755997" y="3740312"/>
            <a:ext cx="8596668" cy="1826581"/>
          </a:xfrm>
        </p:spPr>
        <p:txBody>
          <a:bodyPr anchor="t"/>
          <a:lstStyle>
            <a:lvl1pPr algn="l">
              <a:defRPr sz="4000" b="0" cap="none"/>
            </a:lvl1pPr>
          </a:lstStyle>
          <a:p>
            <a:r>
              <a:rPr lang="pt-BR" dirty="0"/>
              <a:t>Clique para editar o título mestre</a:t>
            </a:r>
            <a:endParaRPr lang="en-US" dirty="0"/>
          </a:p>
        </p:txBody>
      </p:sp>
      <p:sp>
        <p:nvSpPr>
          <p:cNvPr id="3" name="Text Placeholder 2"/>
          <p:cNvSpPr>
            <a:spLocks noGrp="1"/>
          </p:cNvSpPr>
          <p:nvPr>
            <p:ph type="body" idx="1"/>
          </p:nvPr>
        </p:nvSpPr>
        <p:spPr>
          <a:xfrm>
            <a:off x="755997" y="4700264"/>
            <a:ext cx="8596668" cy="860401"/>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9" name="Conector reto 8"/>
          <p:cNvCxnSpPr/>
          <p:nvPr userDrawn="1"/>
        </p:nvCxnSpPr>
        <p:spPr>
          <a:xfrm flipH="1">
            <a:off x="11817871" y="6429532"/>
            <a:ext cx="388643" cy="0"/>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63649" y="6034875"/>
            <a:ext cx="870728" cy="8052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0" y="0"/>
            <a:ext cx="12182140" cy="6858000"/>
          </a:xfrm>
          <a:prstGeom prst="rect">
            <a:avLst/>
          </a:prstGeom>
        </p:spPr>
      </p:pic>
      <p:sp>
        <p:nvSpPr>
          <p:cNvPr id="3" name="Date Placeholder 2"/>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755997" y="1602419"/>
            <a:ext cx="8596668" cy="1826581"/>
          </a:xfrm>
        </p:spPr>
        <p:txBody>
          <a:bodyPr anchor="b"/>
          <a:lstStyle>
            <a:lvl1pPr algn="l">
              <a:defRPr sz="4000" b="0" cap="none">
                <a:solidFill>
                  <a:schemeClr val="bg1"/>
                </a:solidFill>
              </a:defRPr>
            </a:lvl1pPr>
          </a:lstStyle>
          <a:p>
            <a:r>
              <a:rPr lang="pt-BR" dirty="0"/>
              <a:t>Clique para editar o título mestre</a:t>
            </a:r>
            <a:endParaRPr lang="en-US" dirty="0"/>
          </a:p>
        </p:txBody>
      </p:sp>
      <p:sp>
        <p:nvSpPr>
          <p:cNvPr id="9" name="Text Placeholder 2"/>
          <p:cNvSpPr>
            <a:spLocks noGrp="1"/>
          </p:cNvSpPr>
          <p:nvPr>
            <p:ph type="body" idx="1"/>
          </p:nvPr>
        </p:nvSpPr>
        <p:spPr>
          <a:xfrm>
            <a:off x="755997" y="3940406"/>
            <a:ext cx="8596668" cy="860400"/>
          </a:xfrm>
        </p:spPr>
        <p:txBody>
          <a:bodyPr anchor="t"/>
          <a:lstStyle>
            <a:lvl1pPr marL="0" indent="0" algn="l">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Cabeçalho da Se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12192000" cy="6856416"/>
          </a:xfrm>
          <a:prstGeom prst="rect">
            <a:avLst/>
          </a:prstGeom>
        </p:spPr>
      </p:pic>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9" name="Retângulo 8"/>
          <p:cNvSpPr/>
          <p:nvPr userDrawn="1"/>
        </p:nvSpPr>
        <p:spPr>
          <a:xfrm>
            <a:off x="0" y="201706"/>
            <a:ext cx="12192000" cy="591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p:cNvSpPr>
            <a:spLocks noGrp="1"/>
          </p:cNvSpPr>
          <p:nvPr>
            <p:ph type="title"/>
          </p:nvPr>
        </p:nvSpPr>
        <p:spPr>
          <a:xfrm>
            <a:off x="677334" y="752826"/>
            <a:ext cx="8596668" cy="1826581"/>
          </a:xfrm>
        </p:spPr>
        <p:txBody>
          <a:bodyPr anchor="t"/>
          <a:lstStyle>
            <a:lvl1pPr algn="l">
              <a:defRPr sz="4000" b="0" cap="none"/>
            </a:lvl1pPr>
          </a:lstStyle>
          <a:p>
            <a:r>
              <a:rPr lang="pt-BR" dirty="0"/>
              <a:t>Clique para editar o título mestre</a:t>
            </a:r>
            <a:endParaRPr lang="en-US" dirty="0"/>
          </a:p>
        </p:txBody>
      </p:sp>
      <p:sp>
        <p:nvSpPr>
          <p:cNvPr id="3" name="Text Placeholder 2"/>
          <p:cNvSpPr>
            <a:spLocks noGrp="1"/>
          </p:cNvSpPr>
          <p:nvPr>
            <p:ph type="body" idx="1"/>
          </p:nvPr>
        </p:nvSpPr>
        <p:spPr>
          <a:xfrm>
            <a:off x="677334" y="1712778"/>
            <a:ext cx="8596668" cy="860401"/>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pic>
        <p:nvPicPr>
          <p:cNvPr id="11" name="Imagem 10"/>
          <p:cNvPicPr>
            <a:picLocks noChangeAspect="1"/>
          </p:cNvPicPr>
          <p:nvPr userDrawn="1"/>
        </p:nvPicPr>
        <p:blipFill rotWithShape="1">
          <a:blip r:embed="rId2">
            <a:extLst>
              <a:ext uri="{28A0092B-C50C-407E-A947-70E740481C1C}">
                <a14:useLocalDpi xmlns:a14="http://schemas.microsoft.com/office/drawing/2010/main" val="0"/>
              </a:ext>
            </a:extLst>
          </a:blip>
          <a:srcRect b="94111"/>
          <a:stretch/>
        </p:blipFill>
        <p:spPr>
          <a:xfrm rot="10800000">
            <a:off x="0" y="-220083"/>
            <a:ext cx="12192000" cy="403768"/>
          </a:xfrm>
          <a:prstGeom prst="rect">
            <a:avLst/>
          </a:prstGeom>
        </p:spPr>
      </p:pic>
    </p:spTree>
    <p:extLst>
      <p:ext uri="{BB962C8B-B14F-4D97-AF65-F5344CB8AC3E}">
        <p14:creationId xmlns:p14="http://schemas.microsoft.com/office/powerpoint/2010/main" val="2154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810"/>
            <a:ext cx="12192000" cy="6857189"/>
          </a:xfrm>
          <a:prstGeom prst="rect">
            <a:avLst/>
          </a:prstGeom>
        </p:spPr>
      </p:pic>
      <p:sp>
        <p:nvSpPr>
          <p:cNvPr id="2" name="Title Placeholder 1"/>
          <p:cNvSpPr>
            <a:spLocks noGrp="1"/>
          </p:cNvSpPr>
          <p:nvPr>
            <p:ph type="title"/>
          </p:nvPr>
        </p:nvSpPr>
        <p:spPr>
          <a:xfrm>
            <a:off x="677334" y="692727"/>
            <a:ext cx="8596668" cy="1320800"/>
          </a:xfrm>
          <a:prstGeom prst="rect">
            <a:avLst/>
          </a:prstGeom>
        </p:spPr>
        <p:txBody>
          <a:bodyPr vert="horz" lIns="91440" tIns="45720" rIns="91440" bIns="45720" rtlCol="0" anchor="t">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cxnSp>
        <p:nvCxnSpPr>
          <p:cNvPr id="9" name="Conector reto 8"/>
          <p:cNvCxnSpPr/>
          <p:nvPr userDrawn="1"/>
        </p:nvCxnSpPr>
        <p:spPr>
          <a:xfrm flipH="1">
            <a:off x="11817871" y="6429532"/>
            <a:ext cx="388643" cy="0"/>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Imagem 9"/>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11163649" y="6034875"/>
            <a:ext cx="870728" cy="805249"/>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706" r:id="rId2"/>
    <p:sldLayoutId id="2147483865" r:id="rId3"/>
    <p:sldLayoutId id="2147483864" r:id="rId4"/>
    <p:sldLayoutId id="2147483649" r:id="rId5"/>
    <p:sldLayoutId id="2147483651" r:id="rId6"/>
    <p:sldLayoutId id="2147483654" r:id="rId7"/>
    <p:sldLayoutId id="2147483670" r:id="rId8"/>
    <p:sldLayoutId id="2147483665" r:id="rId9"/>
    <p:sldLayoutId id="2147483666" r:id="rId10"/>
    <p:sldLayoutId id="2147483653" r:id="rId11"/>
    <p:sldLayoutId id="2147483655" r:id="rId12"/>
    <p:sldLayoutId id="2147483669" r:id="rId13"/>
    <p:sldLayoutId id="2147483667" r:id="rId14"/>
    <p:sldLayoutId id="2147483657" r:id="rId15"/>
    <p:sldLayoutId id="2147483672" r:id="rId16"/>
    <p:sldLayoutId id="2147483671" r:id="rId17"/>
    <p:sldLayoutId id="2147483660" r:id="rId18"/>
    <p:sldLayoutId id="2147483800" r:id="rId19"/>
    <p:sldLayoutId id="2147483661" r:id="rId20"/>
    <p:sldLayoutId id="2147483662" r:id="rId21"/>
    <p:sldLayoutId id="2147483663" r:id="rId22"/>
    <p:sldLayoutId id="2147483664" r:id="rId23"/>
    <p:sldLayoutId id="2147483668" r:id="rId24"/>
    <p:sldLayoutId id="2147483659" r:id="rId25"/>
    <p:sldLayoutId id="2147483731" r:id="rId26"/>
    <p:sldLayoutId id="2147483704" r:id="rId27"/>
    <p:sldLayoutId id="2147483776" r:id="rId2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05415" y="2393052"/>
            <a:ext cx="6581041" cy="2003706"/>
          </a:xfrm>
        </p:spPr>
        <p:txBody>
          <a:bodyPr/>
          <a:lstStyle/>
          <a:p>
            <a:r>
              <a:rPr lang="pt-BR" sz="3200" b="1" dirty="0"/>
              <a:t>CONTROLE DE INDICADORES, ANÁLISES E AÇÕES PARA GESTÃO </a:t>
            </a:r>
            <a:r>
              <a:rPr lang="pt-BR" sz="3200" b="1" dirty="0" smtClean="0"/>
              <a:t>EMPRESARIAL</a:t>
            </a:r>
            <a:br>
              <a:rPr lang="pt-BR" sz="3200" b="1" dirty="0" smtClean="0"/>
            </a:br>
            <a:r>
              <a:rPr lang="pt-BR" sz="3200" b="1" dirty="0"/>
              <a:t/>
            </a:r>
            <a:br>
              <a:rPr lang="pt-BR" sz="3200" b="1" dirty="0"/>
            </a:br>
            <a:r>
              <a:rPr lang="pt-BR" sz="3200" dirty="0"/>
              <a:t>Iuri </a:t>
            </a:r>
            <a:r>
              <a:rPr lang="pt-BR" sz="3200" dirty="0" err="1"/>
              <a:t>Mattedi</a:t>
            </a:r>
            <a:r>
              <a:rPr lang="pt-BR" sz="3200" dirty="0"/>
              <a:t> </a:t>
            </a:r>
            <a:r>
              <a:rPr lang="pt-BR" sz="3200" dirty="0" err="1" smtClean="0"/>
              <a:t>Tomazini</a:t>
            </a:r>
            <a:endParaRPr lang="pt-BR" sz="3200" b="1" cap="small" dirty="0"/>
          </a:p>
        </p:txBody>
      </p:sp>
      <p:sp>
        <p:nvSpPr>
          <p:cNvPr id="6" name="Título 3"/>
          <p:cNvSpPr txBox="1">
            <a:spLocks/>
          </p:cNvSpPr>
          <p:nvPr/>
        </p:nvSpPr>
        <p:spPr>
          <a:xfrm>
            <a:off x="6995402" y="5042263"/>
            <a:ext cx="4238655" cy="1240971"/>
          </a:xfrm>
          <a:prstGeom prst="rect">
            <a:avLst/>
          </a:prstGeom>
        </p:spPr>
        <p:txBody>
          <a:bodyPr vert="horz" lIns="91440" tIns="45720" rIns="91440" bIns="45720" rtlCol="0" anchor="b">
            <a:noAutofit/>
          </a:bodyPr>
          <a:lstStyle>
            <a:lvl1pPr algn="r" defTabSz="457200" rtl="0" eaLnBrk="1" latinLnBrk="0" hangingPunct="1">
              <a:spcBef>
                <a:spcPct val="0"/>
              </a:spcBef>
              <a:buNone/>
              <a:defRPr sz="4400" kern="1200">
                <a:solidFill>
                  <a:schemeClr val="bg2">
                    <a:lumMod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pt-BR" sz="1600" b="1" dirty="0">
              <a:solidFill>
                <a:schemeClr val="bg1">
                  <a:lumMod val="75000"/>
                </a:schemeClr>
              </a:solidFill>
            </a:endParaRPr>
          </a:p>
        </p:txBody>
      </p:sp>
      <p:cxnSp>
        <p:nvCxnSpPr>
          <p:cNvPr id="7" name="Conector reto 6"/>
          <p:cNvCxnSpPr/>
          <p:nvPr/>
        </p:nvCxnSpPr>
        <p:spPr>
          <a:xfrm>
            <a:off x="3773714" y="4396758"/>
            <a:ext cx="6168572" cy="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283" y="3191916"/>
            <a:ext cx="2167388" cy="2004401"/>
          </a:xfrm>
          <a:prstGeom prst="rect">
            <a:avLst/>
          </a:prstGeom>
        </p:spPr>
      </p:pic>
    </p:spTree>
    <p:extLst>
      <p:ext uri="{BB962C8B-B14F-4D97-AF65-F5344CB8AC3E}">
        <p14:creationId xmlns:p14="http://schemas.microsoft.com/office/powerpoint/2010/main" val="3627009276"/>
      </p:ext>
    </p:extLst>
  </p:cSld>
  <p:clrMapOvr>
    <a:masterClrMapping/>
  </p:clrMapOvr>
  <mc:AlternateContent xmlns:mc="http://schemas.openxmlformats.org/markup-compatibility/2006" xmlns:p14="http://schemas.microsoft.com/office/powerpoint/2010/main">
    <mc:Choice Requires="p14">
      <p:transition spd="slow" p14:dur="2000" advTm="4105"/>
    </mc:Choice>
    <mc:Fallback xmlns="">
      <p:transition spd="slow" advTm="410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47007"/>
            <a:ext cx="8596668" cy="624796"/>
          </a:xfrm>
        </p:spPr>
        <p:txBody>
          <a:bodyPr>
            <a:normAutofit fontScale="90000"/>
          </a:bodyPr>
          <a:lstStyle/>
          <a:p>
            <a:r>
              <a:rPr lang="pt-BR" dirty="0"/>
              <a:t>USO DE INDICADORES EM ORGANIZAÇÕES</a:t>
            </a:r>
          </a:p>
        </p:txBody>
      </p:sp>
      <p:sp>
        <p:nvSpPr>
          <p:cNvPr id="7" name="Espaço Reservado para Conteúdo 2"/>
          <p:cNvSpPr>
            <a:spLocks noGrp="1"/>
          </p:cNvSpPr>
          <p:nvPr>
            <p:ph idx="1"/>
          </p:nvPr>
        </p:nvSpPr>
        <p:spPr>
          <a:xfrm>
            <a:off x="677334" y="1381637"/>
            <a:ext cx="10318326" cy="4839628"/>
          </a:xfrm>
        </p:spPr>
        <p:txBody>
          <a:bodyPr>
            <a:noAutofit/>
          </a:bodyPr>
          <a:lstStyle/>
          <a:p>
            <a:r>
              <a:rPr lang="pt-BR" sz="2800" dirty="0"/>
              <a:t>Lemes (2018), as características de empresas competitivas são: </a:t>
            </a:r>
          </a:p>
          <a:p>
            <a:pPr lvl="1"/>
            <a:r>
              <a:rPr lang="pt-BR" sz="2400" dirty="0"/>
              <a:t>Atividades precedidas de planejamento com objetivos e metas;</a:t>
            </a:r>
          </a:p>
          <a:p>
            <a:pPr lvl="1"/>
            <a:r>
              <a:rPr lang="pt-BR" sz="2400" dirty="0"/>
              <a:t>Planejamento pautado com participação de representantes do processo;</a:t>
            </a:r>
          </a:p>
          <a:p>
            <a:pPr lvl="1"/>
            <a:r>
              <a:rPr lang="pt-BR" sz="2400" dirty="0"/>
              <a:t>Avaliação de recursos;</a:t>
            </a:r>
          </a:p>
          <a:p>
            <a:pPr lvl="1"/>
            <a:r>
              <a:rPr lang="pt-BR" sz="2400" dirty="0"/>
              <a:t>Definição e divulgação do processo padronizado (como fazer);</a:t>
            </a:r>
          </a:p>
          <a:p>
            <a:pPr lvl="1"/>
            <a:r>
              <a:rPr lang="pt-BR" sz="2400" dirty="0"/>
              <a:t>Definição e compreensão da contribuição de cada um para os resultados e preservação da cultura organizacional</a:t>
            </a:r>
            <a:r>
              <a:rPr lang="pt-BR" sz="2400" dirty="0" smtClean="0"/>
              <a:t>.</a:t>
            </a:r>
            <a:endParaRPr lang="pt-BR" sz="2400" dirty="0"/>
          </a:p>
        </p:txBody>
      </p:sp>
    </p:spTree>
    <p:extLst>
      <p:ext uri="{BB962C8B-B14F-4D97-AF65-F5344CB8AC3E}">
        <p14:creationId xmlns:p14="http://schemas.microsoft.com/office/powerpoint/2010/main" val="406171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8596668" cy="624796"/>
          </a:xfrm>
        </p:spPr>
        <p:txBody>
          <a:bodyPr>
            <a:normAutofit fontScale="90000"/>
          </a:bodyPr>
          <a:lstStyle/>
          <a:p>
            <a:r>
              <a:rPr lang="pt-BR" dirty="0" smtClean="0"/>
              <a:t>USO DE INDICADORES EM ORGANIZAÇÕES</a:t>
            </a:r>
            <a:endParaRPr lang="pt-BR" dirty="0"/>
          </a:p>
        </p:txBody>
      </p:sp>
      <p:sp>
        <p:nvSpPr>
          <p:cNvPr id="3" name="Espaço Reservado para Conteúdo 2"/>
          <p:cNvSpPr>
            <a:spLocks noGrp="1"/>
          </p:cNvSpPr>
          <p:nvPr>
            <p:ph idx="1"/>
          </p:nvPr>
        </p:nvSpPr>
        <p:spPr>
          <a:xfrm>
            <a:off x="677334" y="1495937"/>
            <a:ext cx="10158306" cy="4839628"/>
          </a:xfrm>
        </p:spPr>
        <p:txBody>
          <a:bodyPr>
            <a:noAutofit/>
          </a:bodyPr>
          <a:lstStyle/>
          <a:p>
            <a:endParaRPr lang="pt-BR" sz="2800" dirty="0" smtClean="0"/>
          </a:p>
          <a:p>
            <a:r>
              <a:rPr lang="pt-BR" sz="2800" dirty="0" err="1" smtClean="0"/>
              <a:t>Francischini</a:t>
            </a:r>
            <a:r>
              <a:rPr lang="pt-BR" sz="2800" dirty="0" smtClean="0"/>
              <a:t> </a:t>
            </a:r>
            <a:r>
              <a:rPr lang="pt-BR" sz="2800" dirty="0"/>
              <a:t>(2017) ressalta que indicadores devem estar atrelados às ações para que deem retorno à organização.</a:t>
            </a:r>
          </a:p>
          <a:p>
            <a:r>
              <a:rPr lang="pt-BR" sz="2800" dirty="0"/>
              <a:t>Como benefício: </a:t>
            </a:r>
          </a:p>
          <a:p>
            <a:pPr lvl="1"/>
            <a:r>
              <a:rPr lang="pt-BR" sz="2400" dirty="0"/>
              <a:t>O controle da empresa;</a:t>
            </a:r>
          </a:p>
          <a:p>
            <a:pPr lvl="1"/>
            <a:r>
              <a:rPr lang="pt-BR" sz="2400" dirty="0"/>
              <a:t>A comunicação de objetivos;</a:t>
            </a:r>
          </a:p>
          <a:p>
            <a:pPr lvl="1"/>
            <a:r>
              <a:rPr lang="pt-BR" sz="2400" dirty="0"/>
              <a:t>A motivação de funcionários;</a:t>
            </a:r>
          </a:p>
          <a:p>
            <a:pPr lvl="1"/>
            <a:r>
              <a:rPr lang="pt-BR" sz="2400" dirty="0"/>
              <a:t>O direcionamento de melhorias na empresa</a:t>
            </a:r>
            <a:r>
              <a:rPr lang="pt-BR" sz="2400" dirty="0" smtClean="0"/>
              <a:t>.</a:t>
            </a:r>
            <a:endParaRPr lang="pt-BR" sz="2400" dirty="0"/>
          </a:p>
        </p:txBody>
      </p:sp>
    </p:spTree>
    <p:extLst>
      <p:ext uri="{BB962C8B-B14F-4D97-AF65-F5344CB8AC3E}">
        <p14:creationId xmlns:p14="http://schemas.microsoft.com/office/powerpoint/2010/main" val="334923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9106746" cy="624796"/>
          </a:xfrm>
        </p:spPr>
        <p:txBody>
          <a:bodyPr>
            <a:normAutofit fontScale="90000"/>
          </a:bodyPr>
          <a:lstStyle/>
          <a:p>
            <a:r>
              <a:rPr lang="pt-BR" dirty="0" smtClean="0"/>
              <a:t>LEVANTAMENTO </a:t>
            </a:r>
            <a:r>
              <a:rPr lang="pt-BR" dirty="0"/>
              <a:t>DE REQUISITOS PARA DESENVOLVIMENTO DE SOFTWARES</a:t>
            </a:r>
          </a:p>
        </p:txBody>
      </p:sp>
      <p:sp>
        <p:nvSpPr>
          <p:cNvPr id="3" name="Espaço Reservado para Conteúdo 2"/>
          <p:cNvSpPr>
            <a:spLocks noGrp="1"/>
          </p:cNvSpPr>
          <p:nvPr>
            <p:ph idx="1"/>
          </p:nvPr>
        </p:nvSpPr>
        <p:spPr>
          <a:xfrm>
            <a:off x="677334" y="1495937"/>
            <a:ext cx="10158306" cy="4839628"/>
          </a:xfrm>
        </p:spPr>
        <p:txBody>
          <a:bodyPr>
            <a:noAutofit/>
          </a:bodyPr>
          <a:lstStyle/>
          <a:p>
            <a:endParaRPr lang="pt-BR" sz="2800" dirty="0" smtClean="0"/>
          </a:p>
          <a:p>
            <a:r>
              <a:rPr lang="pt-BR" sz="2800" dirty="0" smtClean="0"/>
              <a:t>Alcançar </a:t>
            </a:r>
            <a:r>
              <a:rPr lang="pt-BR" sz="2800" dirty="0"/>
              <a:t>o domínio do problema que determinará o que o software deve </a:t>
            </a:r>
            <a:r>
              <a:rPr lang="pt-BR" sz="2800" dirty="0" smtClean="0"/>
              <a:t>conter (Guedes, 2011).</a:t>
            </a:r>
          </a:p>
          <a:p>
            <a:r>
              <a:rPr lang="pt-BR" sz="2800" dirty="0" smtClean="0"/>
              <a:t>Normalmente feito pelo Engenheiro de Software com uso de entrevistas.</a:t>
            </a:r>
          </a:p>
          <a:p>
            <a:r>
              <a:rPr lang="pt-BR" sz="2800" dirty="0"/>
              <a:t>C</a:t>
            </a:r>
            <a:r>
              <a:rPr lang="pt-BR" sz="2800" dirty="0" smtClean="0"/>
              <a:t>onfirmar </a:t>
            </a:r>
            <a:r>
              <a:rPr lang="pt-BR" sz="2800" dirty="0"/>
              <a:t>se as necessidades do usuário foram compreendidas corretamente e verificar se há algo relevante que não foi considerado.</a:t>
            </a:r>
            <a:endParaRPr lang="pt-BR" sz="2400" dirty="0"/>
          </a:p>
        </p:txBody>
      </p:sp>
    </p:spTree>
    <p:extLst>
      <p:ext uri="{BB962C8B-B14F-4D97-AF65-F5344CB8AC3E}">
        <p14:creationId xmlns:p14="http://schemas.microsoft.com/office/powerpoint/2010/main" val="334923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9106746" cy="624796"/>
          </a:xfrm>
        </p:spPr>
        <p:txBody>
          <a:bodyPr>
            <a:normAutofit fontScale="90000"/>
          </a:bodyPr>
          <a:lstStyle/>
          <a:p>
            <a:r>
              <a:rPr lang="pt-BR" dirty="0"/>
              <a:t>DIAGRAMAÇÃO E DOCUMENTAÇÃO DE PROJETOS DE SOFTWARES</a:t>
            </a:r>
          </a:p>
        </p:txBody>
      </p:sp>
      <p:sp>
        <p:nvSpPr>
          <p:cNvPr id="3" name="Espaço Reservado para Conteúdo 2"/>
          <p:cNvSpPr>
            <a:spLocks noGrp="1"/>
          </p:cNvSpPr>
          <p:nvPr>
            <p:ph idx="1"/>
          </p:nvPr>
        </p:nvSpPr>
        <p:spPr>
          <a:xfrm>
            <a:off x="677334" y="1495937"/>
            <a:ext cx="10158306" cy="4839628"/>
          </a:xfrm>
        </p:spPr>
        <p:txBody>
          <a:bodyPr>
            <a:noAutofit/>
          </a:bodyPr>
          <a:lstStyle/>
          <a:p>
            <a:endParaRPr lang="pt-BR" sz="3200" dirty="0" smtClean="0"/>
          </a:p>
          <a:p>
            <a:pPr marL="0" indent="0">
              <a:buNone/>
            </a:pPr>
            <a:r>
              <a:rPr lang="pt-BR" sz="3200" dirty="0" smtClean="0"/>
              <a:t>Diagrama de Caso de Uso</a:t>
            </a:r>
          </a:p>
          <a:p>
            <a:r>
              <a:rPr lang="pt-BR" sz="2800" dirty="0" smtClean="0"/>
              <a:t>Tem </a:t>
            </a:r>
            <a:r>
              <a:rPr lang="pt-BR" sz="2800" dirty="0"/>
              <a:t>a função de representar as principais funcionalidades do sistema e como ocorrerá a interação com o </a:t>
            </a:r>
            <a:r>
              <a:rPr lang="pt-BR" sz="2800" dirty="0" smtClean="0"/>
              <a:t>usuário (</a:t>
            </a:r>
            <a:r>
              <a:rPr lang="pt-BR" sz="2800" dirty="0" err="1" smtClean="0"/>
              <a:t>Boosh</a:t>
            </a:r>
            <a:r>
              <a:rPr lang="pt-BR" sz="2800" dirty="0" smtClean="0"/>
              <a:t>, 2006).</a:t>
            </a:r>
          </a:p>
          <a:p>
            <a:r>
              <a:rPr lang="pt-BR" sz="2800" dirty="0"/>
              <a:t>D</a:t>
            </a:r>
            <a:r>
              <a:rPr lang="pt-BR" sz="2800" dirty="0" smtClean="0"/>
              <a:t>e </a:t>
            </a:r>
            <a:r>
              <a:rPr lang="pt-BR" sz="2800" dirty="0"/>
              <a:t>fácil compreensão por parte do </a:t>
            </a:r>
            <a:r>
              <a:rPr lang="pt-BR" sz="2800" dirty="0" smtClean="0"/>
              <a:t>usuário.</a:t>
            </a:r>
          </a:p>
          <a:p>
            <a:r>
              <a:rPr lang="pt-BR" sz="2800" dirty="0" smtClean="0"/>
              <a:t>Elementos: Autores, Caso de Uso e Associações.</a:t>
            </a:r>
            <a:endParaRPr lang="pt-BR" dirty="0" smtClean="0"/>
          </a:p>
        </p:txBody>
      </p:sp>
    </p:spTree>
    <p:extLst>
      <p:ext uri="{BB962C8B-B14F-4D97-AF65-F5344CB8AC3E}">
        <p14:creationId xmlns:p14="http://schemas.microsoft.com/office/powerpoint/2010/main" val="374154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715587"/>
            <a:ext cx="9106746" cy="624796"/>
          </a:xfrm>
        </p:spPr>
        <p:txBody>
          <a:bodyPr>
            <a:normAutofit fontScale="90000"/>
          </a:bodyPr>
          <a:lstStyle/>
          <a:p>
            <a:r>
              <a:rPr lang="pt-BR" dirty="0"/>
              <a:t>DIAGRAMAÇÃO E DOCUMENTAÇÃO DE PROJETOS DE SOFTWARES</a:t>
            </a:r>
          </a:p>
        </p:txBody>
      </p:sp>
      <p:sp>
        <p:nvSpPr>
          <p:cNvPr id="7" name="Espaço Reservado para Conteúdo 2"/>
          <p:cNvSpPr>
            <a:spLocks noGrp="1"/>
          </p:cNvSpPr>
          <p:nvPr>
            <p:ph idx="1"/>
          </p:nvPr>
        </p:nvSpPr>
        <p:spPr>
          <a:xfrm>
            <a:off x="677334" y="1450217"/>
            <a:ext cx="10158306" cy="4839628"/>
          </a:xfrm>
        </p:spPr>
        <p:txBody>
          <a:bodyPr>
            <a:noAutofit/>
          </a:bodyPr>
          <a:lstStyle/>
          <a:p>
            <a:endParaRPr lang="pt-BR" sz="3200" dirty="0" smtClean="0"/>
          </a:p>
          <a:p>
            <a:pPr marL="0" indent="0">
              <a:buNone/>
            </a:pPr>
            <a:r>
              <a:rPr lang="pt-BR" sz="3200" dirty="0" smtClean="0"/>
              <a:t>Diagrama de Classes</a:t>
            </a:r>
          </a:p>
          <a:p>
            <a:r>
              <a:rPr lang="pt-BR" sz="2800" dirty="0"/>
              <a:t>P</a:t>
            </a:r>
            <a:r>
              <a:rPr lang="pt-BR" sz="2800" dirty="0" smtClean="0"/>
              <a:t>rojetar </a:t>
            </a:r>
            <a:r>
              <a:rPr lang="pt-BR" sz="2800" dirty="0"/>
              <a:t>as propriedades e métodos das </a:t>
            </a:r>
            <a:r>
              <a:rPr lang="pt-BR" sz="2800" dirty="0" smtClean="0"/>
              <a:t>classes do </a:t>
            </a:r>
            <a:r>
              <a:rPr lang="pt-BR" sz="2800" dirty="0"/>
              <a:t>sistema e como elas irão interagir entre </a:t>
            </a:r>
            <a:r>
              <a:rPr lang="pt-BR" sz="2800" dirty="0" smtClean="0"/>
              <a:t>si (Guedes, 2011).</a:t>
            </a:r>
          </a:p>
          <a:p>
            <a:r>
              <a:rPr lang="pt-BR" sz="2800" dirty="0" smtClean="0"/>
              <a:t>Elementos: Autores, Caso de Uso e Associações.</a:t>
            </a:r>
            <a:endParaRPr lang="pt-BR" dirty="0"/>
          </a:p>
          <a:p>
            <a:r>
              <a:rPr lang="pt-BR" sz="2800" dirty="0" smtClean="0"/>
              <a:t>Relação entre as classes: herança </a:t>
            </a:r>
            <a:r>
              <a:rPr lang="pt-BR" sz="2800" dirty="0"/>
              <a:t>(seta), associação simples (linha), agregação (linha com losango vazio na ponta) e composição (linha com losango pintado na ponta</a:t>
            </a:r>
            <a:r>
              <a:rPr lang="pt-BR" sz="2800" dirty="0" smtClean="0"/>
              <a:t>).</a:t>
            </a:r>
          </a:p>
        </p:txBody>
      </p:sp>
    </p:spTree>
    <p:extLst>
      <p:ext uri="{BB962C8B-B14F-4D97-AF65-F5344CB8AC3E}">
        <p14:creationId xmlns:p14="http://schemas.microsoft.com/office/powerpoint/2010/main" val="254125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9106746" cy="624796"/>
          </a:xfrm>
        </p:spPr>
        <p:txBody>
          <a:bodyPr>
            <a:normAutofit fontScale="90000"/>
          </a:bodyPr>
          <a:lstStyle/>
          <a:p>
            <a:r>
              <a:rPr lang="pt-BR" dirty="0" smtClean="0"/>
              <a:t>MODELAGEM </a:t>
            </a:r>
            <a:r>
              <a:rPr lang="pt-BR" dirty="0"/>
              <a:t>DE BANCO DE DADOS</a:t>
            </a:r>
          </a:p>
        </p:txBody>
      </p:sp>
      <p:sp>
        <p:nvSpPr>
          <p:cNvPr id="3"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Modelos </a:t>
            </a:r>
            <a:r>
              <a:rPr lang="pt-BR" sz="3200" dirty="0"/>
              <a:t>Conceitual, Lógico e </a:t>
            </a:r>
            <a:r>
              <a:rPr lang="pt-BR" sz="3200" dirty="0" smtClean="0"/>
              <a:t>Físico (Barbosa e Freitas, 2018)</a:t>
            </a:r>
          </a:p>
          <a:p>
            <a:r>
              <a:rPr lang="pt-BR" sz="2800" dirty="0" smtClean="0"/>
              <a:t>Conceitual: Modelo mais simplificado e próximo da linguagem do usuário. Composto principalmente por blocos, </a:t>
            </a:r>
            <a:r>
              <a:rPr lang="pt-BR" sz="2800" dirty="0" err="1" smtClean="0"/>
              <a:t>losângulos</a:t>
            </a:r>
            <a:r>
              <a:rPr lang="pt-BR" sz="2800" dirty="0" smtClean="0"/>
              <a:t>, linhas e </a:t>
            </a:r>
            <a:r>
              <a:rPr lang="pt-BR" sz="2800" dirty="0" err="1" smtClean="0"/>
              <a:t>cículos</a:t>
            </a:r>
            <a:r>
              <a:rPr lang="pt-BR" sz="2800" dirty="0" smtClean="0"/>
              <a:t>.</a:t>
            </a:r>
          </a:p>
          <a:p>
            <a:r>
              <a:rPr lang="pt-BR" sz="2800" dirty="0" smtClean="0"/>
              <a:t>Lógico: Representa as entidades e seu atributos, incluindo os tipos de dados e seus relacionamentos.</a:t>
            </a:r>
          </a:p>
          <a:p>
            <a:r>
              <a:rPr lang="pt-BR" sz="2800" dirty="0" smtClean="0"/>
              <a:t>Físico: Codificação do banco de dados utilizada para diversas ações no banco, como o CRUD. Algumas linguagens ou variações são SQL, </a:t>
            </a:r>
            <a:r>
              <a:rPr lang="pt-BR" sz="2800" dirty="0" err="1" smtClean="0"/>
              <a:t>MySql</a:t>
            </a:r>
            <a:r>
              <a:rPr lang="pt-BR" sz="2800" dirty="0" smtClean="0"/>
              <a:t> e </a:t>
            </a:r>
            <a:r>
              <a:rPr lang="pt-BR" sz="2800" dirty="0" err="1" smtClean="0"/>
              <a:t>MariaDB</a:t>
            </a:r>
            <a:r>
              <a:rPr lang="pt-BR" sz="2800" dirty="0" smtClean="0"/>
              <a:t>.</a:t>
            </a:r>
          </a:p>
        </p:txBody>
      </p:sp>
    </p:spTree>
    <p:extLst>
      <p:ext uri="{BB962C8B-B14F-4D97-AF65-F5344CB8AC3E}">
        <p14:creationId xmlns:p14="http://schemas.microsoft.com/office/powerpoint/2010/main" val="235173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a:xfrm>
            <a:off x="677334" y="601287"/>
            <a:ext cx="9106746" cy="624796"/>
          </a:xfrm>
        </p:spPr>
        <p:txBody>
          <a:bodyPr>
            <a:normAutofit fontScale="90000"/>
          </a:bodyPr>
          <a:lstStyle/>
          <a:p>
            <a:r>
              <a:rPr lang="pt-BR" dirty="0" smtClean="0"/>
              <a:t>MODELAGEM </a:t>
            </a:r>
            <a:r>
              <a:rPr lang="pt-BR" dirty="0"/>
              <a:t>DE BANCO DE DADOS</a:t>
            </a:r>
          </a:p>
        </p:txBody>
      </p:sp>
      <p:sp>
        <p:nvSpPr>
          <p:cNvPr id="9" name="Espaço Reservado para Conteúdo 2"/>
          <p:cNvSpPr>
            <a:spLocks noGrp="1"/>
          </p:cNvSpPr>
          <p:nvPr>
            <p:ph idx="1"/>
          </p:nvPr>
        </p:nvSpPr>
        <p:spPr>
          <a:xfrm>
            <a:off x="677334" y="1335917"/>
            <a:ext cx="10158306" cy="4839628"/>
          </a:xfrm>
        </p:spPr>
        <p:txBody>
          <a:bodyPr>
            <a:noAutofit/>
          </a:bodyPr>
          <a:lstStyle/>
          <a:p>
            <a:pPr marL="0" indent="0">
              <a:buNone/>
            </a:pPr>
            <a:r>
              <a:rPr lang="pt-BR" sz="3200" dirty="0" err="1" smtClean="0"/>
              <a:t>MySql</a:t>
            </a:r>
            <a:endParaRPr lang="pt-BR" sz="3200" dirty="0" smtClean="0"/>
          </a:p>
          <a:p>
            <a:r>
              <a:rPr lang="pt-BR" sz="2800" dirty="0" smtClean="0"/>
              <a:t>SGBD (Sistema Gerenciador de Banco de Dados) suja linguagem é uma variação do SQL. Algumas comandos são (MYSQL</a:t>
            </a:r>
            <a:r>
              <a:rPr lang="pt-BR" sz="2800" dirty="0"/>
              <a:t>, 2021</a:t>
            </a:r>
            <a:r>
              <a:rPr lang="pt-BR" sz="2800" dirty="0" smtClean="0"/>
              <a:t>):</a:t>
            </a:r>
          </a:p>
          <a:p>
            <a:pPr lvl="1"/>
            <a:r>
              <a:rPr lang="pt-BR" sz="2400" b="1" dirty="0"/>
              <a:t>CREATE </a:t>
            </a:r>
            <a:r>
              <a:rPr lang="pt-BR" sz="2400" b="1" dirty="0" smtClean="0"/>
              <a:t>DATABASE</a:t>
            </a:r>
          </a:p>
          <a:p>
            <a:pPr lvl="1"/>
            <a:r>
              <a:rPr lang="pt-BR" sz="2400" b="1" dirty="0" smtClean="0"/>
              <a:t>CREATE TABLE</a:t>
            </a:r>
            <a:endParaRPr lang="pt-BR" sz="2400" dirty="0"/>
          </a:p>
          <a:p>
            <a:pPr lvl="1"/>
            <a:r>
              <a:rPr lang="pt-BR" sz="2400" b="1" dirty="0" smtClean="0"/>
              <a:t>CREATE VIEW</a:t>
            </a:r>
          </a:p>
          <a:p>
            <a:pPr lvl="1"/>
            <a:r>
              <a:rPr lang="pt-BR" sz="2400" b="1" dirty="0" smtClean="0"/>
              <a:t>SELECT </a:t>
            </a:r>
            <a:r>
              <a:rPr lang="pt-BR" sz="2400" b="1" dirty="0"/>
              <a:t>* </a:t>
            </a:r>
            <a:r>
              <a:rPr lang="pt-BR" sz="2400" b="1" dirty="0" smtClean="0"/>
              <a:t>FROM</a:t>
            </a:r>
          </a:p>
          <a:p>
            <a:pPr lvl="1"/>
            <a:r>
              <a:rPr lang="pt-BR" sz="2400" b="1" dirty="0" smtClean="0"/>
              <a:t>JOIN</a:t>
            </a:r>
          </a:p>
          <a:p>
            <a:pPr lvl="1"/>
            <a:r>
              <a:rPr lang="pt-BR" sz="2400" b="1" dirty="0" smtClean="0"/>
              <a:t>NOT IN</a:t>
            </a:r>
            <a:endParaRPr lang="pt-BR" sz="2400" dirty="0" smtClean="0"/>
          </a:p>
        </p:txBody>
      </p:sp>
    </p:spTree>
    <p:extLst>
      <p:ext uri="{BB962C8B-B14F-4D97-AF65-F5344CB8AC3E}">
        <p14:creationId xmlns:p14="http://schemas.microsoft.com/office/powerpoint/2010/main" val="72863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a:xfrm>
            <a:off x="677334" y="647007"/>
            <a:ext cx="9106746" cy="624796"/>
          </a:xfrm>
        </p:spPr>
        <p:txBody>
          <a:bodyPr>
            <a:normAutofit fontScale="90000"/>
          </a:bodyPr>
          <a:lstStyle/>
          <a:p>
            <a:r>
              <a:rPr lang="pt-BR" dirty="0" smtClean="0"/>
              <a:t>MODELAGEM </a:t>
            </a:r>
            <a:r>
              <a:rPr lang="pt-BR" dirty="0"/>
              <a:t>DE BANCO DE DADOS</a:t>
            </a:r>
          </a:p>
        </p:txBody>
      </p:sp>
      <p:sp>
        <p:nvSpPr>
          <p:cNvPr id="9" name="Espaço Reservado para Conteúdo 2"/>
          <p:cNvSpPr>
            <a:spLocks noGrp="1"/>
          </p:cNvSpPr>
          <p:nvPr>
            <p:ph idx="1"/>
          </p:nvPr>
        </p:nvSpPr>
        <p:spPr>
          <a:xfrm>
            <a:off x="677334" y="1381637"/>
            <a:ext cx="10158306" cy="4839628"/>
          </a:xfrm>
        </p:spPr>
        <p:txBody>
          <a:bodyPr>
            <a:noAutofit/>
          </a:bodyPr>
          <a:lstStyle/>
          <a:p>
            <a:pPr marL="0" indent="0">
              <a:buNone/>
            </a:pPr>
            <a:r>
              <a:rPr lang="pt-BR" sz="3200" dirty="0" smtClean="0"/>
              <a:t>Normalização de Banco de Dados</a:t>
            </a:r>
          </a:p>
          <a:p>
            <a:r>
              <a:rPr lang="pt-BR" sz="2800" dirty="0"/>
              <a:t>A normalização de banco de dados engloba algumas regras e boas práticas para que o banco de dados cresça de maneira consistente, sem a duplicidade de dados e com </a:t>
            </a:r>
            <a:r>
              <a:rPr lang="pt-BR" sz="2800" dirty="0" smtClean="0"/>
              <a:t>eficiência (Barbosa e Freitas, 2018).</a:t>
            </a:r>
          </a:p>
          <a:p>
            <a:pPr lvl="1"/>
            <a:r>
              <a:rPr lang="pt-BR" sz="2400" b="1" dirty="0"/>
              <a:t>1</a:t>
            </a:r>
            <a:r>
              <a:rPr lang="pt-BR" sz="2400" b="1" dirty="0" smtClean="0"/>
              <a:t>ª </a:t>
            </a:r>
            <a:r>
              <a:rPr lang="pt-BR" sz="2400" b="1" dirty="0"/>
              <a:t>Forma Normal (1FN</a:t>
            </a:r>
            <a:r>
              <a:rPr lang="pt-BR" sz="2400" b="1" dirty="0" smtClean="0"/>
              <a:t>)</a:t>
            </a:r>
          </a:p>
          <a:p>
            <a:pPr lvl="1"/>
            <a:r>
              <a:rPr lang="pt-BR" sz="2400" b="1" dirty="0" smtClean="0"/>
              <a:t>2ª </a:t>
            </a:r>
            <a:r>
              <a:rPr lang="pt-BR" sz="2400" b="1" dirty="0"/>
              <a:t>Forma Normal (1FN)</a:t>
            </a:r>
          </a:p>
          <a:p>
            <a:pPr lvl="1"/>
            <a:r>
              <a:rPr lang="pt-BR" sz="2400" b="1" dirty="0" smtClean="0"/>
              <a:t>3ª </a:t>
            </a:r>
            <a:r>
              <a:rPr lang="pt-BR" sz="2400" b="1" dirty="0"/>
              <a:t>Forma Normal (1FN</a:t>
            </a:r>
            <a:r>
              <a:rPr lang="pt-BR" sz="2400" b="1" dirty="0" smtClean="0"/>
              <a:t>)</a:t>
            </a:r>
            <a:endParaRPr lang="pt-BR" sz="2400" b="1" dirty="0"/>
          </a:p>
        </p:txBody>
      </p:sp>
    </p:spTree>
    <p:extLst>
      <p:ext uri="{BB962C8B-B14F-4D97-AF65-F5344CB8AC3E}">
        <p14:creationId xmlns:p14="http://schemas.microsoft.com/office/powerpoint/2010/main" val="156830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3"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HTML</a:t>
            </a:r>
          </a:p>
          <a:p>
            <a:r>
              <a:rPr lang="pt-BR" sz="2800" dirty="0" smtClean="0"/>
              <a:t>HTML </a:t>
            </a:r>
            <a:r>
              <a:rPr lang="pt-BR" sz="2800" dirty="0"/>
              <a:t>(</a:t>
            </a:r>
            <a:r>
              <a:rPr lang="pt-BR" sz="2800" i="1" dirty="0" err="1"/>
              <a:t>Hyper</a:t>
            </a:r>
            <a:r>
              <a:rPr lang="pt-BR" sz="2800" i="1" dirty="0"/>
              <a:t> </a:t>
            </a:r>
            <a:r>
              <a:rPr lang="pt-BR" sz="2800" i="1" dirty="0" err="1"/>
              <a:t>Text</a:t>
            </a:r>
            <a:r>
              <a:rPr lang="pt-BR" sz="2800" i="1" dirty="0"/>
              <a:t> </a:t>
            </a:r>
            <a:r>
              <a:rPr lang="pt-BR" sz="2800" i="1" dirty="0" err="1"/>
              <a:t>Markup</a:t>
            </a:r>
            <a:r>
              <a:rPr lang="pt-BR" sz="2800" i="1" dirty="0"/>
              <a:t> </a:t>
            </a:r>
            <a:r>
              <a:rPr lang="pt-BR" sz="2800" i="1" dirty="0" err="1"/>
              <a:t>Language</a:t>
            </a:r>
            <a:r>
              <a:rPr lang="pt-BR" sz="2800" dirty="0"/>
              <a:t>)</a:t>
            </a:r>
            <a:r>
              <a:rPr lang="pt-BR" sz="2800" dirty="0" smtClean="0"/>
              <a:t> </a:t>
            </a:r>
            <a:r>
              <a:rPr lang="pt-BR" sz="2800" dirty="0"/>
              <a:t>é uma linguagem de marcação utilizada para definir como o conteúdo de uma página deve ser </a:t>
            </a:r>
            <a:r>
              <a:rPr lang="pt-BR" sz="2800" dirty="0" smtClean="0"/>
              <a:t>exibido pelo navegador (MILETTO </a:t>
            </a:r>
            <a:r>
              <a:rPr lang="pt-BR" sz="2800" i="1" dirty="0" smtClean="0"/>
              <a:t>el</a:t>
            </a:r>
            <a:r>
              <a:rPr lang="pt-BR" sz="2800" i="1" dirty="0"/>
              <a:t>. al</a:t>
            </a:r>
            <a:r>
              <a:rPr lang="pt-BR" sz="2800" i="1" dirty="0" smtClean="0"/>
              <a:t>., </a:t>
            </a:r>
            <a:r>
              <a:rPr lang="pt-BR" sz="2800" dirty="0" smtClean="0"/>
              <a:t>2014).</a:t>
            </a:r>
          </a:p>
          <a:p>
            <a:pPr lvl="0"/>
            <a:r>
              <a:rPr lang="pt-BR" sz="2800" dirty="0" smtClean="0"/>
              <a:t>Algumas </a:t>
            </a:r>
            <a:r>
              <a:rPr lang="pt-BR" sz="2800" dirty="0" err="1" smtClean="0"/>
              <a:t>tags</a:t>
            </a:r>
            <a:r>
              <a:rPr lang="pt-BR" sz="2800" dirty="0" smtClean="0"/>
              <a:t> são: </a:t>
            </a:r>
            <a:r>
              <a:rPr lang="pt-BR" sz="2800" b="1" dirty="0" smtClean="0"/>
              <a:t>&lt;</a:t>
            </a:r>
            <a:r>
              <a:rPr lang="pt-BR" sz="2800" b="1" dirty="0" err="1" smtClean="0"/>
              <a:t>html</a:t>
            </a:r>
            <a:r>
              <a:rPr lang="pt-BR" sz="2800" b="1" dirty="0" smtClean="0"/>
              <a:t>&gt;, &lt;</a:t>
            </a:r>
            <a:r>
              <a:rPr lang="pt-BR" sz="2800" b="1" dirty="0" err="1"/>
              <a:t>head</a:t>
            </a:r>
            <a:r>
              <a:rPr lang="pt-BR" sz="2800" b="1" dirty="0" smtClean="0"/>
              <a:t>&gt;, &lt;</a:t>
            </a:r>
            <a:r>
              <a:rPr lang="pt-BR" sz="2800" b="1" dirty="0" err="1"/>
              <a:t>body</a:t>
            </a:r>
            <a:r>
              <a:rPr lang="pt-BR" sz="2800" b="1" dirty="0" smtClean="0"/>
              <a:t>&gt;</a:t>
            </a:r>
            <a:r>
              <a:rPr lang="pt-BR" sz="2800" dirty="0" smtClean="0"/>
              <a:t>, </a:t>
            </a:r>
            <a:r>
              <a:rPr lang="pt-BR" sz="2800" b="1" dirty="0" smtClean="0"/>
              <a:t>&lt;</a:t>
            </a:r>
            <a:r>
              <a:rPr lang="pt-BR" sz="2800" b="1" dirty="0" err="1"/>
              <a:t>div</a:t>
            </a:r>
            <a:r>
              <a:rPr lang="pt-BR" sz="2800" b="1" dirty="0" smtClean="0"/>
              <a:t>&gt;, &lt;</a:t>
            </a:r>
            <a:r>
              <a:rPr lang="pt-BR" sz="2800" b="1" dirty="0" err="1"/>
              <a:t>section</a:t>
            </a:r>
            <a:r>
              <a:rPr lang="pt-BR" sz="2800" b="1" dirty="0" smtClean="0"/>
              <a:t>&gt;</a:t>
            </a:r>
            <a:r>
              <a:rPr lang="pt-BR" sz="2800" dirty="0" smtClean="0"/>
              <a:t>, </a:t>
            </a:r>
            <a:r>
              <a:rPr lang="pt-BR" sz="2800" b="1" dirty="0" smtClean="0"/>
              <a:t>&lt;</a:t>
            </a:r>
            <a:r>
              <a:rPr lang="pt-BR" sz="2800" b="1" dirty="0" err="1"/>
              <a:t>form</a:t>
            </a:r>
            <a:r>
              <a:rPr lang="pt-BR" sz="2800" b="1" dirty="0" smtClean="0"/>
              <a:t>&gt;</a:t>
            </a:r>
            <a:r>
              <a:rPr lang="pt-BR" sz="2800" dirty="0" smtClean="0"/>
              <a:t>, </a:t>
            </a:r>
            <a:r>
              <a:rPr lang="pt-BR" sz="2800" b="1" dirty="0" smtClean="0"/>
              <a:t>&lt;</a:t>
            </a:r>
            <a:r>
              <a:rPr lang="pt-BR" sz="2800" b="1" dirty="0"/>
              <a:t>input</a:t>
            </a:r>
            <a:r>
              <a:rPr lang="pt-BR" sz="2800" b="1" dirty="0" smtClean="0"/>
              <a:t>&gt;</a:t>
            </a:r>
            <a:r>
              <a:rPr lang="pt-BR" sz="2800" dirty="0" smtClean="0"/>
              <a:t>, </a:t>
            </a:r>
            <a:r>
              <a:rPr lang="pt-BR" sz="2800" b="1" dirty="0" smtClean="0"/>
              <a:t>&lt;</a:t>
            </a:r>
            <a:r>
              <a:rPr lang="pt-BR" sz="2800" b="1" dirty="0" err="1"/>
              <a:t>button</a:t>
            </a:r>
            <a:r>
              <a:rPr lang="pt-BR" sz="2800" b="1" dirty="0" smtClean="0"/>
              <a:t>&gt;</a:t>
            </a:r>
            <a:r>
              <a:rPr lang="pt-BR" sz="2800" dirty="0" smtClean="0"/>
              <a:t>, </a:t>
            </a:r>
            <a:r>
              <a:rPr lang="pt-BR" sz="2800" b="1" dirty="0" smtClean="0"/>
              <a:t>&lt;</a:t>
            </a:r>
            <a:r>
              <a:rPr lang="pt-BR" sz="2800" b="1" dirty="0" err="1"/>
              <a:t>nav</a:t>
            </a:r>
            <a:r>
              <a:rPr lang="pt-BR" sz="2800" b="1" dirty="0" smtClean="0"/>
              <a:t>&gt;</a:t>
            </a:r>
            <a:r>
              <a:rPr lang="pt-BR" sz="2800" dirty="0" smtClean="0"/>
              <a:t>, </a:t>
            </a:r>
            <a:r>
              <a:rPr lang="pt-BR" sz="2800" b="1" dirty="0" smtClean="0"/>
              <a:t>&lt;</a:t>
            </a:r>
            <a:r>
              <a:rPr lang="pt-BR" sz="2800" b="1" dirty="0" err="1"/>
              <a:t>svg</a:t>
            </a:r>
            <a:r>
              <a:rPr lang="pt-BR" sz="2800" b="1" dirty="0" smtClean="0"/>
              <a:t>&gt;</a:t>
            </a:r>
            <a:r>
              <a:rPr lang="pt-BR" sz="2800" dirty="0" smtClean="0"/>
              <a:t> e </a:t>
            </a:r>
            <a:r>
              <a:rPr lang="pt-BR" sz="2800" b="1" dirty="0" smtClean="0"/>
              <a:t>&lt;header&gt;.</a:t>
            </a:r>
            <a:endParaRPr lang="pt-BR" sz="2800" dirty="0"/>
          </a:p>
        </p:txBody>
      </p:sp>
    </p:spTree>
    <p:extLst>
      <p:ext uri="{BB962C8B-B14F-4D97-AF65-F5344CB8AC3E}">
        <p14:creationId xmlns:p14="http://schemas.microsoft.com/office/powerpoint/2010/main" val="337858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76130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CSS</a:t>
            </a:r>
          </a:p>
          <a:p>
            <a:r>
              <a:rPr lang="pt-BR" sz="2800" dirty="0"/>
              <a:t>O</a:t>
            </a:r>
            <a:r>
              <a:rPr lang="pt-BR" sz="2800" dirty="0" smtClean="0"/>
              <a:t> </a:t>
            </a:r>
            <a:r>
              <a:rPr lang="pt-BR" sz="2800" dirty="0"/>
              <a:t>CSS (</a:t>
            </a:r>
            <a:r>
              <a:rPr lang="pt-BR" sz="2800" dirty="0" err="1"/>
              <a:t>Cascading</a:t>
            </a:r>
            <a:r>
              <a:rPr lang="pt-BR" sz="2800" dirty="0"/>
              <a:t> </a:t>
            </a:r>
            <a:r>
              <a:rPr lang="pt-BR" sz="2800" dirty="0" err="1"/>
              <a:t>Style</a:t>
            </a:r>
            <a:r>
              <a:rPr lang="pt-BR" sz="2800" dirty="0"/>
              <a:t> </a:t>
            </a:r>
            <a:r>
              <a:rPr lang="pt-BR" sz="2800" dirty="0" err="1"/>
              <a:t>Sheets</a:t>
            </a:r>
            <a:r>
              <a:rPr lang="pt-BR" sz="2800" dirty="0"/>
              <a:t>) é uma linguagem de design usada para estilizar páginas </a:t>
            </a:r>
            <a:r>
              <a:rPr lang="pt-BR" sz="2800" i="1" dirty="0"/>
              <a:t>web</a:t>
            </a:r>
            <a:r>
              <a:rPr lang="pt-BR" sz="2800" dirty="0"/>
              <a:t> e possui a capacidade alterar elementos </a:t>
            </a:r>
            <a:r>
              <a:rPr lang="pt-BR" sz="2800" dirty="0" smtClean="0"/>
              <a:t>HTML (</a:t>
            </a:r>
            <a:r>
              <a:rPr lang="pt-BR" sz="2800" dirty="0" err="1" smtClean="0"/>
              <a:t>Duckett</a:t>
            </a:r>
            <a:r>
              <a:rPr lang="pt-BR" sz="2800" dirty="0" smtClean="0"/>
              <a:t>, 2016).</a:t>
            </a:r>
          </a:p>
          <a:p>
            <a:pPr lvl="0"/>
            <a:r>
              <a:rPr lang="pt-BR" sz="2800" dirty="0" smtClean="0"/>
              <a:t>Algumas características ou comandos: </a:t>
            </a:r>
            <a:r>
              <a:rPr lang="pt-BR" sz="2800" b="1" dirty="0" smtClean="0"/>
              <a:t>background-color</a:t>
            </a:r>
            <a:r>
              <a:rPr lang="pt-BR" sz="2800" dirty="0"/>
              <a:t>,</a:t>
            </a:r>
            <a:r>
              <a:rPr lang="pt-BR" sz="2800" dirty="0" smtClean="0"/>
              <a:t> </a:t>
            </a:r>
            <a:r>
              <a:rPr lang="pt-BR" sz="2800" b="1" dirty="0" err="1" smtClean="0"/>
              <a:t>height</a:t>
            </a:r>
            <a:r>
              <a:rPr lang="pt-BR" sz="2800" dirty="0"/>
              <a:t>,</a:t>
            </a:r>
            <a:r>
              <a:rPr lang="pt-BR" sz="2800" dirty="0" smtClean="0"/>
              <a:t> </a:t>
            </a:r>
            <a:r>
              <a:rPr lang="pt-BR" sz="2800" b="1" dirty="0" err="1" smtClean="0"/>
              <a:t>width</a:t>
            </a:r>
            <a:r>
              <a:rPr lang="pt-BR" sz="2800" dirty="0"/>
              <a:t>,</a:t>
            </a:r>
            <a:r>
              <a:rPr lang="pt-BR" sz="2800" dirty="0" smtClean="0"/>
              <a:t> </a:t>
            </a:r>
            <a:r>
              <a:rPr lang="pt-BR" sz="2800" b="1" dirty="0" err="1" smtClean="0"/>
              <a:t>max-width</a:t>
            </a:r>
            <a:r>
              <a:rPr lang="pt-BR" sz="2800" dirty="0"/>
              <a:t>,</a:t>
            </a:r>
            <a:r>
              <a:rPr lang="pt-BR" sz="2800" dirty="0" smtClean="0"/>
              <a:t> </a:t>
            </a:r>
            <a:r>
              <a:rPr lang="pt-BR" sz="2800" b="1" dirty="0" smtClean="0"/>
              <a:t>position</a:t>
            </a:r>
            <a:r>
              <a:rPr lang="pt-BR" sz="2800" b="1" dirty="0"/>
              <a:t>,</a:t>
            </a:r>
            <a:r>
              <a:rPr lang="pt-BR" sz="2800" b="1" dirty="0" smtClean="0"/>
              <a:t> </a:t>
            </a:r>
            <a:r>
              <a:rPr lang="pt-BR" sz="2800" b="1" dirty="0" err="1" smtClean="0"/>
              <a:t>margin</a:t>
            </a:r>
            <a:r>
              <a:rPr lang="pt-BR" sz="2800" dirty="0" smtClean="0"/>
              <a:t>, </a:t>
            </a:r>
            <a:r>
              <a:rPr lang="pt-BR" sz="2800" b="1" dirty="0" err="1" smtClean="0"/>
              <a:t>padding</a:t>
            </a:r>
            <a:r>
              <a:rPr lang="pt-BR" sz="2800" dirty="0" smtClean="0"/>
              <a:t>, </a:t>
            </a:r>
            <a:r>
              <a:rPr lang="pt-BR" sz="2800" b="1" dirty="0" err="1"/>
              <a:t>b</a:t>
            </a:r>
            <a:r>
              <a:rPr lang="pt-BR" sz="2800" b="1" dirty="0" err="1" smtClean="0"/>
              <a:t>order</a:t>
            </a:r>
            <a:r>
              <a:rPr lang="pt-BR" sz="2800" b="1" dirty="0" smtClean="0"/>
              <a:t>, top</a:t>
            </a:r>
            <a:r>
              <a:rPr lang="pt-BR" sz="2800" dirty="0"/>
              <a:t>,</a:t>
            </a:r>
            <a:r>
              <a:rPr lang="pt-BR" sz="2800" b="1" dirty="0"/>
              <a:t> </a:t>
            </a:r>
            <a:r>
              <a:rPr lang="pt-BR" sz="2800" b="1" dirty="0" err="1"/>
              <a:t>right</a:t>
            </a:r>
            <a:r>
              <a:rPr lang="pt-BR" sz="2800" dirty="0"/>
              <a:t>,</a:t>
            </a:r>
            <a:r>
              <a:rPr lang="pt-BR" sz="2800" b="1" dirty="0"/>
              <a:t> </a:t>
            </a:r>
            <a:r>
              <a:rPr lang="pt-BR" sz="2800" b="1" dirty="0" err="1" smtClean="0"/>
              <a:t>letf</a:t>
            </a:r>
            <a:r>
              <a:rPr lang="pt-BR" sz="2800" b="1" dirty="0"/>
              <a:t>,</a:t>
            </a:r>
            <a:r>
              <a:rPr lang="pt-BR" sz="2800" dirty="0" smtClean="0"/>
              <a:t> </a:t>
            </a:r>
            <a:r>
              <a:rPr lang="pt-BR" sz="2800" b="1" dirty="0" err="1" smtClean="0"/>
              <a:t>bottom</a:t>
            </a:r>
            <a:r>
              <a:rPr lang="pt-BR" sz="2800" dirty="0" smtClean="0"/>
              <a:t>, </a:t>
            </a:r>
            <a:r>
              <a:rPr lang="pt-BR" sz="2800" b="1" dirty="0"/>
              <a:t>c</a:t>
            </a:r>
            <a:r>
              <a:rPr lang="pt-BR" sz="2800" b="1" dirty="0" smtClean="0"/>
              <a:t>olor</a:t>
            </a:r>
            <a:r>
              <a:rPr lang="pt-BR" sz="2800" dirty="0" smtClean="0"/>
              <a:t> e </a:t>
            </a:r>
            <a:r>
              <a:rPr lang="pt-BR" sz="2800" b="1" dirty="0" smtClean="0"/>
              <a:t>z-index.</a:t>
            </a:r>
          </a:p>
          <a:p>
            <a:r>
              <a:rPr lang="pt-BR" sz="2800" dirty="0"/>
              <a:t>A atribuição dessas características pode ocorrer por meio das classes, dos </a:t>
            </a:r>
            <a:r>
              <a:rPr lang="pt-BR" sz="2800" dirty="0" err="1"/>
              <a:t>IDs</a:t>
            </a:r>
            <a:r>
              <a:rPr lang="pt-BR" sz="2800" dirty="0"/>
              <a:t> ou pelas próprias </a:t>
            </a:r>
            <a:r>
              <a:rPr lang="pt-BR" sz="2800" i="1" dirty="0" err="1"/>
              <a:t>tags</a:t>
            </a:r>
            <a:r>
              <a:rPr lang="pt-BR" sz="2800" dirty="0"/>
              <a:t>. </a:t>
            </a:r>
          </a:p>
          <a:p>
            <a:pPr marL="0" lvl="0" indent="0">
              <a:buNone/>
            </a:pPr>
            <a:endParaRPr lang="pt-BR" sz="2800" dirty="0" smtClean="0"/>
          </a:p>
        </p:txBody>
      </p:sp>
    </p:spTree>
    <p:extLst>
      <p:ext uri="{BB962C8B-B14F-4D97-AF65-F5344CB8AC3E}">
        <p14:creationId xmlns:p14="http://schemas.microsoft.com/office/powerpoint/2010/main" val="354991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997" y="1965273"/>
            <a:ext cx="8596668" cy="1826581"/>
          </a:xfrm>
        </p:spPr>
        <p:txBody>
          <a:bodyPr/>
          <a:lstStyle/>
          <a:p>
            <a:r>
              <a:rPr lang="pt-BR" dirty="0"/>
              <a:t/>
            </a:r>
            <a:br>
              <a:rPr lang="pt-BR" dirty="0"/>
            </a:br>
            <a:endParaRPr lang="pt-BR" dirty="0"/>
          </a:p>
        </p:txBody>
      </p:sp>
      <p:sp>
        <p:nvSpPr>
          <p:cNvPr id="5" name="Espaço Reservado para Texto 4"/>
          <p:cNvSpPr>
            <a:spLocks noGrp="1"/>
          </p:cNvSpPr>
          <p:nvPr>
            <p:ph type="body" idx="1"/>
          </p:nvPr>
        </p:nvSpPr>
        <p:spPr>
          <a:xfrm>
            <a:off x="755997" y="4248614"/>
            <a:ext cx="8596668" cy="836342"/>
          </a:xfrm>
        </p:spPr>
        <p:txBody>
          <a:bodyPr>
            <a:normAutofit/>
          </a:bodyPr>
          <a:lstStyle/>
          <a:p>
            <a:r>
              <a:rPr lang="pt-BR" sz="4000" b="1" dirty="0" smtClean="0"/>
              <a:t>INTRODUÇÃO</a:t>
            </a:r>
            <a:endParaRPr lang="pt-BR" sz="4000" dirty="0"/>
          </a:p>
          <a:p>
            <a:endParaRPr lang="pt-BR" sz="4000" dirty="0"/>
          </a:p>
        </p:txBody>
      </p:sp>
      <p:sp>
        <p:nvSpPr>
          <p:cNvPr id="6" name="Título 3"/>
          <p:cNvSpPr txBox="1">
            <a:spLocks/>
          </p:cNvSpPr>
          <p:nvPr/>
        </p:nvSpPr>
        <p:spPr>
          <a:xfrm>
            <a:off x="3317768" y="3830991"/>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pt-BR" dirty="0"/>
          </a:p>
        </p:txBody>
      </p:sp>
    </p:spTree>
    <p:extLst>
      <p:ext uri="{BB962C8B-B14F-4D97-AF65-F5344CB8AC3E}">
        <p14:creationId xmlns:p14="http://schemas.microsoft.com/office/powerpoint/2010/main" val="2000105103"/>
      </p:ext>
    </p:extLst>
  </p:cSld>
  <p:clrMapOvr>
    <a:masterClrMapping/>
  </p:clrMapOvr>
  <mc:AlternateContent xmlns:mc="http://schemas.openxmlformats.org/markup-compatibility/2006" xmlns:p14="http://schemas.microsoft.com/office/powerpoint/2010/main">
    <mc:Choice Requires="p14">
      <p:transition spd="slow" p14:dur="2000" advTm="6488"/>
    </mc:Choice>
    <mc:Fallback xmlns="">
      <p:transition spd="slow" advTm="648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76130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JAVA SCRIPT</a:t>
            </a:r>
          </a:p>
          <a:p>
            <a:r>
              <a:rPr lang="pt-BR" sz="2800" dirty="0" smtClean="0"/>
              <a:t>Segundo </a:t>
            </a:r>
            <a:r>
              <a:rPr lang="pt-BR" sz="2800" dirty="0" err="1" smtClean="0"/>
              <a:t>Rauschmayer</a:t>
            </a:r>
            <a:r>
              <a:rPr lang="pt-BR" sz="2800" dirty="0" smtClean="0"/>
              <a:t> (2021), por </a:t>
            </a:r>
            <a:r>
              <a:rPr lang="pt-BR" sz="2800" dirty="0"/>
              <a:t>meio desta linguagem é possível realizar cálculos no </a:t>
            </a:r>
            <a:r>
              <a:rPr lang="pt-BR" sz="2800" i="1" dirty="0"/>
              <a:t>site</a:t>
            </a:r>
            <a:r>
              <a:rPr lang="pt-BR" sz="2800" dirty="0"/>
              <a:t>, remover e incluir elemento HTML, alterar as propriedades do CSS e realizar algoritmos </a:t>
            </a:r>
            <a:r>
              <a:rPr lang="pt-BR" sz="2800" dirty="0" smtClean="0"/>
              <a:t>lógicos.</a:t>
            </a:r>
          </a:p>
        </p:txBody>
      </p:sp>
    </p:spTree>
    <p:extLst>
      <p:ext uri="{BB962C8B-B14F-4D97-AF65-F5344CB8AC3E}">
        <p14:creationId xmlns:p14="http://schemas.microsoft.com/office/powerpoint/2010/main" val="102286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76130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PHP</a:t>
            </a:r>
          </a:p>
          <a:p>
            <a:r>
              <a:rPr lang="pt-BR" sz="2800" dirty="0" smtClean="0"/>
              <a:t>PHP </a:t>
            </a:r>
            <a:r>
              <a:rPr lang="pt-BR" sz="2800" dirty="0"/>
              <a:t>(Hypertext </a:t>
            </a:r>
            <a:r>
              <a:rPr lang="pt-BR" sz="2800" dirty="0" err="1"/>
              <a:t>Preprocessor</a:t>
            </a:r>
            <a:r>
              <a:rPr lang="pt-BR" sz="2800" dirty="0"/>
              <a:t>) é uma linguagem de script utilizada </a:t>
            </a:r>
            <a:r>
              <a:rPr lang="pt-BR" sz="2800" dirty="0" smtClean="0"/>
              <a:t>no servidor </a:t>
            </a:r>
            <a:r>
              <a:rPr lang="pt-BR" sz="2800" dirty="0"/>
              <a:t>e que pode gerar informações HTML </a:t>
            </a:r>
            <a:r>
              <a:rPr lang="pt-BR" sz="2800" dirty="0" smtClean="0"/>
              <a:t>dinamicamente (</a:t>
            </a:r>
            <a:r>
              <a:rPr lang="pt-BR" sz="2800" dirty="0" err="1" smtClean="0"/>
              <a:t>Miletto</a:t>
            </a:r>
            <a:r>
              <a:rPr lang="pt-BR" sz="2800" dirty="0" smtClean="0"/>
              <a:t> </a:t>
            </a:r>
            <a:r>
              <a:rPr lang="pt-BR" sz="2800" i="1" dirty="0" smtClean="0"/>
              <a:t>el</a:t>
            </a:r>
            <a:r>
              <a:rPr lang="pt-BR" sz="2800" i="1" dirty="0"/>
              <a:t>. </a:t>
            </a:r>
            <a:r>
              <a:rPr lang="pt-BR" sz="2800" i="1" dirty="0" smtClean="0"/>
              <a:t>al., </a:t>
            </a:r>
            <a:r>
              <a:rPr lang="pt-BR" sz="2800" dirty="0" smtClean="0"/>
              <a:t>2014).</a:t>
            </a:r>
            <a:endParaRPr lang="pt-BR" sz="2800" dirty="0"/>
          </a:p>
          <a:p>
            <a:r>
              <a:rPr lang="pt-BR" sz="2800" dirty="0"/>
              <a:t>A linguagem PHP permite a criação de sistemas confiáveis e complexos (Saraiva &amp; Barreto, 2018</a:t>
            </a:r>
            <a:r>
              <a:rPr lang="pt-BR" sz="2800" dirty="0" smtClean="0"/>
              <a:t>).</a:t>
            </a:r>
          </a:p>
          <a:p>
            <a:r>
              <a:rPr lang="pt-BR" sz="2800" dirty="0" smtClean="0"/>
              <a:t>Alguns comandos: </a:t>
            </a:r>
            <a:r>
              <a:rPr lang="pt-BR" sz="2800" b="1" dirty="0" err="1" smtClean="0"/>
              <a:t>mysqli_connect</a:t>
            </a:r>
            <a:r>
              <a:rPr lang="pt-BR" sz="2800" b="1" dirty="0" smtClean="0"/>
              <a:t>, </a:t>
            </a:r>
            <a:r>
              <a:rPr lang="pt-BR" sz="2800" b="1" dirty="0" err="1" smtClean="0"/>
              <a:t>mysqli_select_db</a:t>
            </a:r>
            <a:r>
              <a:rPr lang="pt-BR" sz="2800" b="1" dirty="0" smtClean="0"/>
              <a:t>, </a:t>
            </a:r>
            <a:r>
              <a:rPr lang="pt-BR" sz="2800" b="1" dirty="0" err="1" smtClean="0"/>
              <a:t>mysqli_query</a:t>
            </a:r>
            <a:r>
              <a:rPr lang="pt-BR" sz="2800" b="1" dirty="0" smtClean="0"/>
              <a:t>, </a:t>
            </a:r>
            <a:r>
              <a:rPr lang="pt-BR" sz="2800" b="1" dirty="0" err="1" smtClean="0"/>
              <a:t>mysqli_fetch_assoc</a:t>
            </a:r>
            <a:r>
              <a:rPr lang="pt-BR" sz="2800" b="1" dirty="0" smtClean="0"/>
              <a:t>, </a:t>
            </a:r>
            <a:r>
              <a:rPr lang="pt-BR" sz="2800" b="1" dirty="0" err="1" smtClean="0"/>
              <a:t>mysqli_close</a:t>
            </a:r>
            <a:r>
              <a:rPr lang="pt-BR" sz="2800" b="1" dirty="0" smtClean="0"/>
              <a:t>, implode, </a:t>
            </a:r>
            <a:r>
              <a:rPr lang="pt-BR" sz="2800" b="1" dirty="0" err="1" smtClean="0"/>
              <a:t>array_push</a:t>
            </a:r>
            <a:r>
              <a:rPr lang="pt-BR" sz="2800" b="1" dirty="0"/>
              <a:t> </a:t>
            </a:r>
            <a:r>
              <a:rPr lang="pt-BR" sz="2800" dirty="0"/>
              <a:t>e</a:t>
            </a:r>
            <a:r>
              <a:rPr lang="pt-BR" sz="2800" b="1" dirty="0" smtClean="0"/>
              <a:t> </a:t>
            </a:r>
            <a:r>
              <a:rPr lang="pt-BR" sz="2800" b="1" dirty="0" err="1" smtClean="0"/>
              <a:t>json_encode</a:t>
            </a:r>
            <a:r>
              <a:rPr lang="pt-BR" sz="2800" b="1" dirty="0" smtClean="0"/>
              <a:t>.</a:t>
            </a:r>
            <a:endParaRPr lang="pt-BR" sz="2800" dirty="0"/>
          </a:p>
          <a:p>
            <a:endParaRPr lang="pt-BR" sz="2800" dirty="0" smtClean="0"/>
          </a:p>
          <a:p>
            <a:endParaRPr lang="pt-BR" sz="2800" dirty="0" smtClean="0"/>
          </a:p>
        </p:txBody>
      </p:sp>
    </p:spTree>
    <p:extLst>
      <p:ext uri="{BB962C8B-B14F-4D97-AF65-F5344CB8AC3E}">
        <p14:creationId xmlns:p14="http://schemas.microsoft.com/office/powerpoint/2010/main" val="388769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76130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95937"/>
            <a:ext cx="10158306" cy="4839628"/>
          </a:xfrm>
        </p:spPr>
        <p:txBody>
          <a:bodyPr>
            <a:noAutofit/>
          </a:bodyPr>
          <a:lstStyle/>
          <a:p>
            <a:pPr marL="0" indent="0">
              <a:buNone/>
            </a:pPr>
            <a:r>
              <a:rPr lang="pt-BR" sz="3200" dirty="0" smtClean="0"/>
              <a:t>Frameworks: </a:t>
            </a:r>
            <a:r>
              <a:rPr lang="pt-BR" sz="3200" dirty="0" err="1" smtClean="0"/>
              <a:t>JQuery</a:t>
            </a:r>
            <a:endParaRPr lang="pt-BR" sz="3200" dirty="0"/>
          </a:p>
          <a:p>
            <a:r>
              <a:rPr lang="pt-BR" sz="2800" dirty="0" smtClean="0"/>
              <a:t>O </a:t>
            </a:r>
            <a:r>
              <a:rPr lang="pt-BR" sz="2800" dirty="0" err="1" smtClean="0"/>
              <a:t>jQuery</a:t>
            </a:r>
            <a:r>
              <a:rPr lang="pt-BR" sz="2800" dirty="0" smtClean="0"/>
              <a:t> traz interatividade </a:t>
            </a:r>
            <a:r>
              <a:rPr lang="pt-BR" sz="2800" dirty="0"/>
              <a:t>e dinamismo às páginas web, proporcionando ao desenvolvedor </a:t>
            </a:r>
            <a:r>
              <a:rPr lang="pt-BR" sz="2800" dirty="0" smtClean="0"/>
              <a:t>uma desenvolvimento progressivo </a:t>
            </a:r>
            <a:r>
              <a:rPr lang="pt-BR" sz="2800" dirty="0"/>
              <a:t>e não </a:t>
            </a:r>
            <a:r>
              <a:rPr lang="pt-BR" sz="2800" dirty="0" smtClean="0"/>
              <a:t>obstrutivo (Silva, 2013).</a:t>
            </a:r>
          </a:p>
          <a:p>
            <a:r>
              <a:rPr lang="pt-BR" sz="2800" dirty="0" smtClean="0"/>
              <a:t>O objeto de uma elemento pode ser representado por $(&lt;elemento&gt;), onde o elemento pode ser a classe (.), o ID (#) ou a própria </a:t>
            </a:r>
            <a:r>
              <a:rPr lang="pt-BR" sz="2800" dirty="0" err="1" smtClean="0"/>
              <a:t>tag</a:t>
            </a:r>
            <a:r>
              <a:rPr lang="pt-BR" sz="2800" dirty="0" smtClean="0"/>
              <a:t> HTML.</a:t>
            </a:r>
          </a:p>
          <a:p>
            <a:pPr lvl="0"/>
            <a:r>
              <a:rPr lang="pt-BR" sz="2800" dirty="0" smtClean="0"/>
              <a:t>Alguns métodos e propriedades do objeto </a:t>
            </a:r>
            <a:r>
              <a:rPr lang="pt-BR" sz="2800" dirty="0"/>
              <a:t>$(&lt;elemento</a:t>
            </a:r>
            <a:r>
              <a:rPr lang="pt-BR" sz="2800" dirty="0" smtClean="0"/>
              <a:t>&gt;) são: </a:t>
            </a:r>
            <a:r>
              <a:rPr lang="pt-BR" sz="2800" b="1" dirty="0" err="1" smtClean="0"/>
              <a:t>css</a:t>
            </a:r>
            <a:r>
              <a:rPr lang="pt-BR" sz="2800" b="1" dirty="0" smtClean="0"/>
              <a:t>, </a:t>
            </a:r>
            <a:r>
              <a:rPr lang="pt-BR" sz="2800" b="1" dirty="0" err="1" smtClean="0"/>
              <a:t>prop</a:t>
            </a:r>
            <a:r>
              <a:rPr lang="pt-BR" sz="2800" b="1" dirty="0" smtClean="0"/>
              <a:t>, </a:t>
            </a:r>
            <a:r>
              <a:rPr lang="pt-BR" sz="2800" b="1" dirty="0" err="1" smtClean="0"/>
              <a:t>val</a:t>
            </a:r>
            <a:r>
              <a:rPr lang="pt-BR" sz="2800" b="1" dirty="0" smtClean="0"/>
              <a:t>, </a:t>
            </a:r>
            <a:r>
              <a:rPr lang="pt-BR" sz="2800" b="1" dirty="0" err="1" smtClean="0"/>
              <a:t>html</a:t>
            </a:r>
            <a:r>
              <a:rPr lang="pt-BR" sz="2800" b="1" dirty="0" smtClean="0"/>
              <a:t>, sibling</a:t>
            </a:r>
            <a:r>
              <a:rPr lang="pt-BR" sz="2800" b="1" dirty="0"/>
              <a:t> </a:t>
            </a:r>
            <a:r>
              <a:rPr lang="pt-BR" sz="2800" dirty="0" smtClean="0"/>
              <a:t>e</a:t>
            </a:r>
            <a:r>
              <a:rPr lang="pt-BR" sz="2800" b="1" dirty="0" smtClean="0"/>
              <a:t> </a:t>
            </a:r>
            <a:r>
              <a:rPr lang="pt-BR" sz="2800" b="1" dirty="0" err="1" smtClean="0"/>
              <a:t>find</a:t>
            </a:r>
            <a:r>
              <a:rPr lang="pt-BR" sz="2800" b="1" dirty="0" smtClean="0"/>
              <a:t>.</a:t>
            </a:r>
            <a:endParaRPr lang="pt-BR" sz="2800" dirty="0" smtClean="0"/>
          </a:p>
        </p:txBody>
      </p:sp>
    </p:spTree>
    <p:extLst>
      <p:ext uri="{BB962C8B-B14F-4D97-AF65-F5344CB8AC3E}">
        <p14:creationId xmlns:p14="http://schemas.microsoft.com/office/powerpoint/2010/main" val="94300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6986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04497"/>
            <a:ext cx="10158306" cy="4839628"/>
          </a:xfrm>
        </p:spPr>
        <p:txBody>
          <a:bodyPr>
            <a:noAutofit/>
          </a:bodyPr>
          <a:lstStyle/>
          <a:p>
            <a:pPr marL="0" indent="0">
              <a:buNone/>
            </a:pPr>
            <a:r>
              <a:rPr lang="pt-BR" sz="3200" dirty="0" smtClean="0"/>
              <a:t>Frameworks: </a:t>
            </a:r>
            <a:r>
              <a:rPr lang="pt-BR" sz="3200" dirty="0" err="1"/>
              <a:t>Bootstrap</a:t>
            </a:r>
            <a:endParaRPr lang="pt-BR" sz="3200" dirty="0"/>
          </a:p>
          <a:p>
            <a:r>
              <a:rPr lang="pt-BR" sz="2800" dirty="0" smtClean="0"/>
              <a:t>“(...) </a:t>
            </a:r>
            <a:r>
              <a:rPr lang="pt-BR" sz="2800" dirty="0"/>
              <a:t>o </a:t>
            </a:r>
            <a:r>
              <a:rPr lang="pt-BR" sz="2800" dirty="0" err="1"/>
              <a:t>bootstrap</a:t>
            </a:r>
            <a:r>
              <a:rPr lang="pt-BR" sz="2800" dirty="0"/>
              <a:t> é utilizado para desenhar telas em </a:t>
            </a:r>
            <a:r>
              <a:rPr lang="pt-BR" sz="2800" dirty="0" err="1"/>
              <a:t>html</a:t>
            </a:r>
            <a:r>
              <a:rPr lang="pt-BR" sz="2800" dirty="0"/>
              <a:t>, que serão acessadas via navegador web ou dispositivo mobile</a:t>
            </a:r>
            <a:r>
              <a:rPr lang="pt-BR" sz="2800" dirty="0" smtClean="0"/>
              <a:t>” (</a:t>
            </a:r>
            <a:r>
              <a:rPr lang="pt-BR" sz="2800" dirty="0" err="1" smtClean="0"/>
              <a:t>Schmitz</a:t>
            </a:r>
            <a:r>
              <a:rPr lang="pt-BR" sz="2800" dirty="0" smtClean="0"/>
              <a:t>, 2014).</a:t>
            </a:r>
          </a:p>
          <a:p>
            <a:r>
              <a:rPr lang="pt-BR" sz="2800" dirty="0" smtClean="0"/>
              <a:t>Importação dos estilos por meio dos atributos e propriedades da </a:t>
            </a:r>
            <a:r>
              <a:rPr lang="pt-BR" sz="2800" dirty="0" err="1" smtClean="0"/>
              <a:t>tag</a:t>
            </a:r>
            <a:r>
              <a:rPr lang="pt-BR" sz="2800" dirty="0"/>
              <a:t> </a:t>
            </a:r>
            <a:r>
              <a:rPr lang="pt-BR" sz="2800" dirty="0" smtClean="0"/>
              <a:t>HTML e por meio de objetos e eventos em </a:t>
            </a:r>
            <a:r>
              <a:rPr lang="pt-BR" sz="2800" dirty="0" err="1" smtClean="0"/>
              <a:t>JQuery</a:t>
            </a:r>
            <a:r>
              <a:rPr lang="pt-BR" sz="2800" dirty="0" smtClean="0"/>
              <a:t>.</a:t>
            </a:r>
          </a:p>
          <a:p>
            <a:pPr lvl="0"/>
            <a:r>
              <a:rPr lang="pt-BR" sz="2800" dirty="0" smtClean="0"/>
              <a:t>Alguns elementos tratados pelo </a:t>
            </a:r>
            <a:r>
              <a:rPr lang="pt-BR" sz="2800" dirty="0" err="1" smtClean="0"/>
              <a:t>Bootstrap</a:t>
            </a:r>
            <a:r>
              <a:rPr lang="pt-BR" sz="2800" dirty="0" smtClean="0"/>
              <a:t> são: </a:t>
            </a:r>
            <a:r>
              <a:rPr lang="pt-BR" sz="2800" b="1" dirty="0" smtClean="0"/>
              <a:t>Alerts</a:t>
            </a:r>
            <a:r>
              <a:rPr lang="pt-BR" sz="2800" dirty="0" smtClean="0"/>
              <a:t>, </a:t>
            </a:r>
            <a:r>
              <a:rPr lang="pt-BR" sz="2800" b="1" dirty="0" err="1" smtClean="0"/>
              <a:t>Badges</a:t>
            </a:r>
            <a:r>
              <a:rPr lang="pt-BR" sz="2800" b="1" dirty="0" smtClean="0"/>
              <a:t>, </a:t>
            </a:r>
            <a:r>
              <a:rPr lang="pt-BR" sz="2800" b="1" dirty="0" err="1" smtClean="0"/>
              <a:t>Buttons</a:t>
            </a:r>
            <a:r>
              <a:rPr lang="pt-BR" sz="2800" b="1" dirty="0" smtClean="0"/>
              <a:t>, </a:t>
            </a:r>
            <a:r>
              <a:rPr lang="pt-BR" sz="2800" b="1" dirty="0" err="1" smtClean="0"/>
              <a:t>Carousel</a:t>
            </a:r>
            <a:r>
              <a:rPr lang="pt-BR" sz="2800" dirty="0" smtClean="0"/>
              <a:t>, </a:t>
            </a:r>
            <a:r>
              <a:rPr lang="pt-BR" sz="2800" b="1" dirty="0" err="1" smtClean="0"/>
              <a:t>Forms</a:t>
            </a:r>
            <a:r>
              <a:rPr lang="pt-BR" sz="2800" dirty="0" smtClean="0"/>
              <a:t>, </a:t>
            </a:r>
            <a:r>
              <a:rPr lang="pt-BR" sz="2800" b="1" dirty="0" smtClean="0"/>
              <a:t>Input </a:t>
            </a:r>
            <a:r>
              <a:rPr lang="pt-BR" sz="2800" b="1" dirty="0" err="1" smtClean="0"/>
              <a:t>groups</a:t>
            </a:r>
            <a:r>
              <a:rPr lang="pt-BR" sz="2800" dirty="0" smtClean="0"/>
              <a:t>, </a:t>
            </a:r>
            <a:r>
              <a:rPr lang="pt-BR" sz="2800" b="1" dirty="0" err="1" smtClean="0"/>
              <a:t>Moldals</a:t>
            </a:r>
            <a:r>
              <a:rPr lang="pt-BR" sz="2800" dirty="0" smtClean="0"/>
              <a:t>, </a:t>
            </a:r>
            <a:r>
              <a:rPr lang="pt-BR" sz="2800" b="1" dirty="0" err="1" smtClean="0"/>
              <a:t>Navbars</a:t>
            </a:r>
            <a:r>
              <a:rPr lang="pt-BR" sz="2800" dirty="0" smtClean="0"/>
              <a:t> e </a:t>
            </a:r>
            <a:r>
              <a:rPr lang="pt-BR" sz="2800" b="1" dirty="0" err="1" smtClean="0"/>
              <a:t>Tootips</a:t>
            </a:r>
            <a:endParaRPr lang="pt-BR" sz="2800" dirty="0" smtClean="0"/>
          </a:p>
          <a:p>
            <a:endParaRPr lang="pt-BR" sz="2800" dirty="0" smtClean="0"/>
          </a:p>
          <a:p>
            <a:endParaRPr lang="pt-BR" sz="2800" dirty="0" smtClean="0"/>
          </a:p>
        </p:txBody>
      </p:sp>
    </p:spTree>
    <p:extLst>
      <p:ext uri="{BB962C8B-B14F-4D97-AF65-F5344CB8AC3E}">
        <p14:creationId xmlns:p14="http://schemas.microsoft.com/office/powerpoint/2010/main" val="294875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6986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04497"/>
            <a:ext cx="10158306" cy="4839628"/>
          </a:xfrm>
        </p:spPr>
        <p:txBody>
          <a:bodyPr>
            <a:noAutofit/>
          </a:bodyPr>
          <a:lstStyle/>
          <a:p>
            <a:pPr marL="0" indent="0">
              <a:buNone/>
            </a:pPr>
            <a:r>
              <a:rPr lang="pt-BR" sz="3200" dirty="0"/>
              <a:t>Frameworks: </a:t>
            </a:r>
            <a:r>
              <a:rPr lang="pt-BR" sz="3200" dirty="0" smtClean="0"/>
              <a:t>“Animate.css”</a:t>
            </a:r>
            <a:endParaRPr lang="pt-BR" sz="2800" dirty="0" smtClean="0"/>
          </a:p>
          <a:p>
            <a:pPr lvl="0"/>
            <a:r>
              <a:rPr lang="pt-BR" sz="2800" dirty="0" smtClean="0"/>
              <a:t>O “Animate.css” é utilizado para a aplicação </a:t>
            </a:r>
            <a:r>
              <a:rPr lang="pt-BR" sz="2800" dirty="0"/>
              <a:t>movimentos em elementos HTML com alto </a:t>
            </a:r>
            <a:r>
              <a:rPr lang="pt-BR" sz="2800" dirty="0" smtClean="0"/>
              <a:t>dinamismo (</a:t>
            </a:r>
            <a:r>
              <a:rPr lang="pt-BR" sz="2800" dirty="0"/>
              <a:t>ANIMATE, 2021</a:t>
            </a:r>
            <a:r>
              <a:rPr lang="pt-BR" sz="2800" dirty="0" smtClean="0"/>
              <a:t>).</a:t>
            </a:r>
          </a:p>
          <a:p>
            <a:pPr lvl="0"/>
            <a:r>
              <a:rPr lang="pt-BR" sz="2800" dirty="0" smtClean="0"/>
              <a:t>Ele é utilizado em um elemento por meio da inclusão de suas classes.</a:t>
            </a:r>
          </a:p>
          <a:p>
            <a:pPr lvl="0"/>
            <a:endParaRPr lang="pt-BR" sz="2800" dirty="0" smtClean="0"/>
          </a:p>
        </p:txBody>
      </p:sp>
    </p:spTree>
    <p:extLst>
      <p:ext uri="{BB962C8B-B14F-4D97-AF65-F5344CB8AC3E}">
        <p14:creationId xmlns:p14="http://schemas.microsoft.com/office/powerpoint/2010/main" val="1101330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6986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04497"/>
            <a:ext cx="10432626" cy="4839628"/>
          </a:xfrm>
        </p:spPr>
        <p:txBody>
          <a:bodyPr>
            <a:noAutofit/>
          </a:bodyPr>
          <a:lstStyle/>
          <a:p>
            <a:pPr marL="0" indent="0">
              <a:buNone/>
            </a:pPr>
            <a:r>
              <a:rPr lang="pt-BR" sz="3200" dirty="0"/>
              <a:t>Frameworks: </a:t>
            </a:r>
            <a:r>
              <a:rPr lang="pt-BR" sz="3200" dirty="0" err="1" smtClean="0"/>
              <a:t>Bootbox</a:t>
            </a:r>
            <a:endParaRPr lang="pt-BR" sz="2800" dirty="0" smtClean="0"/>
          </a:p>
          <a:p>
            <a:pPr lvl="0"/>
            <a:r>
              <a:rPr lang="pt-BR" sz="2800" dirty="0"/>
              <a:t>G</a:t>
            </a:r>
            <a:r>
              <a:rPr lang="pt-BR" sz="2800" dirty="0" smtClean="0"/>
              <a:t>era</a:t>
            </a:r>
            <a:r>
              <a:rPr lang="pt-BR" sz="2800" dirty="0"/>
              <a:t>, de forma mais simples e dinâmica para o programador, modais do </a:t>
            </a:r>
            <a:r>
              <a:rPr lang="pt-BR" sz="2800" dirty="0" err="1" smtClean="0"/>
              <a:t>Bootstrap</a:t>
            </a:r>
            <a:r>
              <a:rPr lang="pt-BR" sz="2800" dirty="0" smtClean="0"/>
              <a:t>.</a:t>
            </a:r>
          </a:p>
          <a:p>
            <a:pPr lvl="0"/>
            <a:r>
              <a:rPr lang="pt-BR" sz="2800" dirty="0"/>
              <a:t>Esses modais podem </a:t>
            </a:r>
            <a:r>
              <a:rPr lang="pt-BR" sz="2800" dirty="0" smtClean="0"/>
              <a:t>ser: alertas, </a:t>
            </a:r>
            <a:r>
              <a:rPr lang="pt-BR" sz="2800" dirty="0"/>
              <a:t>confirmações, </a:t>
            </a:r>
            <a:r>
              <a:rPr lang="pt-BR" sz="2800" i="1" dirty="0" err="1"/>
              <a:t>prompts</a:t>
            </a:r>
            <a:r>
              <a:rPr lang="pt-BR" sz="2800" dirty="0"/>
              <a:t> e diálogos customizados com retorno de dados do </a:t>
            </a:r>
            <a:r>
              <a:rPr lang="pt-BR" sz="2800" dirty="0" smtClean="0"/>
              <a:t>usuário (BOOTBOX</a:t>
            </a:r>
            <a:r>
              <a:rPr lang="pt-BR" sz="2800" dirty="0"/>
              <a:t>, 2021</a:t>
            </a:r>
            <a:r>
              <a:rPr lang="pt-BR" sz="2800" dirty="0" smtClean="0"/>
              <a:t>).</a:t>
            </a:r>
          </a:p>
        </p:txBody>
      </p:sp>
    </p:spTree>
    <p:extLst>
      <p:ext uri="{BB962C8B-B14F-4D97-AF65-F5344CB8AC3E}">
        <p14:creationId xmlns:p14="http://schemas.microsoft.com/office/powerpoint/2010/main" val="3978481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69867"/>
            <a:ext cx="10546926" cy="624796"/>
          </a:xfrm>
        </p:spPr>
        <p:txBody>
          <a:bodyPr>
            <a:normAutofit fontScale="90000"/>
          </a:bodyPr>
          <a:lstStyle/>
          <a:p>
            <a:r>
              <a:rPr lang="pt-BR" dirty="0" smtClean="0"/>
              <a:t>LINGUAGENS </a:t>
            </a:r>
            <a:r>
              <a:rPr lang="pt-BR" dirty="0"/>
              <a:t>E RECURSOS PARA PROGRAMAÇÃO </a:t>
            </a:r>
            <a:r>
              <a:rPr lang="pt-BR" dirty="0" smtClean="0"/>
              <a:t>WEB</a:t>
            </a:r>
            <a:endParaRPr lang="pt-BR" dirty="0"/>
          </a:p>
        </p:txBody>
      </p:sp>
      <p:sp>
        <p:nvSpPr>
          <p:cNvPr id="7" name="Espaço Reservado para Conteúdo 2"/>
          <p:cNvSpPr>
            <a:spLocks noGrp="1"/>
          </p:cNvSpPr>
          <p:nvPr>
            <p:ph idx="1"/>
          </p:nvPr>
        </p:nvSpPr>
        <p:spPr>
          <a:xfrm>
            <a:off x="677334" y="1404497"/>
            <a:ext cx="10432626" cy="4839628"/>
          </a:xfrm>
        </p:spPr>
        <p:txBody>
          <a:bodyPr>
            <a:noAutofit/>
          </a:bodyPr>
          <a:lstStyle/>
          <a:p>
            <a:pPr marL="0" indent="0">
              <a:buNone/>
            </a:pPr>
            <a:r>
              <a:rPr lang="pt-BR" sz="3200" dirty="0"/>
              <a:t>Frameworks: </a:t>
            </a:r>
            <a:r>
              <a:rPr lang="pt-BR" sz="3200" dirty="0" err="1" smtClean="0"/>
              <a:t>AMCharts</a:t>
            </a:r>
            <a:endParaRPr lang="pt-BR" sz="2800" dirty="0" smtClean="0"/>
          </a:p>
          <a:p>
            <a:pPr lvl="0"/>
            <a:r>
              <a:rPr lang="pt-BR" sz="2800" dirty="0"/>
              <a:t>O </a:t>
            </a:r>
            <a:r>
              <a:rPr lang="pt-BR" sz="2800" dirty="0" err="1"/>
              <a:t>AMChats</a:t>
            </a:r>
            <a:r>
              <a:rPr lang="pt-BR" sz="2800" dirty="0"/>
              <a:t> é uma </a:t>
            </a:r>
            <a:r>
              <a:rPr lang="pt-BR" sz="2800" i="1" dirty="0"/>
              <a:t>framework</a:t>
            </a:r>
            <a:r>
              <a:rPr lang="pt-BR" sz="2800" dirty="0"/>
              <a:t> de gráficos em </a:t>
            </a:r>
            <a:r>
              <a:rPr lang="pt-BR" sz="2800" dirty="0" err="1"/>
              <a:t>JavaScript</a:t>
            </a:r>
            <a:r>
              <a:rPr lang="pt-BR" sz="2800" dirty="0"/>
              <a:t> que disponibiliza gratuitamente centenas de modelos de gráficos com vários atributos modificáveis</a:t>
            </a:r>
            <a:r>
              <a:rPr lang="pt-BR" sz="2800" dirty="0" smtClean="0"/>
              <a:t>.</a:t>
            </a:r>
          </a:p>
          <a:p>
            <a:pPr lvl="0"/>
            <a:r>
              <a:rPr lang="pt-BR" sz="2800" dirty="0"/>
              <a:t>O gráficos são em grande maioria animados pelo “Animate.css</a:t>
            </a:r>
            <a:r>
              <a:rPr lang="pt-BR" sz="2800" dirty="0" smtClean="0"/>
              <a:t>”.</a:t>
            </a:r>
          </a:p>
          <a:p>
            <a:pPr lvl="0"/>
            <a:r>
              <a:rPr lang="pt-BR" sz="2800" dirty="0"/>
              <a:t>As classes incluem a definição de propriedades dos eixos, dos rótulos de dados, do tipo de gráfico, das linhas de grade, entre </a:t>
            </a:r>
            <a:r>
              <a:rPr lang="pt-BR" sz="2800" dirty="0" smtClean="0"/>
              <a:t>outros (AMCHARTS, 2021).</a:t>
            </a:r>
          </a:p>
        </p:txBody>
      </p:sp>
    </p:spTree>
    <p:extLst>
      <p:ext uri="{BB962C8B-B14F-4D97-AF65-F5344CB8AC3E}">
        <p14:creationId xmlns:p14="http://schemas.microsoft.com/office/powerpoint/2010/main" val="546407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10546926" cy="624796"/>
          </a:xfrm>
        </p:spPr>
        <p:txBody>
          <a:bodyPr>
            <a:normAutofit fontScale="90000"/>
          </a:bodyPr>
          <a:lstStyle/>
          <a:p>
            <a:r>
              <a:rPr lang="pt-BR" dirty="0"/>
              <a:t>ORGANIZAÇÃO DO </a:t>
            </a:r>
            <a:r>
              <a:rPr lang="pt-BR" dirty="0" smtClean="0"/>
              <a:t>CÓDIGO</a:t>
            </a:r>
            <a:endParaRPr lang="pt-BR" dirty="0"/>
          </a:p>
        </p:txBody>
      </p:sp>
      <p:sp>
        <p:nvSpPr>
          <p:cNvPr id="3" name="Espaço Reservado para Conteúdo 2"/>
          <p:cNvSpPr>
            <a:spLocks noGrp="1"/>
          </p:cNvSpPr>
          <p:nvPr>
            <p:ph idx="1"/>
          </p:nvPr>
        </p:nvSpPr>
        <p:spPr>
          <a:xfrm>
            <a:off x="677334" y="1495937"/>
            <a:ext cx="10158306" cy="4839628"/>
          </a:xfrm>
        </p:spPr>
        <p:txBody>
          <a:bodyPr>
            <a:noAutofit/>
          </a:bodyPr>
          <a:lstStyle/>
          <a:p>
            <a:pPr marL="0" indent="0">
              <a:buNone/>
            </a:pPr>
            <a:endParaRPr lang="pt-BR" sz="3200" dirty="0" smtClean="0"/>
          </a:p>
          <a:p>
            <a:r>
              <a:rPr lang="pt-BR" sz="2800" dirty="0"/>
              <a:t>A organização do código é primordial para alcançar uma maior velocidade no desenvolvimento, na manutenção e na atualização do </a:t>
            </a:r>
            <a:r>
              <a:rPr lang="pt-BR" sz="2800" dirty="0" smtClean="0"/>
              <a:t>software.</a:t>
            </a:r>
          </a:p>
          <a:p>
            <a:r>
              <a:rPr lang="pt-BR" sz="2800" dirty="0" smtClean="0"/>
              <a:t>Para </a:t>
            </a:r>
            <a:r>
              <a:rPr lang="pt-BR" sz="2800" dirty="0"/>
              <a:t>obter um bom estado de organização, deve-se seguir as boas práticas de programação e ter uma boa organização de pastas. Neste trabalho, foi abordada a estrutura de pastas e interações MVVM (</a:t>
            </a:r>
            <a:r>
              <a:rPr lang="pt-BR" sz="2800" dirty="0" err="1"/>
              <a:t>Model</a:t>
            </a:r>
            <a:r>
              <a:rPr lang="pt-BR" sz="2800" dirty="0"/>
              <a:t> </a:t>
            </a:r>
            <a:r>
              <a:rPr lang="pt-BR" sz="2800" dirty="0" err="1"/>
              <a:t>View</a:t>
            </a:r>
            <a:r>
              <a:rPr lang="pt-BR" sz="2800" dirty="0"/>
              <a:t> </a:t>
            </a:r>
            <a:r>
              <a:rPr lang="pt-BR" sz="2800" dirty="0" err="1"/>
              <a:t>ViewModel</a:t>
            </a:r>
            <a:r>
              <a:rPr lang="pt-BR" sz="2800" dirty="0"/>
              <a:t>).</a:t>
            </a:r>
          </a:p>
        </p:txBody>
      </p:sp>
    </p:spTree>
    <p:extLst>
      <p:ext uri="{BB962C8B-B14F-4D97-AF65-F5344CB8AC3E}">
        <p14:creationId xmlns:p14="http://schemas.microsoft.com/office/powerpoint/2010/main" val="1287913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997" y="1965273"/>
            <a:ext cx="8596668" cy="1826581"/>
          </a:xfrm>
        </p:spPr>
        <p:txBody>
          <a:bodyPr/>
          <a:lstStyle/>
          <a:p>
            <a:r>
              <a:rPr lang="pt-BR" dirty="0"/>
              <a:t/>
            </a:r>
            <a:br>
              <a:rPr lang="pt-BR" dirty="0"/>
            </a:br>
            <a:endParaRPr lang="pt-BR" dirty="0"/>
          </a:p>
        </p:txBody>
      </p:sp>
      <p:sp>
        <p:nvSpPr>
          <p:cNvPr id="5" name="Espaço Reservado para Texto 4"/>
          <p:cNvSpPr>
            <a:spLocks noGrp="1"/>
          </p:cNvSpPr>
          <p:nvPr>
            <p:ph type="body" idx="1"/>
          </p:nvPr>
        </p:nvSpPr>
        <p:spPr>
          <a:xfrm>
            <a:off x="755997" y="4248614"/>
            <a:ext cx="8596668" cy="836342"/>
          </a:xfrm>
        </p:spPr>
        <p:txBody>
          <a:bodyPr>
            <a:normAutofit/>
          </a:bodyPr>
          <a:lstStyle/>
          <a:p>
            <a:r>
              <a:rPr lang="pt-BR" sz="4000" b="1" dirty="0" smtClean="0"/>
              <a:t>PESQUISA REALIZADA</a:t>
            </a:r>
            <a:endParaRPr lang="pt-BR" sz="4000" dirty="0" smtClean="0"/>
          </a:p>
        </p:txBody>
      </p:sp>
      <p:sp>
        <p:nvSpPr>
          <p:cNvPr id="6" name="Título 3"/>
          <p:cNvSpPr txBox="1">
            <a:spLocks/>
          </p:cNvSpPr>
          <p:nvPr/>
        </p:nvSpPr>
        <p:spPr>
          <a:xfrm>
            <a:off x="3317768" y="3830991"/>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pt-BR" dirty="0"/>
          </a:p>
        </p:txBody>
      </p:sp>
    </p:spTree>
    <p:extLst>
      <p:ext uri="{BB962C8B-B14F-4D97-AF65-F5344CB8AC3E}">
        <p14:creationId xmlns:p14="http://schemas.microsoft.com/office/powerpoint/2010/main" val="1237058797"/>
      </p:ext>
    </p:extLst>
  </p:cSld>
  <p:clrMapOvr>
    <a:masterClrMapping/>
  </p:clrMapOvr>
  <mc:AlternateContent xmlns:mc="http://schemas.openxmlformats.org/markup-compatibility/2006" xmlns:p14="http://schemas.microsoft.com/office/powerpoint/2010/main">
    <mc:Choice Requires="p14">
      <p:transition spd="slow" p14:dur="2000" advTm="6488"/>
    </mc:Choice>
    <mc:Fallback xmlns="">
      <p:transition spd="slow" advTm="648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10546926" cy="624796"/>
          </a:xfrm>
        </p:spPr>
        <p:txBody>
          <a:bodyPr>
            <a:normAutofit fontScale="90000"/>
          </a:bodyPr>
          <a:lstStyle/>
          <a:p>
            <a:r>
              <a:rPr lang="pt-BR" dirty="0" smtClean="0"/>
              <a:t>LOCAL DE ESTUDO</a:t>
            </a:r>
            <a:endParaRPr lang="pt-BR" dirty="0"/>
          </a:p>
        </p:txBody>
      </p:sp>
      <p:sp>
        <p:nvSpPr>
          <p:cNvPr id="3" name="Espaço Reservado para Conteúdo 2"/>
          <p:cNvSpPr>
            <a:spLocks noGrp="1"/>
          </p:cNvSpPr>
          <p:nvPr>
            <p:ph idx="1"/>
          </p:nvPr>
        </p:nvSpPr>
        <p:spPr>
          <a:xfrm>
            <a:off x="677334" y="1495937"/>
            <a:ext cx="10158306" cy="4839628"/>
          </a:xfrm>
        </p:spPr>
        <p:txBody>
          <a:bodyPr>
            <a:noAutofit/>
          </a:bodyPr>
          <a:lstStyle/>
          <a:p>
            <a:r>
              <a:rPr lang="pt-BR" sz="2800" dirty="0" smtClean="0"/>
              <a:t>O </a:t>
            </a:r>
            <a:r>
              <a:rPr lang="pt-BR" sz="2800" dirty="0"/>
              <a:t>estudo foi levantamento para uma empresa localizada no norte do </a:t>
            </a:r>
            <a:r>
              <a:rPr lang="pt-BR" sz="2800" dirty="0" smtClean="0"/>
              <a:t>Espírito </a:t>
            </a:r>
            <a:r>
              <a:rPr lang="pt-BR" sz="2800" dirty="0"/>
              <a:t>Santo</a:t>
            </a:r>
            <a:r>
              <a:rPr lang="pt-BR" sz="2800" dirty="0" smtClean="0"/>
              <a:t>.</a:t>
            </a:r>
          </a:p>
          <a:p>
            <a:r>
              <a:rPr lang="pt-BR" sz="2800" dirty="0" smtClean="0"/>
              <a:t>Esta </a:t>
            </a:r>
            <a:r>
              <a:rPr lang="pt-BR" sz="2800" dirty="0"/>
              <a:t>empresa possui um sistema de gestão </a:t>
            </a:r>
            <a:r>
              <a:rPr lang="pt-BR" sz="2800" dirty="0" smtClean="0"/>
              <a:t>estruturado e certificações </a:t>
            </a:r>
            <a:r>
              <a:rPr lang="pt-BR" sz="2800" dirty="0"/>
              <a:t>da </a:t>
            </a:r>
            <a:r>
              <a:rPr lang="pt-BR" sz="2800" dirty="0" smtClean="0"/>
              <a:t>ISO e utiliza indicadores </a:t>
            </a:r>
            <a:r>
              <a:rPr lang="pt-BR" sz="2800" dirty="0"/>
              <a:t>e </a:t>
            </a:r>
            <a:r>
              <a:rPr lang="pt-BR" sz="2800" dirty="0" smtClean="0"/>
              <a:t>ações amplamente.</a:t>
            </a:r>
            <a:endParaRPr lang="pt-BR" sz="2800" dirty="0"/>
          </a:p>
          <a:p>
            <a:r>
              <a:rPr lang="pt-BR" sz="2800" dirty="0"/>
              <a:t>Os indicadores </a:t>
            </a:r>
            <a:r>
              <a:rPr lang="pt-BR" sz="2800" dirty="0" smtClean="0"/>
              <a:t>são, em geral, controlador por planilhas, mesmo com um sistema da informação estruturado.</a:t>
            </a:r>
          </a:p>
          <a:p>
            <a:r>
              <a:rPr lang="pt-BR" sz="2800" dirty="0" smtClean="0"/>
              <a:t>Foi feita entrevistas com </a:t>
            </a:r>
            <a:r>
              <a:rPr lang="pt-BR" sz="2800" dirty="0"/>
              <a:t>colaboradores que trabalham diretamente como a atualização e manutenção desses </a:t>
            </a:r>
            <a:r>
              <a:rPr lang="pt-BR" sz="2800" dirty="0" smtClean="0"/>
              <a:t>indicadores.</a:t>
            </a:r>
            <a:endParaRPr lang="pt-BR" sz="2800" dirty="0"/>
          </a:p>
        </p:txBody>
      </p:sp>
    </p:spTree>
    <p:extLst>
      <p:ext uri="{BB962C8B-B14F-4D97-AF65-F5344CB8AC3E}">
        <p14:creationId xmlns:p14="http://schemas.microsoft.com/office/powerpoint/2010/main" val="857381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INTRODUÇÃO</a:t>
            </a:r>
            <a:endParaRPr lang="pt-BR" dirty="0"/>
          </a:p>
        </p:txBody>
      </p:sp>
      <p:sp>
        <p:nvSpPr>
          <p:cNvPr id="3" name="Espaço Reservado para Conteúdo 2"/>
          <p:cNvSpPr>
            <a:spLocks noGrp="1"/>
          </p:cNvSpPr>
          <p:nvPr>
            <p:ph idx="1"/>
          </p:nvPr>
        </p:nvSpPr>
        <p:spPr>
          <a:xfrm>
            <a:off x="677334" y="1427357"/>
            <a:ext cx="10272606" cy="4839628"/>
          </a:xfrm>
        </p:spPr>
        <p:txBody>
          <a:bodyPr>
            <a:normAutofit/>
          </a:bodyPr>
          <a:lstStyle/>
          <a:p>
            <a:r>
              <a:rPr lang="pt-BR" sz="3200" dirty="0" smtClean="0"/>
              <a:t>Dentro </a:t>
            </a:r>
            <a:r>
              <a:rPr lang="pt-BR" sz="3200" dirty="0"/>
              <a:t>de um processo de gestão, traçam-se objetivos e estratégias;</a:t>
            </a:r>
          </a:p>
          <a:p>
            <a:r>
              <a:rPr lang="pt-BR" sz="3200" dirty="0"/>
              <a:t>O direcionamento está nos indicadores;</a:t>
            </a:r>
          </a:p>
          <a:p>
            <a:r>
              <a:rPr lang="pt-BR" sz="3200" dirty="0"/>
              <a:t>Todo indicador deve possuir:</a:t>
            </a:r>
          </a:p>
          <a:p>
            <a:pPr lvl="1"/>
            <a:r>
              <a:rPr lang="pt-BR" sz="2800" dirty="0"/>
              <a:t>Meta</a:t>
            </a:r>
          </a:p>
          <a:p>
            <a:pPr lvl="1"/>
            <a:r>
              <a:rPr lang="pt-BR" sz="2800" dirty="0"/>
              <a:t>Análises de causa e ação corretiva ou preventiva para os que estão fora da meta</a:t>
            </a:r>
            <a:r>
              <a:rPr lang="pt-BR" sz="2800" dirty="0" smtClean="0"/>
              <a:t>.</a:t>
            </a:r>
            <a:endParaRPr lang="pt-BR" sz="2800" dirty="0"/>
          </a:p>
        </p:txBody>
      </p:sp>
    </p:spTree>
    <p:extLst>
      <p:ext uri="{BB962C8B-B14F-4D97-AF65-F5344CB8AC3E}">
        <p14:creationId xmlns:p14="http://schemas.microsoft.com/office/powerpoint/2010/main" val="1408697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10546926" cy="624796"/>
          </a:xfrm>
        </p:spPr>
        <p:txBody>
          <a:bodyPr>
            <a:normAutofit fontScale="90000"/>
          </a:bodyPr>
          <a:lstStyle/>
          <a:p>
            <a:r>
              <a:rPr lang="pt-BR" dirty="0" smtClean="0"/>
              <a:t>DIAGRAMA DE CASO DE USO</a:t>
            </a:r>
            <a:endParaRPr lang="pt-BR" dirty="0"/>
          </a:p>
        </p:txBody>
      </p:sp>
      <p:pic>
        <p:nvPicPr>
          <p:cNvPr id="4" name="Espaço Reservado para Conteúdo 3"/>
          <p:cNvPicPr>
            <a:picLocks noGrp="1"/>
          </p:cNvPicPr>
          <p:nvPr>
            <p:ph idx="1"/>
          </p:nvPr>
        </p:nvPicPr>
        <p:blipFill>
          <a:blip r:embed="rId2"/>
          <a:stretch>
            <a:fillRect/>
          </a:stretch>
        </p:blipFill>
        <p:spPr>
          <a:xfrm>
            <a:off x="2537461" y="1097280"/>
            <a:ext cx="7200900" cy="5554980"/>
          </a:xfrm>
          <a:prstGeom prst="rect">
            <a:avLst/>
          </a:prstGeom>
        </p:spPr>
      </p:pic>
    </p:spTree>
    <p:extLst>
      <p:ext uri="{BB962C8B-B14F-4D97-AF65-F5344CB8AC3E}">
        <p14:creationId xmlns:p14="http://schemas.microsoft.com/office/powerpoint/2010/main" val="171060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BANCO DE DADOS</a:t>
            </a:r>
            <a:endParaRPr lang="pt-BR" dirty="0"/>
          </a:p>
        </p:txBody>
      </p:sp>
      <p:pic>
        <p:nvPicPr>
          <p:cNvPr id="6" name="Espaço Reservado para Conteúdo 5"/>
          <p:cNvPicPr>
            <a:picLocks noGrp="1"/>
          </p:cNvPicPr>
          <p:nvPr>
            <p:ph idx="1"/>
          </p:nvPr>
        </p:nvPicPr>
        <p:blipFill>
          <a:blip r:embed="rId2"/>
          <a:stretch>
            <a:fillRect/>
          </a:stretch>
        </p:blipFill>
        <p:spPr>
          <a:xfrm>
            <a:off x="4625521" y="521970"/>
            <a:ext cx="6633029" cy="6103620"/>
          </a:xfrm>
          <a:prstGeom prst="rect">
            <a:avLst/>
          </a:prstGeom>
        </p:spPr>
      </p:pic>
    </p:spTree>
    <p:extLst>
      <p:ext uri="{BB962C8B-B14F-4D97-AF65-F5344CB8AC3E}">
        <p14:creationId xmlns:p14="http://schemas.microsoft.com/office/powerpoint/2010/main" val="496545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BANCO DE DADOS</a:t>
            </a:r>
            <a:endParaRPr lang="pt-BR" dirty="0"/>
          </a:p>
        </p:txBody>
      </p:sp>
      <p:pic>
        <p:nvPicPr>
          <p:cNvPr id="6" name="Espaço Reservado para Conteúdo 5"/>
          <p:cNvPicPr>
            <a:picLocks noGrp="1"/>
          </p:cNvPicPr>
          <p:nvPr>
            <p:ph idx="1"/>
          </p:nvPr>
        </p:nvPicPr>
        <p:blipFill>
          <a:blip r:embed="rId2">
            <a:duotone>
              <a:schemeClr val="bg2">
                <a:shade val="45000"/>
                <a:satMod val="135000"/>
              </a:schemeClr>
              <a:prstClr val="white"/>
            </a:duotone>
          </a:blip>
          <a:stretch>
            <a:fillRect/>
          </a:stretch>
        </p:blipFill>
        <p:spPr>
          <a:xfrm>
            <a:off x="4625521" y="521970"/>
            <a:ext cx="6633029" cy="6103620"/>
          </a:xfrm>
          <a:prstGeom prst="rect">
            <a:avLst/>
          </a:prstGeom>
        </p:spPr>
      </p:pic>
      <p:pic>
        <p:nvPicPr>
          <p:cNvPr id="7" name="Espaço Reservado para Conteúdo 5"/>
          <p:cNvPicPr>
            <a:picLocks/>
          </p:cNvPicPr>
          <p:nvPr/>
        </p:nvPicPr>
        <p:blipFill rotWithShape="1">
          <a:blip r:embed="rId2"/>
          <a:srcRect t="2684" r="61460" b="42697"/>
          <a:stretch/>
        </p:blipFill>
        <p:spPr>
          <a:xfrm>
            <a:off x="377371" y="1276350"/>
            <a:ext cx="3927929" cy="5276850"/>
          </a:xfrm>
          <a:prstGeom prst="rect">
            <a:avLst/>
          </a:prstGeom>
          <a:ln>
            <a:noFill/>
          </a:ln>
          <a:effectLst>
            <a:softEdge rad="112500"/>
          </a:effectLst>
        </p:spPr>
      </p:pic>
    </p:spTree>
    <p:extLst>
      <p:ext uri="{BB962C8B-B14F-4D97-AF65-F5344CB8AC3E}">
        <p14:creationId xmlns:p14="http://schemas.microsoft.com/office/powerpoint/2010/main" val="1689165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BANCO DE DADOS</a:t>
            </a:r>
            <a:endParaRPr lang="pt-BR" dirty="0"/>
          </a:p>
        </p:txBody>
      </p:sp>
      <p:pic>
        <p:nvPicPr>
          <p:cNvPr id="6" name="Espaço Reservado para Conteúdo 5"/>
          <p:cNvPicPr>
            <a:picLocks noGrp="1"/>
          </p:cNvPicPr>
          <p:nvPr>
            <p:ph idx="1"/>
          </p:nvPr>
        </p:nvPicPr>
        <p:blipFill>
          <a:blip r:embed="rId2">
            <a:duotone>
              <a:schemeClr val="bg2">
                <a:shade val="45000"/>
                <a:satMod val="135000"/>
              </a:schemeClr>
              <a:prstClr val="white"/>
            </a:duotone>
          </a:blip>
          <a:stretch>
            <a:fillRect/>
          </a:stretch>
        </p:blipFill>
        <p:spPr>
          <a:xfrm>
            <a:off x="4625521" y="521970"/>
            <a:ext cx="6633029" cy="6103620"/>
          </a:xfrm>
          <a:prstGeom prst="rect">
            <a:avLst/>
          </a:prstGeom>
        </p:spPr>
      </p:pic>
      <p:pic>
        <p:nvPicPr>
          <p:cNvPr id="5" name="Espaço Reservado para Conteúdo 5"/>
          <p:cNvPicPr>
            <a:picLocks/>
          </p:cNvPicPr>
          <p:nvPr/>
        </p:nvPicPr>
        <p:blipFill rotWithShape="1">
          <a:blip r:embed="rId2"/>
          <a:srcRect l="62664" b="37079"/>
          <a:stretch/>
        </p:blipFill>
        <p:spPr>
          <a:xfrm>
            <a:off x="342900" y="1283970"/>
            <a:ext cx="3771900" cy="5421630"/>
          </a:xfrm>
          <a:prstGeom prst="rect">
            <a:avLst/>
          </a:prstGeom>
          <a:ln>
            <a:noFill/>
          </a:ln>
          <a:effectLst>
            <a:softEdge rad="112500"/>
          </a:effectLst>
        </p:spPr>
      </p:pic>
    </p:spTree>
    <p:extLst>
      <p:ext uri="{BB962C8B-B14F-4D97-AF65-F5344CB8AC3E}">
        <p14:creationId xmlns:p14="http://schemas.microsoft.com/office/powerpoint/2010/main" val="112158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BANCO DE DADOS</a:t>
            </a:r>
            <a:endParaRPr lang="pt-BR" dirty="0"/>
          </a:p>
        </p:txBody>
      </p:sp>
      <p:pic>
        <p:nvPicPr>
          <p:cNvPr id="6" name="Espaço Reservado para Conteúdo 5"/>
          <p:cNvPicPr>
            <a:picLocks noGrp="1"/>
          </p:cNvPicPr>
          <p:nvPr>
            <p:ph idx="1"/>
          </p:nvPr>
        </p:nvPicPr>
        <p:blipFill>
          <a:blip r:embed="rId2">
            <a:duotone>
              <a:schemeClr val="bg2">
                <a:shade val="45000"/>
                <a:satMod val="135000"/>
              </a:schemeClr>
              <a:prstClr val="white"/>
            </a:duotone>
          </a:blip>
          <a:stretch>
            <a:fillRect/>
          </a:stretch>
        </p:blipFill>
        <p:spPr>
          <a:xfrm>
            <a:off x="4625521" y="521970"/>
            <a:ext cx="6633029" cy="6103620"/>
          </a:xfrm>
          <a:prstGeom prst="rect">
            <a:avLst/>
          </a:prstGeom>
        </p:spPr>
      </p:pic>
      <p:pic>
        <p:nvPicPr>
          <p:cNvPr id="5" name="Espaço Reservado para Conteúdo 5"/>
          <p:cNvPicPr>
            <a:picLocks/>
          </p:cNvPicPr>
          <p:nvPr/>
        </p:nvPicPr>
        <p:blipFill rotWithShape="1">
          <a:blip r:embed="rId2"/>
          <a:srcRect l="51509" t="66989" r="14172" b="-64"/>
          <a:stretch/>
        </p:blipFill>
        <p:spPr>
          <a:xfrm>
            <a:off x="228600" y="2007870"/>
            <a:ext cx="4191000" cy="3745230"/>
          </a:xfrm>
          <a:prstGeom prst="rect">
            <a:avLst/>
          </a:prstGeom>
          <a:ln>
            <a:noFill/>
          </a:ln>
          <a:effectLst>
            <a:softEdge rad="112500"/>
          </a:effectLst>
        </p:spPr>
      </p:pic>
    </p:spTree>
    <p:extLst>
      <p:ext uri="{BB962C8B-B14F-4D97-AF65-F5344CB8AC3E}">
        <p14:creationId xmlns:p14="http://schemas.microsoft.com/office/powerpoint/2010/main" val="1351667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BANCO DE DADOS</a:t>
            </a:r>
            <a:endParaRPr lang="pt-BR" dirty="0"/>
          </a:p>
        </p:txBody>
      </p:sp>
      <p:pic>
        <p:nvPicPr>
          <p:cNvPr id="6" name="Espaço Reservado para Conteúdo 5"/>
          <p:cNvPicPr>
            <a:picLocks noGrp="1"/>
          </p:cNvPicPr>
          <p:nvPr>
            <p:ph idx="1"/>
          </p:nvPr>
        </p:nvPicPr>
        <p:blipFill>
          <a:blip r:embed="rId2">
            <a:duotone>
              <a:schemeClr val="bg2">
                <a:shade val="45000"/>
                <a:satMod val="135000"/>
              </a:schemeClr>
              <a:prstClr val="white"/>
            </a:duotone>
          </a:blip>
          <a:stretch>
            <a:fillRect/>
          </a:stretch>
        </p:blipFill>
        <p:spPr>
          <a:xfrm>
            <a:off x="4625521" y="521970"/>
            <a:ext cx="6633029" cy="6103620"/>
          </a:xfrm>
          <a:prstGeom prst="rect">
            <a:avLst/>
          </a:prstGeom>
        </p:spPr>
      </p:pic>
      <p:pic>
        <p:nvPicPr>
          <p:cNvPr id="5" name="Espaço Reservado para Conteúdo 5"/>
          <p:cNvPicPr>
            <a:picLocks/>
          </p:cNvPicPr>
          <p:nvPr/>
        </p:nvPicPr>
        <p:blipFill rotWithShape="1">
          <a:blip r:embed="rId2"/>
          <a:srcRect l="9234" t="70858" r="56447" b="12605"/>
          <a:stretch/>
        </p:blipFill>
        <p:spPr>
          <a:xfrm>
            <a:off x="228600" y="2944177"/>
            <a:ext cx="4191000" cy="1872615"/>
          </a:xfrm>
          <a:prstGeom prst="rect">
            <a:avLst/>
          </a:prstGeom>
          <a:ln>
            <a:noFill/>
          </a:ln>
          <a:effectLst>
            <a:softEdge rad="112500"/>
          </a:effectLst>
        </p:spPr>
      </p:pic>
    </p:spTree>
    <p:extLst>
      <p:ext uri="{BB962C8B-B14F-4D97-AF65-F5344CB8AC3E}">
        <p14:creationId xmlns:p14="http://schemas.microsoft.com/office/powerpoint/2010/main" val="882065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DIAGRAMA DE CLASSES</a:t>
            </a:r>
            <a:endParaRPr lang="pt-B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1467" y="703382"/>
            <a:ext cx="4735861" cy="59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300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DIAGRAMA DE CLASSES</a:t>
            </a:r>
            <a:endParaRPr lang="pt-BR" dirty="0"/>
          </a:p>
        </p:txBody>
      </p:sp>
      <p:pic>
        <p:nvPicPr>
          <p:cNvPr id="1026" name="Picture 2"/>
          <p:cNvPicPr>
            <a:picLocks noGrp="1" noChangeAspect="1" noChangeArrowheads="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1467" y="703382"/>
            <a:ext cx="5053233" cy="59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831" b="57751"/>
          <a:stretch/>
        </p:blipFill>
        <p:spPr bwMode="auto">
          <a:xfrm>
            <a:off x="1257300" y="1154914"/>
            <a:ext cx="3238499" cy="519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36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8907"/>
            <a:ext cx="10546926" cy="624796"/>
          </a:xfrm>
        </p:spPr>
        <p:txBody>
          <a:bodyPr>
            <a:normAutofit fontScale="90000"/>
          </a:bodyPr>
          <a:lstStyle/>
          <a:p>
            <a:r>
              <a:rPr lang="pt-BR" dirty="0" smtClean="0"/>
              <a:t>DIAGRAMA DE CLASSES</a:t>
            </a:r>
            <a:endParaRPr lang="pt-BR" dirty="0"/>
          </a:p>
        </p:txBody>
      </p:sp>
      <p:pic>
        <p:nvPicPr>
          <p:cNvPr id="1026" name="Picture 2"/>
          <p:cNvPicPr>
            <a:picLocks noGrp="1" noChangeAspect="1" noChangeArrowheads="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1467" y="703382"/>
            <a:ext cx="5053233" cy="59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141" t="-1180" r="21383" b="45614"/>
          <a:stretch/>
        </p:blipFill>
        <p:spPr bwMode="auto">
          <a:xfrm>
            <a:off x="1276350" y="1032448"/>
            <a:ext cx="2979282" cy="584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455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DIAGRAMA DE CLASSES</a:t>
            </a:r>
            <a:endParaRPr lang="pt-BR" dirty="0"/>
          </a:p>
        </p:txBody>
      </p:sp>
      <p:pic>
        <p:nvPicPr>
          <p:cNvPr id="1026" name="Picture 2"/>
          <p:cNvPicPr>
            <a:picLocks noGrp="1" noChangeAspect="1" noChangeArrowheads="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1467" y="703382"/>
            <a:ext cx="5053233" cy="59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8944" t="58567" r="-1420" b="2118"/>
          <a:stretch/>
        </p:blipFill>
        <p:spPr bwMode="auto">
          <a:xfrm>
            <a:off x="1257300" y="1314450"/>
            <a:ext cx="3752850" cy="5208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743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7334" y="647007"/>
            <a:ext cx="8596668" cy="624796"/>
          </a:xfrm>
        </p:spPr>
        <p:txBody>
          <a:bodyPr>
            <a:normAutofit fontScale="90000"/>
          </a:bodyPr>
          <a:lstStyle/>
          <a:p>
            <a:r>
              <a:rPr lang="pt-BR" dirty="0" smtClean="0"/>
              <a:t>INTRODUÇÃO</a:t>
            </a:r>
            <a:endParaRPr lang="pt-BR" dirty="0"/>
          </a:p>
        </p:txBody>
      </p:sp>
      <p:sp>
        <p:nvSpPr>
          <p:cNvPr id="7" name="Espaço Reservado para Conteúdo 2"/>
          <p:cNvSpPr>
            <a:spLocks noGrp="1"/>
          </p:cNvSpPr>
          <p:nvPr>
            <p:ph idx="1"/>
          </p:nvPr>
        </p:nvSpPr>
        <p:spPr>
          <a:xfrm>
            <a:off x="677334" y="1381637"/>
            <a:ext cx="10318326" cy="4839628"/>
          </a:xfrm>
        </p:spPr>
        <p:txBody>
          <a:bodyPr>
            <a:normAutofit/>
          </a:bodyPr>
          <a:lstStyle/>
          <a:p>
            <a:r>
              <a:rPr lang="pt-BR" sz="3200" dirty="0" smtClean="0"/>
              <a:t>Numa </a:t>
            </a:r>
            <a:r>
              <a:rPr lang="pt-BR" sz="3200" dirty="0"/>
              <a:t>parcela grande das empresas, fica à mercê, das áreas guardarem evidência e valores desses indicadores:</a:t>
            </a:r>
          </a:p>
          <a:p>
            <a:pPr lvl="1"/>
            <a:r>
              <a:rPr lang="pt-BR" sz="2800" dirty="0"/>
              <a:t>Muitas vezes, salvos em planilhas </a:t>
            </a:r>
            <a:r>
              <a:rPr lang="pt-BR" sz="2800" dirty="0" err="1"/>
              <a:t>despadronizadas</a:t>
            </a:r>
            <a:r>
              <a:rPr lang="pt-BR" sz="2800" dirty="0"/>
              <a:t>;</a:t>
            </a:r>
          </a:p>
          <a:p>
            <a:pPr lvl="1"/>
            <a:r>
              <a:rPr lang="pt-BR" sz="2800" dirty="0"/>
              <a:t>Arquivos dispersas em pastas de rede;</a:t>
            </a:r>
          </a:p>
          <a:p>
            <a:pPr lvl="1"/>
            <a:r>
              <a:rPr lang="pt-BR" sz="2800" dirty="0"/>
              <a:t>Dificuldade de acesso;</a:t>
            </a:r>
          </a:p>
          <a:p>
            <a:pPr lvl="1"/>
            <a:r>
              <a:rPr lang="pt-BR" sz="2800" dirty="0"/>
              <a:t>Segurança dos dados comprometida;</a:t>
            </a:r>
          </a:p>
          <a:p>
            <a:pPr lvl="1"/>
            <a:r>
              <a:rPr lang="pt-BR" sz="2800" dirty="0"/>
              <a:t>Descumprimento de exigência de órgãos certificadores.</a:t>
            </a:r>
          </a:p>
          <a:p>
            <a:endParaRPr lang="pt-BR" dirty="0"/>
          </a:p>
        </p:txBody>
      </p:sp>
    </p:spTree>
    <p:extLst>
      <p:ext uri="{BB962C8B-B14F-4D97-AF65-F5344CB8AC3E}">
        <p14:creationId xmlns:p14="http://schemas.microsoft.com/office/powerpoint/2010/main" val="605745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DIAGRAMA DE CLASSES</a:t>
            </a:r>
            <a:endParaRPr lang="pt-BR" dirty="0"/>
          </a:p>
        </p:txBody>
      </p:sp>
      <p:pic>
        <p:nvPicPr>
          <p:cNvPr id="1026" name="Picture 2"/>
          <p:cNvPicPr>
            <a:picLocks noGrp="1" noChangeAspect="1" noChangeArrowheads="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1467" y="703382"/>
            <a:ext cx="5053233" cy="59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9" t="73952" r="71446" b="5199"/>
          <a:stretch/>
        </p:blipFill>
        <p:spPr bwMode="auto">
          <a:xfrm>
            <a:off x="857250" y="2076450"/>
            <a:ext cx="353357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009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47007"/>
            <a:ext cx="10546926" cy="624796"/>
          </a:xfrm>
        </p:spPr>
        <p:txBody>
          <a:bodyPr>
            <a:normAutofit fontScale="90000"/>
          </a:bodyPr>
          <a:lstStyle/>
          <a:p>
            <a:r>
              <a:rPr lang="pt-BR" dirty="0" smtClean="0"/>
              <a:t>PROTOTIPAGEM</a:t>
            </a:r>
            <a:endParaRPr lang="pt-BR" dirty="0"/>
          </a:p>
        </p:txBody>
      </p:sp>
      <p:pic>
        <p:nvPicPr>
          <p:cNvPr id="6" name="Imagem 5"/>
          <p:cNvPicPr/>
          <p:nvPr/>
        </p:nvPicPr>
        <p:blipFill>
          <a:blip r:embed="rId2"/>
          <a:stretch>
            <a:fillRect/>
          </a:stretch>
        </p:blipFill>
        <p:spPr>
          <a:xfrm>
            <a:off x="855978" y="1583873"/>
            <a:ext cx="3120707" cy="4665663"/>
          </a:xfrm>
          <a:prstGeom prst="rect">
            <a:avLst/>
          </a:prstGeom>
        </p:spPr>
      </p:pic>
      <p:pic>
        <p:nvPicPr>
          <p:cNvPr id="7" name="Imagem 6"/>
          <p:cNvPicPr/>
          <p:nvPr/>
        </p:nvPicPr>
        <p:blipFill>
          <a:blip r:embed="rId3"/>
          <a:stretch>
            <a:fillRect/>
          </a:stretch>
        </p:blipFill>
        <p:spPr>
          <a:xfrm>
            <a:off x="4641673" y="1996848"/>
            <a:ext cx="2880072" cy="3781620"/>
          </a:xfrm>
          <a:prstGeom prst="rect">
            <a:avLst/>
          </a:prstGeom>
        </p:spPr>
      </p:pic>
      <p:pic>
        <p:nvPicPr>
          <p:cNvPr id="8" name="Imagem 7"/>
          <p:cNvPicPr/>
          <p:nvPr/>
        </p:nvPicPr>
        <p:blipFill>
          <a:blip r:embed="rId4"/>
          <a:stretch>
            <a:fillRect/>
          </a:stretch>
        </p:blipFill>
        <p:spPr>
          <a:xfrm>
            <a:off x="7866630" y="1087544"/>
            <a:ext cx="2993263" cy="2283949"/>
          </a:xfrm>
          <a:prstGeom prst="rect">
            <a:avLst/>
          </a:prstGeom>
        </p:spPr>
      </p:pic>
      <p:pic>
        <p:nvPicPr>
          <p:cNvPr id="9" name="Imagem 8"/>
          <p:cNvPicPr/>
          <p:nvPr/>
        </p:nvPicPr>
        <p:blipFill>
          <a:blip r:embed="rId5"/>
          <a:stretch>
            <a:fillRect/>
          </a:stretch>
        </p:blipFill>
        <p:spPr>
          <a:xfrm>
            <a:off x="8086724" y="3753417"/>
            <a:ext cx="2553077" cy="2496119"/>
          </a:xfrm>
          <a:prstGeom prst="rect">
            <a:avLst/>
          </a:prstGeom>
        </p:spPr>
      </p:pic>
    </p:spTree>
    <p:extLst>
      <p:ext uri="{BB962C8B-B14F-4D97-AF65-F5344CB8AC3E}">
        <p14:creationId xmlns:p14="http://schemas.microsoft.com/office/powerpoint/2010/main" val="91104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Back-</a:t>
            </a:r>
            <a:r>
              <a:rPr lang="pt-BR" dirty="0" err="1" smtClean="0"/>
              <a:t>end</a:t>
            </a:r>
            <a:endParaRPr lang="pt-BR" dirty="0"/>
          </a:p>
        </p:txBody>
      </p:sp>
      <p:sp>
        <p:nvSpPr>
          <p:cNvPr id="3" name="Espaço Reservado para Conteúdo 2"/>
          <p:cNvSpPr>
            <a:spLocks noGrp="1"/>
          </p:cNvSpPr>
          <p:nvPr>
            <p:ph idx="1"/>
          </p:nvPr>
        </p:nvSpPr>
        <p:spPr>
          <a:xfrm>
            <a:off x="677334" y="1427357"/>
            <a:ext cx="10028766" cy="4839628"/>
          </a:xfrm>
        </p:spPr>
        <p:txBody>
          <a:bodyPr>
            <a:normAutofit/>
          </a:bodyPr>
          <a:lstStyle/>
          <a:p>
            <a:endParaRPr lang="pt-BR" dirty="0"/>
          </a:p>
          <a:p>
            <a:r>
              <a:rPr lang="pt-BR" dirty="0" smtClean="0"/>
              <a:t>Na estrutura de conexão com o banco de dados no </a:t>
            </a:r>
            <a:r>
              <a:rPr lang="pt-BR" i="1" dirty="0" err="1" smtClean="0"/>
              <a:t>back-end</a:t>
            </a:r>
            <a:r>
              <a:rPr lang="pt-BR" dirty="0" smtClean="0"/>
              <a:t>, foi utilizado o PHP.</a:t>
            </a:r>
          </a:p>
          <a:p>
            <a:r>
              <a:rPr lang="pt-BR" dirty="0" smtClean="0"/>
              <a:t>Para estrutura de conexão com o banco, foi criada uma classe similar ao </a:t>
            </a:r>
            <a:r>
              <a:rPr lang="pt-BR" dirty="0" err="1" smtClean="0"/>
              <a:t>DotNet</a:t>
            </a:r>
            <a:r>
              <a:rPr lang="pt-BR" dirty="0" smtClean="0"/>
              <a:t>:</a:t>
            </a:r>
          </a:p>
          <a:p>
            <a:pPr lvl="1"/>
            <a:r>
              <a:rPr lang="pt-BR" sz="2400" dirty="0" smtClean="0"/>
              <a:t>Reader: consulta várias </a:t>
            </a:r>
            <a:r>
              <a:rPr lang="pt-BR" sz="2400" dirty="0"/>
              <a:t>linhas de dados com diferentes </a:t>
            </a:r>
            <a:r>
              <a:rPr lang="pt-BR" sz="2400" dirty="0" smtClean="0"/>
              <a:t>campos.</a:t>
            </a:r>
          </a:p>
          <a:p>
            <a:pPr lvl="1"/>
            <a:r>
              <a:rPr lang="pt-BR" sz="2400" dirty="0" err="1" smtClean="0"/>
              <a:t>Scalar</a:t>
            </a:r>
            <a:r>
              <a:rPr lang="pt-BR" sz="2400" dirty="0" smtClean="0"/>
              <a:t>: consulta limitada a </a:t>
            </a:r>
            <a:r>
              <a:rPr lang="pt-BR" sz="2400" dirty="0"/>
              <a:t>um </a:t>
            </a:r>
            <a:r>
              <a:rPr lang="pt-BR" sz="2400" dirty="0" smtClean="0"/>
              <a:t>dado.</a:t>
            </a:r>
          </a:p>
          <a:p>
            <a:pPr lvl="1"/>
            <a:r>
              <a:rPr lang="pt-BR" sz="2400" dirty="0" err="1" smtClean="0"/>
              <a:t>NonQuery</a:t>
            </a:r>
            <a:r>
              <a:rPr lang="pt-BR" sz="2400" dirty="0" smtClean="0"/>
              <a:t>: comando retorna a última chave primária modificada ou criada.</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25382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Front-</a:t>
            </a:r>
            <a:r>
              <a:rPr lang="pt-BR" dirty="0" err="1" smtClean="0"/>
              <a:t>end</a:t>
            </a:r>
            <a:endParaRPr lang="pt-BR" dirty="0"/>
          </a:p>
        </p:txBody>
      </p:sp>
      <p:sp>
        <p:nvSpPr>
          <p:cNvPr id="3" name="Espaço Reservado para Conteúdo 2"/>
          <p:cNvSpPr>
            <a:spLocks noGrp="1"/>
          </p:cNvSpPr>
          <p:nvPr>
            <p:ph idx="1"/>
          </p:nvPr>
        </p:nvSpPr>
        <p:spPr>
          <a:xfrm>
            <a:off x="677334" y="1427357"/>
            <a:ext cx="10143066" cy="4839628"/>
          </a:xfrm>
        </p:spPr>
        <p:txBody>
          <a:bodyPr>
            <a:normAutofit/>
          </a:bodyPr>
          <a:lstStyle/>
          <a:p>
            <a:endParaRPr lang="pt-BR" dirty="0"/>
          </a:p>
          <a:p>
            <a:r>
              <a:rPr lang="pt-BR" dirty="0"/>
              <a:t>Para o desenvolvimento lógico do </a:t>
            </a:r>
            <a:r>
              <a:rPr lang="pt-BR" i="1" dirty="0"/>
              <a:t>front-</a:t>
            </a:r>
            <a:r>
              <a:rPr lang="pt-BR" i="1" dirty="0" err="1"/>
              <a:t>end</a:t>
            </a:r>
            <a:r>
              <a:rPr lang="pt-BR" dirty="0"/>
              <a:t>, utilizou-se </a:t>
            </a:r>
            <a:r>
              <a:rPr lang="pt-BR" dirty="0" err="1"/>
              <a:t>majoritamente</a:t>
            </a:r>
            <a:r>
              <a:rPr lang="pt-BR" dirty="0"/>
              <a:t> o </a:t>
            </a:r>
            <a:r>
              <a:rPr lang="pt-BR" dirty="0" err="1" smtClean="0"/>
              <a:t>JQuery</a:t>
            </a:r>
            <a:r>
              <a:rPr lang="pt-BR" dirty="0" smtClean="0"/>
              <a:t>.</a:t>
            </a:r>
          </a:p>
          <a:p>
            <a:r>
              <a:rPr lang="pt-BR" dirty="0" smtClean="0"/>
              <a:t>Camadas </a:t>
            </a:r>
            <a:r>
              <a:rPr lang="pt-BR" dirty="0"/>
              <a:t>organizadas conforme o método </a:t>
            </a:r>
            <a:r>
              <a:rPr lang="pt-BR" dirty="0" smtClean="0"/>
              <a:t>MVVM, a fim de executar tarefas assíncronas no site para ganhar performance.</a:t>
            </a:r>
          </a:p>
          <a:p>
            <a:r>
              <a:rPr lang="pt-BR" dirty="0" smtClean="0"/>
              <a:t>Mais agilidade </a:t>
            </a:r>
            <a:r>
              <a:rPr lang="pt-BR" dirty="0"/>
              <a:t>para o desenvolvimento, atualização e </a:t>
            </a:r>
            <a:r>
              <a:rPr lang="pt-BR" dirty="0" smtClean="0"/>
              <a:t>manutenção do </a:t>
            </a:r>
            <a:r>
              <a:rPr lang="pt-BR" dirty="0"/>
              <a:t>sistema</a:t>
            </a:r>
            <a:r>
              <a:rPr lang="pt-BR" dirty="0" smtClean="0"/>
              <a:t>.</a:t>
            </a:r>
          </a:p>
          <a:p>
            <a:r>
              <a:rPr lang="pt-BR" dirty="0"/>
              <a:t>As </a:t>
            </a:r>
            <a:r>
              <a:rPr lang="pt-BR" i="1" dirty="0"/>
              <a:t>frameworks</a:t>
            </a:r>
            <a:r>
              <a:rPr lang="pt-BR" dirty="0"/>
              <a:t> </a:t>
            </a:r>
            <a:r>
              <a:rPr lang="pt-BR" dirty="0" err="1"/>
              <a:t>Bootstrap</a:t>
            </a:r>
            <a:r>
              <a:rPr lang="pt-BR" dirty="0"/>
              <a:t>, </a:t>
            </a:r>
            <a:r>
              <a:rPr lang="pt-BR" dirty="0" err="1"/>
              <a:t>Bootbox</a:t>
            </a:r>
            <a:r>
              <a:rPr lang="pt-BR" dirty="0"/>
              <a:t>, </a:t>
            </a:r>
            <a:r>
              <a:rPr lang="pt-BR" dirty="0" err="1"/>
              <a:t>AmChats</a:t>
            </a:r>
            <a:r>
              <a:rPr lang="pt-BR" dirty="0"/>
              <a:t> e “Animate.css” foram utilizadas </a:t>
            </a:r>
            <a:r>
              <a:rPr lang="pt-BR" dirty="0" smtClean="0"/>
              <a:t>amplamente no código.</a:t>
            </a:r>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144680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5" name="Espaço Reservado para Conteúdo 4"/>
          <p:cNvPicPr>
            <a:picLocks noGrp="1"/>
          </p:cNvPicPr>
          <p:nvPr>
            <p:ph idx="1"/>
          </p:nvPr>
        </p:nvPicPr>
        <p:blipFill>
          <a:blip r:embed="rId2"/>
          <a:stretch>
            <a:fillRect/>
          </a:stretch>
        </p:blipFill>
        <p:spPr>
          <a:xfrm>
            <a:off x="2175829" y="1219200"/>
            <a:ext cx="7920671" cy="5238750"/>
          </a:xfrm>
          <a:prstGeom prst="rect">
            <a:avLst/>
          </a:prstGeom>
        </p:spPr>
      </p:pic>
    </p:spTree>
    <p:extLst>
      <p:ext uri="{BB962C8B-B14F-4D97-AF65-F5344CB8AC3E}">
        <p14:creationId xmlns:p14="http://schemas.microsoft.com/office/powerpoint/2010/main" val="4224290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8" name="Espaço Reservado para Conteúdo 7"/>
          <p:cNvPicPr>
            <a:picLocks noGrp="1"/>
          </p:cNvPicPr>
          <p:nvPr>
            <p:ph idx="1"/>
          </p:nvPr>
        </p:nvPicPr>
        <p:blipFill>
          <a:blip r:embed="rId2"/>
          <a:stretch>
            <a:fillRect/>
          </a:stretch>
        </p:blipFill>
        <p:spPr>
          <a:xfrm>
            <a:off x="1548460" y="1295401"/>
            <a:ext cx="9176689" cy="5086350"/>
          </a:xfrm>
          <a:prstGeom prst="rect">
            <a:avLst/>
          </a:prstGeom>
        </p:spPr>
      </p:pic>
    </p:spTree>
    <p:extLst>
      <p:ext uri="{BB962C8B-B14F-4D97-AF65-F5344CB8AC3E}">
        <p14:creationId xmlns:p14="http://schemas.microsoft.com/office/powerpoint/2010/main" val="2777976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7" name="Espaço Reservado para Conteúdo 6"/>
          <p:cNvPicPr>
            <a:picLocks noGrp="1"/>
          </p:cNvPicPr>
          <p:nvPr>
            <p:ph idx="1"/>
          </p:nvPr>
        </p:nvPicPr>
        <p:blipFill>
          <a:blip r:embed="rId2"/>
          <a:stretch>
            <a:fillRect/>
          </a:stretch>
        </p:blipFill>
        <p:spPr>
          <a:xfrm>
            <a:off x="2781885" y="933450"/>
            <a:ext cx="6724065" cy="5638800"/>
          </a:xfrm>
          <a:prstGeom prst="rect">
            <a:avLst/>
          </a:prstGeom>
        </p:spPr>
      </p:pic>
    </p:spTree>
    <p:extLst>
      <p:ext uri="{BB962C8B-B14F-4D97-AF65-F5344CB8AC3E}">
        <p14:creationId xmlns:p14="http://schemas.microsoft.com/office/powerpoint/2010/main" val="27779769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6" name="Espaço Reservado para Conteúdo 5"/>
          <p:cNvPicPr>
            <a:picLocks noGrp="1"/>
          </p:cNvPicPr>
          <p:nvPr>
            <p:ph idx="1"/>
          </p:nvPr>
        </p:nvPicPr>
        <p:blipFill>
          <a:blip r:embed="rId2"/>
          <a:stretch>
            <a:fillRect/>
          </a:stretch>
        </p:blipFill>
        <p:spPr>
          <a:xfrm>
            <a:off x="2046846" y="1257300"/>
            <a:ext cx="8202054" cy="5241925"/>
          </a:xfrm>
          <a:prstGeom prst="rect">
            <a:avLst/>
          </a:prstGeom>
        </p:spPr>
      </p:pic>
    </p:spTree>
    <p:extLst>
      <p:ext uri="{BB962C8B-B14F-4D97-AF65-F5344CB8AC3E}">
        <p14:creationId xmlns:p14="http://schemas.microsoft.com/office/powerpoint/2010/main" val="2777976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6" name="Espaço Reservado para Conteúdo 5"/>
          <p:cNvPicPr>
            <a:picLocks noGrp="1"/>
          </p:cNvPicPr>
          <p:nvPr>
            <p:ph idx="1"/>
          </p:nvPr>
        </p:nvPicPr>
        <p:blipFill>
          <a:blip r:embed="rId2"/>
          <a:stretch>
            <a:fillRect/>
          </a:stretch>
        </p:blipFill>
        <p:spPr>
          <a:xfrm>
            <a:off x="2373658" y="952500"/>
            <a:ext cx="7513292" cy="5600700"/>
          </a:xfrm>
          <a:prstGeom prst="rect">
            <a:avLst/>
          </a:prstGeom>
        </p:spPr>
      </p:pic>
    </p:spTree>
    <p:extLst>
      <p:ext uri="{BB962C8B-B14F-4D97-AF65-F5344CB8AC3E}">
        <p14:creationId xmlns:p14="http://schemas.microsoft.com/office/powerpoint/2010/main" val="2777976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Layout</a:t>
            </a:r>
            <a:endParaRPr lang="pt-BR" dirty="0"/>
          </a:p>
        </p:txBody>
      </p:sp>
      <p:pic>
        <p:nvPicPr>
          <p:cNvPr id="7" name="Espaço Reservado para Conteúdo 6"/>
          <p:cNvPicPr>
            <a:picLocks noGrp="1"/>
          </p:cNvPicPr>
          <p:nvPr>
            <p:ph idx="1"/>
          </p:nvPr>
        </p:nvPicPr>
        <p:blipFill rotWithShape="1">
          <a:blip r:embed="rId2"/>
          <a:srcRect b="20510"/>
          <a:stretch/>
        </p:blipFill>
        <p:spPr bwMode="auto">
          <a:xfrm>
            <a:off x="1625745" y="1447800"/>
            <a:ext cx="9042255" cy="4879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2919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OBJETIVO GERAL</a:t>
            </a:r>
            <a:endParaRPr lang="pt-BR" dirty="0"/>
          </a:p>
        </p:txBody>
      </p:sp>
      <p:sp>
        <p:nvSpPr>
          <p:cNvPr id="3" name="Espaço Reservado para Conteúdo 2"/>
          <p:cNvSpPr>
            <a:spLocks noGrp="1"/>
          </p:cNvSpPr>
          <p:nvPr>
            <p:ph idx="1"/>
          </p:nvPr>
        </p:nvSpPr>
        <p:spPr>
          <a:xfrm>
            <a:off x="677334" y="1427357"/>
            <a:ext cx="10318326" cy="4839628"/>
          </a:xfrm>
        </p:spPr>
        <p:txBody>
          <a:bodyPr>
            <a:normAutofit/>
          </a:bodyPr>
          <a:lstStyle/>
          <a:p>
            <a:endParaRPr lang="pt-BR" sz="3200" dirty="0" smtClean="0"/>
          </a:p>
          <a:p>
            <a:r>
              <a:rPr lang="pt-BR" sz="3200" dirty="0" smtClean="0"/>
              <a:t>Desenvolver </a:t>
            </a:r>
            <a:r>
              <a:rPr lang="pt-BR" sz="3200" dirty="0"/>
              <a:t>um software para gerenciar – de forma centralizada e acessível – indicadores, análises de causas e ações, desdobradas de objetivos de organizações</a:t>
            </a:r>
            <a:r>
              <a:rPr lang="pt-BR" sz="3200" dirty="0" smtClean="0"/>
              <a:t>.</a:t>
            </a:r>
            <a:endParaRPr lang="pt-BR" sz="3200" dirty="0"/>
          </a:p>
        </p:txBody>
      </p:sp>
    </p:spTree>
    <p:extLst>
      <p:ext uri="{BB962C8B-B14F-4D97-AF65-F5344CB8AC3E}">
        <p14:creationId xmlns:p14="http://schemas.microsoft.com/office/powerpoint/2010/main" val="429648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997" y="1965273"/>
            <a:ext cx="8596668" cy="1826581"/>
          </a:xfrm>
        </p:spPr>
        <p:txBody>
          <a:bodyPr/>
          <a:lstStyle/>
          <a:p>
            <a:r>
              <a:rPr lang="pt-BR" dirty="0"/>
              <a:t/>
            </a:r>
            <a:br>
              <a:rPr lang="pt-BR" dirty="0"/>
            </a:br>
            <a:endParaRPr lang="pt-BR" dirty="0"/>
          </a:p>
        </p:txBody>
      </p:sp>
      <p:sp>
        <p:nvSpPr>
          <p:cNvPr id="5" name="Espaço Reservado para Texto 4"/>
          <p:cNvSpPr>
            <a:spLocks noGrp="1"/>
          </p:cNvSpPr>
          <p:nvPr>
            <p:ph type="body" idx="1"/>
          </p:nvPr>
        </p:nvSpPr>
        <p:spPr>
          <a:xfrm>
            <a:off x="755997" y="4248614"/>
            <a:ext cx="8596668" cy="836342"/>
          </a:xfrm>
        </p:spPr>
        <p:txBody>
          <a:bodyPr>
            <a:normAutofit/>
          </a:bodyPr>
          <a:lstStyle/>
          <a:p>
            <a:r>
              <a:rPr lang="pt-BR" sz="4000" b="1" dirty="0" smtClean="0"/>
              <a:t>CONSIDERAÇÕES FINAIS</a:t>
            </a:r>
            <a:endParaRPr lang="pt-BR" sz="4000" dirty="0"/>
          </a:p>
        </p:txBody>
      </p:sp>
      <p:sp>
        <p:nvSpPr>
          <p:cNvPr id="6" name="Título 3"/>
          <p:cNvSpPr txBox="1">
            <a:spLocks/>
          </p:cNvSpPr>
          <p:nvPr/>
        </p:nvSpPr>
        <p:spPr>
          <a:xfrm>
            <a:off x="3317768" y="3830991"/>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pt-BR" dirty="0"/>
          </a:p>
        </p:txBody>
      </p:sp>
    </p:spTree>
    <p:extLst>
      <p:ext uri="{BB962C8B-B14F-4D97-AF65-F5344CB8AC3E}">
        <p14:creationId xmlns:p14="http://schemas.microsoft.com/office/powerpoint/2010/main" val="1727019958"/>
      </p:ext>
    </p:extLst>
  </p:cSld>
  <p:clrMapOvr>
    <a:masterClrMapping/>
  </p:clrMapOvr>
  <mc:AlternateContent xmlns:mc="http://schemas.openxmlformats.org/markup-compatibility/2006" xmlns:p14="http://schemas.microsoft.com/office/powerpoint/2010/main">
    <mc:Choice Requires="p14">
      <p:transition spd="slow" p14:dur="2000" advTm="6488"/>
    </mc:Choice>
    <mc:Fallback xmlns="">
      <p:transition spd="slow" advTm="6488"/>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CONCLUSÕES</a:t>
            </a:r>
            <a:endParaRPr lang="pt-BR" dirty="0"/>
          </a:p>
        </p:txBody>
      </p:sp>
      <p:sp>
        <p:nvSpPr>
          <p:cNvPr id="3" name="Espaço Reservado para Conteúdo 2"/>
          <p:cNvSpPr>
            <a:spLocks noGrp="1"/>
          </p:cNvSpPr>
          <p:nvPr>
            <p:ph idx="1"/>
          </p:nvPr>
        </p:nvSpPr>
        <p:spPr>
          <a:xfrm>
            <a:off x="677334" y="1427357"/>
            <a:ext cx="8596668" cy="4839628"/>
          </a:xfrm>
        </p:spPr>
        <p:txBody>
          <a:bodyPr>
            <a:normAutofit/>
          </a:bodyPr>
          <a:lstStyle/>
          <a:p>
            <a:endParaRPr lang="pt-BR" dirty="0"/>
          </a:p>
          <a:p>
            <a:r>
              <a:rPr lang="pt-BR" dirty="0" smtClean="0"/>
              <a:t>O trabalho culminou em um sistema para controle de indicadores, análises de causas e ações que atendeu aos requisitos levantados.</a:t>
            </a:r>
          </a:p>
          <a:p>
            <a:r>
              <a:rPr lang="pt-BR" dirty="0" smtClean="0"/>
              <a:t>Boa usabilidade proporcionada por meio das frameworks utilizadas.</a:t>
            </a:r>
          </a:p>
          <a:p>
            <a:r>
              <a:rPr lang="pt-BR" dirty="0" smtClean="0"/>
              <a:t>Agilidade no desenvolvimento e boa manutenabilidade </a:t>
            </a:r>
            <a:r>
              <a:rPr lang="pt-BR" dirty="0" smtClean="0"/>
              <a:t>proveniente da </a:t>
            </a:r>
            <a:r>
              <a:rPr lang="pt-BR" dirty="0" smtClean="0"/>
              <a:t>organização do código.</a:t>
            </a:r>
          </a:p>
          <a:p>
            <a:r>
              <a:rPr lang="pt-BR" dirty="0" smtClean="0"/>
              <a:t>Objetivos gerais e específicos alcançados.</a:t>
            </a:r>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4081852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997" y="1965273"/>
            <a:ext cx="8596668" cy="1826581"/>
          </a:xfrm>
        </p:spPr>
        <p:txBody>
          <a:bodyPr/>
          <a:lstStyle/>
          <a:p>
            <a:r>
              <a:rPr lang="pt-BR" dirty="0"/>
              <a:t/>
            </a:r>
            <a:br>
              <a:rPr lang="pt-BR" dirty="0"/>
            </a:br>
            <a:endParaRPr lang="pt-BR" dirty="0"/>
          </a:p>
        </p:txBody>
      </p:sp>
      <p:sp>
        <p:nvSpPr>
          <p:cNvPr id="5" name="Espaço Reservado para Texto 4"/>
          <p:cNvSpPr>
            <a:spLocks noGrp="1"/>
          </p:cNvSpPr>
          <p:nvPr>
            <p:ph type="body" idx="1"/>
          </p:nvPr>
        </p:nvSpPr>
        <p:spPr>
          <a:xfrm>
            <a:off x="755997" y="4248614"/>
            <a:ext cx="8596668" cy="836342"/>
          </a:xfrm>
        </p:spPr>
        <p:txBody>
          <a:bodyPr>
            <a:normAutofit/>
          </a:bodyPr>
          <a:lstStyle/>
          <a:p>
            <a:r>
              <a:rPr lang="pt-BR" sz="4000" b="1" dirty="0" smtClean="0"/>
              <a:t>REFERÊNCIAS</a:t>
            </a:r>
            <a:endParaRPr lang="pt-BR" sz="4000" dirty="0" smtClean="0"/>
          </a:p>
          <a:p>
            <a:endParaRPr lang="pt-BR" sz="4000" dirty="0"/>
          </a:p>
        </p:txBody>
      </p:sp>
      <p:sp>
        <p:nvSpPr>
          <p:cNvPr id="6" name="Título 3"/>
          <p:cNvSpPr txBox="1">
            <a:spLocks/>
          </p:cNvSpPr>
          <p:nvPr/>
        </p:nvSpPr>
        <p:spPr>
          <a:xfrm>
            <a:off x="3317768" y="3830991"/>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pt-BR" dirty="0"/>
          </a:p>
        </p:txBody>
      </p:sp>
    </p:spTree>
    <p:extLst>
      <p:ext uri="{BB962C8B-B14F-4D97-AF65-F5344CB8AC3E}">
        <p14:creationId xmlns:p14="http://schemas.microsoft.com/office/powerpoint/2010/main" val="647441785"/>
      </p:ext>
    </p:extLst>
  </p:cSld>
  <p:clrMapOvr>
    <a:masterClrMapping/>
  </p:clrMapOvr>
  <mc:AlternateContent xmlns:mc="http://schemas.openxmlformats.org/markup-compatibility/2006" xmlns:p14="http://schemas.microsoft.com/office/powerpoint/2010/main">
    <mc:Choice Requires="p14">
      <p:transition spd="slow" p14:dur="2000" advTm="6488"/>
    </mc:Choice>
    <mc:Fallback xmlns="">
      <p:transition spd="slow" advTm="648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REFERÊNCIAS</a:t>
            </a:r>
            <a:endParaRPr lang="pt-BR" dirty="0"/>
          </a:p>
        </p:txBody>
      </p:sp>
      <p:sp>
        <p:nvSpPr>
          <p:cNvPr id="3" name="Espaço Reservado para Conteúdo 2"/>
          <p:cNvSpPr>
            <a:spLocks noGrp="1"/>
          </p:cNvSpPr>
          <p:nvPr>
            <p:ph idx="1"/>
          </p:nvPr>
        </p:nvSpPr>
        <p:spPr>
          <a:xfrm>
            <a:off x="677334" y="1427357"/>
            <a:ext cx="10371666" cy="4839628"/>
          </a:xfrm>
        </p:spPr>
        <p:txBody>
          <a:bodyPr>
            <a:normAutofit fontScale="85000" lnSpcReduction="10000"/>
          </a:bodyPr>
          <a:lstStyle/>
          <a:p>
            <a:r>
              <a:rPr lang="pt-BR" dirty="0"/>
              <a:t>AMCHARTS. </a:t>
            </a:r>
            <a:r>
              <a:rPr lang="pt-BR" b="1" dirty="0"/>
              <a:t>Documentação do site </a:t>
            </a:r>
            <a:r>
              <a:rPr lang="pt-BR" b="1" dirty="0" err="1"/>
              <a:t>AMCharts</a:t>
            </a:r>
            <a:r>
              <a:rPr lang="pt-BR" b="1" dirty="0"/>
              <a:t>. </a:t>
            </a:r>
            <a:r>
              <a:rPr lang="pt-BR" dirty="0"/>
              <a:t>[2021]. Disponível em: &lt;https://www.amcharts.com/&gt;. Acesso em: 17/08/2021.</a:t>
            </a:r>
          </a:p>
          <a:p>
            <a:r>
              <a:rPr lang="pt-BR" dirty="0"/>
              <a:t>ANIMATE.CSS. </a:t>
            </a:r>
            <a:r>
              <a:rPr lang="pt-BR" b="1" dirty="0"/>
              <a:t>Documentação do site “Animate.css”. </a:t>
            </a:r>
            <a:r>
              <a:rPr lang="pt-BR" dirty="0"/>
              <a:t>[2021]. Disponível em: &lt;https://animate.style/&gt;. Acesso em: 18/08/2021.</a:t>
            </a:r>
          </a:p>
          <a:p>
            <a:r>
              <a:rPr lang="pt-BR" dirty="0"/>
              <a:t>BARBOSA, Fabrício Felipe </a:t>
            </a:r>
            <a:r>
              <a:rPr lang="pt-BR" dirty="0" err="1"/>
              <a:t>Meleto</a:t>
            </a:r>
            <a:r>
              <a:rPr lang="pt-BR" dirty="0"/>
              <a:t>, FREITAS, Pedro Henrique Chagas. </a:t>
            </a:r>
            <a:r>
              <a:rPr lang="pt-BR" b="1" dirty="0"/>
              <a:t>Modelagem e desenvolvimento de banco de dados.</a:t>
            </a:r>
            <a:r>
              <a:rPr lang="pt-BR" dirty="0"/>
              <a:t> Porto Alegre, </a:t>
            </a:r>
            <a:r>
              <a:rPr lang="pt-BR" dirty="0" err="1"/>
              <a:t>Sagah</a:t>
            </a:r>
            <a:r>
              <a:rPr lang="pt-BR" dirty="0"/>
              <a:t> Educação S.A, 2018. 188p.</a:t>
            </a:r>
          </a:p>
          <a:p>
            <a:r>
              <a:rPr lang="pt-BR" dirty="0"/>
              <a:t>BOOTBOX. </a:t>
            </a:r>
            <a:r>
              <a:rPr lang="pt-BR" b="1" dirty="0"/>
              <a:t>Documentação do site </a:t>
            </a:r>
            <a:r>
              <a:rPr lang="pt-BR" b="1" dirty="0" err="1"/>
              <a:t>BootboxJS</a:t>
            </a:r>
            <a:r>
              <a:rPr lang="pt-BR" b="1" dirty="0"/>
              <a:t>.</a:t>
            </a:r>
            <a:r>
              <a:rPr lang="pt-BR" dirty="0"/>
              <a:t> [2021]. Disponível em: &lt; http://bootboxjs.com//&gt;. Acesso em: 15/08/2021.</a:t>
            </a:r>
          </a:p>
          <a:p>
            <a:r>
              <a:rPr lang="pt-BR" dirty="0"/>
              <a:t>BOOTSTRAP. </a:t>
            </a:r>
            <a:r>
              <a:rPr lang="pt-BR" b="1" dirty="0"/>
              <a:t>Documentação do site </a:t>
            </a:r>
            <a:r>
              <a:rPr lang="pt-BR" b="1" dirty="0" err="1"/>
              <a:t>Bootstrap</a:t>
            </a:r>
            <a:r>
              <a:rPr lang="pt-BR" b="1" dirty="0"/>
              <a:t>.</a:t>
            </a:r>
            <a:r>
              <a:rPr lang="pt-BR" dirty="0"/>
              <a:t> [2021]. Disponível em: &lt;https://getbootstrap.com/&gt;. Acesso em: 15/08/2021.</a:t>
            </a:r>
          </a:p>
          <a:p>
            <a:r>
              <a:rPr lang="pt-BR" dirty="0"/>
              <a:t>BOOCH, </a:t>
            </a:r>
            <a:r>
              <a:rPr lang="pt-BR" dirty="0" err="1"/>
              <a:t>Grady</a:t>
            </a:r>
            <a:r>
              <a:rPr lang="pt-BR" dirty="0"/>
              <a:t> </a:t>
            </a:r>
            <a:r>
              <a:rPr lang="pt-BR" dirty="0" err="1"/>
              <a:t>Grady</a:t>
            </a:r>
            <a:r>
              <a:rPr lang="pt-BR" dirty="0"/>
              <a:t>. </a:t>
            </a:r>
            <a:r>
              <a:rPr lang="pt-BR" b="1" dirty="0"/>
              <a:t>UML – Guia do Usuário</a:t>
            </a:r>
            <a:r>
              <a:rPr lang="pt-BR" dirty="0"/>
              <a:t>. LTC, 2006. 2 ed. ISBN-10: 9788535217841</a:t>
            </a:r>
            <a:r>
              <a:rPr lang="pt-BR" dirty="0" smtClean="0"/>
              <a:t>.</a:t>
            </a:r>
          </a:p>
          <a:p>
            <a:r>
              <a:rPr lang="pt-BR" dirty="0"/>
              <a:t>DUCKETT, Jon. </a:t>
            </a:r>
            <a:r>
              <a:rPr lang="pt-BR" b="1" dirty="0"/>
              <a:t>HTML e CSS: projete e construa websites.</a:t>
            </a:r>
            <a:r>
              <a:rPr lang="pt-BR" dirty="0"/>
              <a:t> Alta Books, 2016. ISBN-10: </a:t>
            </a:r>
            <a:r>
              <a:rPr lang="pt-BR" dirty="0" smtClean="0"/>
              <a:t>8576089394</a:t>
            </a:r>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0556548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REFERÊNCIAS</a:t>
            </a:r>
            <a:endParaRPr lang="pt-BR" dirty="0"/>
          </a:p>
        </p:txBody>
      </p:sp>
      <p:sp>
        <p:nvSpPr>
          <p:cNvPr id="3" name="Espaço Reservado para Conteúdo 2"/>
          <p:cNvSpPr>
            <a:spLocks noGrp="1"/>
          </p:cNvSpPr>
          <p:nvPr>
            <p:ph idx="1"/>
          </p:nvPr>
        </p:nvSpPr>
        <p:spPr>
          <a:xfrm>
            <a:off x="677334" y="1427357"/>
            <a:ext cx="10257366" cy="4839628"/>
          </a:xfrm>
        </p:spPr>
        <p:txBody>
          <a:bodyPr>
            <a:normAutofit fontScale="85000" lnSpcReduction="10000"/>
          </a:bodyPr>
          <a:lstStyle/>
          <a:p>
            <a:r>
              <a:rPr lang="pt-BR" dirty="0" smtClean="0"/>
              <a:t>FRANCISCHINI</a:t>
            </a:r>
            <a:r>
              <a:rPr lang="pt-BR" dirty="0"/>
              <a:t>, Paulino G; FRANCISCHINI, Andressa S. N. </a:t>
            </a:r>
            <a:r>
              <a:rPr lang="pt-BR" b="1" dirty="0"/>
              <a:t>Indicadores de desempenho dos objetivos à ação – métodos para elaborar </a:t>
            </a:r>
            <a:r>
              <a:rPr lang="pt-BR" b="1" dirty="0" err="1"/>
              <a:t>KPIs</a:t>
            </a:r>
            <a:r>
              <a:rPr lang="pt-BR" b="1" dirty="0"/>
              <a:t> e obter resultados.</a:t>
            </a:r>
            <a:r>
              <a:rPr lang="pt-BR" dirty="0"/>
              <a:t> Rio de Janeiro: Alta Books, 2017. 448 p. Disponível em: &lt;https://www.google.com.br/books/edition/Indicadores_de_Desempenho/O_dwDwAAQBAJ?hl=pt-BR&amp;gbpv=1&amp;dq=indicadores+organizacionais&amp;printsec=frontcover&gt;.</a:t>
            </a:r>
          </a:p>
          <a:p>
            <a:r>
              <a:rPr lang="pt-BR" dirty="0"/>
              <a:t>GIL, </a:t>
            </a:r>
            <a:r>
              <a:rPr lang="pt-BR" dirty="0" err="1"/>
              <a:t>Antonio</a:t>
            </a:r>
            <a:r>
              <a:rPr lang="pt-BR" dirty="0"/>
              <a:t> Carlos. </a:t>
            </a:r>
            <a:r>
              <a:rPr lang="pt-BR" b="1" dirty="0"/>
              <a:t>Como elaborar projetos de pesquisa</a:t>
            </a:r>
            <a:r>
              <a:rPr lang="pt-BR" dirty="0"/>
              <a:t>. 4ª ed. São Paulo: Atlas, 2002.</a:t>
            </a:r>
          </a:p>
          <a:p>
            <a:r>
              <a:rPr lang="pt-BR" dirty="0"/>
              <a:t>GUEDES, </a:t>
            </a:r>
            <a:r>
              <a:rPr lang="pt-BR" dirty="0" err="1"/>
              <a:t>Gilleanes</a:t>
            </a:r>
            <a:r>
              <a:rPr lang="pt-BR" dirty="0"/>
              <a:t> T. A. </a:t>
            </a:r>
            <a:r>
              <a:rPr lang="pt-BR" b="1" dirty="0"/>
              <a:t>UML 2: Uma abordagem prática.</a:t>
            </a:r>
            <a:r>
              <a:rPr lang="pt-BR" dirty="0"/>
              <a:t> São Paulo: </a:t>
            </a:r>
            <a:r>
              <a:rPr lang="pt-BR" dirty="0" err="1"/>
              <a:t>Novatec</a:t>
            </a:r>
            <a:r>
              <a:rPr lang="pt-BR" dirty="0"/>
              <a:t> Editora, ed.2 (2011).</a:t>
            </a:r>
          </a:p>
          <a:p>
            <a:r>
              <a:rPr lang="pt-BR" dirty="0"/>
              <a:t>KNAPP, </a:t>
            </a:r>
            <a:r>
              <a:rPr lang="pt-BR" dirty="0" err="1"/>
              <a:t>Micheal</a:t>
            </a:r>
            <a:r>
              <a:rPr lang="pt-BR" dirty="0"/>
              <a:t>. </a:t>
            </a:r>
            <a:r>
              <a:rPr lang="pt-BR" b="1" dirty="0"/>
              <a:t>HTML &amp; CSS: </a:t>
            </a:r>
            <a:r>
              <a:rPr lang="pt-BR" b="1" dirty="0" err="1"/>
              <a:t>Learn</a:t>
            </a:r>
            <a:r>
              <a:rPr lang="pt-BR" b="1" dirty="0"/>
              <a:t> The Fundamentals In 7 </a:t>
            </a:r>
            <a:r>
              <a:rPr lang="pt-BR" b="1" dirty="0" err="1"/>
              <a:t>days</a:t>
            </a:r>
            <a:r>
              <a:rPr lang="pt-BR" b="1" dirty="0"/>
              <a:t>.</a:t>
            </a:r>
            <a:r>
              <a:rPr lang="pt-BR" dirty="0"/>
              <a:t> Draft2digital, 2017. 114 p. ISBN 10: 1520562594.</a:t>
            </a:r>
          </a:p>
          <a:p>
            <a:r>
              <a:rPr lang="pt-BR" dirty="0"/>
              <a:t>LEMES, Giovanni </a:t>
            </a:r>
            <a:r>
              <a:rPr lang="pt-BR" dirty="0" err="1"/>
              <a:t>Bugni</a:t>
            </a:r>
            <a:r>
              <a:rPr lang="pt-BR" dirty="0"/>
              <a:t>. Processos Organizacionais. (</a:t>
            </a:r>
            <a:r>
              <a:rPr lang="pt-BR" dirty="0" err="1"/>
              <a:t>n.d</a:t>
            </a:r>
            <a:r>
              <a:rPr lang="pt-BR" dirty="0"/>
              <a:t>.). (n.p.): Clube de Autores (</a:t>
            </a:r>
            <a:r>
              <a:rPr lang="pt-BR" dirty="0" err="1"/>
              <a:t>managed</a:t>
            </a:r>
            <a:r>
              <a:rPr lang="pt-BR" dirty="0"/>
              <a:t>). 72 p. Ed 1 (2018). Disponível em: &lt;https://www.google.com.br/books/edition/Processos_Organizacionais/G8l5DwAAQBAJ?hl=pt-BR&amp;gbpv=0</a:t>
            </a:r>
            <a:r>
              <a:rPr lang="pt-BR" dirty="0" smtClean="0"/>
              <a:t>&gt;.</a:t>
            </a:r>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186576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REFERÊNCIAS</a:t>
            </a:r>
            <a:endParaRPr lang="pt-BR" dirty="0"/>
          </a:p>
        </p:txBody>
      </p:sp>
      <p:sp>
        <p:nvSpPr>
          <p:cNvPr id="3" name="Espaço Reservado para Conteúdo 2"/>
          <p:cNvSpPr>
            <a:spLocks noGrp="1"/>
          </p:cNvSpPr>
          <p:nvPr>
            <p:ph idx="1"/>
          </p:nvPr>
        </p:nvSpPr>
        <p:spPr>
          <a:xfrm>
            <a:off x="677334" y="1427357"/>
            <a:ext cx="10219266" cy="4839628"/>
          </a:xfrm>
        </p:spPr>
        <p:txBody>
          <a:bodyPr>
            <a:normAutofit fontScale="85000" lnSpcReduction="20000"/>
          </a:bodyPr>
          <a:lstStyle/>
          <a:p>
            <a:r>
              <a:rPr lang="pt-BR" dirty="0"/>
              <a:t>MILETTO, Evandro Manara </a:t>
            </a:r>
            <a:r>
              <a:rPr lang="pt-BR" i="1" dirty="0"/>
              <a:t>et. al.</a:t>
            </a:r>
            <a:r>
              <a:rPr lang="pt-BR" dirty="0"/>
              <a:t> </a:t>
            </a:r>
            <a:r>
              <a:rPr lang="pt-BR" b="1" dirty="0"/>
              <a:t>Desenvolvimento de Software II. Introdução ao </a:t>
            </a:r>
            <a:r>
              <a:rPr lang="pt-BR" b="1" dirty="0" err="1"/>
              <a:t>desenvolviemtno</a:t>
            </a:r>
            <a:r>
              <a:rPr lang="pt-BR" b="1" dirty="0"/>
              <a:t> </a:t>
            </a:r>
            <a:r>
              <a:rPr lang="pt-BR" b="1" dirty="0" err="1"/>
              <a:t>weg</a:t>
            </a:r>
            <a:r>
              <a:rPr lang="pt-BR" b="1" dirty="0"/>
              <a:t> com </a:t>
            </a:r>
            <a:r>
              <a:rPr lang="pt-BR" b="1" dirty="0" err="1"/>
              <a:t>html</a:t>
            </a:r>
            <a:r>
              <a:rPr lang="pt-BR" b="1" dirty="0"/>
              <a:t>, </a:t>
            </a:r>
            <a:r>
              <a:rPr lang="pt-BR" b="1" dirty="0" err="1"/>
              <a:t>css</a:t>
            </a:r>
            <a:r>
              <a:rPr lang="pt-BR" b="1" dirty="0"/>
              <a:t>, </a:t>
            </a:r>
            <a:r>
              <a:rPr lang="pt-BR" b="1" dirty="0" err="1"/>
              <a:t>javascript</a:t>
            </a:r>
            <a:r>
              <a:rPr lang="pt-BR" b="1" dirty="0"/>
              <a:t> e </a:t>
            </a:r>
            <a:r>
              <a:rPr lang="pt-BR" b="1" dirty="0" err="1"/>
              <a:t>php</a:t>
            </a:r>
            <a:r>
              <a:rPr lang="pt-BR" b="1" dirty="0"/>
              <a:t>.</a:t>
            </a:r>
            <a:r>
              <a:rPr lang="pt-BR" b="1" i="1" dirty="0"/>
              <a:t> </a:t>
            </a:r>
            <a:r>
              <a:rPr lang="pt-BR" dirty="0"/>
              <a:t>Porto Alegre: 2014. 266 p.</a:t>
            </a:r>
          </a:p>
          <a:p>
            <a:r>
              <a:rPr lang="pt-BR" dirty="0"/>
              <a:t>MYSQL. </a:t>
            </a:r>
            <a:r>
              <a:rPr lang="pt-BR" b="1" dirty="0"/>
              <a:t>Documentação do site </a:t>
            </a:r>
            <a:r>
              <a:rPr lang="pt-BR" b="1" dirty="0" err="1"/>
              <a:t>MySql</a:t>
            </a:r>
            <a:r>
              <a:rPr lang="pt-BR" b="1" dirty="0"/>
              <a:t>. </a:t>
            </a:r>
            <a:r>
              <a:rPr lang="pt-BR" dirty="0"/>
              <a:t>[2021]. Disponível em: &lt;https://dev.mysql.com/doc/&gt;. Acesso em: 19/08/2021.</a:t>
            </a:r>
          </a:p>
          <a:p>
            <a:r>
              <a:rPr lang="pt-BR" dirty="0"/>
              <a:t>PHP. </a:t>
            </a:r>
            <a:r>
              <a:rPr lang="pt-BR" b="1" dirty="0"/>
              <a:t>Documentação do site PHP.</a:t>
            </a:r>
            <a:r>
              <a:rPr lang="pt-BR" dirty="0"/>
              <a:t> [2021]. Disponível em: &lt;https://www.php.net/docs.php&gt;. Acesso em: 19/08/2021.</a:t>
            </a:r>
          </a:p>
          <a:p>
            <a:r>
              <a:rPr lang="pt-BR" dirty="0"/>
              <a:t>RAUSCHMAYER, Dr. Axel. </a:t>
            </a:r>
            <a:r>
              <a:rPr lang="pt-BR" b="1" dirty="0" err="1"/>
              <a:t>JavaScript</a:t>
            </a:r>
            <a:r>
              <a:rPr lang="pt-BR" b="1" dirty="0"/>
              <a:t> For </a:t>
            </a:r>
            <a:r>
              <a:rPr lang="pt-BR" b="1" dirty="0" err="1"/>
              <a:t>Impatient</a:t>
            </a:r>
            <a:r>
              <a:rPr lang="pt-BR" b="1" dirty="0"/>
              <a:t> </a:t>
            </a:r>
            <a:r>
              <a:rPr lang="pt-BR" b="1" dirty="0" err="1"/>
              <a:t>Programmers</a:t>
            </a:r>
            <a:r>
              <a:rPr lang="pt-BR" dirty="0"/>
              <a:t>. </a:t>
            </a:r>
            <a:r>
              <a:rPr lang="pt-BR" dirty="0" err="1"/>
              <a:t>Independently</a:t>
            </a:r>
            <a:r>
              <a:rPr lang="pt-BR" dirty="0"/>
              <a:t> </a:t>
            </a:r>
            <a:r>
              <a:rPr lang="pt-BR" dirty="0" err="1"/>
              <a:t>Published</a:t>
            </a:r>
            <a:r>
              <a:rPr lang="pt-BR" dirty="0"/>
              <a:t>: 2021. ISBN 978-1-09-121009-7. Disponível em: &lt;https://exploringjs.com/impatient-js/downloads/impatient-js-preview-book.pdf&gt;. Acesso em: 10/08/2021.</a:t>
            </a:r>
          </a:p>
          <a:p>
            <a:r>
              <a:rPr lang="pt-BR" dirty="0"/>
              <a:t>SARAIVA, Mauricio de Oliveira; BARRETO, </a:t>
            </a:r>
            <a:r>
              <a:rPr lang="pt-BR" dirty="0" err="1"/>
              <a:t>Jeanine</a:t>
            </a:r>
            <a:r>
              <a:rPr lang="pt-BR" dirty="0"/>
              <a:t> do Santos. </a:t>
            </a:r>
            <a:r>
              <a:rPr lang="pt-BR" b="1" dirty="0"/>
              <a:t>Desenvolvimento de Sistemas com PHP.</a:t>
            </a:r>
            <a:r>
              <a:rPr lang="pt-BR" dirty="0"/>
              <a:t> Porto Alegre: </a:t>
            </a:r>
            <a:r>
              <a:rPr lang="pt-BR" dirty="0" err="1"/>
              <a:t>SagahEducação</a:t>
            </a:r>
            <a:r>
              <a:rPr lang="pt-BR" dirty="0"/>
              <a:t> S.A., 2018. 268 p.</a:t>
            </a:r>
          </a:p>
          <a:p>
            <a:r>
              <a:rPr lang="pt-BR" dirty="0"/>
              <a:t>SILVA, Maurício </a:t>
            </a:r>
            <a:r>
              <a:rPr lang="pt-BR" dirty="0" err="1"/>
              <a:t>Samy</a:t>
            </a:r>
            <a:r>
              <a:rPr lang="pt-BR" dirty="0"/>
              <a:t>. </a:t>
            </a:r>
            <a:r>
              <a:rPr lang="pt-BR" dirty="0" err="1"/>
              <a:t>JQuery</a:t>
            </a:r>
            <a:r>
              <a:rPr lang="pt-BR" dirty="0"/>
              <a:t>: A Biblioteca do Programador </a:t>
            </a:r>
            <a:r>
              <a:rPr lang="pt-BR" dirty="0" err="1"/>
              <a:t>JavaScript</a:t>
            </a:r>
            <a:r>
              <a:rPr lang="pt-BR" dirty="0"/>
              <a:t>. </a:t>
            </a:r>
            <a:r>
              <a:rPr lang="pt-BR" dirty="0" err="1"/>
              <a:t>Navatec</a:t>
            </a:r>
            <a:r>
              <a:rPr lang="pt-BR" dirty="0"/>
              <a:t>, 2013. 2 ed. ISBN-10: 8575223879 Disponível em: &lt;https://s3.novatec.com.br/capitulos/capitulo-9788575222379.pdf&gt;. Acesso em: 15/08/2021.</a:t>
            </a:r>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42215691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
            <a:ext cx="12182140" cy="6858000"/>
          </a:xfrm>
          <a:prstGeom prst="rect">
            <a:avLst/>
          </a:prstGeom>
        </p:spPr>
      </p:pic>
      <p:sp>
        <p:nvSpPr>
          <p:cNvPr id="5" name="Título 3"/>
          <p:cNvSpPr txBox="1">
            <a:spLocks/>
          </p:cNvSpPr>
          <p:nvPr/>
        </p:nvSpPr>
        <p:spPr>
          <a:xfrm>
            <a:off x="3278439" y="1553497"/>
            <a:ext cx="8596668" cy="10468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pt-BR" sz="6000" dirty="0" smtClean="0"/>
              <a:t>OBRIGADO!</a:t>
            </a:r>
            <a:endParaRPr lang="pt-BR" sz="1800" dirty="0"/>
          </a:p>
        </p:txBody>
      </p:sp>
    </p:spTree>
    <p:extLst>
      <p:ext uri="{BB962C8B-B14F-4D97-AF65-F5344CB8AC3E}">
        <p14:creationId xmlns:p14="http://schemas.microsoft.com/office/powerpoint/2010/main" val="291208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OBJETIVOS </a:t>
            </a:r>
            <a:r>
              <a:rPr lang="pt-BR" dirty="0"/>
              <a:t>ESPECÍFICOS</a:t>
            </a:r>
          </a:p>
        </p:txBody>
      </p:sp>
      <p:sp>
        <p:nvSpPr>
          <p:cNvPr id="3" name="Espaço Reservado para Conteúdo 2"/>
          <p:cNvSpPr>
            <a:spLocks noGrp="1"/>
          </p:cNvSpPr>
          <p:nvPr>
            <p:ph idx="1"/>
          </p:nvPr>
        </p:nvSpPr>
        <p:spPr>
          <a:xfrm>
            <a:off x="677334" y="1427357"/>
            <a:ext cx="10318326" cy="4839628"/>
          </a:xfrm>
        </p:spPr>
        <p:txBody>
          <a:bodyPr>
            <a:normAutofit/>
          </a:bodyPr>
          <a:lstStyle/>
          <a:p>
            <a:endParaRPr lang="pt-BR" sz="3200" dirty="0" smtClean="0"/>
          </a:p>
          <a:p>
            <a:r>
              <a:rPr lang="pt-BR" sz="3200" dirty="0" smtClean="0"/>
              <a:t>Reduzir </a:t>
            </a:r>
            <a:r>
              <a:rPr lang="pt-BR" sz="3200" dirty="0"/>
              <a:t>risco de não conformidades relativos a órgão certificadores;</a:t>
            </a:r>
          </a:p>
          <a:p>
            <a:r>
              <a:rPr lang="pt-BR" sz="3200" dirty="0"/>
              <a:t>Manter evidências/indicadores;</a:t>
            </a:r>
          </a:p>
          <a:p>
            <a:r>
              <a:rPr lang="pt-BR" sz="3200" dirty="0"/>
              <a:t>Reduzir o tempo consumido com a atualização dos indicadores;</a:t>
            </a:r>
          </a:p>
          <a:p>
            <a:r>
              <a:rPr lang="pt-BR" sz="3200" dirty="0"/>
              <a:t>Melhorar o acesso aos relatórios, fomentando a gestão participativa</a:t>
            </a:r>
            <a:r>
              <a:rPr lang="pt-BR" sz="3200" dirty="0" smtClean="0"/>
              <a:t>.</a:t>
            </a:r>
            <a:endParaRPr lang="pt-BR" sz="3200" dirty="0"/>
          </a:p>
        </p:txBody>
      </p:sp>
    </p:spTree>
    <p:extLst>
      <p:ext uri="{BB962C8B-B14F-4D97-AF65-F5344CB8AC3E}">
        <p14:creationId xmlns:p14="http://schemas.microsoft.com/office/powerpoint/2010/main" val="14960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92727"/>
            <a:ext cx="8596668" cy="624796"/>
          </a:xfrm>
        </p:spPr>
        <p:txBody>
          <a:bodyPr>
            <a:normAutofit fontScale="90000"/>
          </a:bodyPr>
          <a:lstStyle/>
          <a:p>
            <a:r>
              <a:rPr lang="pt-BR" dirty="0" smtClean="0"/>
              <a:t>ASPECTOS METODOLÓGICOS</a:t>
            </a:r>
            <a:endParaRPr lang="pt-BR" dirty="0"/>
          </a:p>
        </p:txBody>
      </p:sp>
      <p:sp>
        <p:nvSpPr>
          <p:cNvPr id="3" name="Espaço Reservado para Conteúdo 2"/>
          <p:cNvSpPr>
            <a:spLocks noGrp="1"/>
          </p:cNvSpPr>
          <p:nvPr>
            <p:ph idx="1"/>
          </p:nvPr>
        </p:nvSpPr>
        <p:spPr>
          <a:xfrm>
            <a:off x="677334" y="1427357"/>
            <a:ext cx="10318326" cy="4839628"/>
          </a:xfrm>
        </p:spPr>
        <p:txBody>
          <a:bodyPr>
            <a:normAutofit/>
          </a:bodyPr>
          <a:lstStyle/>
          <a:p>
            <a:endParaRPr lang="pt-BR" sz="3200" dirty="0" smtClean="0"/>
          </a:p>
          <a:p>
            <a:r>
              <a:rPr lang="pt-BR" sz="3200" dirty="0"/>
              <a:t>Segundo Gil (2002), pesquisa é um processo racional e sistemático para obter respostas para um problema específico.</a:t>
            </a:r>
          </a:p>
          <a:p>
            <a:r>
              <a:rPr lang="pt-BR" sz="3200" b="1" u="sng" dirty="0"/>
              <a:t>Exploratórias</a:t>
            </a:r>
            <a:r>
              <a:rPr lang="pt-BR" sz="3200" dirty="0"/>
              <a:t>, descritivas ou explicativas.</a:t>
            </a:r>
          </a:p>
          <a:p>
            <a:r>
              <a:rPr lang="pt-BR" sz="3200" b="1" u="sng" dirty="0"/>
              <a:t>Qualitativo</a:t>
            </a:r>
            <a:r>
              <a:rPr lang="pt-BR" sz="3200" dirty="0"/>
              <a:t> ou quantitativo.</a:t>
            </a:r>
          </a:p>
          <a:p>
            <a:r>
              <a:rPr lang="pt-BR" sz="3200" dirty="0"/>
              <a:t>Levantamento de dados </a:t>
            </a:r>
            <a:r>
              <a:rPr lang="pt-BR" sz="3200" dirty="0" smtClean="0"/>
              <a:t>por </a:t>
            </a:r>
            <a:r>
              <a:rPr lang="pt-BR" sz="3200" dirty="0"/>
              <a:t>meio de: entrevistas com profissionais.</a:t>
            </a:r>
          </a:p>
        </p:txBody>
      </p:sp>
    </p:spTree>
    <p:extLst>
      <p:ext uri="{BB962C8B-B14F-4D97-AF65-F5344CB8AC3E}">
        <p14:creationId xmlns:p14="http://schemas.microsoft.com/office/powerpoint/2010/main" val="3762720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997" y="1965273"/>
            <a:ext cx="8596668" cy="1826581"/>
          </a:xfrm>
        </p:spPr>
        <p:txBody>
          <a:bodyPr/>
          <a:lstStyle/>
          <a:p>
            <a:r>
              <a:rPr lang="pt-BR" dirty="0"/>
              <a:t/>
            </a:r>
            <a:br>
              <a:rPr lang="pt-BR" dirty="0"/>
            </a:br>
            <a:endParaRPr lang="pt-BR" dirty="0"/>
          </a:p>
        </p:txBody>
      </p:sp>
      <p:sp>
        <p:nvSpPr>
          <p:cNvPr id="5" name="Espaço Reservado para Texto 4"/>
          <p:cNvSpPr>
            <a:spLocks noGrp="1"/>
          </p:cNvSpPr>
          <p:nvPr>
            <p:ph type="body" idx="1"/>
          </p:nvPr>
        </p:nvSpPr>
        <p:spPr>
          <a:xfrm>
            <a:off x="755997" y="4248614"/>
            <a:ext cx="8596668" cy="836342"/>
          </a:xfrm>
        </p:spPr>
        <p:txBody>
          <a:bodyPr>
            <a:normAutofit/>
          </a:bodyPr>
          <a:lstStyle/>
          <a:p>
            <a:r>
              <a:rPr lang="pt-BR" sz="4000" b="1" dirty="0" smtClean="0"/>
              <a:t>REFERENCIAL TEÓRICO</a:t>
            </a:r>
            <a:endParaRPr lang="pt-BR" sz="4000" dirty="0" smtClean="0"/>
          </a:p>
          <a:p>
            <a:endParaRPr lang="pt-BR" sz="4000" dirty="0"/>
          </a:p>
        </p:txBody>
      </p:sp>
      <p:sp>
        <p:nvSpPr>
          <p:cNvPr id="6" name="Título 3"/>
          <p:cNvSpPr txBox="1">
            <a:spLocks/>
          </p:cNvSpPr>
          <p:nvPr/>
        </p:nvSpPr>
        <p:spPr>
          <a:xfrm>
            <a:off x="3317768" y="3830991"/>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pt-BR" dirty="0"/>
          </a:p>
        </p:txBody>
      </p:sp>
    </p:spTree>
    <p:extLst>
      <p:ext uri="{BB962C8B-B14F-4D97-AF65-F5344CB8AC3E}">
        <p14:creationId xmlns:p14="http://schemas.microsoft.com/office/powerpoint/2010/main" val="1573004477"/>
      </p:ext>
    </p:extLst>
  </p:cSld>
  <p:clrMapOvr>
    <a:masterClrMapping/>
  </p:clrMapOvr>
  <mc:AlternateContent xmlns:mc="http://schemas.openxmlformats.org/markup-compatibility/2006" xmlns:p14="http://schemas.microsoft.com/office/powerpoint/2010/main">
    <mc:Choice Requires="p14">
      <p:transition spd="slow" p14:dur="2000" advTm="6488"/>
    </mc:Choice>
    <mc:Fallback xmlns="">
      <p:transition spd="slow" advTm="64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61307"/>
            <a:ext cx="8596668" cy="624796"/>
          </a:xfrm>
        </p:spPr>
        <p:txBody>
          <a:bodyPr>
            <a:normAutofit fontScale="90000"/>
          </a:bodyPr>
          <a:lstStyle/>
          <a:p>
            <a:r>
              <a:rPr lang="pt-BR" dirty="0" smtClean="0"/>
              <a:t>USO DE INDICADORES EM ORGANIZAÇÕES</a:t>
            </a:r>
            <a:endParaRPr lang="pt-BR" dirty="0"/>
          </a:p>
        </p:txBody>
      </p:sp>
      <p:sp>
        <p:nvSpPr>
          <p:cNvPr id="3" name="Espaço Reservado para Conteúdo 2"/>
          <p:cNvSpPr>
            <a:spLocks noGrp="1"/>
          </p:cNvSpPr>
          <p:nvPr>
            <p:ph idx="1"/>
          </p:nvPr>
        </p:nvSpPr>
        <p:spPr>
          <a:xfrm>
            <a:off x="677334" y="1495937"/>
            <a:ext cx="10158306" cy="4839628"/>
          </a:xfrm>
        </p:spPr>
        <p:txBody>
          <a:bodyPr>
            <a:noAutofit/>
          </a:bodyPr>
          <a:lstStyle/>
          <a:p>
            <a:endParaRPr lang="pt-BR" sz="2800" dirty="0" smtClean="0"/>
          </a:p>
          <a:p>
            <a:r>
              <a:rPr lang="pt-BR" sz="2800" dirty="0" err="1" smtClean="0"/>
              <a:t>Francischini</a:t>
            </a:r>
            <a:r>
              <a:rPr lang="pt-BR" sz="2800" dirty="0" smtClean="0"/>
              <a:t> </a:t>
            </a:r>
            <a:r>
              <a:rPr lang="pt-BR" sz="2800" dirty="0"/>
              <a:t>(2017) ressalta que indicadores devem estar atrelados às ações para que deem retorno à organização.</a:t>
            </a:r>
          </a:p>
          <a:p>
            <a:r>
              <a:rPr lang="pt-BR" sz="2800" dirty="0"/>
              <a:t>Como benefício: </a:t>
            </a:r>
          </a:p>
          <a:p>
            <a:pPr lvl="1"/>
            <a:r>
              <a:rPr lang="pt-BR" sz="2400" dirty="0"/>
              <a:t>O controle da empresa;</a:t>
            </a:r>
          </a:p>
          <a:p>
            <a:pPr lvl="1"/>
            <a:r>
              <a:rPr lang="pt-BR" sz="2400" dirty="0"/>
              <a:t>A comunicação de objetivos;</a:t>
            </a:r>
          </a:p>
          <a:p>
            <a:pPr lvl="1"/>
            <a:r>
              <a:rPr lang="pt-BR" sz="2400" dirty="0"/>
              <a:t>A motivação de funcionários;</a:t>
            </a:r>
          </a:p>
          <a:p>
            <a:pPr lvl="1"/>
            <a:r>
              <a:rPr lang="pt-BR" sz="2400" dirty="0"/>
              <a:t>O direcionamento de melhorias na empresa</a:t>
            </a:r>
            <a:r>
              <a:rPr lang="pt-BR" sz="2400" dirty="0" smtClean="0"/>
              <a:t>.</a:t>
            </a:r>
            <a:endParaRPr lang="pt-BR" sz="2400" dirty="0"/>
          </a:p>
        </p:txBody>
      </p:sp>
    </p:spTree>
    <p:extLst>
      <p:ext uri="{BB962C8B-B14F-4D97-AF65-F5344CB8AC3E}">
        <p14:creationId xmlns:p14="http://schemas.microsoft.com/office/powerpoint/2010/main" val="4162360331"/>
      </p:ext>
    </p:extLst>
  </p:cSld>
  <p:clrMapOvr>
    <a:masterClrMapping/>
  </p:clrMapOvr>
</p:sld>
</file>

<file path=ppt/theme/theme1.xml><?xml version="1.0" encoding="utf-8"?>
<a:theme xmlns:a="http://schemas.openxmlformats.org/drawingml/2006/main" name="Facetado">
  <a:themeElements>
    <a:clrScheme name="FINDES">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B1E3F9"/>
      </a:accent5>
      <a:accent6>
        <a:srgbClr val="7F7F7F"/>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3875</TotalTime>
  <Words>2720</Words>
  <Application>Microsoft Office PowerPoint</Application>
  <PresentationFormat>Personalizar</PresentationFormat>
  <Paragraphs>292</Paragraphs>
  <Slides>56</Slides>
  <Notes>13</Notes>
  <HiddenSlides>0</HiddenSlides>
  <MMClips>0</MMClips>
  <ScaleCrop>false</ScaleCrop>
  <HeadingPairs>
    <vt:vector size="4" baseType="variant">
      <vt:variant>
        <vt:lpstr>Tema</vt:lpstr>
      </vt:variant>
      <vt:variant>
        <vt:i4>1</vt:i4>
      </vt:variant>
      <vt:variant>
        <vt:lpstr>Títulos de slides</vt:lpstr>
      </vt:variant>
      <vt:variant>
        <vt:i4>56</vt:i4>
      </vt:variant>
    </vt:vector>
  </HeadingPairs>
  <TitlesOfParts>
    <vt:vector size="57" baseType="lpstr">
      <vt:lpstr>Facetado</vt:lpstr>
      <vt:lpstr>CONTROLE DE INDICADORES, ANÁLISES E AÇÕES PARA GESTÃO EMPRESARIAL  Iuri Mattedi Tomazini</vt:lpstr>
      <vt:lpstr> </vt:lpstr>
      <vt:lpstr>INTRODUÇÃO</vt:lpstr>
      <vt:lpstr>INTRODUÇÃO</vt:lpstr>
      <vt:lpstr>OBJETIVO GERAL</vt:lpstr>
      <vt:lpstr>OBJETIVOS ESPECÍFICOS</vt:lpstr>
      <vt:lpstr>ASPECTOS METODOLÓGICOS</vt:lpstr>
      <vt:lpstr> </vt:lpstr>
      <vt:lpstr>USO DE INDICADORES EM ORGANIZAÇÕES</vt:lpstr>
      <vt:lpstr>USO DE INDICADORES EM ORGANIZAÇÕES</vt:lpstr>
      <vt:lpstr>USO DE INDICADORES EM ORGANIZAÇÕES</vt:lpstr>
      <vt:lpstr>LEVANTAMENTO DE REQUISITOS PARA DESENVOLVIMENTO DE SOFTWARES</vt:lpstr>
      <vt:lpstr>DIAGRAMAÇÃO E DOCUMENTAÇÃO DE PROJETOS DE SOFTWARES</vt:lpstr>
      <vt:lpstr>DIAGRAMAÇÃO E DOCUMENTAÇÃO DE PROJETOS DE SOFTWARES</vt:lpstr>
      <vt:lpstr>MODELAGEM DE BANCO DE DADOS</vt:lpstr>
      <vt:lpstr>MODELAGEM DE BANCO DE DADOS</vt:lpstr>
      <vt:lpstr>MODELAGEM DE BANCO DE DADOS</vt:lpstr>
      <vt:lpstr>LINGUAGENS E RECURSOS PARA PROGRAMAÇÃO WEB</vt:lpstr>
      <vt:lpstr>LINGUAGENS E RECURSOS PARA PROGRAMAÇÃO WEB</vt:lpstr>
      <vt:lpstr>LINGUAGENS E RECURSOS PARA PROGRAMAÇÃO WEB</vt:lpstr>
      <vt:lpstr>LINGUAGENS E RECURSOS PARA PROGRAMAÇÃO WEB</vt:lpstr>
      <vt:lpstr>LINGUAGENS E RECURSOS PARA PROGRAMAÇÃO WEB</vt:lpstr>
      <vt:lpstr>LINGUAGENS E RECURSOS PARA PROGRAMAÇÃO WEB</vt:lpstr>
      <vt:lpstr>LINGUAGENS E RECURSOS PARA PROGRAMAÇÃO WEB</vt:lpstr>
      <vt:lpstr>LINGUAGENS E RECURSOS PARA PROGRAMAÇÃO WEB</vt:lpstr>
      <vt:lpstr>LINGUAGENS E RECURSOS PARA PROGRAMAÇÃO WEB</vt:lpstr>
      <vt:lpstr>ORGANIZAÇÃO DO CÓDIGO</vt:lpstr>
      <vt:lpstr> </vt:lpstr>
      <vt:lpstr>LOCAL DE ESTUDO</vt:lpstr>
      <vt:lpstr>DIAGRAMA DE CASO DE USO</vt:lpstr>
      <vt:lpstr>BANCO DE DADOS</vt:lpstr>
      <vt:lpstr>BANCO DE DADOS</vt:lpstr>
      <vt:lpstr>BANCO DE DADOS</vt:lpstr>
      <vt:lpstr>BANCO DE DADOS</vt:lpstr>
      <vt:lpstr>BANCO DE DADOS</vt:lpstr>
      <vt:lpstr>DIAGRAMA DE CLASSES</vt:lpstr>
      <vt:lpstr>DIAGRAMA DE CLASSES</vt:lpstr>
      <vt:lpstr>DIAGRAMA DE CLASSES</vt:lpstr>
      <vt:lpstr>DIAGRAMA DE CLASSES</vt:lpstr>
      <vt:lpstr>DIAGRAMA DE CLASSES</vt:lpstr>
      <vt:lpstr>PROTOTIPAGEM</vt:lpstr>
      <vt:lpstr>Back-end</vt:lpstr>
      <vt:lpstr>Front-end</vt:lpstr>
      <vt:lpstr>Layout</vt:lpstr>
      <vt:lpstr>Layout</vt:lpstr>
      <vt:lpstr>Layout</vt:lpstr>
      <vt:lpstr>Layout</vt:lpstr>
      <vt:lpstr>Layout</vt:lpstr>
      <vt:lpstr>Layout</vt:lpstr>
      <vt:lpstr> </vt:lpstr>
      <vt:lpstr>CONCLUSÕES</vt:lpstr>
      <vt:lpstr> </vt:lpstr>
      <vt:lpstr>REFERÊNCIAS</vt:lpstr>
      <vt:lpstr>REFERÊNCIAS</vt:lpstr>
      <vt:lpstr>REFERÊNCIAS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Monize Buonamici Lopes Moralli</dc:creator>
  <cp:lastModifiedBy>IURI</cp:lastModifiedBy>
  <cp:revision>342</cp:revision>
  <cp:lastPrinted>2017-10-23T18:24:19Z</cp:lastPrinted>
  <dcterms:created xsi:type="dcterms:W3CDTF">2017-09-19T18:10:15Z</dcterms:created>
  <dcterms:modified xsi:type="dcterms:W3CDTF">2021-09-03T03:52:06Z</dcterms:modified>
</cp:coreProperties>
</file>